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471" r:id="rId3"/>
    <p:sldId id="533" r:id="rId4"/>
    <p:sldId id="472" r:id="rId5"/>
    <p:sldId id="468" r:id="rId6"/>
    <p:sldId id="257" r:id="rId7"/>
    <p:sldId id="470" r:id="rId8"/>
    <p:sldId id="258" r:id="rId9"/>
    <p:sldId id="473" r:id="rId10"/>
    <p:sldId id="475" r:id="rId11"/>
    <p:sldId id="522" r:id="rId12"/>
    <p:sldId id="477" r:id="rId13"/>
    <p:sldId id="478" r:id="rId14"/>
    <p:sldId id="476" r:id="rId15"/>
    <p:sldId id="480" r:id="rId16"/>
    <p:sldId id="481" r:id="rId17"/>
    <p:sldId id="489" r:id="rId18"/>
    <p:sldId id="495" r:id="rId19"/>
    <p:sldId id="496" r:id="rId20"/>
    <p:sldId id="497" r:id="rId21"/>
    <p:sldId id="498" r:id="rId22"/>
    <p:sldId id="499" r:id="rId23"/>
    <p:sldId id="494" r:id="rId24"/>
    <p:sldId id="501" r:id="rId25"/>
    <p:sldId id="492" r:id="rId26"/>
    <p:sldId id="500" r:id="rId27"/>
    <p:sldId id="493" r:id="rId28"/>
    <p:sldId id="503" r:id="rId29"/>
    <p:sldId id="521" r:id="rId30"/>
    <p:sldId id="520" r:id="rId31"/>
    <p:sldId id="504" r:id="rId32"/>
    <p:sldId id="486" r:id="rId33"/>
    <p:sldId id="509" r:id="rId34"/>
    <p:sldId id="516" r:id="rId35"/>
    <p:sldId id="517" r:id="rId36"/>
    <p:sldId id="518" r:id="rId37"/>
    <p:sldId id="505" r:id="rId38"/>
    <p:sldId id="524" r:id="rId39"/>
    <p:sldId id="532" r:id="rId40"/>
    <p:sldId id="530" r:id="rId41"/>
    <p:sldId id="523" r:id="rId42"/>
    <p:sldId id="507" r:id="rId43"/>
    <p:sldId id="508" r:id="rId44"/>
    <p:sldId id="515" r:id="rId45"/>
    <p:sldId id="482" r:id="rId46"/>
    <p:sldId id="48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21"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02" autoAdjust="0"/>
    <p:restoredTop sz="86438" autoAdjust="0"/>
  </p:normalViewPr>
  <p:slideViewPr>
    <p:cSldViewPr snapToGrid="0" snapToObjects="1">
      <p:cViewPr>
        <p:scale>
          <a:sx n="96" d="100"/>
          <a:sy n="96" d="100"/>
        </p:scale>
        <p:origin x="-24" y="64"/>
      </p:cViewPr>
      <p:guideLst/>
    </p:cSldViewPr>
  </p:slideViewPr>
  <p:outlineViewPr>
    <p:cViewPr>
      <p:scale>
        <a:sx n="33" d="100"/>
        <a:sy n="33" d="100"/>
      </p:scale>
      <p:origin x="0" y="-95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3T14:15:22.680" idx="1">
    <p:pos x="2606" y="765"/>
    <p:text>基本理念：促进公共利益，保护私人利益，平衡二者；</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3-10T15:34:41.399" idx="21">
    <p:pos x="2822" y="2667"/>
    <p:text>知识产权里的避风港规则</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10T13:38:13.471" idx="2">
    <p:pos x="2981" y="985"/>
    <p:text>无正当理由，不得限制民事主体自由</p:text>
    <p:extLst>
      <p:ext uri="{C676402C-5697-4E1C-873F-D02D1690AC5C}">
        <p15:threadingInfo xmlns:p15="http://schemas.microsoft.com/office/powerpoint/2012/main" timeZoneBias="-480"/>
      </p:ext>
    </p:extLst>
  </p:cm>
  <p:cm authorId="1" dt="2022-03-10T13:42:33.519" idx="3">
    <p:pos x="5303" y="1275"/>
    <p:text>非必要不干涉原则</p:text>
    <p:extLst>
      <p:ext uri="{C676402C-5697-4E1C-873F-D02D1690AC5C}">
        <p15:threadingInfo xmlns:p15="http://schemas.microsoft.com/office/powerpoint/2012/main" timeZoneBias="-480"/>
      </p:ext>
    </p:extLst>
  </p:cm>
  <p:cm authorId="1" dt="2022-03-10T13:43:58.528" idx="4">
    <p:pos x="3540" y="1851"/>
    <p:text>公权力只是参与到知识产权客体的界定中，但不是权利的产生来源</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10T13:48:13.028" idx="5">
    <p:pos x="5209" y="1340"/>
    <p:text>保障不特定群众的权利</p:text>
    <p:extLst>
      <p:ext uri="{C676402C-5697-4E1C-873F-D02D1690AC5C}">
        <p15:threadingInfo xmlns:p15="http://schemas.microsoft.com/office/powerpoint/2012/main" timeZoneBias="-480"/>
      </p:ext>
    </p:extLst>
  </p:cm>
  <p:cm authorId="1" dt="2022-03-10T13:48:58.002" idx="6">
    <p:pos x="3489" y="2041"/>
    <p:text>知识产权是非竞争、非排他的，是公共的，决定了应明确规定一部分公共知识为专有；</p:text>
    <p:extLst>
      <p:ext uri="{C676402C-5697-4E1C-873F-D02D1690AC5C}">
        <p15:threadingInfo xmlns:p15="http://schemas.microsoft.com/office/powerpoint/2012/main" timeZoneBias="-480"/>
      </p:ext>
    </p:extLst>
  </p:cm>
  <p:cm authorId="1" dt="2022-03-10T13:52:02.895" idx="7">
    <p:pos x="3489" y="2177"/>
    <p:text>公共性，推导出一定范围内享有知识产权，决定法定性；</p:text>
    <p:extLst>
      <p:ext uri="{C676402C-5697-4E1C-873F-D02D1690AC5C}">
        <p15:threadingInfo xmlns:p15="http://schemas.microsoft.com/office/powerpoint/2012/main" timeZoneBias="-480">
          <p15:parentCm authorId="1" idx="6"/>
        </p15:threadingInfo>
      </p:ext>
    </p:extLst>
  </p:cm>
  <p:cm authorId="1" dt="2022-03-10T13:54:32.708" idx="8">
    <p:pos x="5372" y="1837"/>
    <p:text>在界定商标行为时将一部分施加在客体上的行为排除在外，如商店利用品牌展示橱窗</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10T14:00:00.037" idx="9">
    <p:pos x="1544" y="985"/>
    <p:text>对创造者而言，权利受到保护；对公众而言，有使用者权，合理分享与利用作品的权利；</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10T14:09:51.529" idx="10">
    <p:pos x="4078" y="1290"/>
    <p:text>知识产权包含了社会性因素，可以为公众所使用，所以弱于物权</p:text>
    <p:extLst>
      <p:ext uri="{C676402C-5697-4E1C-873F-D02D1690AC5C}">
        <p15:threadingInfo xmlns:p15="http://schemas.microsoft.com/office/powerpoint/2012/main" timeZoneBias="-480"/>
      </p:ext>
    </p:extLst>
  </p:cm>
  <p:cm authorId="1" dt="2022-03-10T14:10:24.105" idx="11">
    <p:pos x="2638" y="1899"/>
    <p:text>自然状态下无法排他</p:text>
    <p:extLst>
      <p:ext uri="{C676402C-5697-4E1C-873F-D02D1690AC5C}">
        <p15:threadingInfo xmlns:p15="http://schemas.microsoft.com/office/powerpoint/2012/main" timeZoneBias="-480"/>
      </p:ext>
    </p:extLst>
  </p:cm>
  <p:cm authorId="1" dt="2022-03-10T14:11:49.877" idx="12">
    <p:pos x="2797" y="2200"/>
    <p:text>事先通知，保存知识产权，然后让位于物权</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3-10T14:33:09.313" idx="13">
    <p:pos x="3836" y="2137"/>
    <p:text>每一个知识产权的客体都是独一无二的，创作的时间就是必要劳动时间，没有社会标准；</p:text>
    <p:extLst>
      <p:ext uri="{C676402C-5697-4E1C-873F-D02D1690AC5C}">
        <p15:threadingInfo xmlns:p15="http://schemas.microsoft.com/office/powerpoint/2012/main" timeZoneBias="-480"/>
      </p:ext>
    </p:extLst>
  </p:cm>
  <p:cm authorId="1" dt="2022-03-10T14:33:47.870" idx="14">
    <p:pos x="3836" y="2273"/>
    <p:text>知识产权有价值，就是该物或内容本身的使用价值；</p:text>
    <p:extLst>
      <p:ext uri="{C676402C-5697-4E1C-873F-D02D1690AC5C}">
        <p15:threadingInfo xmlns:p15="http://schemas.microsoft.com/office/powerpoint/2012/main" timeZoneBias="-480">
          <p15:parentCm authorId="1" idx="13"/>
        </p15:threadingInfo>
      </p:ext>
    </p:extLst>
  </p:cm>
  <p:cm authorId="1" dt="2022-03-10T14:34:58.844" idx="15">
    <p:pos x="3836" y="2409"/>
    <p:text>功能决定了它的价值</p:text>
    <p:extLst>
      <p:ext uri="{C676402C-5697-4E1C-873F-D02D1690AC5C}">
        <p15:threadingInfo xmlns:p15="http://schemas.microsoft.com/office/powerpoint/2012/main" timeZoneBias="-480">
          <p15:parentCm authorId="1" idx="13"/>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3-10T14:45:12.429" idx="16">
    <p:pos x="2450" y="2141"/>
    <p:text>著作权是自动取得</p:text>
    <p:extLst>
      <p:ext uri="{C676402C-5697-4E1C-873F-D02D1690AC5C}">
        <p15:threadingInfo xmlns:p15="http://schemas.microsoft.com/office/powerpoint/2012/main" timeZoneBias="-480"/>
      </p:ext>
    </p:extLst>
  </p:cm>
  <p:cm authorId="1" dt="2022-03-10T14:46:05.646" idx="17">
    <p:pos x="1920" y="685"/>
    <p:text>著作权，专利，商标</p:text>
    <p:extLst>
      <p:ext uri="{C676402C-5697-4E1C-873F-D02D1690AC5C}">
        <p15:threadingInfo xmlns:p15="http://schemas.microsoft.com/office/powerpoint/2012/main" timeZoneBias="-480"/>
      </p:ext>
    </p:extLst>
  </p:cm>
  <p:cm authorId="1" dt="2022-03-10T14:47:40.776" idx="18">
    <p:pos x="1920" y="821"/>
    <p:text>专利和商标使用同一个登记簿，二者在权利的取得方面都是登记取得，都需要公共部门的辅助</p:text>
    <p:extLst>
      <p:ext uri="{C676402C-5697-4E1C-873F-D02D1690AC5C}">
        <p15:threadingInfo xmlns:p15="http://schemas.microsoft.com/office/powerpoint/2012/main" timeZoneBias="-480">
          <p15:parentCm authorId="1" idx="17"/>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3-10T14:49:32.259" idx="19">
    <p:pos x="2504" y="1098"/>
    <p:text>无形财产权的范围大于知识产权</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3-10T15:03:07.955" idx="20">
    <p:pos x="5372" y="1219"/>
    <p:text>移情具有商业价值</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2022/3/10</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aike.baidu.com/view/780049.htm"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baike.baidu.com/view/26651.htm" TargetMode="External"/><Relationship Id="rId4" Type="http://schemas.openxmlformats.org/officeDocument/2006/relationships/hyperlink" Target="http://baike.baidu.com/view/380275.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7200" b="1" dirty="0">
                <a:latin typeface="楷体" panose="02010609060101010101" pitchFamily="49" charset="-122"/>
                <a:ea typeface="楷体" panose="02010609060101010101" pitchFamily="49" charset="-122"/>
              </a:rPr>
              <a:t>知识产权法</a:t>
            </a:r>
          </a:p>
        </p:txBody>
      </p:sp>
      <p:sp>
        <p:nvSpPr>
          <p:cNvPr id="3" name="副标题 2"/>
          <p:cNvSpPr>
            <a:spLocks noGrp="1"/>
          </p:cNvSpPr>
          <p:nvPr>
            <p:ph type="subTitle" idx="1"/>
          </p:nvPr>
        </p:nvSpPr>
        <p:spPr>
          <a:xfrm>
            <a:off x="1082675" y="4358005"/>
            <a:ext cx="6858000" cy="571500"/>
          </a:xfrm>
        </p:spPr>
        <p:txBody>
          <a:bodyPr/>
          <a:lstStyle/>
          <a:p>
            <a:r>
              <a:rPr kumimoji="1" lang="zh-CN" altLang="en-US"/>
              <a:t>知识产权法研究所  付继存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055" y="1282065"/>
            <a:ext cx="8082280" cy="473392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三、知识的类型</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1</a:t>
            </a:r>
            <a:r>
              <a:rPr kumimoji="1" lang="zh-CN" altLang="en-US" sz="2000" dirty="0">
                <a:latin typeface="楷体" panose="02010609060101010101" pitchFamily="49" charset="-122"/>
                <a:ea typeface="楷体" panose="02010609060101010101" pitchFamily="49" charset="-122"/>
              </a:rPr>
              <a:t>、</a:t>
            </a:r>
            <a:r>
              <a:rPr kumimoji="1" lang="zh-CN" sz="2000" dirty="0">
                <a:latin typeface="楷体" panose="02010609060101010101" pitchFamily="49" charset="-122"/>
                <a:ea typeface="楷体" panose="02010609060101010101" pitchFamily="49" charset="-122"/>
              </a:rPr>
              <a:t>创造成果</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作品：文学作品、艺术作品与科学作品</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发明创造：技术发明、实用新型与外观设计</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商业秘密（商业信息）：技术信息与经营信息 </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集成电路布图设计：集成电路中至少有一个是有源元件的两个以上元件和部分或者全部互连线路的三维配置，或者为制造集成电路而准备的上述三维配置</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植物新品种：经过人工培育的或者对发现的野生植物加以开发，具备新颖性、特异性、一致性和稳定性并有适当命名的植物品种</a:t>
            </a:r>
            <a:endParaRPr kumimoji="1"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https://imgsa.baidu.com/baike/s%3D220/sign=2c95157fb13533faf1b6942c98d3fdca/b7fd5266d01609249e553e6ad40735fae6cd344a.jpg"/>
          <p:cNvPicPr>
            <a:picLocks noChangeAspect="1" noChangeArrowheads="1"/>
          </p:cNvPicPr>
          <p:nvPr/>
        </p:nvPicPr>
        <p:blipFill>
          <a:blip r:embed="rId2" cstate="print"/>
          <a:srcRect/>
          <a:stretch>
            <a:fillRect/>
          </a:stretch>
        </p:blipFill>
        <p:spPr bwMode="auto">
          <a:xfrm>
            <a:off x="1547664" y="2018316"/>
            <a:ext cx="5976664" cy="4591167"/>
          </a:xfrm>
          <a:prstGeom prst="rect">
            <a:avLst/>
          </a:prstGeom>
          <a:noFill/>
        </p:spPr>
      </p:pic>
      <p:sp>
        <p:nvSpPr>
          <p:cNvPr id="3" name="矩形 2"/>
          <p:cNvSpPr/>
          <p:nvPr/>
        </p:nvSpPr>
        <p:spPr>
          <a:xfrm>
            <a:off x="287968" y="1071414"/>
            <a:ext cx="8568952" cy="1014730"/>
          </a:xfrm>
          <a:prstGeom prst="rect">
            <a:avLst/>
          </a:prstGeom>
        </p:spPr>
        <p:txBody>
          <a:bodyPr wrap="square">
            <a:spAutoFit/>
          </a:bodyPr>
          <a:lstStyle/>
          <a:p>
            <a:r>
              <a:rPr lang="zh-CN" altLang="en-US" sz="2000" b="1" dirty="0">
                <a:latin typeface="华文楷体" panose="02010600040101010101" charset="-122"/>
                <a:ea typeface="华文楷体" panose="02010600040101010101" charset="-122"/>
                <a:cs typeface="华文楷体" panose="02010600040101010101" charset="-122"/>
              </a:rPr>
              <a:t>集成电路</a:t>
            </a:r>
            <a:r>
              <a:rPr lang="zh-CN" altLang="en-US" sz="2000" dirty="0">
                <a:latin typeface="华文楷体" panose="02010600040101010101" charset="-122"/>
                <a:ea typeface="华文楷体" panose="02010600040101010101" charset="-122"/>
                <a:cs typeface="华文楷体" panose="02010600040101010101" charset="-122"/>
              </a:rPr>
              <a:t>或称</a:t>
            </a:r>
            <a:r>
              <a:rPr lang="zh-CN" altLang="en-US" sz="2000" b="1" dirty="0">
                <a:latin typeface="华文楷体" panose="02010600040101010101" charset="-122"/>
                <a:ea typeface="华文楷体" panose="02010600040101010101" charset="-122"/>
                <a:cs typeface="华文楷体" panose="02010600040101010101" charset="-122"/>
                <a:hlinkClick r:id="rId3"/>
              </a:rPr>
              <a:t>微电路</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microcircuit</a:t>
            </a:r>
            <a:r>
              <a:rPr lang="zh-CN" altLang="en-US" sz="2000" dirty="0">
                <a:latin typeface="华文楷体" panose="02010600040101010101" charset="-122"/>
                <a:ea typeface="华文楷体" panose="02010600040101010101" charset="-122"/>
                <a:cs typeface="华文楷体" panose="02010600040101010101" charset="-122"/>
              </a:rPr>
              <a:t>）、 </a:t>
            </a:r>
            <a:r>
              <a:rPr lang="zh-CN" altLang="en-US" sz="2000" b="1" dirty="0">
                <a:latin typeface="华文楷体" panose="02010600040101010101" charset="-122"/>
                <a:ea typeface="华文楷体" panose="02010600040101010101" charset="-122"/>
                <a:cs typeface="华文楷体" panose="02010600040101010101" charset="-122"/>
                <a:hlinkClick r:id="rId4"/>
              </a:rPr>
              <a:t>微芯片</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microchip</a:t>
            </a:r>
            <a:r>
              <a:rPr lang="zh-CN" altLang="en-US" sz="2000" dirty="0">
                <a:latin typeface="华文楷体" panose="02010600040101010101" charset="-122"/>
                <a:ea typeface="华文楷体" panose="02010600040101010101" charset="-122"/>
                <a:cs typeface="华文楷体" panose="02010600040101010101" charset="-122"/>
              </a:rPr>
              <a:t>）、</a:t>
            </a:r>
            <a:r>
              <a:rPr lang="zh-CN" altLang="en-US" sz="2000" b="1" dirty="0">
                <a:latin typeface="华文楷体" panose="02010600040101010101" charset="-122"/>
                <a:ea typeface="华文楷体" panose="02010600040101010101" charset="-122"/>
                <a:cs typeface="华文楷体" panose="02010600040101010101" charset="-122"/>
                <a:hlinkClick r:id="rId5"/>
              </a:rPr>
              <a:t>芯片</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chip</a:t>
            </a:r>
            <a:r>
              <a:rPr lang="zh-CN" altLang="en-US" sz="2000" dirty="0">
                <a:latin typeface="华文楷体" panose="02010600040101010101" charset="-122"/>
                <a:ea typeface="华文楷体" panose="02010600040101010101" charset="-122"/>
                <a:cs typeface="华文楷体" panose="02010600040101010101" charset="-122"/>
              </a:rPr>
              <a:t>）。就是把一定数量的常用电子元件，如电阻、电容、晶体管等，以及这些元件之间的连线，通过半导体工艺集成在一起的具有特定功能的电路。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81120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877695"/>
            <a:ext cx="79375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权利性质为</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财产权</a:t>
            </a:r>
            <a:r>
              <a:rPr lang="zh-CN" altLang="en-US" sz="2000" dirty="0">
                <a:latin typeface="楷体" panose="02010609060101010101" pitchFamily="49" charset="-122"/>
                <a:ea typeface="楷体" panose="02010609060101010101" pitchFamily="49" charset="-122"/>
                <a:cs typeface="楷体" panose="02010609060101010101" pitchFamily="49" charset="-122"/>
              </a:rPr>
              <a:t>，但专有性和排他性并不绝对：反向工程</a:t>
            </a:r>
          </a:p>
          <a:p>
            <a:pPr marL="702310" indent="-342900" algn="just" fontAlgn="auto">
              <a:lnSpc>
                <a:spcPct val="150000"/>
              </a:lnSpc>
              <a:buFont typeface="Wingdings" panose="05000000000000000000" charset="0"/>
              <a:buChar char="p"/>
            </a:pP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复制权</a:t>
            </a:r>
            <a:r>
              <a:rPr lang="zh-CN" altLang="en-US" sz="2000" dirty="0">
                <a:latin typeface="楷体" panose="02010609060101010101" pitchFamily="49" charset="-122"/>
                <a:ea typeface="楷体" panose="02010609060101010101" pitchFamily="49" charset="-122"/>
                <a:cs typeface="楷体" panose="02010609060101010101" pitchFamily="49" charset="-122"/>
              </a:rPr>
              <a:t>：对受保护的布图设计的全部或者其中任何具有独创性的部分进行复制</a:t>
            </a:r>
          </a:p>
          <a:p>
            <a:pPr marL="702310" indent="-342900" algn="just" fontAlgn="auto">
              <a:lnSpc>
                <a:spcPct val="150000"/>
              </a:lnSpc>
              <a:buFont typeface="Wingdings" panose="05000000000000000000" charset="0"/>
              <a:buChar char="p"/>
            </a:pP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商业利用权</a:t>
            </a:r>
            <a:r>
              <a:rPr lang="zh-CN" altLang="en-US" sz="2000" dirty="0">
                <a:latin typeface="楷体" panose="02010609060101010101" pitchFamily="49" charset="-122"/>
                <a:ea typeface="楷体" panose="02010609060101010101" pitchFamily="49" charset="-122"/>
                <a:cs typeface="楷体" panose="02010609060101010101" pitchFamily="49" charset="-122"/>
              </a:rPr>
              <a:t>：将受保护的布图设计、含有该布图设计的集成电路或者含有该集成电路的物品投入商业利用</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权利授予条件的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独创性</a:t>
            </a:r>
            <a:r>
              <a:rPr lang="zh-CN" altLang="en-US" sz="2000" dirty="0">
                <a:latin typeface="楷体" panose="02010609060101010101" pitchFamily="49" charset="-122"/>
                <a:ea typeface="楷体" panose="02010609060101010101" pitchFamily="49" charset="-122"/>
                <a:cs typeface="楷体" panose="02010609060101010101" pitchFamily="49" charset="-122"/>
              </a:rPr>
              <a:t>和</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实用性</a:t>
            </a:r>
            <a:r>
              <a:rPr lang="zh-CN" altLang="en-US" sz="2000" dirty="0">
                <a:latin typeface="楷体" panose="02010609060101010101" pitchFamily="49" charset="-122"/>
                <a:ea typeface="楷体" panose="02010609060101010101" pitchFamily="49" charset="-122"/>
                <a:cs typeface="楷体" panose="02010609060101010101" pitchFamily="49" charset="-122"/>
              </a:rPr>
              <a:t>要求介于著作权和专利权之间</a:t>
            </a:r>
            <a:endParaRPr lang="en-US" altLang="zh-CN"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权利取得具有</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要式性</a:t>
            </a:r>
            <a:r>
              <a:rPr lang="zh-CN" altLang="en-US" sz="2000" dirty="0">
                <a:latin typeface="楷体" panose="02010609060101010101" pitchFamily="49" charset="-122"/>
                <a:ea typeface="楷体" panose="02010609060101010101" pitchFamily="49" charset="-122"/>
                <a:cs typeface="楷体" panose="02010609060101010101" pitchFamily="49" charset="-122"/>
              </a:rPr>
              <a:t>：</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经国务院知识产权行政部门登记产生</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权利保护期限：自布图设计登记申请之日或者在世界任何地方首次投入商业利用之日</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起10年</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，以较前日期为准。无论是否登记或者投入商业利用，布图设计自创作完成之日</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起15年</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后不再保护</a:t>
            </a:r>
            <a:endParaRPr lang="zh-CN" altLang="en-US" sz="2000" dirty="0"/>
          </a:p>
        </p:txBody>
      </p:sp>
      <p:sp>
        <p:nvSpPr>
          <p:cNvPr id="14" name="AutoShape 9"/>
          <p:cNvSpPr/>
          <p:nvPr/>
        </p:nvSpPr>
        <p:spPr bwMode="auto">
          <a:xfrm>
            <a:off x="414020" y="1460500"/>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72820"/>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集成电路布图设计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78629" y="490645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59765" y="1972945"/>
            <a:ext cx="79375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植物新品种权性质为</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财产权，具有绝对排他性：一新品种授一项权</a:t>
            </a:r>
          </a:p>
          <a:p>
            <a:pPr marL="702310" indent="-342900" algn="just"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cs typeface="楷体" panose="02010609060101010101" pitchFamily="49" charset="-122"/>
              </a:rPr>
              <a:t>不得为商业目的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生产或者销售</a:t>
            </a:r>
            <a:r>
              <a:rPr lang="zh-CN" altLang="en-US" sz="2000" dirty="0">
                <a:latin typeface="楷体" panose="02010609060101010101" pitchFamily="49" charset="-122"/>
                <a:ea typeface="楷体" panose="02010609060101010101" pitchFamily="49" charset="-122"/>
                <a:cs typeface="楷体" panose="02010609060101010101" pitchFamily="49" charset="-122"/>
              </a:rPr>
              <a:t>该授权品种的繁殖材料</a:t>
            </a:r>
          </a:p>
          <a:p>
            <a:pPr marL="702310" indent="-342900" algn="just"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不得为商业目的将该授权品种的繁殖材料</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重复使用于生产</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另一品种的繁殖材料</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权利授予条件：为国家植物品种保护名录所包含、</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有适当的名称、</a:t>
            </a:r>
            <a:r>
              <a:rPr lang="zh-CN" altLang="en-US" sz="2000" dirty="0">
                <a:latin typeface="楷体" panose="02010609060101010101" pitchFamily="49" charset="-122"/>
                <a:ea typeface="楷体" panose="02010609060101010101" pitchFamily="49" charset="-122"/>
                <a:cs typeface="楷体" panose="02010609060101010101" pitchFamily="49" charset="-122"/>
              </a:rPr>
              <a:t>新颖性、</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特异性、一致性与</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稳定性</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（后三者实质</a:t>
            </a:r>
            <a:r>
              <a:rPr lang="zh-CN" altLang="en-US" sz="2000" dirty="0">
                <a:latin typeface="楷体" panose="02010609060101010101" pitchFamily="49" charset="-122"/>
                <a:ea typeface="楷体" panose="02010609060101010101" pitchFamily="49" charset="-122"/>
                <a:cs typeface="楷体" panose="02010609060101010101" pitchFamily="49" charset="-122"/>
              </a:rPr>
              <a:t>审查）</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权利取得具有</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要式性</a:t>
            </a:r>
            <a:r>
              <a:rPr lang="zh-CN" altLang="en-US" sz="2000" dirty="0">
                <a:latin typeface="楷体" panose="02010609060101010101" pitchFamily="49" charset="-122"/>
                <a:ea typeface="楷体" panose="02010609060101010101" pitchFamily="49" charset="-122"/>
                <a:cs typeface="楷体" panose="02010609060101010101" pitchFamily="49" charset="-122"/>
              </a:rPr>
              <a:t>：向国务院农业、林业行政部门提交请求书、说明书和该品种的照片</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权利保护期限：自授权之日起，藤本植物、林木、果树和观赏树木为20年，其他植物为15年</a:t>
            </a:r>
          </a:p>
        </p:txBody>
      </p:sp>
      <p:sp>
        <p:nvSpPr>
          <p:cNvPr id="14" name="AutoShape 9"/>
          <p:cNvSpPr/>
          <p:nvPr/>
        </p:nvSpPr>
        <p:spPr bwMode="auto">
          <a:xfrm>
            <a:off x="394970" y="154622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15670"/>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植物新品种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530" y="1258570"/>
            <a:ext cx="7948295" cy="465709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三、知识的类型</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2</a:t>
            </a:r>
            <a:r>
              <a:rPr kumimoji="1" lang="zh-CN" altLang="en-US" sz="2000" dirty="0">
                <a:latin typeface="楷体" panose="02010609060101010101" pitchFamily="49" charset="-122"/>
                <a:ea typeface="楷体" panose="02010609060101010101" pitchFamily="49" charset="-122"/>
              </a:rPr>
              <a:t>、</a:t>
            </a:r>
            <a:r>
              <a:rPr kumimoji="1" lang="zh-CN" sz="2000" dirty="0">
                <a:latin typeface="楷体" panose="02010609060101010101" pitchFamily="49" charset="-122"/>
                <a:ea typeface="楷体" panose="02010609060101010101" pitchFamily="49" charset="-122"/>
              </a:rPr>
              <a:t>商业标志</a:t>
            </a:r>
          </a:p>
          <a:p>
            <a:pPr marL="720090" indent="-457200" fontAlgn="auto">
              <a:lnSpc>
                <a:spcPct val="130000"/>
              </a:lnSpc>
              <a:spcBef>
                <a:spcPts val="0"/>
              </a:spcBef>
              <a:buFont typeface="Wingdings" panose="05000000000000000000" charset="0"/>
              <a:buChar char="p"/>
            </a:pPr>
            <a:r>
              <a:rPr kumimoji="1" lang="zh-CN" sz="2000" dirty="0">
                <a:sym typeface="+mn-ea"/>
              </a:rPr>
              <a:t>商标：商品商标、服务商标</a:t>
            </a:r>
            <a:endParaRPr kumimoji="1" lang="zh-CN" sz="2000" dirty="0">
              <a:latin typeface="楷体" panose="02010609060101010101" pitchFamily="49" charset="-122"/>
              <a:ea typeface="楷体" panose="02010609060101010101" pitchFamily="49" charset="-122"/>
            </a:endParaRPr>
          </a:p>
          <a:p>
            <a:pPr marL="720090" indent="-457200" fontAlgn="auto">
              <a:lnSpc>
                <a:spcPct val="130000"/>
              </a:lnSpc>
              <a:spcBef>
                <a:spcPts val="0"/>
              </a:spcBef>
              <a:buFont typeface="Wingdings" panose="05000000000000000000" charset="0"/>
              <a:buChar char="p"/>
            </a:pPr>
            <a:r>
              <a:rPr kumimoji="1" lang="zh-CN" sz="2000" dirty="0">
                <a:sym typeface="+mn-ea"/>
              </a:rPr>
              <a:t>地理标志：临海蜜桔、漳州水仙花</a:t>
            </a:r>
          </a:p>
          <a:p>
            <a:pPr marL="720090" indent="-457200" fontAlgn="auto">
              <a:lnSpc>
                <a:spcPct val="130000"/>
              </a:lnSpc>
              <a:spcBef>
                <a:spcPts val="0"/>
              </a:spcBef>
              <a:buFont typeface="Wingdings" panose="05000000000000000000" charset="0"/>
              <a:buChar char="p"/>
            </a:pPr>
            <a:r>
              <a:rPr kumimoji="1" lang="zh-CN" sz="2000" dirty="0">
                <a:sym typeface="+mn-ea"/>
              </a:rPr>
              <a:t>字号：又称“商号”，广义字号即</a:t>
            </a:r>
            <a:r>
              <a:rPr kumimoji="1" lang="en-US" altLang="zh-CN" sz="2000" dirty="0">
                <a:sym typeface="+mn-ea"/>
              </a:rPr>
              <a:t>“</a:t>
            </a:r>
            <a:r>
              <a:rPr kumimoji="1" lang="zh-CN" altLang="en-US" sz="2000" dirty="0">
                <a:sym typeface="+mn-ea"/>
              </a:rPr>
              <a:t>企业名称</a:t>
            </a:r>
            <a:r>
              <a:rPr kumimoji="1" lang="en-US" altLang="zh-CN" sz="2000" dirty="0">
                <a:sym typeface="+mn-ea"/>
              </a:rPr>
              <a:t>”“</a:t>
            </a:r>
            <a:r>
              <a:rPr kumimoji="1" lang="zh-CN" altLang="en-US" sz="2000" dirty="0">
                <a:sym typeface="+mn-ea"/>
              </a:rPr>
              <a:t>商业名称</a:t>
            </a:r>
            <a:r>
              <a:rPr kumimoji="1" lang="en-US" altLang="zh-CN" sz="2000" dirty="0">
                <a:sym typeface="+mn-ea"/>
              </a:rPr>
              <a:t>”</a:t>
            </a:r>
            <a:r>
              <a:rPr kumimoji="1" lang="zh-CN" altLang="en-US" sz="2000" dirty="0">
                <a:sym typeface="+mn-ea"/>
              </a:rPr>
              <a:t>，</a:t>
            </a:r>
            <a:r>
              <a:rPr kumimoji="1" lang="zh-CN" sz="2000" dirty="0">
                <a:sym typeface="+mn-ea"/>
              </a:rPr>
              <a:t>指企业在经营活动中用于识别自己身份并与其他企业的营业相区别的标志</a:t>
            </a:r>
          </a:p>
          <a:p>
            <a:pPr marL="720090" indent="-457200" fontAlgn="auto">
              <a:lnSpc>
                <a:spcPct val="130000"/>
              </a:lnSpc>
              <a:spcBef>
                <a:spcPts val="0"/>
              </a:spcBef>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rPr>
              <a:t>域名：由一系列字母、文字或其与数字组合构成、与互联网协议（IP）地址相对应、用于数字传输识别与定位的标识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83025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896745"/>
            <a:ext cx="79375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具有财产属性：可授权、可转让</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具有排他性（有限先申请原则）：在</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同一企业登记机关</a:t>
            </a:r>
            <a:r>
              <a:rPr lang="zh-CN" altLang="en-US" sz="2000" dirty="0">
                <a:latin typeface="楷体" panose="02010609060101010101" pitchFamily="49" charset="-122"/>
                <a:ea typeface="楷体" panose="02010609060101010101" pitchFamily="49" charset="-122"/>
                <a:cs typeface="楷体" panose="02010609060101010101" pitchFamily="49" charset="-122"/>
              </a:rPr>
              <a:t>，字号不得与</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已经登记或者在保留期内的、已经注销或者变更登记未满1年的、被撤销设立登记或者被撤销变更登记未满1年的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同行业或者跨行业综合经营的企业名称中</a:t>
            </a:r>
            <a:r>
              <a:rPr lang="zh-CN" altLang="en-US" sz="2000" dirty="0">
                <a:latin typeface="楷体" panose="02010609060101010101" pitchFamily="49" charset="-122"/>
                <a:ea typeface="楷体" panose="02010609060101010101" pitchFamily="49" charset="-122"/>
                <a:cs typeface="楷体" panose="02010609060101010101" pitchFamily="49" charset="-122"/>
              </a:rPr>
              <a:t>的字号相同，有投资关系或者受让企业名称的除外</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一企业一字号原则</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两个以上的汉字构成</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用于区别不同经营者</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无期限限制</a:t>
            </a:r>
          </a:p>
        </p:txBody>
      </p:sp>
      <p:sp>
        <p:nvSpPr>
          <p:cNvPr id="14" name="AutoShape 9"/>
          <p:cNvSpPr/>
          <p:nvPr/>
        </p:nvSpPr>
        <p:spPr bwMode="auto">
          <a:xfrm>
            <a:off x="414020" y="1479550"/>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25195"/>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字号</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687384"/>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963420"/>
            <a:ext cx="7937500" cy="1476375"/>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识别性：通过区分不同网站来区分不同的经营者</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价值性：与经营者具有一一对应关系，是商誉的载体</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稀缺性：又可称为独占性（先申请原则），网络世界的唯一性</a:t>
            </a:r>
          </a:p>
        </p:txBody>
      </p:sp>
      <p:sp>
        <p:nvSpPr>
          <p:cNvPr id="14" name="AutoShape 9"/>
          <p:cNvSpPr/>
          <p:nvPr/>
        </p:nvSpPr>
        <p:spPr bwMode="auto">
          <a:xfrm>
            <a:off x="414020" y="156527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TextBox 5"/>
          <p:cNvSpPr txBox="1"/>
          <p:nvPr/>
        </p:nvSpPr>
        <p:spPr>
          <a:xfrm>
            <a:off x="681355" y="3863340"/>
            <a:ext cx="7937500" cy="2861310"/>
          </a:xfrm>
          <a:prstGeom prst="rect">
            <a:avLst/>
          </a:prstGeom>
          <a:noFill/>
        </p:spPr>
        <p:txBody>
          <a:bodyPr wrap="square" rtlCol="0">
            <a:spAutoFit/>
          </a:bodyPr>
          <a:lstStyle/>
          <a:p>
            <a:pPr indent="0" algn="just" fontAlgn="auto">
              <a:lnSpc>
                <a:spcPct val="150000"/>
              </a:lnSpc>
              <a:buFont typeface="Wingdings" panose="05000000000000000000" charset="0"/>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注册、使用域名等行为构成侵权或者不正当竞争：</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原告请求保护的民事权益合法有效</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域名或其主要部分构成对原告驰名商标的复制、模仿、翻译或音译；或与原告的注册商标、域名等相同或近似，足以造成相关公众误认</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对该域名或其主要部分不享有权益，也无注册、使用的正当理由</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被告对该域名的注册、使用具有恶意：商业目的、知名度</a:t>
            </a:r>
          </a:p>
        </p:txBody>
      </p:sp>
      <p:sp>
        <p:nvSpPr>
          <p:cNvPr id="3" name="AutoShape 9"/>
          <p:cNvSpPr/>
          <p:nvPr/>
        </p:nvSpPr>
        <p:spPr bwMode="auto">
          <a:xfrm>
            <a:off x="416560" y="344614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侵权</a:t>
            </a:r>
          </a:p>
        </p:txBody>
      </p:sp>
      <p:sp>
        <p:nvSpPr>
          <p:cNvPr id="4" name="标题 1"/>
          <p:cNvSpPr>
            <a:spLocks noGrp="1"/>
          </p:cNvSpPr>
          <p:nvPr/>
        </p:nvSpPr>
        <p:spPr>
          <a:xfrm>
            <a:off x="687705" y="925195"/>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域名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第二节 知识产权 </a:t>
            </a:r>
          </a:p>
        </p:txBody>
      </p:sp>
      <p:sp>
        <p:nvSpPr>
          <p:cNvPr id="3" name="内容占位符 2"/>
          <p:cNvSpPr>
            <a:spLocks noGrp="1"/>
          </p:cNvSpPr>
          <p:nvPr>
            <p:ph idx="1"/>
          </p:nvPr>
        </p:nvSpPr>
        <p:spPr>
          <a:xfrm>
            <a:off x="567055" y="1803400"/>
            <a:ext cx="7948295" cy="468566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一、知识产权词源</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intellectual property；propriété intellectuelle：最早将一切来自知识活动领域的权利概括为“知识产权”的是17世纪中叶的法国学者卡普佐夫，后来这一概念被著名的比利时法学家皮卡第所发展</a:t>
            </a:r>
          </a:p>
          <a:p>
            <a:pPr marL="467995" indent="-457200" fontAlgn="auto">
              <a:lnSpc>
                <a:spcPct val="130000"/>
              </a:lnSpc>
              <a:spcBef>
                <a:spcPts val="0"/>
              </a:spcBef>
              <a:buFont typeface="Wingdings" panose="05000000000000000000" charset="0"/>
              <a:buChar char="Ø"/>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知识产权/智慧财产权/智力财产权</a:t>
            </a:r>
          </a:p>
          <a:p>
            <a:pPr marL="467995" indent="-457200" fontAlgn="auto">
              <a:lnSpc>
                <a:spcPct val="130000"/>
              </a:lnSpc>
              <a:spcBef>
                <a:spcPts val="0"/>
              </a:spcBef>
              <a:buFont typeface="Wingdings" panose="05000000000000000000" charset="0"/>
              <a:buChar char="Ø"/>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property：作品、发明、商标</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361950" indent="0" algn="l" fontAlgn="auto">
              <a:lnSpc>
                <a:spcPct val="150000"/>
              </a:lnSpc>
              <a:buNone/>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                    等相关权利</a:t>
            </a:r>
          </a:p>
          <a:p>
            <a:pPr marL="467995" indent="-457200" algn="l" fontAlgn="auto">
              <a:lnSpc>
                <a:spcPct val="130000"/>
              </a:lnSpc>
              <a:spcBef>
                <a:spcPts val="0"/>
              </a:spcBef>
              <a:buClrTx/>
              <a:buSzTx/>
              <a:buFont typeface="Wingdings" panose="05000000000000000000" charset="0"/>
              <a:buChar char="Ø"/>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intellectual：智力的/知识分子</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pic>
        <p:nvPicPr>
          <p:cNvPr id="4" name="图片 3" descr="图片1"/>
          <p:cNvPicPr>
            <a:picLocks noChangeAspect="1"/>
          </p:cNvPicPr>
          <p:nvPr/>
        </p:nvPicPr>
        <p:blipFill>
          <a:blip r:embed="rId2"/>
          <a:stretch>
            <a:fillRect/>
          </a:stretch>
        </p:blipFill>
        <p:spPr>
          <a:xfrm>
            <a:off x="4913630" y="3764915"/>
            <a:ext cx="3810635" cy="2724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4854575"/>
          </a:xfrm>
        </p:spPr>
        <p:txBody>
          <a:bodyPr>
            <a:normAutofit/>
          </a:bodyPr>
          <a:lstStyle/>
          <a:p>
            <a:pPr marL="467995" indent="-457200" fontAlgn="auto">
              <a:lnSpc>
                <a:spcPct val="130000"/>
              </a:lnSpc>
              <a:spcBef>
                <a:spcPts val="0"/>
              </a:spcBef>
              <a:buNone/>
            </a:pPr>
            <a:r>
              <a:rPr kumimoji="1" lang="zh-CN" altLang="en-US" sz="2700" b="1" dirty="0">
                <a:latin typeface="楷体" panose="02010609060101010101" pitchFamily="49" charset="-122"/>
                <a:ea typeface="楷体" panose="02010609060101010101" pitchFamily="49" charset="-122"/>
              </a:rPr>
              <a:t>二、知识产权定义</a:t>
            </a:r>
            <a:endParaRPr kumimoji="1" lang="en-US" altLang="zh-CN" sz="27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a:t>
            </a: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、列举法</a:t>
            </a:r>
          </a:p>
          <a:p>
            <a:pPr marL="720090" indent="-457200" fontAlgn="auto">
              <a:lnSpc>
                <a:spcPct val="150000"/>
              </a:lnSpc>
              <a:spcBef>
                <a:spcPts val="0"/>
              </a:spcBef>
              <a:buFont typeface="Wingdings" panose="05000000000000000000" charset="0"/>
              <a:buChar char="p"/>
            </a:pPr>
            <a:r>
              <a:rPr kumimoji="1" lang="zh-CN" sz="2000" dirty="0">
                <a:sym typeface="+mn-ea"/>
              </a:rPr>
              <a:t>列举主要组成部分：将专利权、商标权与著作权合称为知识产权</a:t>
            </a:r>
          </a:p>
          <a:p>
            <a:pPr marL="720090" indent="-457200" fontAlgn="auto">
              <a:lnSpc>
                <a:spcPct val="150000"/>
              </a:lnSpc>
              <a:spcBef>
                <a:spcPts val="0"/>
              </a:spcBef>
              <a:buFont typeface="Wingdings" panose="05000000000000000000" charset="0"/>
              <a:buChar char="p"/>
            </a:pPr>
            <a:r>
              <a:rPr kumimoji="1" lang="zh-CN" sz="2000" dirty="0">
                <a:sym typeface="+mn-ea"/>
              </a:rPr>
              <a:t>完全列举保护对象或者划分的方法：知识产权是权利人依法就下列客体享有的专有的权利：作品；发明、实用新型、外观设计；商标；地理标志；商业秘密；集成电路布图设计；植物新品种；</a:t>
            </a:r>
            <a:r>
              <a:rPr lang="zh-CN" altLang="en-US" sz="2000" dirty="0">
                <a:solidFill>
                  <a:srgbClr val="FF0000"/>
                </a:solidFill>
                <a:latin typeface="Times New Roman" panose="02020703060505090304" pitchFamily="18" charset="0"/>
                <a:cs typeface="Times New Roman" panose="02020703060505090304" pitchFamily="18" charset="0"/>
                <a:sym typeface="+mn-ea"/>
              </a:rPr>
              <a:t>法律规定的其他客体</a:t>
            </a:r>
            <a:r>
              <a:rPr lang="zh-CN" altLang="en-US" sz="2000" dirty="0">
                <a:solidFill>
                  <a:schemeClr val="tx1"/>
                </a:solidFill>
                <a:latin typeface="Times New Roman" panose="02020703060505090304" pitchFamily="18" charset="0"/>
                <a:cs typeface="Times New Roman" panose="02020703060505090304" pitchFamily="18" charset="0"/>
                <a:sym typeface="+mn-ea"/>
              </a:rPr>
              <a:t>（《民法典》</a:t>
            </a:r>
            <a:r>
              <a:rPr lang="en-US" altLang="zh-CN" sz="2000" dirty="0">
                <a:solidFill>
                  <a:schemeClr val="tx1"/>
                </a:solidFill>
                <a:latin typeface="Times New Roman" panose="02020703060505090304" pitchFamily="18" charset="0"/>
                <a:cs typeface="Times New Roman" panose="02020703060505090304" pitchFamily="18" charset="0"/>
                <a:sym typeface="+mn-ea"/>
              </a:rPr>
              <a:t>123</a:t>
            </a:r>
            <a:r>
              <a:rPr lang="zh-CN" altLang="en-US" sz="2000" dirty="0">
                <a:solidFill>
                  <a:schemeClr val="tx1"/>
                </a:solidFill>
                <a:latin typeface="Times New Roman" panose="02020703060505090304" pitchFamily="18" charset="0"/>
                <a:cs typeface="Times New Roman" panose="02020703060505090304" pitchFamily="18" charset="0"/>
                <a:sym typeface="+mn-ea"/>
              </a:rPr>
              <a:t>条）</a:t>
            </a:r>
            <a:endParaRPr kumimoji="1" lang="zh-CN" sz="2000" dirty="0">
              <a:sym typeface="+mn-ea"/>
            </a:endParaRPr>
          </a:p>
          <a:p>
            <a:pPr marL="10795" fontAlgn="auto">
              <a:lnSpc>
                <a:spcPct val="150000"/>
              </a:lnSpc>
              <a:spcBef>
                <a:spcPts val="0"/>
              </a:spcBef>
              <a:buFont typeface="Wingdings" panose="05000000000000000000" charset="0"/>
            </a:pPr>
            <a:endParaRPr kumimoji="1"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《成立世界知识产权组织公约》第2条第八款：</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①关于文学、艺术和科学作品的权利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②关于表演艺术家的演出、录音和广播的权利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③关于在人类努力在一切领域内的发明的权利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④关于</a:t>
            </a:r>
            <a:r>
              <a:rPr lang="zh-CN" altLang="en-US" sz="2200" dirty="0">
                <a:solidFill>
                  <a:srgbClr val="FF0000"/>
                </a:solidFill>
                <a:latin typeface="Times New Roman" panose="02020703060505090304" pitchFamily="18" charset="0"/>
                <a:ea typeface="楷体" panose="02010609060101010101" pitchFamily="49" charset="-122"/>
                <a:cs typeface="Times New Roman" panose="02020703060505090304" pitchFamily="18" charset="0"/>
                <a:sym typeface="+mn-ea"/>
              </a:rPr>
              <a:t>科学发现</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⑤关于工业品外观设计的权利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⑥关于商标、服务商标、厂商名称和标记的权利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⑦关于</a:t>
            </a:r>
            <a:r>
              <a:rPr lang="zh-CN" altLang="en-US" sz="2200" dirty="0">
                <a:solidFill>
                  <a:srgbClr val="FF0000"/>
                </a:solidFill>
                <a:latin typeface="Times New Roman" panose="02020703060505090304" pitchFamily="18" charset="0"/>
                <a:ea typeface="楷体" panose="02010609060101010101" pitchFamily="49" charset="-122"/>
                <a:cs typeface="Times New Roman" panose="02020703060505090304" pitchFamily="18" charset="0"/>
                <a:sym typeface="+mn-ea"/>
              </a:rPr>
              <a:t>反不正当竞争</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⑧在工业、科学、文化或艺术领域内其他一切来自智力活动的权利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730e0cf3d7ca7bcbb6c62845d3e95464f724a807"/>
          <p:cNvPicPr>
            <a:picLocks noChangeAspect="1"/>
          </p:cNvPicPr>
          <p:nvPr/>
        </p:nvPicPr>
        <p:blipFill>
          <a:blip r:embed="rId2"/>
          <a:stretch>
            <a:fillRect/>
          </a:stretch>
        </p:blipFill>
        <p:spPr>
          <a:xfrm>
            <a:off x="3593465" y="2089150"/>
            <a:ext cx="2736215" cy="4554855"/>
          </a:xfrm>
          <a:prstGeom prst="rect">
            <a:avLst/>
          </a:prstGeom>
        </p:spPr>
      </p:pic>
      <p:sp>
        <p:nvSpPr>
          <p:cNvPr id="37902" name="矩形 37901"/>
          <p:cNvSpPr/>
          <p:nvPr/>
        </p:nvSpPr>
        <p:spPr>
          <a:xfrm>
            <a:off x="542925" y="3566160"/>
            <a:ext cx="1563370" cy="460375"/>
          </a:xfrm>
          <a:prstGeom prst="rect">
            <a:avLst/>
          </a:prstGeom>
          <a:solidFill>
            <a:srgbClr val="FF0000"/>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latin typeface="Arial" panose="020B0604020202090204" pitchFamily="34" charset="0"/>
                <a:ea typeface="宋体" panose="02010600030101010101" pitchFamily="2" charset="-122"/>
              </a:rPr>
              <a:t>实用新型</a:t>
            </a:r>
          </a:p>
        </p:txBody>
      </p:sp>
      <p:sp>
        <p:nvSpPr>
          <p:cNvPr id="37903" name="矩形 37902"/>
          <p:cNvSpPr/>
          <p:nvPr/>
        </p:nvSpPr>
        <p:spPr>
          <a:xfrm>
            <a:off x="580390" y="2232660"/>
            <a:ext cx="1636395" cy="460375"/>
          </a:xfrm>
          <a:prstGeom prst="rect">
            <a:avLst/>
          </a:prstGeom>
          <a:solidFill>
            <a:srgbClr val="FFFF00"/>
          </a:solidFill>
          <a:ln w="38100" cap="flat" cmpd="dbl">
            <a:solidFill>
              <a:schemeClr val="tx1"/>
            </a:solidFill>
            <a:prstDash val="solid"/>
            <a:miter/>
            <a:headEnd type="none" w="med" len="med"/>
            <a:tailEnd type="none" w="med" len="med"/>
          </a:ln>
        </p:spPr>
        <p:txBody>
          <a:bodyPr wrap="square" anchor="ctr">
            <a:spAutoFit/>
          </a:bodyPr>
          <a:lstStyle/>
          <a:p>
            <a:pPr algn="ctr"/>
            <a:r>
              <a:rPr lang="zh-CN" altLang="en-US" sz="2400" b="1" dirty="0">
                <a:solidFill>
                  <a:srgbClr val="996633"/>
                </a:solidFill>
                <a:latin typeface="Arial" panose="020B0604020202090204" pitchFamily="34" charset="0"/>
                <a:ea typeface="宋体" panose="02010600030101010101" pitchFamily="2" charset="-122"/>
              </a:rPr>
              <a:t>商标</a:t>
            </a:r>
          </a:p>
        </p:txBody>
      </p:sp>
      <p:sp>
        <p:nvSpPr>
          <p:cNvPr id="37904" name="矩形 37903"/>
          <p:cNvSpPr/>
          <p:nvPr/>
        </p:nvSpPr>
        <p:spPr>
          <a:xfrm>
            <a:off x="7002145" y="2532380"/>
            <a:ext cx="1676400" cy="460375"/>
          </a:xfrm>
          <a:prstGeom prst="rect">
            <a:avLst/>
          </a:prstGeom>
          <a:solidFill>
            <a:schemeClr val="tx1"/>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Arial" panose="020B0604020202090204" pitchFamily="34" charset="0"/>
                <a:ea typeface="宋体" panose="02010600030101010101" pitchFamily="2" charset="-122"/>
              </a:rPr>
              <a:t>发明专利</a:t>
            </a:r>
          </a:p>
        </p:txBody>
      </p:sp>
      <p:sp>
        <p:nvSpPr>
          <p:cNvPr id="37905" name="矩形 37904"/>
          <p:cNvSpPr/>
          <p:nvPr/>
        </p:nvSpPr>
        <p:spPr>
          <a:xfrm>
            <a:off x="6931660" y="4260215"/>
            <a:ext cx="1746885" cy="460375"/>
          </a:xfrm>
          <a:prstGeom prst="rect">
            <a:avLst/>
          </a:prstGeom>
          <a:solidFill>
            <a:srgbClr val="009900"/>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latin typeface="Arial" panose="020B0604020202090204" pitchFamily="34" charset="0"/>
                <a:ea typeface="宋体" panose="02010600030101010101" pitchFamily="2" charset="-122"/>
              </a:rPr>
              <a:t>外观设计</a:t>
            </a:r>
          </a:p>
        </p:txBody>
      </p:sp>
      <p:sp>
        <p:nvSpPr>
          <p:cNvPr id="37907" name="直接连接符 37906"/>
          <p:cNvSpPr/>
          <p:nvPr/>
        </p:nvSpPr>
        <p:spPr>
          <a:xfrm flipV="1">
            <a:off x="2106295" y="3773805"/>
            <a:ext cx="2291715" cy="635"/>
          </a:xfrm>
          <a:prstGeom prst="line">
            <a:avLst/>
          </a:prstGeom>
          <a:ln w="76200" cap="flat" cmpd="sng">
            <a:solidFill>
              <a:srgbClr val="FF0000"/>
            </a:solidFill>
            <a:prstDash val="solid"/>
            <a:headEnd type="none" w="med" len="med"/>
            <a:tailEnd type="triangle" w="med" len="med"/>
          </a:ln>
        </p:spPr>
      </p:sp>
      <p:sp>
        <p:nvSpPr>
          <p:cNvPr id="37908" name="直接连接符 37907"/>
          <p:cNvSpPr/>
          <p:nvPr/>
        </p:nvSpPr>
        <p:spPr>
          <a:xfrm>
            <a:off x="2224405" y="2418715"/>
            <a:ext cx="1512570" cy="635"/>
          </a:xfrm>
          <a:prstGeom prst="line">
            <a:avLst/>
          </a:prstGeom>
          <a:ln w="76200" cap="flat" cmpd="sng">
            <a:solidFill>
              <a:srgbClr val="FFFF00"/>
            </a:solidFill>
            <a:prstDash val="solid"/>
            <a:headEnd type="none" w="med" len="med"/>
            <a:tailEnd type="triangle" w="med" len="med"/>
          </a:ln>
        </p:spPr>
      </p:sp>
      <p:sp>
        <p:nvSpPr>
          <p:cNvPr id="37909" name="直接连接符 37908"/>
          <p:cNvSpPr/>
          <p:nvPr/>
        </p:nvSpPr>
        <p:spPr>
          <a:xfrm flipH="1">
            <a:off x="5642610" y="4526915"/>
            <a:ext cx="1289050" cy="19685"/>
          </a:xfrm>
          <a:prstGeom prst="line">
            <a:avLst/>
          </a:prstGeom>
          <a:ln w="76200" cap="flat" cmpd="sng">
            <a:solidFill>
              <a:srgbClr val="009900"/>
            </a:solidFill>
            <a:prstDash val="solid"/>
            <a:headEnd type="none" w="med" len="med"/>
            <a:tailEnd type="triangle" w="med" len="med"/>
          </a:ln>
        </p:spPr>
      </p:sp>
      <p:sp>
        <p:nvSpPr>
          <p:cNvPr id="37910" name="直接连接符 37909"/>
          <p:cNvSpPr/>
          <p:nvPr/>
        </p:nvSpPr>
        <p:spPr>
          <a:xfrm flipH="1">
            <a:off x="5412740" y="4097338"/>
            <a:ext cx="504825" cy="0"/>
          </a:xfrm>
          <a:prstGeom prst="line">
            <a:avLst/>
          </a:prstGeom>
          <a:ln w="76200" cap="flat" cmpd="sng">
            <a:solidFill>
              <a:srgbClr val="0033CC"/>
            </a:solidFill>
            <a:prstDash val="solid"/>
            <a:headEnd type="none" w="med" len="med"/>
            <a:tailEnd type="triangle" w="med" len="med"/>
          </a:ln>
        </p:spPr>
      </p:sp>
      <p:sp>
        <p:nvSpPr>
          <p:cNvPr id="37911" name="直接连接符 37910"/>
          <p:cNvSpPr/>
          <p:nvPr/>
        </p:nvSpPr>
        <p:spPr>
          <a:xfrm flipV="1">
            <a:off x="5917565" y="2816225"/>
            <a:ext cx="0" cy="1296988"/>
          </a:xfrm>
          <a:prstGeom prst="line">
            <a:avLst/>
          </a:prstGeom>
          <a:ln w="76200" cap="flat" cmpd="sng">
            <a:solidFill>
              <a:srgbClr val="0033CC"/>
            </a:solidFill>
            <a:prstDash val="solid"/>
            <a:headEnd type="none" w="med" len="med"/>
            <a:tailEnd type="none" w="med" len="med"/>
          </a:ln>
        </p:spPr>
      </p:sp>
      <p:sp>
        <p:nvSpPr>
          <p:cNvPr id="37912" name="直接连接符 37911"/>
          <p:cNvSpPr/>
          <p:nvPr/>
        </p:nvSpPr>
        <p:spPr>
          <a:xfrm flipV="1">
            <a:off x="5915025" y="2815590"/>
            <a:ext cx="1087120" cy="1270"/>
          </a:xfrm>
          <a:prstGeom prst="line">
            <a:avLst/>
          </a:prstGeom>
          <a:ln w="76200" cap="flat" cmpd="sng">
            <a:solidFill>
              <a:srgbClr val="0033CC"/>
            </a:solidFill>
            <a:prstDash val="solid"/>
            <a:headEnd type="none" w="med" len="med"/>
            <a:tailEnd type="none" w="med" len="med"/>
          </a:ln>
        </p:spPr>
      </p:sp>
      <p:sp>
        <p:nvSpPr>
          <p:cNvPr id="37913" name="文本框 37912"/>
          <p:cNvSpPr txBox="1"/>
          <p:nvPr/>
        </p:nvSpPr>
        <p:spPr>
          <a:xfrm>
            <a:off x="2446973" y="3437890"/>
            <a:ext cx="1800225" cy="337185"/>
          </a:xfrm>
          <a:prstGeom prst="rect">
            <a:avLst/>
          </a:prstGeom>
          <a:noFill/>
          <a:ln w="9525">
            <a:noFill/>
          </a:ln>
        </p:spPr>
        <p:txBody>
          <a:bodyPr>
            <a:spAutoFit/>
          </a:bodyPr>
          <a:lstStyle/>
          <a:p>
            <a:pPr>
              <a:spcBef>
                <a:spcPct val="50000"/>
              </a:spcBef>
            </a:pPr>
            <a:r>
              <a:rPr lang="zh-CN" altLang="en-US" sz="1600" b="1" dirty="0">
                <a:solidFill>
                  <a:schemeClr val="accent2"/>
                </a:solidFill>
                <a:latin typeface="Arial" panose="020B0604020202090204" pitchFamily="34" charset="0"/>
                <a:ea typeface="宋体" panose="02010600030101010101" pitchFamily="2" charset="-122"/>
              </a:rPr>
              <a:t>透明屏</a:t>
            </a:r>
          </a:p>
        </p:txBody>
      </p:sp>
      <p:sp>
        <p:nvSpPr>
          <p:cNvPr id="37914" name="文本框 37913"/>
          <p:cNvSpPr txBox="1"/>
          <p:nvPr/>
        </p:nvSpPr>
        <p:spPr>
          <a:xfrm>
            <a:off x="2348865" y="2081530"/>
            <a:ext cx="762000" cy="337185"/>
          </a:xfrm>
          <a:prstGeom prst="rect">
            <a:avLst/>
          </a:prstGeom>
          <a:noFill/>
          <a:ln w="9525">
            <a:noFill/>
          </a:ln>
        </p:spPr>
        <p:txBody>
          <a:bodyPr wrap="square">
            <a:spAutoFit/>
          </a:bodyPr>
          <a:lstStyle/>
          <a:p>
            <a:pPr algn="ctr">
              <a:spcBef>
                <a:spcPct val="50000"/>
              </a:spcBef>
            </a:pPr>
            <a:r>
              <a:rPr lang="zh-CN" altLang="en-US" sz="1600" b="1" dirty="0">
                <a:solidFill>
                  <a:schemeClr val="accent2"/>
                </a:solidFill>
                <a:latin typeface="Arial" panose="020B0604020202090204" pitchFamily="34" charset="0"/>
                <a:ea typeface="宋体" panose="02010600030101010101" pitchFamily="2" charset="-122"/>
              </a:rPr>
              <a:t>牌子</a:t>
            </a:r>
          </a:p>
        </p:txBody>
      </p:sp>
      <p:sp>
        <p:nvSpPr>
          <p:cNvPr id="37915" name="文本框 37914"/>
          <p:cNvSpPr txBox="1"/>
          <p:nvPr/>
        </p:nvSpPr>
        <p:spPr>
          <a:xfrm>
            <a:off x="5927090" y="2907665"/>
            <a:ext cx="1064895" cy="337185"/>
          </a:xfrm>
          <a:prstGeom prst="rect">
            <a:avLst/>
          </a:prstGeom>
          <a:noFill/>
          <a:ln w="9525">
            <a:noFill/>
          </a:ln>
        </p:spPr>
        <p:txBody>
          <a:bodyPr wrap="square">
            <a:spAutoFit/>
          </a:bodyPr>
          <a:lstStyle/>
          <a:p>
            <a:pPr>
              <a:spcBef>
                <a:spcPct val="50000"/>
              </a:spcBef>
            </a:pPr>
            <a:r>
              <a:rPr lang="zh-CN" altLang="en-US" sz="1600" b="1" dirty="0">
                <a:solidFill>
                  <a:schemeClr val="accent2"/>
                </a:solidFill>
                <a:latin typeface="Arial" panose="020B0604020202090204" pitchFamily="34" charset="0"/>
                <a:ea typeface="宋体" panose="02010600030101010101" pitchFamily="2" charset="-122"/>
              </a:rPr>
              <a:t>液晶技术</a:t>
            </a:r>
          </a:p>
        </p:txBody>
      </p:sp>
      <p:sp>
        <p:nvSpPr>
          <p:cNvPr id="37916" name="文本框 37915"/>
          <p:cNvSpPr txBox="1"/>
          <p:nvPr/>
        </p:nvSpPr>
        <p:spPr>
          <a:xfrm>
            <a:off x="5892165" y="4681220"/>
            <a:ext cx="1039495" cy="337185"/>
          </a:xfrm>
          <a:prstGeom prst="rect">
            <a:avLst/>
          </a:prstGeom>
          <a:noFill/>
          <a:ln w="9525">
            <a:noFill/>
          </a:ln>
        </p:spPr>
        <p:txBody>
          <a:bodyPr wrap="square">
            <a:spAutoFit/>
          </a:bodyPr>
          <a:lstStyle/>
          <a:p>
            <a:pPr>
              <a:spcBef>
                <a:spcPct val="50000"/>
              </a:spcBef>
            </a:pPr>
            <a:r>
              <a:rPr lang="zh-CN" altLang="en-US" sz="1600" b="1" dirty="0">
                <a:solidFill>
                  <a:schemeClr val="accent2"/>
                </a:solidFill>
                <a:latin typeface="Arial" panose="020B0604020202090204" pitchFamily="34" charset="0"/>
                <a:ea typeface="宋体" panose="02010600030101010101" pitchFamily="2" charset="-122"/>
              </a:rPr>
              <a:t>用户界面</a:t>
            </a:r>
          </a:p>
        </p:txBody>
      </p:sp>
      <p:sp>
        <p:nvSpPr>
          <p:cNvPr id="37917" name="圆角矩形 37916"/>
          <p:cNvSpPr/>
          <p:nvPr/>
        </p:nvSpPr>
        <p:spPr>
          <a:xfrm>
            <a:off x="542925" y="5163401"/>
            <a:ext cx="2426970" cy="435178"/>
          </a:xfrm>
          <a:prstGeom prst="roundRect">
            <a:avLst>
              <a:gd name="adj" fmla="val 16667"/>
            </a:avLst>
          </a:prstGeom>
          <a:solidFill>
            <a:schemeClr val="bg1"/>
          </a:solidFill>
          <a:ln w="9525" cap="flat" cmpd="sng">
            <a:solidFill>
              <a:srgbClr val="008000"/>
            </a:solidFill>
            <a:prstDash val="solid"/>
            <a:headEnd type="none" w="med" len="med"/>
            <a:tailEnd type="none" w="med" len="med"/>
          </a:ln>
        </p:spPr>
        <p:txBody>
          <a:bodyPr wrap="square" anchor="ctr">
            <a:spAutoFit/>
          </a:bodyPr>
          <a:lstStyle/>
          <a:p>
            <a:r>
              <a:rPr lang="zh-CN" altLang="en-US" b="1" dirty="0">
                <a:solidFill>
                  <a:srgbClr val="009900"/>
                </a:solidFill>
                <a:latin typeface="HG丸ｺﾞｼｯｸM-PRO" pitchFamily="50" charset="-128"/>
                <a:ea typeface="宋体" panose="02010600030101010101" pitchFamily="2" charset="-122"/>
              </a:rPr>
              <a:t>作品（小说、程序等）</a:t>
            </a:r>
            <a:endParaRPr lang="ja-JP" altLang="en-US" b="1">
              <a:solidFill>
                <a:srgbClr val="009900"/>
              </a:solidFill>
              <a:latin typeface="HG丸ｺﾞｼｯｸM-PRO" pitchFamily="50" charset="-128"/>
              <a:ea typeface="HG丸ｺﾞｼｯｸM-PRO" pitchFamily="50" charset="-128"/>
            </a:endParaRPr>
          </a:p>
        </p:txBody>
      </p:sp>
      <p:sp>
        <p:nvSpPr>
          <p:cNvPr id="37918" name="圆角矩形 37917"/>
          <p:cNvSpPr/>
          <p:nvPr/>
        </p:nvSpPr>
        <p:spPr>
          <a:xfrm>
            <a:off x="6337935" y="5495250"/>
            <a:ext cx="2349500" cy="649051"/>
          </a:xfrm>
          <a:prstGeom prst="roundRect">
            <a:avLst>
              <a:gd name="adj" fmla="val 16667"/>
            </a:avLst>
          </a:prstGeom>
          <a:noFill/>
          <a:ln w="9525" cap="flat" cmpd="sng">
            <a:solidFill>
              <a:srgbClr val="008000"/>
            </a:solidFill>
            <a:prstDash val="solid"/>
            <a:headEnd type="none" w="med" len="med"/>
            <a:tailEnd type="none" w="med" len="med"/>
          </a:ln>
        </p:spPr>
        <p:txBody>
          <a:bodyPr wrap="square" anchor="ctr">
            <a:spAutoFit/>
          </a:bodyPr>
          <a:lstStyle/>
          <a:p>
            <a:r>
              <a:rPr lang="zh-CN" altLang="en-US" sz="1600" b="1" dirty="0">
                <a:solidFill>
                  <a:srgbClr val="009900"/>
                </a:solidFill>
                <a:latin typeface="Times New Roman" panose="02020703060505090304" pitchFamily="18" charset="0"/>
                <a:ea typeface="宋体" panose="02010600030101010101" pitchFamily="2" charset="-122"/>
              </a:rPr>
              <a:t>商业秘密：</a:t>
            </a:r>
            <a:r>
              <a:rPr lang="zh-CN" altLang="en-US" sz="1600" b="1">
                <a:solidFill>
                  <a:srgbClr val="009900"/>
                </a:solidFill>
                <a:latin typeface="Times New Roman" panose="02020703060505090304" pitchFamily="18" charset="0"/>
                <a:ea typeface="宋体" panose="02010600030101010101" pitchFamily="2" charset="-122"/>
              </a:rPr>
              <a:t>客户</a:t>
            </a:r>
            <a:r>
              <a:rPr lang="zh-CN" altLang="en-US" sz="1600" b="1" dirty="0">
                <a:solidFill>
                  <a:srgbClr val="009900"/>
                </a:solidFill>
                <a:latin typeface="Times New Roman" panose="02020703060505090304" pitchFamily="18" charset="0"/>
                <a:ea typeface="宋体" panose="02010600030101010101" pitchFamily="2" charset="-122"/>
              </a:rPr>
              <a:t>名单、经营信息、技术信息</a:t>
            </a:r>
            <a:endParaRPr lang="ja-JP" altLang="en-US" sz="1600" b="1">
              <a:solidFill>
                <a:srgbClr val="009900"/>
              </a:solidFill>
              <a:latin typeface="Times New Roman" panose="02020703060505090304" pitchFamily="18" charset="0"/>
              <a:ea typeface="HG丸ｺﾞｼｯｸM-PRO" pitchFamily="50" charset="-128"/>
            </a:endParaRPr>
          </a:p>
        </p:txBody>
      </p:sp>
      <p:sp>
        <p:nvSpPr>
          <p:cNvPr id="37920" name="文本框 37919"/>
          <p:cNvSpPr txBox="1"/>
          <p:nvPr/>
        </p:nvSpPr>
        <p:spPr>
          <a:xfrm>
            <a:off x="516255" y="4097655"/>
            <a:ext cx="3077210"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90204" pitchFamily="34" charset="0"/>
                <a:ea typeface="宋体" panose="02010600030101010101" pitchFamily="2" charset="-122"/>
              </a:rPr>
              <a:t>保护产品的形状、构造或其结合</a:t>
            </a:r>
          </a:p>
          <a:p>
            <a:pPr algn="l"/>
            <a:r>
              <a:rPr lang="zh-CN" altLang="en-US" sz="1600" b="1" dirty="0">
                <a:solidFill>
                  <a:schemeClr val="tx1"/>
                </a:solidFill>
                <a:latin typeface="Arial" panose="020B0604020202090204" pitchFamily="34" charset="0"/>
                <a:ea typeface="宋体" panose="02010600030101010101" pitchFamily="2" charset="-122"/>
              </a:rPr>
              <a:t>（自申请日起</a:t>
            </a:r>
            <a:r>
              <a:rPr lang="en-US" altLang="zh-CN" sz="1600" b="1">
                <a:solidFill>
                  <a:schemeClr val="tx1"/>
                </a:solidFill>
                <a:latin typeface="Arial" panose="020B0604020202090204" pitchFamily="34" charset="0"/>
                <a:ea typeface="宋体" panose="02010600030101010101" pitchFamily="2" charset="-122"/>
              </a:rPr>
              <a:t>10</a:t>
            </a:r>
            <a:r>
              <a:rPr lang="zh-CN" altLang="en-US" sz="1600" b="1" dirty="0">
                <a:solidFill>
                  <a:schemeClr val="tx1"/>
                </a:solidFill>
                <a:latin typeface="Arial" panose="020B0604020202090204" pitchFamily="34" charset="0"/>
                <a:ea typeface="宋体" panose="02010600030101010101" pitchFamily="2" charset="-122"/>
              </a:rPr>
              <a:t>年）</a:t>
            </a:r>
            <a:endParaRPr lang="en-US" altLang="zh-CN" sz="1600" b="1">
              <a:solidFill>
                <a:schemeClr val="tx1"/>
              </a:solidFill>
              <a:latin typeface="Arial" panose="020B0604020202090204" pitchFamily="34" charset="0"/>
              <a:ea typeface="宋体" panose="02010600030101010101" pitchFamily="2" charset="-122"/>
            </a:endParaRPr>
          </a:p>
        </p:txBody>
      </p:sp>
      <p:sp>
        <p:nvSpPr>
          <p:cNvPr id="37921" name="文本框 37920"/>
          <p:cNvSpPr txBox="1"/>
          <p:nvPr/>
        </p:nvSpPr>
        <p:spPr>
          <a:xfrm>
            <a:off x="548005" y="2706370"/>
            <a:ext cx="2882900"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90204" pitchFamily="34" charset="0"/>
                <a:ea typeface="宋体" panose="02010600030101010101" pitchFamily="2" charset="-122"/>
              </a:rPr>
              <a:t>保护使用于商品或服务的标记</a:t>
            </a:r>
          </a:p>
          <a:p>
            <a:pPr algn="l"/>
            <a:r>
              <a:rPr lang="zh-CN" altLang="en-US" sz="1600" b="1" dirty="0">
                <a:solidFill>
                  <a:schemeClr val="tx1"/>
                </a:solidFill>
                <a:latin typeface="Arial" panose="020B0604020202090204" pitchFamily="34" charset="0"/>
                <a:ea typeface="宋体" panose="02010600030101010101" pitchFamily="2" charset="-122"/>
              </a:rPr>
              <a:t>（自核准注册日起</a:t>
            </a:r>
            <a:r>
              <a:rPr lang="en-US" altLang="zh-CN" sz="1600" b="1">
                <a:solidFill>
                  <a:schemeClr val="tx1"/>
                </a:solidFill>
                <a:latin typeface="Arial" panose="020B0604020202090204" pitchFamily="34" charset="0"/>
                <a:ea typeface="宋体" panose="02010600030101010101" pitchFamily="2" charset="-122"/>
              </a:rPr>
              <a:t>10</a:t>
            </a:r>
            <a:r>
              <a:rPr lang="zh-CN" altLang="en-US" sz="1600" b="1" dirty="0">
                <a:solidFill>
                  <a:schemeClr val="tx1"/>
                </a:solidFill>
                <a:latin typeface="Arial" panose="020B0604020202090204" pitchFamily="34" charset="0"/>
                <a:ea typeface="宋体" panose="02010600030101010101" pitchFamily="2" charset="-122"/>
              </a:rPr>
              <a:t>年）</a:t>
            </a:r>
            <a:endParaRPr lang="en-US" altLang="zh-CN" sz="1600" b="1">
              <a:solidFill>
                <a:schemeClr val="tx1"/>
              </a:solidFill>
              <a:latin typeface="Arial" panose="020B0604020202090204" pitchFamily="34" charset="0"/>
              <a:ea typeface="宋体" panose="02010600030101010101" pitchFamily="2" charset="-122"/>
            </a:endParaRPr>
          </a:p>
        </p:txBody>
      </p:sp>
      <p:sp>
        <p:nvSpPr>
          <p:cNvPr id="37922" name="文本框 37921"/>
          <p:cNvSpPr txBox="1"/>
          <p:nvPr/>
        </p:nvSpPr>
        <p:spPr>
          <a:xfrm>
            <a:off x="6859270" y="3032125"/>
            <a:ext cx="1944688" cy="583565"/>
          </a:xfrm>
          <a:prstGeom prst="rect">
            <a:avLst/>
          </a:prstGeom>
          <a:noFill/>
          <a:ln w="9525">
            <a:noFill/>
          </a:ln>
        </p:spPr>
        <p:txBody>
          <a:bodyPr>
            <a:spAutoFit/>
          </a:bodyPr>
          <a:lstStyle/>
          <a:p>
            <a:pPr algn="l"/>
            <a:r>
              <a:rPr lang="zh-CN" altLang="en-US" sz="1600" b="1" dirty="0">
                <a:solidFill>
                  <a:schemeClr val="tx1"/>
                </a:solidFill>
                <a:latin typeface="Arial" panose="020B0604020202090204" pitchFamily="34" charset="0"/>
                <a:ea typeface="宋体" panose="02010600030101010101" pitchFamily="2" charset="-122"/>
              </a:rPr>
              <a:t>保护发明</a:t>
            </a:r>
          </a:p>
          <a:p>
            <a:pPr algn="l"/>
            <a:r>
              <a:rPr lang="zh-CN" altLang="en-US" sz="1600" b="1" dirty="0">
                <a:solidFill>
                  <a:schemeClr val="tx1"/>
                </a:solidFill>
                <a:latin typeface="Arial" panose="020B0604020202090204" pitchFamily="34" charset="0"/>
                <a:ea typeface="宋体" panose="02010600030101010101" pitchFamily="2" charset="-122"/>
              </a:rPr>
              <a:t>（自申请日起</a:t>
            </a:r>
            <a:r>
              <a:rPr lang="en-US" altLang="zh-CN" sz="1600" b="1">
                <a:solidFill>
                  <a:schemeClr val="tx1"/>
                </a:solidFill>
                <a:latin typeface="Arial" panose="020B0604020202090204" pitchFamily="34" charset="0"/>
                <a:ea typeface="宋体" panose="02010600030101010101" pitchFamily="2" charset="-122"/>
              </a:rPr>
              <a:t>20</a:t>
            </a:r>
            <a:r>
              <a:rPr lang="zh-CN" altLang="en-US" sz="1600" b="1" dirty="0">
                <a:solidFill>
                  <a:schemeClr val="tx1"/>
                </a:solidFill>
                <a:latin typeface="Arial" panose="020B0604020202090204" pitchFamily="34" charset="0"/>
                <a:ea typeface="宋体" panose="02010600030101010101" pitchFamily="2" charset="-122"/>
              </a:rPr>
              <a:t>年）</a:t>
            </a:r>
            <a:endParaRPr lang="en-US" altLang="zh-CN" sz="1600" b="1">
              <a:solidFill>
                <a:schemeClr val="tx1"/>
              </a:solidFill>
              <a:latin typeface="Arial" panose="020B0604020202090204" pitchFamily="34" charset="0"/>
              <a:ea typeface="宋体" panose="02010600030101010101" pitchFamily="2" charset="-122"/>
            </a:endParaRPr>
          </a:p>
        </p:txBody>
      </p:sp>
      <p:sp>
        <p:nvSpPr>
          <p:cNvPr id="37923" name="文本框 37922"/>
          <p:cNvSpPr txBox="1"/>
          <p:nvPr/>
        </p:nvSpPr>
        <p:spPr>
          <a:xfrm>
            <a:off x="6832600" y="4769485"/>
            <a:ext cx="1866265"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90204" pitchFamily="34" charset="0"/>
                <a:ea typeface="宋体" panose="02010600030101010101" pitchFamily="2" charset="-122"/>
              </a:rPr>
              <a:t>保护产品的设计</a:t>
            </a:r>
          </a:p>
          <a:p>
            <a:pPr algn="l"/>
            <a:r>
              <a:rPr lang="zh-CN" altLang="en-US" sz="1600" b="1" dirty="0">
                <a:solidFill>
                  <a:schemeClr val="tx1"/>
                </a:solidFill>
                <a:latin typeface="Arial" panose="020B0604020202090204" pitchFamily="34" charset="0"/>
                <a:ea typeface="宋体" panose="02010600030101010101" pitchFamily="2" charset="-122"/>
              </a:rPr>
              <a:t>（自申请日起</a:t>
            </a:r>
            <a:r>
              <a:rPr lang="en-US" altLang="zh-CN" sz="1600" b="1" dirty="0">
                <a:solidFill>
                  <a:schemeClr val="tx1"/>
                </a:solidFill>
                <a:latin typeface="Arial" panose="020B0604020202090204" pitchFamily="34" charset="0"/>
                <a:ea typeface="宋体" panose="02010600030101010101" pitchFamily="2" charset="-122"/>
              </a:rPr>
              <a:t>1</a:t>
            </a:r>
            <a:r>
              <a:rPr lang="en-US" altLang="zh-CN" sz="1600" b="1">
                <a:solidFill>
                  <a:schemeClr val="tx1"/>
                </a:solidFill>
                <a:latin typeface="Arial" panose="020B0604020202090204" pitchFamily="34" charset="0"/>
                <a:ea typeface="宋体" panose="02010600030101010101" pitchFamily="2" charset="-122"/>
              </a:rPr>
              <a:t>0</a:t>
            </a:r>
            <a:r>
              <a:rPr lang="zh-CN" altLang="en-US" sz="1600" b="1" dirty="0">
                <a:solidFill>
                  <a:schemeClr val="tx1"/>
                </a:solidFill>
                <a:latin typeface="Arial" panose="020B0604020202090204" pitchFamily="34" charset="0"/>
                <a:ea typeface="宋体" panose="02010600030101010101" pitchFamily="2" charset="-122"/>
              </a:rPr>
              <a:t>年）</a:t>
            </a:r>
            <a:endParaRPr lang="en-US" altLang="zh-CN" sz="1600" b="1">
              <a:solidFill>
                <a:schemeClr val="tx1"/>
              </a:solidFill>
              <a:latin typeface="Arial" panose="020B060402020209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0" y="0"/>
            <a:ext cx="9144000" cy="914400"/>
          </a:xfrm>
          <a:prstGeom prst="rect">
            <a:avLst/>
          </a:prstGeom>
        </p:spPr>
      </p:pic>
      <p:sp>
        <p:nvSpPr>
          <p:cNvPr id="6" name="Text Box 4"/>
          <p:cNvSpPr txBox="1">
            <a:spLocks noChangeArrowheads="1"/>
          </p:cNvSpPr>
          <p:nvPr/>
        </p:nvSpPr>
        <p:spPr bwMode="auto">
          <a:xfrm>
            <a:off x="695325" y="1059815"/>
            <a:ext cx="7591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tx1">
                    <a:lumMod val="75000"/>
                    <a:lumOff val="25000"/>
                  </a:schemeClr>
                </a:solidFill>
                <a:latin typeface="楷体" panose="02010609060101010101" pitchFamily="49" charset="-122"/>
                <a:ea typeface="楷体" panose="02010609060101010101" pitchFamily="49" charset="-122"/>
              </a:rPr>
              <a:t>走进知识产权</a:t>
            </a:r>
          </a:p>
        </p:txBody>
      </p:sp>
      <p:sp>
        <p:nvSpPr>
          <p:cNvPr id="9" name="直接连接符 8"/>
          <p:cNvSpPr/>
          <p:nvPr/>
        </p:nvSpPr>
        <p:spPr>
          <a:xfrm rot="10800000" flipH="1">
            <a:off x="2958465" y="5371465"/>
            <a:ext cx="1676400" cy="28575"/>
          </a:xfrm>
          <a:prstGeom prst="line">
            <a:avLst/>
          </a:prstGeom>
          <a:ln w="76200" cap="flat" cmpd="sng">
            <a:solidFill>
              <a:srgbClr val="009900"/>
            </a:solidFill>
            <a:prstDash val="solid"/>
            <a:headEnd type="none" w="med" len="med"/>
            <a:tailEnd type="triangle" w="med" len="med"/>
          </a:ln>
        </p:spPr>
      </p:sp>
      <p:sp>
        <p:nvSpPr>
          <p:cNvPr id="10" name="直接连接符 9"/>
          <p:cNvSpPr/>
          <p:nvPr/>
        </p:nvSpPr>
        <p:spPr>
          <a:xfrm rot="10800000">
            <a:off x="5412740" y="5727700"/>
            <a:ext cx="925195" cy="47625"/>
          </a:xfrm>
          <a:prstGeom prst="line">
            <a:avLst/>
          </a:prstGeom>
          <a:ln w="76200" cap="flat" cmpd="sng">
            <a:solidFill>
              <a:srgbClr val="FFFF00"/>
            </a:solidFill>
            <a:prstDash val="solid"/>
            <a:headEnd type="none" w="med" len="med"/>
            <a:tailEnd type="triangle" w="med" len="med"/>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知识产权协定（Trips）：</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①著作权及其相关权利（邻接权）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②</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商标权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③</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地理标记权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④</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工业品外观设计权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⑤</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专利权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⑥</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集成电路布图设计权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⑦</a:t>
            </a: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对未公开信息的保护权（商业秘密权）等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1992年国际保护工业产权协会（AIPPl）东京大会：</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①</a:t>
            </a: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发明专利权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②植物新品种权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③集成电路权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④Know-how权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⑤工业品外观设计权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⑥著作权</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⑦软件权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⑧商标权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⑨商号权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⑩其他与制止不正当竞争有关的识别性标记权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fontScale="90000" lnSpcReduction="10000"/>
          </a:bodyPr>
          <a:lstStyle/>
          <a:p>
            <a:pPr marL="467995" indent="-457200" fontAlgn="auto">
              <a:lnSpc>
                <a:spcPct val="150000"/>
              </a:lnSpc>
              <a:spcBef>
                <a:spcPts val="0"/>
              </a:spcBef>
              <a:buFont typeface="Wingdings" panose="05000000000000000000" charset="0"/>
              <a:buChar char="Ø"/>
            </a:pPr>
            <a:r>
              <a:rPr lang="zh-CN" altLang="en-US" sz="2200" b="1"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rPr>
              <a:t>民法典草案：</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（1）文学、艺术、科学等作品及其传播</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（2）专利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（3）商标及其他有关商业标识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（4）企业名称</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（5）原产地名称</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（6）商业秘密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（7）集成电路布图设计</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（8）植物新品种</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（9）发明、发现与其他科技成果</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（10）传统知识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（11）生物多样性</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（12）法律规定的其他智力成果</a:t>
            </a:r>
            <a:endParaRPr lang="zh-CN" altLang="en-US" sz="22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44195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二、知识产权定义</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ts val="3800"/>
              </a:lnSpc>
              <a:spcBef>
                <a:spcPts val="0"/>
              </a:spcBef>
              <a:buFont typeface="Wingdings" panose="05000000000000000000" charset="0"/>
              <a:buChar char="Ø"/>
            </a:pPr>
            <a:r>
              <a:rPr kumimoji="1" lang="en-US" altLang="zh-CN" sz="2000" dirty="0">
                <a:sym typeface="+mn-ea"/>
              </a:rPr>
              <a:t>2</a:t>
            </a:r>
            <a:r>
              <a:rPr kumimoji="1" lang="zh-CN" altLang="en-US" sz="2000" dirty="0">
                <a:sym typeface="+mn-ea"/>
              </a:rPr>
              <a:t>、</a:t>
            </a:r>
            <a:r>
              <a:rPr kumimoji="1" lang="zh-CN" sz="2000" dirty="0">
                <a:sym typeface="+mn-ea"/>
              </a:rPr>
              <a:t>类型描述法：对主要客体进行类型化归纳，并予以描述</a:t>
            </a:r>
            <a:endPar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828040" indent="-457200" fontAlgn="auto">
              <a:lnSpc>
                <a:spcPts val="3800"/>
              </a:lnSpc>
              <a:spcBef>
                <a:spcPts val="0"/>
              </a:spcBef>
              <a:buFont typeface="Wingdings" panose="05000000000000000000" charset="0"/>
              <a:buChar char="p"/>
            </a:pPr>
            <a:r>
              <a:rPr lang="zh-CN" altLang="en-US" sz="2000" b="1" dirty="0">
                <a:solidFill>
                  <a:schemeClr val="tx1">
                    <a:lumMod val="75000"/>
                    <a:lumOff val="25000"/>
                  </a:schemeClr>
                </a:solidFill>
                <a:latin typeface="Times New Roman" panose="02020703060505090304" pitchFamily="18" charset="0"/>
                <a:cs typeface="Times New Roman" panose="02020703060505090304" pitchFamily="18" charset="0"/>
                <a:sym typeface="+mn-ea"/>
              </a:rPr>
              <a:t>基于</a:t>
            </a:r>
            <a:r>
              <a:rPr lang="zh-CN" altLang="en-US" sz="2000" b="1" dirty="0">
                <a:solidFill>
                  <a:srgbClr val="FF0000"/>
                </a:solidFill>
                <a:latin typeface="Times New Roman" panose="02020703060505090304" pitchFamily="18" charset="0"/>
                <a:cs typeface="Times New Roman" panose="02020703060505090304" pitchFamily="18" charset="0"/>
                <a:sym typeface="+mn-ea"/>
              </a:rPr>
              <a:t>创造成果</a:t>
            </a:r>
            <a:r>
              <a:rPr lang="zh-CN" altLang="en-US" sz="2000" b="1" dirty="0">
                <a:solidFill>
                  <a:schemeClr val="tx1">
                    <a:lumMod val="75000"/>
                    <a:lumOff val="25000"/>
                  </a:schemeClr>
                </a:solidFill>
                <a:latin typeface="Times New Roman" panose="02020703060505090304" pitchFamily="18" charset="0"/>
                <a:cs typeface="Times New Roman" panose="02020703060505090304" pitchFamily="18" charset="0"/>
                <a:sym typeface="+mn-ea"/>
              </a:rPr>
              <a:t>和</a:t>
            </a:r>
            <a:r>
              <a:rPr lang="zh-CN" altLang="en-US" sz="2000" b="1" dirty="0">
                <a:solidFill>
                  <a:schemeClr val="accent1"/>
                </a:solidFill>
                <a:latin typeface="Times New Roman" panose="02020703060505090304" pitchFamily="18" charset="0"/>
                <a:cs typeface="Times New Roman" panose="02020703060505090304" pitchFamily="18" charset="0"/>
                <a:sym typeface="+mn-ea"/>
              </a:rPr>
              <a:t>商业标记</a:t>
            </a:r>
            <a:r>
              <a:rPr lang="zh-CN" altLang="en-US" sz="2000" b="1" dirty="0">
                <a:solidFill>
                  <a:schemeClr val="tx1">
                    <a:lumMod val="75000"/>
                    <a:lumOff val="25000"/>
                  </a:schemeClr>
                </a:solidFill>
                <a:latin typeface="Times New Roman" panose="02020703060505090304" pitchFamily="18" charset="0"/>
                <a:cs typeface="Times New Roman" panose="02020703060505090304" pitchFamily="18" charset="0"/>
                <a:sym typeface="+mn-ea"/>
              </a:rPr>
              <a:t>依法产生的权利的统称（刘春田）</a:t>
            </a:r>
          </a:p>
          <a:p>
            <a:pPr marL="828040" indent="-457200" fontAlgn="auto">
              <a:lnSpc>
                <a:spcPts val="38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人们对其智力活动创造的成果和经营管理活动中的标记、信誉依法享有的权利（吴汉东）</a:t>
            </a:r>
          </a:p>
          <a:p>
            <a:pPr marL="467995" indent="-457200" algn="l" fontAlgn="auto">
              <a:lnSpc>
                <a:spcPts val="3800"/>
              </a:lnSpc>
              <a:spcBef>
                <a:spcPts val="0"/>
              </a:spcBef>
              <a:buClrTx/>
              <a:buSzTx/>
              <a:buFont typeface="Wingdings" panose="05000000000000000000" charset="0"/>
              <a:buChar char="Ø"/>
            </a:pPr>
            <a:r>
              <a:rPr kumimoji="1" lang="en-US" altLang="zh-CN" sz="2000" dirty="0">
                <a:sym typeface="+mn-ea"/>
              </a:rPr>
              <a:t>3</a:t>
            </a:r>
            <a:r>
              <a:rPr kumimoji="1" lang="zh-CN" altLang="en-US" sz="2000" dirty="0">
                <a:sym typeface="+mn-ea"/>
              </a:rPr>
              <a:t>、</a:t>
            </a:r>
            <a:r>
              <a:rPr kumimoji="1" lang="zh-CN" sz="2000" dirty="0">
                <a:sym typeface="+mn-ea"/>
              </a:rPr>
              <a:t>定义法：关键在于知识产权客体的本质，例如人的脑力、智力的创造物；智力创造成果</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07428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三、知识产权性质</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zh-CN" sz="2000" dirty="0">
                <a:sym typeface="+mn-ea"/>
              </a:rPr>
              <a:t>1、知识产权的根本品性：私权（《</a:t>
            </a:r>
            <a:r>
              <a:rPr kumimoji="1" lang="zh-CN" sz="2000" dirty="0">
                <a:latin typeface="Times New Roman" panose="02020703060505090304" pitchFamily="18" charset="0"/>
                <a:cs typeface="Times New Roman" panose="02020703060505090304" pitchFamily="18" charset="0"/>
                <a:sym typeface="+mn-ea"/>
              </a:rPr>
              <a:t>TRIPS</a:t>
            </a:r>
            <a:r>
              <a:rPr kumimoji="1" lang="zh-CN" sz="2000" dirty="0">
                <a:sym typeface="+mn-ea"/>
              </a:rPr>
              <a:t>协议》）</a:t>
            </a:r>
          </a:p>
          <a:p>
            <a:pPr marL="720090" indent="-457200" fontAlgn="auto">
              <a:lnSpc>
                <a:spcPct val="150000"/>
              </a:lnSpc>
              <a:spcBef>
                <a:spcPts val="0"/>
              </a:spcBef>
              <a:buFont typeface="Wingdings" panose="05000000000000000000" charset="0"/>
              <a:buChar char="p"/>
            </a:pPr>
            <a:r>
              <a:rPr kumimoji="1" lang="zh-CN" sz="2000" dirty="0">
                <a:sym typeface="+mn-ea"/>
              </a:rPr>
              <a:t>法律对无体的知识财富的权利化、法律化的结果，社会关系的性质所决定</a:t>
            </a:r>
          </a:p>
          <a:p>
            <a:pPr marL="720090" indent="-457200" algn="l" fontAlgn="auto">
              <a:lnSpc>
                <a:spcPct val="150000"/>
              </a:lnSpc>
              <a:spcBef>
                <a:spcPts val="0"/>
              </a:spcBef>
              <a:buClrTx/>
              <a:buSzTx/>
              <a:buFont typeface="Wingdings" panose="05000000000000000000" charset="0"/>
              <a:buChar char="p"/>
            </a:pPr>
            <a:r>
              <a:rPr kumimoji="1" lang="zh-CN" sz="2000" dirty="0">
                <a:sym typeface="+mn-ea"/>
              </a:rPr>
              <a:t>私权性与公权辅助的关系：目的与手段（权利合法性与真实性的审查、确认、公示）</a:t>
            </a:r>
          </a:p>
          <a:p>
            <a:pPr marL="720090" indent="-457200" fontAlgn="auto">
              <a:lnSpc>
                <a:spcPct val="150000"/>
              </a:lnSpc>
              <a:spcBef>
                <a:spcPts val="0"/>
              </a:spcBef>
              <a:buFont typeface="Wingdings" panose="05000000000000000000" charset="0"/>
              <a:buChar char="p"/>
            </a:pPr>
            <a:r>
              <a:rPr kumimoji="1" lang="zh-CN" sz="2000" dirty="0">
                <a:sym typeface="+mn-ea"/>
              </a:rPr>
              <a:t>错误认识：</a:t>
            </a:r>
            <a:r>
              <a:rPr lang="zh-CN" altLang="en-US" sz="2000" b="1" dirty="0">
                <a:latin typeface="Times New Roman" panose="02020703060505090304" pitchFamily="18" charset="0"/>
                <a:cs typeface="Times New Roman" panose="02020703060505090304" pitchFamily="18" charset="0"/>
                <a:sym typeface="+mn-ea"/>
              </a:rPr>
              <a:t>“私权公授”（×）</a:t>
            </a:r>
          </a:p>
          <a:p>
            <a:pPr marL="1990725" fontAlgn="auto">
              <a:lnSpc>
                <a:spcPct val="150000"/>
              </a:lnSpc>
              <a:spcBef>
                <a:spcPts val="0"/>
              </a:spcBef>
              <a:buFont typeface="Wingdings" panose="05000000000000000000" charset="0"/>
            </a:pPr>
            <a:r>
              <a:rPr lang="zh-CN" altLang="en-US" sz="2000" b="1" dirty="0">
                <a:latin typeface="Times New Roman" panose="02020703060505090304" pitchFamily="18" charset="0"/>
                <a:cs typeface="Times New Roman" panose="02020703060505090304" pitchFamily="18" charset="0"/>
                <a:sym typeface="+mn-ea"/>
              </a:rPr>
              <a:t>“知识产权是行政许可”（ × ）</a:t>
            </a:r>
          </a:p>
          <a:p>
            <a:pPr marL="1990725" fontAlgn="auto">
              <a:lnSpc>
                <a:spcPct val="150000"/>
              </a:lnSpc>
              <a:spcBef>
                <a:spcPts val="0"/>
              </a:spcBef>
              <a:buFont typeface="Wingdings" panose="05000000000000000000" charset="0"/>
            </a:pPr>
            <a:r>
              <a:rPr lang="zh-CN" altLang="en-US" sz="2000" b="1" dirty="0">
                <a:latin typeface="Times New Roman" panose="02020703060505090304" pitchFamily="18" charset="0"/>
                <a:cs typeface="Times New Roman" panose="02020703060505090304" pitchFamily="18" charset="0"/>
                <a:sym typeface="+mn-ea"/>
              </a:rPr>
              <a:t>“知识产权私权公权化的趋势”（ × ）</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353050"/>
          </a:xfrm>
        </p:spPr>
        <p:txBody>
          <a:bodyPr>
            <a:normAutofit fontScale="32500" lnSpcReduction="20000"/>
          </a:bodyPr>
          <a:lstStyle/>
          <a:p>
            <a:pPr marL="467995" indent="-457200" fontAlgn="auto">
              <a:lnSpc>
                <a:spcPct val="130000"/>
              </a:lnSpc>
              <a:spcBef>
                <a:spcPts val="0"/>
              </a:spcBef>
              <a:buNone/>
            </a:pPr>
            <a:r>
              <a:rPr kumimoji="1" lang="zh-CN" altLang="en-US" sz="9600" b="1" dirty="0">
                <a:latin typeface="楷体" panose="02010609060101010101" pitchFamily="49" charset="-122"/>
                <a:ea typeface="楷体" panose="02010609060101010101" pitchFamily="49" charset="-122"/>
              </a:rPr>
              <a:t>三、知识产权性质</a:t>
            </a:r>
            <a:endParaRPr kumimoji="1" lang="en-US" altLang="zh-CN" sz="96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8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2</a:t>
            </a:r>
            <a:r>
              <a:rPr lang="zh-CN" altLang="en-US" sz="8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、法定性：</a:t>
            </a:r>
            <a:endParaRPr kumimoji="1" lang="zh-CN" sz="8000" dirty="0">
              <a:sym typeface="+mn-ea"/>
            </a:endParaRPr>
          </a:p>
          <a:p>
            <a:pPr marL="828040" indent="-457200" fontAlgn="auto">
              <a:lnSpc>
                <a:spcPct val="150000"/>
              </a:lnSpc>
              <a:spcBef>
                <a:spcPts val="0"/>
              </a:spcBef>
              <a:buFont typeface="Wingdings" panose="05000000000000000000" charset="0"/>
              <a:buChar char="p"/>
            </a:pPr>
            <a:r>
              <a:rPr kumimoji="1" lang="zh-CN" sz="6200" dirty="0">
                <a:sym typeface="+mn-ea"/>
              </a:rPr>
              <a:t>知识产权的种类、内容均由法律直接规定，当事人不得自由创立；知识产权的取得要经专门法律直接确认，且大多要经过一定手续。</a:t>
            </a:r>
          </a:p>
          <a:p>
            <a:pPr marL="828040" indent="-457200" fontAlgn="auto">
              <a:lnSpc>
                <a:spcPct val="150000"/>
              </a:lnSpc>
              <a:spcBef>
                <a:spcPts val="0"/>
              </a:spcBef>
              <a:buFont typeface="Wingdings" panose="05000000000000000000" charset="0"/>
              <a:buChar char="p"/>
            </a:pPr>
            <a:r>
              <a:rPr kumimoji="1" lang="zh-CN" sz="6200" dirty="0">
                <a:solidFill>
                  <a:schemeClr val="tx1"/>
                </a:solidFill>
                <a:sym typeface="+mn-ea"/>
              </a:rPr>
              <a:t>并非所有创造成果或商业标记都可成为知识产权；并非所有施加在创造成果和商业标记上的行为都可受到知识产权的规制</a:t>
            </a:r>
          </a:p>
          <a:p>
            <a:pPr marL="828040" indent="-457200" fontAlgn="auto">
              <a:lnSpc>
                <a:spcPct val="150000"/>
              </a:lnSpc>
              <a:spcBef>
                <a:spcPts val="0"/>
              </a:spcBef>
              <a:buFont typeface="Wingdings" panose="05000000000000000000" charset="0"/>
              <a:buChar char="p"/>
            </a:pP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一对象取得某种知识产权须满足三个条件：</a:t>
            </a:r>
          </a:p>
          <a:p>
            <a:pPr marL="828040" indent="-457200" fontAlgn="auto">
              <a:lnSpc>
                <a:spcPct val="150000"/>
              </a:lnSpc>
              <a:spcBef>
                <a:spcPts val="0"/>
              </a:spcBef>
              <a:buFont typeface="Wingdings" panose="05000000000000000000" charset="0"/>
              <a:buChar char="p"/>
            </a:pP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a:t>
            </a:r>
            <a:r>
              <a:rPr lang="en-US" altLang="zh-CN"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1</a:t>
            </a: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）有某种知识产权专门法律关于此种知识产权的直接而具体的规定；</a:t>
            </a:r>
          </a:p>
          <a:p>
            <a:pPr marL="828040" indent="-457200" fontAlgn="auto">
              <a:lnSpc>
                <a:spcPct val="150000"/>
              </a:lnSpc>
              <a:spcBef>
                <a:spcPts val="0"/>
              </a:spcBef>
              <a:buFont typeface="Wingdings" panose="05000000000000000000" charset="0"/>
              <a:buChar char="p"/>
            </a:pP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a:t>
            </a:r>
            <a:r>
              <a:rPr lang="en-US" altLang="zh-CN"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2</a:t>
            </a: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）该智力成果或工商业标志被列入某种知识产权专门法律的保护范围；</a:t>
            </a:r>
          </a:p>
          <a:p>
            <a:pPr marL="828040" indent="-457200" fontAlgn="auto">
              <a:lnSpc>
                <a:spcPct val="150000"/>
              </a:lnSpc>
              <a:spcBef>
                <a:spcPts val="0"/>
              </a:spcBef>
              <a:buFont typeface="Wingdings" panose="05000000000000000000" charset="0"/>
              <a:buChar char="p"/>
            </a:pP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a:t>
            </a:r>
            <a:r>
              <a:rPr lang="en-US" altLang="zh-CN"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3</a:t>
            </a:r>
            <a:r>
              <a:rPr lang="zh-CN" altLang="en-US" sz="62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rPr>
              <a:t>）按照法定的条件和程序，依法履行某种手续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52323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三、知识产权性质</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en-US" altLang="zh-CN" sz="2000" dirty="0">
                <a:sym typeface="+mn-ea"/>
              </a:rPr>
              <a:t>3</a:t>
            </a:r>
            <a:r>
              <a:rPr kumimoji="1" lang="zh-CN" altLang="en-US" sz="2000" dirty="0">
                <a:sym typeface="+mn-ea"/>
              </a:rPr>
              <a:t>、人权属性：</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人人有权自由地参加社会文化生活，享受艺术，并分享科学进步及其产生的福利；人人对由于他所创作的任何科学、文学或美术作品而产生的精神的和物质的利益，有享受保护的权利 （</a:t>
            </a:r>
            <a:r>
              <a:rPr kumimoji="1" lang="zh-CN" altLang="en-US" sz="2000" dirty="0">
                <a:sym typeface="+mn-ea"/>
              </a:rPr>
              <a:t>《世界人权宣言》第27条）</a:t>
            </a:r>
            <a:endPar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828040" indent="-457200" fontAlgn="auto">
              <a:lnSpc>
                <a:spcPct val="15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创造者专有权的保护</a:t>
            </a:r>
          </a:p>
          <a:p>
            <a:pPr marL="828040" indent="-457200" fontAlgn="auto">
              <a:lnSpc>
                <a:spcPct val="15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社会公众的合理分享与利用</a:t>
            </a:r>
          </a:p>
          <a:p>
            <a:pPr marL="467995" indent="-457200" fontAlgn="auto">
              <a:lnSpc>
                <a:spcPct val="150000"/>
              </a:lnSpc>
              <a:spcBef>
                <a:spcPts val="0"/>
              </a:spcBef>
              <a:buFont typeface="Wingdings" panose="05000000000000000000" charset="0"/>
              <a:buChar char="Ø"/>
            </a:pPr>
            <a:r>
              <a:rPr kumimoji="1" lang="en-US" altLang="zh-CN" sz="2000" dirty="0">
                <a:sym typeface="+mn-ea"/>
              </a:rPr>
              <a:t>4</a:t>
            </a:r>
            <a:r>
              <a:rPr kumimoji="1" lang="zh-CN" altLang="en-US" sz="2000" dirty="0">
                <a:sym typeface="+mn-ea"/>
              </a:rPr>
              <a:t>、融合性：人身权与财产权的融合</a:t>
            </a:r>
            <a:endParaRPr lang="zh-CN" altLang="en-US" sz="2000" dirty="0">
              <a:sym typeface="+mn-ea"/>
            </a:endParaRPr>
          </a:p>
          <a:p>
            <a:pPr marL="828040" indent="-457200" algn="l" fontAlgn="auto">
              <a:lnSpc>
                <a:spcPct val="150000"/>
              </a:lnSpc>
              <a:spcBef>
                <a:spcPts val="0"/>
              </a:spcBef>
              <a:buClrTx/>
              <a:buSzTx/>
              <a:buFont typeface="Wingdings" panose="05000000000000000000" charset="0"/>
              <a:buChar char="p"/>
            </a:pPr>
            <a:r>
              <a:rPr kumimoji="1" lang="zh-CN" sz="2000" dirty="0">
                <a:sym typeface="+mn-ea"/>
              </a:rPr>
              <a:t>知识产权 “两权一体”：独立于民事权利中的人身权利、财产权利而成为一种独立的民事权利类型</a:t>
            </a:r>
          </a:p>
          <a:p>
            <a:pPr marL="828040" indent="-457200" algn="l" fontAlgn="auto">
              <a:lnSpc>
                <a:spcPct val="150000"/>
              </a:lnSpc>
              <a:spcBef>
                <a:spcPts val="0"/>
              </a:spcBef>
              <a:buClrTx/>
              <a:buSzTx/>
              <a:buFont typeface="Wingdings" panose="05000000000000000000" charset="0"/>
              <a:buChar char="p"/>
            </a:pPr>
            <a:r>
              <a:rPr kumimoji="1" lang="zh-CN" sz="2000" dirty="0">
                <a:sym typeface="+mn-ea"/>
              </a:rPr>
              <a:t>“两权一体性”来源于知识产品的人格与财产的融合性</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641340"/>
          </a:xfrm>
        </p:spPr>
        <p:txBody>
          <a:bodyPr>
            <a:normAutofit fontScale="32500" lnSpcReduction="20000"/>
          </a:bodyPr>
          <a:lstStyle/>
          <a:p>
            <a:pPr marL="467995" indent="-457200" fontAlgn="auto">
              <a:lnSpc>
                <a:spcPct val="130000"/>
              </a:lnSpc>
              <a:spcBef>
                <a:spcPts val="0"/>
              </a:spcBef>
              <a:buNone/>
            </a:pPr>
            <a:r>
              <a:rPr kumimoji="1" lang="zh-CN" altLang="en-US" sz="9600" b="1" dirty="0">
                <a:latin typeface="楷体" panose="02010609060101010101" pitchFamily="49" charset="-122"/>
                <a:ea typeface="楷体" panose="02010609060101010101" pitchFamily="49" charset="-122"/>
              </a:rPr>
              <a:t>三、知识产权性质</a:t>
            </a:r>
            <a:endParaRPr kumimoji="1" lang="en-US" altLang="zh-CN" sz="96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8000" dirty="0">
                <a:solidFill>
                  <a:schemeClr val="tx1"/>
                </a:solidFill>
                <a:latin typeface="Times New Roman" panose="02020703060505090304" pitchFamily="18" charset="0"/>
                <a:cs typeface="Times New Roman" panose="02020703060505090304" pitchFamily="18" charset="0"/>
                <a:sym typeface="+mn-ea"/>
              </a:rPr>
              <a:t>5</a:t>
            </a:r>
            <a:r>
              <a:rPr lang="zh-CN" altLang="en-US" sz="8000" dirty="0">
                <a:solidFill>
                  <a:schemeClr val="tx1"/>
                </a:solidFill>
                <a:latin typeface="Times New Roman" panose="02020703060505090304" pitchFamily="18" charset="0"/>
                <a:cs typeface="Times New Roman" panose="02020703060505090304" pitchFamily="18" charset="0"/>
                <a:sym typeface="+mn-ea"/>
              </a:rPr>
              <a:t>、社会性：</a:t>
            </a:r>
            <a:endParaRPr kumimoji="1" lang="zh-CN" sz="8000" dirty="0">
              <a:solidFill>
                <a:schemeClr val="tx1"/>
              </a:solidFill>
              <a:sym typeface="+mn-ea"/>
            </a:endParaRP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知识的诞生一定意义上是社会智力积累的延续和发展，每一项成果的诞生都包含了无数人的努力</a:t>
            </a: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知识进入市场流通后成为促进社会发展与文明进步的重要因素，为后续知识的产生创造了条件</a:t>
            </a: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知识既为个人财富，也为社会财富</a:t>
            </a:r>
          </a:p>
          <a:p>
            <a:pPr marL="467995" indent="-457200" algn="l" fontAlgn="auto">
              <a:lnSpc>
                <a:spcPct val="150000"/>
              </a:lnSpc>
              <a:spcBef>
                <a:spcPts val="0"/>
              </a:spcBef>
              <a:buClrTx/>
              <a:buSzTx/>
              <a:buFont typeface="Wingdings" panose="05000000000000000000" charset="0"/>
              <a:buChar char="Ø"/>
            </a:pPr>
            <a:r>
              <a:rPr lang="en-US" altLang="zh-CN" sz="8000" dirty="0">
                <a:solidFill>
                  <a:schemeClr val="tx1"/>
                </a:solidFill>
                <a:latin typeface="Times New Roman" panose="02020703060505090304" pitchFamily="18" charset="0"/>
                <a:cs typeface="Times New Roman" panose="02020703060505090304" pitchFamily="18" charset="0"/>
                <a:sym typeface="+mn-ea"/>
              </a:rPr>
              <a:t>6、政策工具性：知识产权本身就是一个国家用于维护自身利益、促进科技和社会发展的工具</a:t>
            </a:r>
            <a:endParaRPr kumimoji="1" lang="zh-CN" sz="8000" dirty="0">
              <a:solidFill>
                <a:schemeClr val="tx1"/>
              </a:solidFill>
              <a:sym typeface="+mn-ea"/>
            </a:endParaRPr>
          </a:p>
          <a:p>
            <a:pPr marL="467995" indent="-457200" fontAlgn="auto">
              <a:lnSpc>
                <a:spcPct val="150000"/>
              </a:lnSpc>
              <a:spcBef>
                <a:spcPts val="0"/>
              </a:spcBef>
              <a:buFont typeface="Wingdings" panose="05000000000000000000" charset="0"/>
              <a:buChar char="Ø"/>
            </a:pPr>
            <a:endParaRPr kumimoji="1" lang="zh-CN" sz="8000" dirty="0">
              <a:solidFill>
                <a:schemeClr val="tx1"/>
              </a:solidFill>
              <a:ea typeface="楷体" panose="02010609060101010101"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1210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四、知识产权特征（知识产权 v. 物权）</a:t>
            </a: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703060505090304" pitchFamily="18" charset="0"/>
                <a:cs typeface="Times New Roman" panose="02020703060505090304" pitchFamily="18" charset="0"/>
                <a:sym typeface="+mn-ea"/>
              </a:rPr>
              <a:t>1</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客体：</a:t>
            </a:r>
            <a:r>
              <a:rPr kumimoji="1" lang="zh-CN" sz="2000" dirty="0">
                <a:solidFill>
                  <a:schemeClr val="tx1"/>
                </a:solidFill>
                <a:sym typeface="+mn-ea"/>
              </a:rPr>
              <a:t>知识有形无体、抽象物（</a:t>
            </a:r>
            <a:r>
              <a:rPr kumimoji="1" lang="en-US" altLang="zh-CN" sz="2000" dirty="0">
                <a:solidFill>
                  <a:schemeClr val="tx1"/>
                </a:solidFill>
                <a:latin typeface="Times New Roman" panose="02020703060505090304" pitchFamily="18" charset="0"/>
                <a:cs typeface="Times New Roman" panose="02020703060505090304" pitchFamily="18" charset="0"/>
                <a:sym typeface="+mn-ea"/>
              </a:rPr>
              <a:t>Abstract Objects</a:t>
            </a:r>
            <a:r>
              <a:rPr kumimoji="1" lang="zh-CN" sz="2000" dirty="0">
                <a:solidFill>
                  <a:schemeClr val="tx1"/>
                </a:solidFill>
                <a:sym typeface="+mn-ea"/>
              </a:rPr>
              <a:t>）；有体物</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703060505090304" pitchFamily="18" charset="0"/>
                <a:cs typeface="Times New Roman" panose="02020703060505090304" pitchFamily="18" charset="0"/>
                <a:sym typeface="+mn-ea"/>
              </a:rPr>
              <a:t>2</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排他效力：</a:t>
            </a:r>
            <a:r>
              <a:rPr lang="zh-CN" altLang="en-US" sz="2000" dirty="0">
                <a:solidFill>
                  <a:schemeClr val="tx1"/>
                </a:solidFill>
                <a:latin typeface="Times New Roman" panose="02020703060505090304" pitchFamily="18" charset="0"/>
                <a:cs typeface="Times New Roman" panose="02020703060505090304" pitchFamily="18" charset="0"/>
                <a:sym typeface="+mn-ea"/>
              </a:rPr>
              <a:t>独占性、专有性和排他性</a:t>
            </a:r>
            <a:r>
              <a:rPr lang="en-US" altLang="zh-CN" sz="2000" dirty="0">
                <a:solidFill>
                  <a:schemeClr val="tx1"/>
                </a:solidFill>
                <a:latin typeface="Times New Roman" panose="02020703060505090304" pitchFamily="18" charset="0"/>
                <a:cs typeface="Times New Roman" panose="02020703060505090304" pitchFamily="18" charset="0"/>
                <a:sym typeface="+mn-ea"/>
              </a:rPr>
              <a:t>弱于物权</a:t>
            </a:r>
            <a:r>
              <a:rPr lang="zh-CN" altLang="en-US" sz="2000" dirty="0">
                <a:solidFill>
                  <a:schemeClr val="tx1"/>
                </a:solidFill>
                <a:latin typeface="Times New Roman" panose="02020703060505090304" pitchFamily="18" charset="0"/>
                <a:cs typeface="Times New Roman" panose="02020703060505090304" pitchFamily="18" charset="0"/>
                <a:sym typeface="+mn-ea"/>
              </a:rPr>
              <a:t>；明确具体广泛的限制</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703060505090304" pitchFamily="18" charset="0"/>
                <a:cs typeface="Times New Roman" panose="02020703060505090304" pitchFamily="18" charset="0"/>
                <a:sym typeface="+mn-ea"/>
              </a:rPr>
              <a:t>3</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利益实现：需要法律的保障</a:t>
            </a:r>
            <a:r>
              <a:rPr lang="zh-CN" altLang="en-US" sz="2000" dirty="0">
                <a:solidFill>
                  <a:schemeClr val="tx1"/>
                </a:solidFill>
                <a:latin typeface="Times New Roman" panose="02020703060505090304" pitchFamily="18" charset="0"/>
                <a:cs typeface="Times New Roman" panose="02020703060505090304" pitchFamily="18" charset="0"/>
                <a:sym typeface="+mn-ea"/>
              </a:rPr>
              <a:t>；事实上占有和控制</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703060505090304" pitchFamily="18" charset="0"/>
                <a:cs typeface="Times New Roman" panose="02020703060505090304" pitchFamily="18" charset="0"/>
                <a:sym typeface="+mn-ea"/>
              </a:rPr>
              <a:t>4</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与物权冲突时：</a:t>
            </a:r>
            <a:r>
              <a:rPr lang="en-US" altLang="zh-CN" sz="2000" dirty="0">
                <a:solidFill>
                  <a:srgbClr val="FF0000"/>
                </a:solidFill>
                <a:latin typeface="Times New Roman" panose="02020703060505090304" pitchFamily="18" charset="0"/>
                <a:cs typeface="Times New Roman" panose="02020703060505090304" pitchFamily="18" charset="0"/>
                <a:sym typeface="+mn-ea"/>
              </a:rPr>
              <a:t>让位于物权</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703060505090304" pitchFamily="18" charset="0"/>
                <a:cs typeface="Times New Roman" panose="02020703060505090304" pitchFamily="18" charset="0"/>
                <a:sym typeface="+mn-ea"/>
              </a:rPr>
              <a:t>5</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期限：法定</a:t>
            </a:r>
            <a:r>
              <a:rPr lang="zh-CN" altLang="en-US" sz="2000" dirty="0">
                <a:solidFill>
                  <a:schemeClr val="tx1"/>
                </a:solidFill>
                <a:latin typeface="Times New Roman" panose="02020703060505090304" pitchFamily="18" charset="0"/>
                <a:cs typeface="Times New Roman" panose="02020703060505090304" pitchFamily="18" charset="0"/>
                <a:sym typeface="+mn-ea"/>
              </a:rPr>
              <a:t>（</a:t>
            </a:r>
            <a:r>
              <a:rPr lang="en-US" altLang="zh-CN" sz="2000" dirty="0">
                <a:solidFill>
                  <a:schemeClr val="tx1"/>
                </a:solidFill>
                <a:latin typeface="Times New Roman" panose="02020703060505090304" pitchFamily="18" charset="0"/>
                <a:cs typeface="Times New Roman" panose="02020703060505090304" pitchFamily="18" charset="0"/>
                <a:sym typeface="+mn-ea"/>
              </a:rPr>
              <a:t>人身权死后延续性、财产权有限期</a:t>
            </a:r>
            <a:r>
              <a:rPr lang="zh-CN" altLang="en-US" sz="2000" dirty="0">
                <a:solidFill>
                  <a:schemeClr val="tx1"/>
                </a:solidFill>
                <a:latin typeface="Times New Roman" panose="02020703060505090304" pitchFamily="18" charset="0"/>
                <a:cs typeface="Times New Roman" panose="02020703060505090304" pitchFamily="18" charset="0"/>
                <a:sym typeface="+mn-ea"/>
              </a:rPr>
              <a:t>）；自然寿命</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10795" fontAlgn="auto">
              <a:lnSpc>
                <a:spcPts val="3600"/>
              </a:lnSpc>
              <a:spcBef>
                <a:spcPts val="0"/>
              </a:spcBef>
              <a:buFont typeface="Wingdings" panose="05000000000000000000" charset="0"/>
            </a:pPr>
            <a:endParaRPr lang="en-US" altLang="zh-CN" sz="20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1210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四、知识产权特征（知识产权 v. 物权）</a:t>
            </a:r>
          </a:p>
          <a:p>
            <a:pPr marL="467995" indent="-457200" fontAlgn="auto">
              <a:lnSpc>
                <a:spcPts val="36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6</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a:t>
            </a: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价值：源于客体的使用价值</a:t>
            </a:r>
          </a:p>
          <a:p>
            <a:pPr marL="720090" indent="-457200" fontAlgn="auto">
              <a:lnSpc>
                <a:spcPts val="3600"/>
              </a:lnSpc>
              <a:spcBef>
                <a:spcPts val="0"/>
              </a:spcBef>
              <a:buFont typeface="Wingdings" panose="05000000000000000000" charset="0"/>
              <a:buChar char="p"/>
            </a:pPr>
            <a:r>
              <a:rPr lang="zh-CN" sz="2000" dirty="0">
                <a:latin typeface="Times New Roman" panose="02020703060505090304" pitchFamily="18" charset="0"/>
                <a:cs typeface="Times New Roman" panose="02020703060505090304" pitchFamily="18" charset="0"/>
                <a:sym typeface="+mn-ea"/>
              </a:rPr>
              <a:t>创造成果权：</a:t>
            </a:r>
            <a:r>
              <a:rPr lang="zh-CN" sz="2000" dirty="0">
                <a:solidFill>
                  <a:srgbClr val="FF0000"/>
                </a:solidFill>
                <a:latin typeface="Times New Roman" panose="02020703060505090304" pitchFamily="18" charset="0"/>
                <a:cs typeface="Times New Roman" panose="02020703060505090304" pitchFamily="18" charset="0"/>
                <a:sym typeface="+mn-ea"/>
              </a:rPr>
              <a:t>创造</a:t>
            </a:r>
            <a:r>
              <a:rPr lang="zh-CN" sz="2000" dirty="0">
                <a:latin typeface="Times New Roman" panose="02020703060505090304" pitchFamily="18" charset="0"/>
                <a:cs typeface="Times New Roman" panose="02020703060505090304" pitchFamily="18" charset="0"/>
                <a:sym typeface="+mn-ea"/>
              </a:rPr>
              <a:t>或者是创造成果的功能或功效、使用价值、商业性利用；商业化程度和数量计量</a:t>
            </a:r>
            <a:endParaRPr kumimoji="1" lang="zh-CN" sz="2000" dirty="0">
              <a:sym typeface="+mn-ea"/>
            </a:endParaRPr>
          </a:p>
          <a:p>
            <a:pPr marL="720090" indent="-457200" fontAlgn="auto">
              <a:lnSpc>
                <a:spcPts val="3600"/>
              </a:lnSpc>
              <a:spcBef>
                <a:spcPts val="0"/>
              </a:spcBef>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sym typeface="+mn-ea"/>
              </a:rPr>
              <a:t>商业标记权：区分功能；区分功能在市场交易中的作用、份额</a:t>
            </a:r>
            <a:endParaRPr lang="zh-CN" altLang="en-US" sz="2000" dirty="0">
              <a:solidFill>
                <a:schemeClr val="tx1"/>
              </a:solidFill>
              <a:latin typeface="Times New Roman" panose="02020703060505090304" pitchFamily="18" charset="0"/>
              <a:cs typeface="Times New Roman" panose="02020703060505090304" pitchFamily="18" charset="0"/>
              <a:sym typeface="+mn-ea"/>
            </a:endParaRPr>
          </a:p>
          <a:p>
            <a:pPr marL="720090" indent="-457200" fontAlgn="auto">
              <a:lnSpc>
                <a:spcPts val="3600"/>
              </a:lnSpc>
              <a:spcBef>
                <a:spcPts val="0"/>
              </a:spcBef>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sym typeface="+mn-ea"/>
              </a:rPr>
              <a:t>物：劳动；生产该产品的社会必要劳动时间</a:t>
            </a:r>
          </a:p>
          <a:p>
            <a:pPr marL="467995" indent="-457200" fontAlgn="auto">
              <a:lnSpc>
                <a:spcPts val="36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7</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a:t>
            </a:r>
            <a:r>
              <a:rPr lang="zh-CN" altLang="en-US" sz="2000" dirty="0">
                <a:solidFill>
                  <a:schemeClr val="accent1"/>
                </a:solidFill>
                <a:latin typeface="Times New Roman" panose="02020703060505090304" pitchFamily="18" charset="0"/>
                <a:cs typeface="Times New Roman" panose="02020703060505090304" pitchFamily="18" charset="0"/>
                <a:sym typeface="+mn-ea"/>
              </a:rPr>
              <a:t>地域性</a:t>
            </a: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：根据一国或地区法律取得的知识产权，原则上只在该国或地区范围内发生法律效力，而不能当然地延及其他国家或地区</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0"/>
            <a:ext cx="9144000" cy="914400"/>
          </a:xfrm>
          <a:prstGeom prst="rect">
            <a:avLst/>
          </a:prstGeom>
        </p:spPr>
      </p:pic>
      <p:sp>
        <p:nvSpPr>
          <p:cNvPr id="6" name="Text Box 4"/>
          <p:cNvSpPr txBox="1">
            <a:spLocks noChangeArrowheads="1"/>
          </p:cNvSpPr>
          <p:nvPr/>
        </p:nvSpPr>
        <p:spPr bwMode="auto">
          <a:xfrm>
            <a:off x="704850" y="1167765"/>
            <a:ext cx="7591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tx1">
                    <a:lumMod val="75000"/>
                    <a:lumOff val="25000"/>
                  </a:schemeClr>
                </a:solidFill>
                <a:latin typeface="楷体" panose="02010609060101010101" pitchFamily="49" charset="-122"/>
                <a:ea typeface="楷体" panose="02010609060101010101" pitchFamily="49" charset="-122"/>
              </a:rPr>
              <a:t>知识产权法的基本体系</a:t>
            </a:r>
          </a:p>
        </p:txBody>
      </p:sp>
      <p:pic>
        <p:nvPicPr>
          <p:cNvPr id="5" name="图片 4" descr="图片2"/>
          <p:cNvPicPr>
            <a:picLocks noChangeAspect="1"/>
          </p:cNvPicPr>
          <p:nvPr/>
        </p:nvPicPr>
        <p:blipFill>
          <a:blip r:embed="rId3"/>
          <a:stretch>
            <a:fillRect/>
          </a:stretch>
        </p:blipFill>
        <p:spPr>
          <a:xfrm>
            <a:off x="361950" y="5526405"/>
            <a:ext cx="8420100" cy="1134110"/>
          </a:xfrm>
          <a:prstGeom prst="rect">
            <a:avLst/>
          </a:prstGeom>
        </p:spPr>
      </p:pic>
      <p:sp>
        <p:nvSpPr>
          <p:cNvPr id="20481" name="内容占位符 2"/>
          <p:cNvSpPr txBox="1"/>
          <p:nvPr/>
        </p:nvSpPr>
        <p:spPr>
          <a:xfrm>
            <a:off x="568325" y="2557145"/>
            <a:ext cx="3232150" cy="2546350"/>
          </a:xfrm>
          <a:prstGeom prst="rect">
            <a:avLst/>
          </a:prstGeom>
          <a:noFill/>
          <a:ln w="9525">
            <a:noFill/>
          </a:ln>
        </p:spPr>
        <p:txBody>
          <a:bodyPr anchor="t"/>
          <a:lstStyle/>
          <a:p>
            <a:pPr marL="457200" indent="-457200">
              <a:lnSpc>
                <a:spcPct val="200000"/>
              </a:lnSpc>
              <a:buFont typeface="Wingdings" panose="05000000000000000000" pitchFamily="2" charset="2"/>
              <a:buChar char="Ø"/>
            </a:pPr>
            <a:endParaRPr lang="zh-CN" altLang="en-US" sz="21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grpSp>
        <p:nvGrpSpPr>
          <p:cNvPr id="20482" name="Group 3"/>
          <p:cNvGrpSpPr/>
          <p:nvPr/>
        </p:nvGrpSpPr>
        <p:grpSpPr>
          <a:xfrm>
            <a:off x="2453640" y="2483485"/>
            <a:ext cx="4483100" cy="2368550"/>
            <a:chOff x="995" y="1472"/>
            <a:chExt cx="3785" cy="1872"/>
          </a:xfrm>
        </p:grpSpPr>
        <p:sp>
          <p:nvSpPr>
            <p:cNvPr id="20483" name="AutoShape 4"/>
            <p:cNvSpPr/>
            <p:nvPr/>
          </p:nvSpPr>
          <p:spPr>
            <a:xfrm>
              <a:off x="995" y="1588"/>
              <a:ext cx="3785" cy="1756"/>
            </a:xfrm>
            <a:custGeom>
              <a:avLst/>
              <a:gdLst/>
              <a:ahLst/>
              <a:cxnLst>
                <a:cxn ang="0">
                  <a:pos x="0" y="0"/>
                </a:cxn>
                <a:cxn ang="0">
                  <a:pos x="0" y="0"/>
                </a:cxn>
                <a:cxn ang="0">
                  <a:pos x="0" y="0"/>
                </a:cxn>
                <a:cxn ang="0">
                  <a:pos x="0" y="0"/>
                </a:cxn>
                <a:cxn ang="0">
                  <a:pos x="0" y="0"/>
                </a:cxn>
                <a:cxn ang="0">
                  <a:pos x="1" y="0"/>
                </a:cxn>
                <a:cxn ang="0">
                  <a:pos x="1" y="0"/>
                </a:cxn>
                <a:cxn ang="0">
                  <a:pos x="1" y="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tileRect/>
            </a:gradFill>
            <a:ln w="9525">
              <a:noFill/>
            </a:ln>
          </p:spPr>
          <p:txBody>
            <a:bodyPr/>
            <a:lstStyle/>
            <a:p>
              <a:endParaRPr lang="zh-CN" altLang="en-US"/>
            </a:p>
          </p:txBody>
        </p:sp>
        <p:sp>
          <p:nvSpPr>
            <p:cNvPr id="8" name="AutoShape 5"/>
            <p:cNvSpPr>
              <a:spLocks noChangeArrowheads="1"/>
            </p:cNvSpPr>
            <p:nvPr/>
          </p:nvSpPr>
          <p:spPr bwMode="gray">
            <a:xfrm>
              <a:off x="995" y="1478"/>
              <a:ext cx="3785" cy="1755"/>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宋体" panose="02010600030101010101" pitchFamily="2" charset="-122"/>
                <a:cs typeface="Arial" panose="020B0604020202090204" pitchFamily="34" charset="0"/>
              </a:endParaRPr>
            </a:p>
          </p:txBody>
        </p:sp>
        <p:sp>
          <p:nvSpPr>
            <p:cNvPr id="20485" name="Line 6"/>
            <p:cNvSpPr/>
            <p:nvPr/>
          </p:nvSpPr>
          <p:spPr>
            <a:xfrm flipV="1">
              <a:off x="2872" y="1472"/>
              <a:ext cx="0" cy="359"/>
            </a:xfrm>
            <a:prstGeom prst="line">
              <a:avLst/>
            </a:prstGeom>
            <a:ln w="9525" cap="flat" cmpd="sng">
              <a:solidFill>
                <a:schemeClr val="bg1"/>
              </a:solidFill>
              <a:prstDash val="solid"/>
              <a:round/>
              <a:headEnd type="none" w="med" len="med"/>
              <a:tailEnd type="none" w="med" len="med"/>
            </a:ln>
          </p:spPr>
        </p:sp>
        <p:sp>
          <p:nvSpPr>
            <p:cNvPr id="20486" name="Line 7"/>
            <p:cNvSpPr/>
            <p:nvPr/>
          </p:nvSpPr>
          <p:spPr>
            <a:xfrm>
              <a:off x="1793" y="1974"/>
              <a:ext cx="0" cy="115"/>
            </a:xfrm>
            <a:prstGeom prst="line">
              <a:avLst/>
            </a:prstGeom>
            <a:ln w="9525" cap="flat" cmpd="sng">
              <a:solidFill>
                <a:schemeClr val="bg1"/>
              </a:solidFill>
              <a:prstDash val="solid"/>
              <a:round/>
              <a:headEnd type="none" w="med" len="med"/>
              <a:tailEnd type="none" w="med" len="med"/>
            </a:ln>
          </p:spPr>
        </p:sp>
        <p:sp>
          <p:nvSpPr>
            <p:cNvPr id="20487" name="Line 8"/>
            <p:cNvSpPr/>
            <p:nvPr/>
          </p:nvSpPr>
          <p:spPr>
            <a:xfrm>
              <a:off x="3951" y="1959"/>
              <a:ext cx="0" cy="123"/>
            </a:xfrm>
            <a:prstGeom prst="line">
              <a:avLst/>
            </a:prstGeom>
            <a:ln w="9525" cap="flat" cmpd="sng">
              <a:solidFill>
                <a:schemeClr val="bg1"/>
              </a:solidFill>
              <a:prstDash val="solid"/>
              <a:round/>
              <a:headEnd type="none" w="med" len="med"/>
              <a:tailEnd type="none" w="med" len="med"/>
            </a:ln>
          </p:spPr>
        </p:sp>
        <p:sp>
          <p:nvSpPr>
            <p:cNvPr id="20488" name="Line 9"/>
            <p:cNvSpPr/>
            <p:nvPr/>
          </p:nvSpPr>
          <p:spPr>
            <a:xfrm flipV="1">
              <a:off x="3951" y="1794"/>
              <a:ext cx="384" cy="165"/>
            </a:xfrm>
            <a:prstGeom prst="line">
              <a:avLst/>
            </a:prstGeom>
            <a:ln w="9525" cap="flat" cmpd="sng">
              <a:solidFill>
                <a:schemeClr val="bg1"/>
              </a:solidFill>
              <a:prstDash val="solid"/>
              <a:round/>
              <a:headEnd type="none" w="med" len="med"/>
              <a:tailEnd type="none" w="med" len="med"/>
            </a:ln>
          </p:spPr>
        </p:sp>
        <p:sp>
          <p:nvSpPr>
            <p:cNvPr id="20489" name="Line 10"/>
            <p:cNvSpPr/>
            <p:nvPr/>
          </p:nvSpPr>
          <p:spPr>
            <a:xfrm flipH="1" flipV="1">
              <a:off x="1413" y="1801"/>
              <a:ext cx="378" cy="171"/>
            </a:xfrm>
            <a:prstGeom prst="line">
              <a:avLst/>
            </a:prstGeom>
            <a:ln w="9525" cap="flat" cmpd="sng">
              <a:solidFill>
                <a:schemeClr val="bg1"/>
              </a:solidFill>
              <a:prstDash val="solid"/>
              <a:round/>
              <a:headEnd type="none" w="med" len="med"/>
              <a:tailEnd type="none" w="med" len="med"/>
            </a:ln>
          </p:spPr>
        </p:sp>
        <p:sp>
          <p:nvSpPr>
            <p:cNvPr id="20490" name="Line 11"/>
            <p:cNvSpPr/>
            <p:nvPr/>
          </p:nvSpPr>
          <p:spPr>
            <a:xfrm flipH="1">
              <a:off x="1856" y="2884"/>
              <a:ext cx="291" cy="209"/>
            </a:xfrm>
            <a:prstGeom prst="line">
              <a:avLst/>
            </a:prstGeom>
            <a:ln w="9525" cap="flat" cmpd="sng">
              <a:solidFill>
                <a:schemeClr val="bg1"/>
              </a:solidFill>
              <a:prstDash val="solid"/>
              <a:round/>
              <a:headEnd type="none" w="med" len="med"/>
              <a:tailEnd type="none" w="med" len="med"/>
            </a:ln>
          </p:spPr>
        </p:sp>
        <p:sp>
          <p:nvSpPr>
            <p:cNvPr id="20491" name="Line 12"/>
            <p:cNvSpPr/>
            <p:nvPr/>
          </p:nvSpPr>
          <p:spPr>
            <a:xfrm>
              <a:off x="3752" y="2843"/>
              <a:ext cx="365" cy="181"/>
            </a:xfrm>
            <a:prstGeom prst="line">
              <a:avLst/>
            </a:prstGeom>
            <a:ln w="9525" cap="flat" cmpd="sng">
              <a:solidFill>
                <a:schemeClr val="bg1"/>
              </a:solidFill>
              <a:prstDash val="solid"/>
              <a:round/>
              <a:headEnd type="none" w="med" len="med"/>
              <a:tailEnd type="none" w="med" len="med"/>
            </a:ln>
          </p:spPr>
        </p:sp>
        <p:sp>
          <p:nvSpPr>
            <p:cNvPr id="20492" name="Line 13"/>
            <p:cNvSpPr/>
            <p:nvPr/>
          </p:nvSpPr>
          <p:spPr>
            <a:xfrm flipH="1">
              <a:off x="1850" y="3090"/>
              <a:ext cx="7" cy="110"/>
            </a:xfrm>
            <a:prstGeom prst="line">
              <a:avLst/>
            </a:prstGeom>
            <a:ln w="9525" cap="flat" cmpd="sng">
              <a:solidFill>
                <a:schemeClr val="bg1"/>
              </a:solidFill>
              <a:prstDash val="solid"/>
              <a:round/>
              <a:headEnd type="none" w="med" len="med"/>
              <a:tailEnd type="none" w="med" len="med"/>
            </a:ln>
          </p:spPr>
        </p:sp>
        <p:sp>
          <p:nvSpPr>
            <p:cNvPr id="20493" name="Line 14"/>
            <p:cNvSpPr/>
            <p:nvPr/>
          </p:nvSpPr>
          <p:spPr>
            <a:xfrm flipH="1">
              <a:off x="4112" y="3022"/>
              <a:ext cx="7" cy="110"/>
            </a:xfrm>
            <a:prstGeom prst="line">
              <a:avLst/>
            </a:prstGeom>
            <a:ln w="9525" cap="flat" cmpd="sng">
              <a:solidFill>
                <a:schemeClr val="bg1"/>
              </a:solidFill>
              <a:prstDash val="solid"/>
              <a:round/>
              <a:headEnd type="none" w="med" len="med"/>
              <a:tailEnd type="none" w="med" len="med"/>
            </a:ln>
          </p:spPr>
        </p:sp>
      </p:grpSp>
      <p:sp>
        <p:nvSpPr>
          <p:cNvPr id="20494" name="Line 15"/>
          <p:cNvSpPr/>
          <p:nvPr/>
        </p:nvSpPr>
        <p:spPr>
          <a:xfrm>
            <a:off x="3453765" y="2480310"/>
            <a:ext cx="1588" cy="288925"/>
          </a:xfrm>
          <a:prstGeom prst="line">
            <a:avLst/>
          </a:prstGeom>
          <a:ln w="9525" cap="flat" cmpd="sng">
            <a:solidFill>
              <a:srgbClr val="000000"/>
            </a:solidFill>
            <a:prstDash val="solid"/>
            <a:round/>
            <a:headEnd type="none" w="med" len="med"/>
            <a:tailEnd type="oval" w="med" len="med"/>
          </a:ln>
        </p:spPr>
      </p:sp>
      <p:sp>
        <p:nvSpPr>
          <p:cNvPr id="20495" name="Line 16"/>
          <p:cNvSpPr/>
          <p:nvPr/>
        </p:nvSpPr>
        <p:spPr>
          <a:xfrm>
            <a:off x="5706428" y="2288223"/>
            <a:ext cx="0" cy="481012"/>
          </a:xfrm>
          <a:prstGeom prst="line">
            <a:avLst/>
          </a:prstGeom>
          <a:ln w="9525" cap="flat" cmpd="sng">
            <a:solidFill>
              <a:srgbClr val="000000"/>
            </a:solidFill>
            <a:prstDash val="solid"/>
            <a:round/>
            <a:headEnd type="none" w="med" len="med"/>
            <a:tailEnd type="oval" w="med" len="med"/>
          </a:ln>
        </p:spPr>
      </p:sp>
      <p:sp>
        <p:nvSpPr>
          <p:cNvPr id="20496" name="Line 17"/>
          <p:cNvSpPr/>
          <p:nvPr/>
        </p:nvSpPr>
        <p:spPr>
          <a:xfrm flipV="1">
            <a:off x="4844415" y="4539298"/>
            <a:ext cx="0" cy="534987"/>
          </a:xfrm>
          <a:prstGeom prst="line">
            <a:avLst/>
          </a:prstGeom>
          <a:ln w="9525" cap="flat" cmpd="sng">
            <a:solidFill>
              <a:srgbClr val="000000"/>
            </a:solidFill>
            <a:prstDash val="solid"/>
            <a:round/>
            <a:headEnd type="none" w="med" len="med"/>
            <a:tailEnd type="oval" w="med" len="med"/>
          </a:ln>
        </p:spPr>
      </p:sp>
      <p:sp>
        <p:nvSpPr>
          <p:cNvPr id="20497" name="Line 18"/>
          <p:cNvSpPr/>
          <p:nvPr/>
        </p:nvSpPr>
        <p:spPr>
          <a:xfrm flipH="1" flipV="1">
            <a:off x="6620828" y="3755073"/>
            <a:ext cx="576262" cy="0"/>
          </a:xfrm>
          <a:prstGeom prst="line">
            <a:avLst/>
          </a:prstGeom>
          <a:ln w="9525" cap="flat" cmpd="sng">
            <a:solidFill>
              <a:srgbClr val="000000"/>
            </a:solidFill>
            <a:prstDash val="solid"/>
            <a:round/>
            <a:headEnd type="none" w="med" len="med"/>
            <a:tailEnd type="oval" w="med" len="med"/>
          </a:ln>
        </p:spPr>
      </p:sp>
      <p:sp>
        <p:nvSpPr>
          <p:cNvPr id="20498" name="Line 19"/>
          <p:cNvSpPr/>
          <p:nvPr/>
        </p:nvSpPr>
        <p:spPr>
          <a:xfrm flipV="1">
            <a:off x="2364740" y="4028123"/>
            <a:ext cx="576263" cy="0"/>
          </a:xfrm>
          <a:prstGeom prst="line">
            <a:avLst/>
          </a:prstGeom>
          <a:ln w="9525" cap="flat" cmpd="sng">
            <a:solidFill>
              <a:srgbClr val="000000"/>
            </a:solidFill>
            <a:prstDash val="solid"/>
            <a:round/>
            <a:headEnd type="none" w="med" len="med"/>
            <a:tailEnd type="oval" w="med" len="med"/>
          </a:ln>
        </p:spPr>
      </p:sp>
      <p:sp>
        <p:nvSpPr>
          <p:cNvPr id="20499" name="Text Box 20"/>
          <p:cNvSpPr txBox="1"/>
          <p:nvPr/>
        </p:nvSpPr>
        <p:spPr>
          <a:xfrm>
            <a:off x="1543990" y="2081530"/>
            <a:ext cx="2735276" cy="40011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如何实现：行使与保护</a:t>
            </a:r>
          </a:p>
        </p:txBody>
      </p:sp>
      <p:sp>
        <p:nvSpPr>
          <p:cNvPr id="20500" name="Text Box 21"/>
          <p:cNvSpPr txBox="1"/>
          <p:nvPr/>
        </p:nvSpPr>
        <p:spPr>
          <a:xfrm>
            <a:off x="4900930" y="1880235"/>
            <a:ext cx="2635250" cy="39878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 为什么：正当性</a:t>
            </a:r>
          </a:p>
        </p:txBody>
      </p:sp>
      <p:sp>
        <p:nvSpPr>
          <p:cNvPr id="20501" name="Text Box 22"/>
          <p:cNvSpPr txBox="1"/>
          <p:nvPr/>
        </p:nvSpPr>
        <p:spPr>
          <a:xfrm>
            <a:off x="7197090" y="3310890"/>
            <a:ext cx="1585595" cy="861774"/>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是什么：</a:t>
            </a:r>
            <a:endParaRPr lang="en-US" altLang="zh-CN" sz="2000" dirty="0">
              <a:solidFill>
                <a:srgbClr val="0000CC"/>
              </a:solidFill>
              <a:latin typeface="楷体" panose="02010609060101010101" pitchFamily="49" charset="-122"/>
              <a:ea typeface="楷体" panose="02010609060101010101" pitchFamily="49" charset="-122"/>
              <a:sym typeface="Calibri" panose="020F0502020204030204" charset="0"/>
            </a:endParaRPr>
          </a:p>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客体</a:t>
            </a:r>
          </a:p>
        </p:txBody>
      </p:sp>
      <p:sp>
        <p:nvSpPr>
          <p:cNvPr id="20502" name="Text Box 23"/>
          <p:cNvSpPr txBox="1"/>
          <p:nvPr/>
        </p:nvSpPr>
        <p:spPr>
          <a:xfrm>
            <a:off x="4044950" y="5074285"/>
            <a:ext cx="2490470" cy="39878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属于谁：主体</a:t>
            </a:r>
            <a:endParaRPr lang="zh-CN" altLang="en-US" sz="20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sp>
        <p:nvSpPr>
          <p:cNvPr id="20504" name="文本框 27"/>
          <p:cNvSpPr txBox="1"/>
          <p:nvPr/>
        </p:nvSpPr>
        <p:spPr>
          <a:xfrm>
            <a:off x="4116546" y="3416926"/>
            <a:ext cx="2188210" cy="461665"/>
          </a:xfrm>
          <a:prstGeom prst="rect">
            <a:avLst/>
          </a:prstGeom>
          <a:noFill/>
          <a:ln w="9525">
            <a:noFill/>
          </a:ln>
        </p:spPr>
        <p:txBody>
          <a:bodyPr wrap="square" anchor="t">
            <a:spAutoFit/>
          </a:bodyPr>
          <a:lstStyle/>
          <a:p>
            <a:pPr>
              <a:spcBef>
                <a:spcPct val="50000"/>
              </a:spcBef>
              <a:buFont typeface="Arial" panose="020B0604020202090204" pitchFamily="34" charset="0"/>
            </a:pPr>
            <a:r>
              <a:rPr lang="zh-CN" altLang="en-US" sz="2400" b="1" dirty="0">
                <a:solidFill>
                  <a:srgbClr val="FF0000"/>
                </a:solidFill>
                <a:latin typeface="楷体" panose="02010609060101010101" pitchFamily="49" charset="-122"/>
                <a:ea typeface="楷体" panose="02010609060101010101" pitchFamily="49" charset="-122"/>
                <a:sym typeface="Calibri" panose="020F0502020204030204" charset="0"/>
              </a:rPr>
              <a:t>无体物</a:t>
            </a:r>
            <a:endParaRPr lang="zh-CN" altLang="en-US" sz="2400" dirty="0">
              <a:latin typeface="楷体" panose="02010609060101010101" pitchFamily="49" charset="-122"/>
              <a:ea typeface="楷体" panose="02010609060101010101" pitchFamily="49" charset="-122"/>
              <a:sym typeface="Calibri" panose="020F0502020204030204" charset="0"/>
            </a:endParaRPr>
          </a:p>
        </p:txBody>
      </p:sp>
      <p:sp>
        <p:nvSpPr>
          <p:cNvPr id="2" name="Text Box 23"/>
          <p:cNvSpPr txBox="1"/>
          <p:nvPr/>
        </p:nvSpPr>
        <p:spPr>
          <a:xfrm>
            <a:off x="789940" y="3598545"/>
            <a:ext cx="1574800" cy="861774"/>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怎么做：</a:t>
            </a:r>
            <a:endParaRPr lang="en-US" altLang="zh-CN" sz="2000" dirty="0">
              <a:solidFill>
                <a:srgbClr val="0000CC"/>
              </a:solidFill>
              <a:latin typeface="楷体" panose="02010609060101010101" pitchFamily="49" charset="-122"/>
              <a:ea typeface="楷体" panose="02010609060101010101" pitchFamily="49" charset="-122"/>
              <a:sym typeface="Calibri" panose="020F0502020204030204" charset="0"/>
            </a:endParaRPr>
          </a:p>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本体</a:t>
            </a:r>
          </a:p>
        </p:txBody>
      </p:sp>
    </p:spTree>
    <p:extLst>
      <p:ext uri="{BB962C8B-B14F-4D97-AF65-F5344CB8AC3E}">
        <p14:creationId xmlns:p14="http://schemas.microsoft.com/office/powerpoint/2010/main" val="36971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circle(in)">
                                      <p:cBhvr>
                                        <p:cTn id="7" dur="2000"/>
                                        <p:tgtEl>
                                          <p:spTgt spid="20481"/>
                                        </p:tgtEl>
                                      </p:cBhvr>
                                    </p:animEffect>
                                  </p:childTnLst>
                                </p:cTn>
                              </p:par>
                              <p:par>
                                <p:cTn id="8" presetID="6" presetClass="entr" presetSubtype="16"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circle(in)">
                                      <p:cBhvr>
                                        <p:cTn id="10" dur="2000"/>
                                        <p:tgtEl>
                                          <p:spTgt spid="20482"/>
                                        </p:tgtEl>
                                      </p:cBhvr>
                                    </p:animEffect>
                                  </p:childTnLst>
                                </p:cTn>
                              </p:par>
                              <p:par>
                                <p:cTn id="11" presetID="6" presetClass="entr" presetSubtype="16" fill="hold" nodeType="withEffect">
                                  <p:stCondLst>
                                    <p:cond delay="0"/>
                                  </p:stCondLst>
                                  <p:childTnLst>
                                    <p:set>
                                      <p:cBhvr>
                                        <p:cTn id="12" dur="1" fill="hold">
                                          <p:stCondLst>
                                            <p:cond delay="0"/>
                                          </p:stCondLst>
                                        </p:cTn>
                                        <p:tgtEl>
                                          <p:spTgt spid="20494"/>
                                        </p:tgtEl>
                                        <p:attrNameLst>
                                          <p:attrName>style.visibility</p:attrName>
                                        </p:attrNameLst>
                                      </p:cBhvr>
                                      <p:to>
                                        <p:strVal val="visible"/>
                                      </p:to>
                                    </p:set>
                                    <p:animEffect transition="in" filter="circle(in)">
                                      <p:cBhvr>
                                        <p:cTn id="13" dur="2000"/>
                                        <p:tgtEl>
                                          <p:spTgt spid="20494"/>
                                        </p:tgtEl>
                                      </p:cBhvr>
                                    </p:animEffect>
                                  </p:childTnLst>
                                </p:cTn>
                              </p:par>
                              <p:par>
                                <p:cTn id="14" presetID="6" presetClass="entr" presetSubtype="16" fill="hold" nodeType="withEffect">
                                  <p:stCondLst>
                                    <p:cond delay="0"/>
                                  </p:stCondLst>
                                  <p:childTnLst>
                                    <p:set>
                                      <p:cBhvr>
                                        <p:cTn id="15" dur="1" fill="hold">
                                          <p:stCondLst>
                                            <p:cond delay="0"/>
                                          </p:stCondLst>
                                        </p:cTn>
                                        <p:tgtEl>
                                          <p:spTgt spid="20495"/>
                                        </p:tgtEl>
                                        <p:attrNameLst>
                                          <p:attrName>style.visibility</p:attrName>
                                        </p:attrNameLst>
                                      </p:cBhvr>
                                      <p:to>
                                        <p:strVal val="visible"/>
                                      </p:to>
                                    </p:set>
                                    <p:animEffect transition="in" filter="circle(in)">
                                      <p:cBhvr>
                                        <p:cTn id="16" dur="2000"/>
                                        <p:tgtEl>
                                          <p:spTgt spid="20495"/>
                                        </p:tgtEl>
                                      </p:cBhvr>
                                    </p:animEffect>
                                  </p:childTnLst>
                                </p:cTn>
                              </p:par>
                              <p:par>
                                <p:cTn id="17" presetID="6" presetClass="entr" presetSubtype="16" fill="hold" nodeType="withEffect">
                                  <p:stCondLst>
                                    <p:cond delay="0"/>
                                  </p:stCondLst>
                                  <p:childTnLst>
                                    <p:set>
                                      <p:cBhvr>
                                        <p:cTn id="18" dur="1" fill="hold">
                                          <p:stCondLst>
                                            <p:cond delay="0"/>
                                          </p:stCondLst>
                                        </p:cTn>
                                        <p:tgtEl>
                                          <p:spTgt spid="20496"/>
                                        </p:tgtEl>
                                        <p:attrNameLst>
                                          <p:attrName>style.visibility</p:attrName>
                                        </p:attrNameLst>
                                      </p:cBhvr>
                                      <p:to>
                                        <p:strVal val="visible"/>
                                      </p:to>
                                    </p:set>
                                    <p:animEffect transition="in" filter="circle(in)">
                                      <p:cBhvr>
                                        <p:cTn id="19" dur="2000"/>
                                        <p:tgtEl>
                                          <p:spTgt spid="20496"/>
                                        </p:tgtEl>
                                      </p:cBhvr>
                                    </p:animEffect>
                                  </p:childTnLst>
                                </p:cTn>
                              </p:par>
                              <p:par>
                                <p:cTn id="20" presetID="6" presetClass="entr" presetSubtype="16" fill="hold" nodeType="withEffect">
                                  <p:stCondLst>
                                    <p:cond delay="0"/>
                                  </p:stCondLst>
                                  <p:childTnLst>
                                    <p:set>
                                      <p:cBhvr>
                                        <p:cTn id="21" dur="1" fill="hold">
                                          <p:stCondLst>
                                            <p:cond delay="0"/>
                                          </p:stCondLst>
                                        </p:cTn>
                                        <p:tgtEl>
                                          <p:spTgt spid="20497"/>
                                        </p:tgtEl>
                                        <p:attrNameLst>
                                          <p:attrName>style.visibility</p:attrName>
                                        </p:attrNameLst>
                                      </p:cBhvr>
                                      <p:to>
                                        <p:strVal val="visible"/>
                                      </p:to>
                                    </p:set>
                                    <p:animEffect transition="in" filter="circle(in)">
                                      <p:cBhvr>
                                        <p:cTn id="22" dur="2000"/>
                                        <p:tgtEl>
                                          <p:spTgt spid="20497"/>
                                        </p:tgtEl>
                                      </p:cBhvr>
                                    </p:animEffect>
                                  </p:childTnLst>
                                </p:cTn>
                              </p:par>
                              <p:par>
                                <p:cTn id="23" presetID="6" presetClass="entr" presetSubtype="16" fill="hold" nodeType="with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circle(in)">
                                      <p:cBhvr>
                                        <p:cTn id="25" dur="2000"/>
                                        <p:tgtEl>
                                          <p:spTgt spid="2049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0499"/>
                                        </p:tgtEl>
                                        <p:attrNameLst>
                                          <p:attrName>style.visibility</p:attrName>
                                        </p:attrNameLst>
                                      </p:cBhvr>
                                      <p:to>
                                        <p:strVal val="visible"/>
                                      </p:to>
                                    </p:set>
                                    <p:animEffect transition="in" filter="circle(in)">
                                      <p:cBhvr>
                                        <p:cTn id="28" dur="2000"/>
                                        <p:tgtEl>
                                          <p:spTgt spid="2049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0500"/>
                                        </p:tgtEl>
                                        <p:attrNameLst>
                                          <p:attrName>style.visibility</p:attrName>
                                        </p:attrNameLst>
                                      </p:cBhvr>
                                      <p:to>
                                        <p:strVal val="visible"/>
                                      </p:to>
                                    </p:set>
                                    <p:animEffect transition="in" filter="circle(in)">
                                      <p:cBhvr>
                                        <p:cTn id="31" dur="2000"/>
                                        <p:tgtEl>
                                          <p:spTgt spid="2050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0501"/>
                                        </p:tgtEl>
                                        <p:attrNameLst>
                                          <p:attrName>style.visibility</p:attrName>
                                        </p:attrNameLst>
                                      </p:cBhvr>
                                      <p:to>
                                        <p:strVal val="visible"/>
                                      </p:to>
                                    </p:set>
                                    <p:animEffect transition="in" filter="circle(in)">
                                      <p:cBhvr>
                                        <p:cTn id="34" dur="2000"/>
                                        <p:tgtEl>
                                          <p:spTgt spid="20501"/>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circle(in)">
                                      <p:cBhvr>
                                        <p:cTn id="37" dur="2000"/>
                                        <p:tgtEl>
                                          <p:spTgt spid="2050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504"/>
                                        </p:tgtEl>
                                        <p:attrNameLst>
                                          <p:attrName>style.visibility</p:attrName>
                                        </p:attrNameLst>
                                      </p:cBhvr>
                                      <p:to>
                                        <p:strVal val="visible"/>
                                      </p:to>
                                    </p:set>
                                    <p:animEffect transition="in" filter="circle(in)">
                                      <p:cBhvr>
                                        <p:cTn id="40" dur="2000"/>
                                        <p:tgtEl>
                                          <p:spTgt spid="2050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in)">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99" grpId="0" animBg="1"/>
      <p:bldP spid="20500" grpId="0" animBg="1"/>
      <p:bldP spid="20501" grpId="0" animBg="1"/>
      <p:bldP spid="20502" grpId="0" animBg="1"/>
      <p:bldP spid="20504" grpId="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32425"/>
          </a:xfrm>
        </p:spPr>
        <p:txBody>
          <a:bodyPr>
            <a:normAutofit fontScale="50000" lnSpcReduction="20000"/>
          </a:bodyPr>
          <a:lstStyle/>
          <a:p>
            <a:pPr marL="467995" indent="-457200" fontAlgn="auto">
              <a:lnSpc>
                <a:spcPct val="130000"/>
              </a:lnSpc>
              <a:spcBef>
                <a:spcPts val="0"/>
              </a:spcBef>
              <a:buNone/>
            </a:pPr>
            <a:r>
              <a:rPr kumimoji="1" lang="zh-CN" altLang="en-US" sz="4800" b="1" dirty="0">
                <a:latin typeface="楷体" panose="02010609060101010101" pitchFamily="49" charset="-122"/>
                <a:ea typeface="楷体" panose="02010609060101010101" pitchFamily="49" charset="-122"/>
              </a:rPr>
              <a:t>四、知识产权特征</a:t>
            </a:r>
          </a:p>
          <a:p>
            <a:pPr marL="467995" indent="-457200" fontAlgn="auto">
              <a:lnSpc>
                <a:spcPts val="3600"/>
              </a:lnSpc>
              <a:spcBef>
                <a:spcPts val="0"/>
              </a:spcBef>
              <a:buFont typeface="Wingdings" panose="05000000000000000000" charset="0"/>
              <a:buChar char="Ø"/>
            </a:pPr>
            <a:r>
              <a:rPr lang="en-US" altLang="zh-CN" sz="4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8</a:t>
            </a:r>
            <a:r>
              <a:rPr lang="zh-CN" altLang="en-US" sz="4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a:t>
            </a:r>
            <a:r>
              <a:rPr lang="zh-CN" altLang="en-US" sz="4000" dirty="0">
                <a:solidFill>
                  <a:schemeClr val="accent1"/>
                </a:solidFill>
                <a:latin typeface="Times New Roman" panose="02020703060505090304" pitchFamily="18" charset="0"/>
                <a:cs typeface="Times New Roman" panose="02020703060505090304" pitchFamily="18" charset="0"/>
                <a:sym typeface="+mn-ea"/>
              </a:rPr>
              <a:t>专有性</a:t>
            </a:r>
            <a:r>
              <a:rPr lang="zh-CN" sz="4000" dirty="0">
                <a:latin typeface="Times New Roman" panose="02020703060505090304" pitchFamily="18" charset="0"/>
                <a:cs typeface="Times New Roman" panose="02020703060505090304" pitchFamily="18" charset="0"/>
                <a:sym typeface="+mn-ea"/>
              </a:rPr>
              <a:t>：独占性、排他性或垄断性，知识产权专为权利人所享有，非经法律特别规定或权利人同意，任何人不得</a:t>
            </a:r>
            <a:r>
              <a:rPr lang="zh-CN" sz="4000" dirty="0">
                <a:solidFill>
                  <a:srgbClr val="FF0000"/>
                </a:solidFill>
                <a:latin typeface="Times New Roman" panose="02020703060505090304" pitchFamily="18" charset="0"/>
                <a:cs typeface="Times New Roman" panose="02020703060505090304" pitchFamily="18" charset="0"/>
                <a:sym typeface="+mn-ea"/>
              </a:rPr>
              <a:t>占有、使用和处分</a:t>
            </a:r>
            <a:endParaRPr lang="zh-CN" sz="4000" dirty="0">
              <a:latin typeface="Times New Roman" panose="02020703060505090304" pitchFamily="18" charset="0"/>
              <a:cs typeface="Times New Roman" panose="02020703060505090304" pitchFamily="18" charset="0"/>
              <a:sym typeface="+mn-ea"/>
            </a:endParaRP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权利人依法可以独占其知识产权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知识产权的使用必须置于知识产权人的直接控制下，任何人未经其许可或法律特殊规定不得行使其知识产权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一项知识只能赋予一个专有权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每一项知识只能授予一次专有权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专有性是区别专有领域的知识产权与公有领域的知识的重要特征</a:t>
            </a:r>
          </a:p>
          <a:p>
            <a:pPr marL="828040" indent="-457200" fontAlgn="auto">
              <a:lnSpc>
                <a:spcPts val="3600"/>
              </a:lnSpc>
              <a:spcBef>
                <a:spcPts val="0"/>
              </a:spcBef>
              <a:buFont typeface="Wingdings" panose="05000000000000000000" charset="0"/>
              <a:buChar char="p"/>
            </a:pPr>
            <a:r>
              <a:rPr lang="zh-CN" altLang="en-US" sz="4000" dirty="0">
                <a:latin typeface="Times New Roman" panose="02020703060505090304" pitchFamily="18" charset="0"/>
                <a:cs typeface="Times New Roman" panose="02020703060505090304" pitchFamily="18" charset="0"/>
                <a:sym typeface="+mn-ea"/>
              </a:rPr>
              <a:t>专有性在各类知识产权的内容和表现形式上并不一致：实施、复制、使用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07428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五、知识产权分类</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zh-CN" altLang="en-US" sz="2000" dirty="0">
                <a:solidFill>
                  <a:schemeClr val="tx1"/>
                </a:solidFill>
                <a:latin typeface="Times New Roman" panose="02020703060505090304" pitchFamily="18" charset="0"/>
                <a:cs typeface="Times New Roman" panose="02020703060505090304" pitchFamily="18" charset="0"/>
                <a:sym typeface="+mn-ea"/>
              </a:rPr>
              <a:t>知识的功能</a:t>
            </a:r>
            <a:r>
              <a:rPr lang="en-US" altLang="zh-CN" sz="2000" dirty="0">
                <a:solidFill>
                  <a:schemeClr val="tx1"/>
                </a:solidFill>
                <a:latin typeface="Times New Roman" panose="02020703060505090304" pitchFamily="18" charset="0"/>
                <a:cs typeface="Times New Roman" panose="02020703060505090304" pitchFamily="18" charset="0"/>
                <a:sym typeface="+mn-ea"/>
              </a:rPr>
              <a:t>：</a:t>
            </a:r>
            <a:r>
              <a:rPr lang="zh-CN" altLang="en-US" sz="2000" dirty="0">
                <a:solidFill>
                  <a:schemeClr val="tx1"/>
                </a:solidFill>
                <a:latin typeface="Times New Roman" panose="02020703060505090304" pitchFamily="18" charset="0"/>
                <a:cs typeface="Times New Roman" panose="02020703060505090304" pitchFamily="18" charset="0"/>
                <a:sym typeface="+mn-ea"/>
              </a:rPr>
              <a:t>著作权和工业产权</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客体所属领域和作用：审美、非实用、精神上功能</a:t>
            </a:r>
            <a:r>
              <a:rPr kumimoji="1" lang="en-US" altLang="zh-CN" sz="2000" dirty="0">
                <a:solidFill>
                  <a:schemeClr val="tx1"/>
                </a:solidFill>
                <a:sym typeface="+mn-ea"/>
              </a:rPr>
              <a:t>v.</a:t>
            </a:r>
            <a:r>
              <a:rPr kumimoji="1" lang="zh-CN" altLang="en-US" sz="2000" dirty="0">
                <a:solidFill>
                  <a:schemeClr val="tx1"/>
                </a:solidFill>
                <a:sym typeface="+mn-ea"/>
              </a:rPr>
              <a:t>实用功能、物质上功能</a:t>
            </a:r>
            <a:r>
              <a:rPr kumimoji="1" lang="en-US" altLang="zh-CN" sz="2000" dirty="0">
                <a:solidFill>
                  <a:schemeClr val="tx1"/>
                </a:solidFill>
                <a:sym typeface="+mn-ea"/>
              </a:rPr>
              <a:t>+</a:t>
            </a:r>
            <a:r>
              <a:rPr kumimoji="1" lang="zh-CN" altLang="en-US" sz="2000" dirty="0">
                <a:solidFill>
                  <a:schemeClr val="tx1"/>
                </a:solidFill>
                <a:sym typeface="+mn-ea"/>
              </a:rPr>
              <a:t>规范市场经济秩序</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权利排他性：著作权的排他性较弱</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权利取得方式：自动取得</a:t>
            </a:r>
            <a:r>
              <a:rPr kumimoji="1" lang="en-US" altLang="zh-CN" sz="2000" dirty="0">
                <a:solidFill>
                  <a:schemeClr val="tx1"/>
                </a:solidFill>
                <a:sym typeface="+mn-ea"/>
              </a:rPr>
              <a:t>v.</a:t>
            </a:r>
            <a:r>
              <a:rPr kumimoji="1" lang="zh-CN" sz="2000" dirty="0">
                <a:solidFill>
                  <a:schemeClr val="tx1"/>
                </a:solidFill>
                <a:sym typeface="+mn-ea"/>
              </a:rPr>
              <a:t>法定程序</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权利内容不同：财产与人身权</a:t>
            </a:r>
            <a:r>
              <a:rPr kumimoji="1" lang="en-US" altLang="zh-CN" sz="2000" dirty="0">
                <a:solidFill>
                  <a:schemeClr val="tx1"/>
                </a:solidFill>
                <a:sym typeface="+mn-ea"/>
              </a:rPr>
              <a:t>v.</a:t>
            </a:r>
            <a:r>
              <a:rPr kumimoji="1" lang="zh-CN" altLang="en-US" sz="2000" dirty="0">
                <a:solidFill>
                  <a:schemeClr val="tx1"/>
                </a:solidFill>
                <a:sym typeface="+mn-ea"/>
              </a:rPr>
              <a:t>财产权</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zh-CN" altLang="en-US" sz="2000" dirty="0">
                <a:solidFill>
                  <a:schemeClr val="tx1"/>
                </a:solidFill>
                <a:latin typeface="Times New Roman" panose="02020703060505090304" pitchFamily="18" charset="0"/>
                <a:cs typeface="Times New Roman" panose="02020703060505090304" pitchFamily="18" charset="0"/>
                <a:sym typeface="+mn-ea"/>
              </a:rPr>
              <a:t>知识产权价值的来源</a:t>
            </a:r>
            <a:r>
              <a:rPr lang="en-US" altLang="zh-CN" sz="2000" dirty="0">
                <a:solidFill>
                  <a:schemeClr val="tx1"/>
                </a:solidFill>
                <a:latin typeface="Times New Roman" panose="02020703060505090304" pitchFamily="18" charset="0"/>
                <a:cs typeface="Times New Roman" panose="02020703060505090304" pitchFamily="18" charset="0"/>
                <a:sym typeface="+mn-ea"/>
              </a:rPr>
              <a:t>：</a:t>
            </a:r>
            <a:r>
              <a:rPr lang="zh-CN" altLang="en-US" sz="2000" dirty="0">
                <a:solidFill>
                  <a:schemeClr val="tx1"/>
                </a:solidFill>
                <a:latin typeface="Times New Roman" panose="02020703060505090304" pitchFamily="18" charset="0"/>
                <a:cs typeface="Times New Roman" panose="02020703060505090304" pitchFamily="18" charset="0"/>
                <a:sym typeface="+mn-ea"/>
              </a:rPr>
              <a:t>创造成果权和商业标志权</a:t>
            </a:r>
            <a:endParaRPr lang="en-US" altLang="zh-CN" sz="2000" dirty="0">
              <a:solidFill>
                <a:schemeClr val="tx1"/>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endParaRPr lang="en-US" altLang="zh-CN" sz="2000" dirty="0">
              <a:solidFill>
                <a:schemeClr val="tx1"/>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4685977" y="3405482"/>
            <a:ext cx="5493012" cy="3452518"/>
          </a:xfrm>
          <a:prstGeom prst="rect">
            <a:avLst/>
          </a:prstGeom>
        </p:spPr>
      </p:pic>
      <p:pic>
        <p:nvPicPr>
          <p:cNvPr id="8" name="图片 7"/>
          <p:cNvPicPr>
            <a:picLocks noChangeAspect="1"/>
          </p:cNvPicPr>
          <p:nvPr/>
        </p:nvPicPr>
        <p:blipFill>
          <a:blip r:embed="rId3"/>
          <a:stretch>
            <a:fillRect/>
          </a:stretch>
        </p:blipFill>
        <p:spPr>
          <a:xfrm>
            <a:off x="0" y="0"/>
            <a:ext cx="9144000" cy="914400"/>
          </a:xfrm>
          <a:prstGeom prst="rect">
            <a:avLst/>
          </a:prstGeom>
        </p:spPr>
      </p:pic>
      <p:pic>
        <p:nvPicPr>
          <p:cNvPr id="4" name="图片 3" descr="u=601063484,393724385&amp;fm=26&amp;gp=0[1]"/>
          <p:cNvPicPr>
            <a:picLocks noChangeAspect="1"/>
          </p:cNvPicPr>
          <p:nvPr/>
        </p:nvPicPr>
        <p:blipFill>
          <a:blip r:embed="rId4"/>
          <a:stretch>
            <a:fillRect/>
          </a:stretch>
        </p:blipFill>
        <p:spPr>
          <a:xfrm>
            <a:off x="694055" y="1631315"/>
            <a:ext cx="7816215" cy="4893310"/>
          </a:xfrm>
          <a:prstGeom prst="rect">
            <a:avLst/>
          </a:prstGeom>
        </p:spPr>
      </p:pic>
      <p:pic>
        <p:nvPicPr>
          <p:cNvPr id="5" name="图片 4" descr="图片3"/>
          <p:cNvPicPr>
            <a:picLocks noChangeAspect="1"/>
          </p:cNvPicPr>
          <p:nvPr/>
        </p:nvPicPr>
        <p:blipFill>
          <a:blip r:embed="rId5"/>
          <a:stretch>
            <a:fillRect/>
          </a:stretch>
        </p:blipFill>
        <p:spPr>
          <a:xfrm>
            <a:off x="4259580" y="3405505"/>
            <a:ext cx="1094105" cy="1031875"/>
          </a:xfrm>
          <a:prstGeom prst="rect">
            <a:avLst/>
          </a:prstGeom>
        </p:spPr>
      </p:pic>
      <p:pic>
        <p:nvPicPr>
          <p:cNvPr id="6" name="图片 5" descr="图片4"/>
          <p:cNvPicPr>
            <a:picLocks noChangeAspect="1"/>
          </p:cNvPicPr>
          <p:nvPr/>
        </p:nvPicPr>
        <p:blipFill>
          <a:blip r:embed="rId6"/>
          <a:stretch>
            <a:fillRect/>
          </a:stretch>
        </p:blipFill>
        <p:spPr>
          <a:xfrm>
            <a:off x="5089525" y="4502785"/>
            <a:ext cx="1136650" cy="1123950"/>
          </a:xfrm>
          <a:prstGeom prst="rect">
            <a:avLst/>
          </a:prstGeom>
        </p:spPr>
      </p:pic>
      <p:pic>
        <p:nvPicPr>
          <p:cNvPr id="7" name="图片 6" descr="图片5"/>
          <p:cNvPicPr>
            <a:picLocks noChangeAspect="1"/>
          </p:cNvPicPr>
          <p:nvPr/>
        </p:nvPicPr>
        <p:blipFill>
          <a:blip r:embed="rId7"/>
          <a:stretch>
            <a:fillRect/>
          </a:stretch>
        </p:blipFill>
        <p:spPr>
          <a:xfrm>
            <a:off x="6417945" y="5229860"/>
            <a:ext cx="1012190" cy="1036320"/>
          </a:xfrm>
          <a:prstGeom prst="rect">
            <a:avLst/>
          </a:prstGeom>
        </p:spPr>
      </p:pic>
      <p:sp>
        <p:nvSpPr>
          <p:cNvPr id="30" name="文本占位符 189442"/>
          <p:cNvSpPr txBox="1">
            <a:spLocks noRot="1"/>
          </p:cNvSpPr>
          <p:nvPr/>
        </p:nvSpPr>
        <p:spPr>
          <a:xfrm>
            <a:off x="320675" y="914400"/>
            <a:ext cx="7249795" cy="717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fontAlgn="auto">
              <a:lnSpc>
                <a:spcPct val="150000"/>
              </a:lnSpc>
              <a:spcAft>
                <a:spcPts val="0"/>
              </a:spcAft>
              <a:buFont typeface="Wingdings" panose="05000000000000000000" charset="0"/>
              <a:buChar char="Ø"/>
            </a:pPr>
            <a:r>
              <a:rPr lang="zh-CN" altLang="en-US" dirty="0">
                <a:solidFill>
                  <a:schemeClr val="tx1">
                    <a:lumMod val="75000"/>
                    <a:lumOff val="25000"/>
                  </a:schemeClr>
                </a:solidFill>
                <a:latin typeface="楷体" panose="02010609060101010101" pitchFamily="49" charset="-122"/>
                <a:ea typeface="楷体" panose="02010609060101010101" pitchFamily="49" charset="-122"/>
              </a:rPr>
              <a:t>商业标记归入知识产权的原因：登记式财产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195945" cy="476567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六、知识产权与相关概念的关系</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1</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、知识产权与无形财产权：</a:t>
            </a:r>
            <a:r>
              <a:rPr kumimoji="1" sz="2000" dirty="0">
                <a:sym typeface="+mn-ea"/>
              </a:rPr>
              <a:t>不具有实物形态，而是具有某种知识、信息、工艺等生产要素，能够带来长期经济效益的特殊型资产 </a:t>
            </a:r>
          </a:p>
          <a:p>
            <a:pPr marL="828040" indent="-457200" fontAlgn="auto">
              <a:lnSpc>
                <a:spcPct val="150000"/>
              </a:lnSpc>
              <a:spcBef>
                <a:spcPts val="0"/>
              </a:spcBef>
              <a:buFont typeface="Wingdings" panose="05000000000000000000" charset="0"/>
              <a:buChar char="p"/>
            </a:pPr>
            <a:r>
              <a:rPr kumimoji="1" sz="2000" dirty="0">
                <a:sym typeface="+mn-ea"/>
              </a:rPr>
              <a:t>创造性成果权：著作权、专利权、商业秘密权、集成电路布图设计权、植物新品种权等</a:t>
            </a:r>
          </a:p>
          <a:p>
            <a:pPr marL="828040" indent="-457200" fontAlgn="auto">
              <a:lnSpc>
                <a:spcPct val="150000"/>
              </a:lnSpc>
              <a:spcBef>
                <a:spcPts val="0"/>
              </a:spcBef>
              <a:buFont typeface="Wingdings" panose="05000000000000000000" charset="0"/>
              <a:buChar char="p"/>
            </a:pPr>
            <a:r>
              <a:rPr kumimoji="1" sz="2000" dirty="0">
                <a:sym typeface="+mn-ea"/>
              </a:rPr>
              <a:t>经营性标记权：商标权、商号权、产地标记权，其他与制止不正当竞争有关的识别性标记权</a:t>
            </a:r>
          </a:p>
          <a:p>
            <a:pPr marL="828040" indent="-457200" fontAlgn="auto">
              <a:lnSpc>
                <a:spcPct val="150000"/>
              </a:lnSpc>
              <a:spcBef>
                <a:spcPts val="0"/>
              </a:spcBef>
              <a:buFont typeface="Wingdings" panose="05000000000000000000" charset="0"/>
              <a:buChar char="p"/>
            </a:pPr>
            <a:r>
              <a:rPr kumimoji="1" sz="2000" dirty="0">
                <a:sym typeface="+mn-ea"/>
              </a:rPr>
              <a:t>经营性资信权：包括信用权、商誉权和商品化（形象权）等 </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195945" cy="4765675"/>
          </a:xfrm>
        </p:spPr>
        <p:txBody>
          <a:bodyPr>
            <a:normAutofit/>
          </a:bodyPr>
          <a:lstStyle/>
          <a:p>
            <a:pPr marL="467995" indent="-457200" fontAlgn="auto">
              <a:lnSpc>
                <a:spcPct val="130000"/>
              </a:lnSpc>
              <a:spcBef>
                <a:spcPts val="0"/>
              </a:spcBef>
              <a:buNone/>
            </a:pPr>
            <a:r>
              <a:rPr kumimoji="1" lang="zh-CN" altLang="en-US" sz="2400" b="1" dirty="0"/>
              <a:t>六</a:t>
            </a:r>
            <a:r>
              <a:rPr kumimoji="1" lang="zh-CN" altLang="en-US" sz="2400" b="1" dirty="0">
                <a:latin typeface="楷体" panose="02010609060101010101" pitchFamily="49" charset="-122"/>
                <a:ea typeface="楷体" panose="02010609060101010101" pitchFamily="49" charset="-122"/>
              </a:rPr>
              <a:t>、知识产权与相关概念的关系</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2</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、知识产权与信息产权：</a:t>
            </a:r>
            <a:r>
              <a:rPr kumimoji="1" sz="2000" dirty="0">
                <a:sym typeface="+mn-ea"/>
              </a:rPr>
              <a:t>知识产权涉及的是无形的知识信息，可以理解为对某些知识和信息享有的权利</a:t>
            </a:r>
            <a:r>
              <a:rPr kumimoji="1" lang="zh-CN" sz="2000" dirty="0">
                <a:sym typeface="+mn-ea"/>
              </a:rPr>
              <a:t>；</a:t>
            </a:r>
            <a:r>
              <a:rPr kumimoji="1" sz="2000" dirty="0">
                <a:sym typeface="+mn-ea"/>
              </a:rPr>
              <a:t>知识产权可以包容在更广泛的信息产权的概念中</a:t>
            </a:r>
            <a:r>
              <a:rPr kumimoji="1" lang="zh-CN" sz="2000" dirty="0">
                <a:sym typeface="+mn-ea"/>
              </a:rPr>
              <a:t>，</a:t>
            </a:r>
            <a:r>
              <a:rPr kumimoji="1" sz="2000" dirty="0">
                <a:sym typeface="+mn-ea"/>
              </a:rPr>
              <a:t>堪称信息权利保护法</a:t>
            </a:r>
          </a:p>
          <a:p>
            <a:pPr marL="828040" indent="-457200" fontAlgn="auto">
              <a:lnSpc>
                <a:spcPct val="150000"/>
              </a:lnSpc>
              <a:spcBef>
                <a:spcPts val="0"/>
              </a:spcBef>
              <a:buFont typeface="Wingdings" panose="05000000000000000000" charset="0"/>
              <a:buChar char="p"/>
            </a:pPr>
            <a:r>
              <a:rPr kumimoji="1" sz="2000" dirty="0">
                <a:sym typeface="+mn-ea"/>
              </a:rPr>
              <a:t>作为著作权、商标权和专利权所保护的信息</a:t>
            </a:r>
          </a:p>
          <a:p>
            <a:pPr marL="828040" indent="-457200" fontAlgn="auto">
              <a:lnSpc>
                <a:spcPct val="150000"/>
              </a:lnSpc>
              <a:spcBef>
                <a:spcPts val="0"/>
              </a:spcBef>
              <a:buFont typeface="Wingdings" panose="05000000000000000000" charset="0"/>
              <a:buChar char="p"/>
            </a:pPr>
            <a:r>
              <a:rPr kumimoji="1" sz="2000" dirty="0">
                <a:sym typeface="+mn-ea"/>
              </a:rPr>
              <a:t>处于非专有领域的公共信息</a:t>
            </a:r>
          </a:p>
          <a:p>
            <a:pPr marL="828040" indent="-457200" fontAlgn="auto">
              <a:lnSpc>
                <a:spcPct val="150000"/>
              </a:lnSpc>
              <a:spcBef>
                <a:spcPts val="0"/>
              </a:spcBef>
              <a:buFont typeface="Wingdings" panose="05000000000000000000" charset="0"/>
              <a:buChar char="p"/>
            </a:pPr>
            <a:r>
              <a:rPr kumimoji="1" sz="2000" dirty="0">
                <a:sym typeface="+mn-ea"/>
              </a:rPr>
              <a:t>未披露而是通过保护手段实现其价值的商业信息（商业秘密） </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195945" cy="4765675"/>
          </a:xfrm>
        </p:spPr>
        <p:txBody>
          <a:bodyPr>
            <a:normAutofit/>
          </a:bodyPr>
          <a:lstStyle/>
          <a:p>
            <a:pPr marL="467995" indent="-457200" fontAlgn="auto">
              <a:lnSpc>
                <a:spcPct val="130000"/>
              </a:lnSpc>
              <a:spcBef>
                <a:spcPts val="0"/>
              </a:spcBef>
              <a:buNone/>
            </a:pPr>
            <a:r>
              <a:rPr kumimoji="1" lang="zh-CN" altLang="en-US" sz="2400" b="1" dirty="0"/>
              <a:t>六</a:t>
            </a:r>
            <a:r>
              <a:rPr kumimoji="1" lang="zh-CN" altLang="en-US" sz="2400" b="1" dirty="0">
                <a:latin typeface="楷体" panose="02010609060101010101" pitchFamily="49" charset="-122"/>
                <a:ea typeface="楷体" panose="02010609060101010101" pitchFamily="49" charset="-122"/>
              </a:rPr>
              <a:t>、知识产权与相关概念的关系</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3</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、知识产权与工业版权：</a:t>
            </a:r>
            <a:r>
              <a:rPr kumimoji="1" sz="2000" dirty="0">
                <a:sym typeface="+mn-ea"/>
              </a:rPr>
              <a:t>对工业产权（重在内容）与著作权（重在表现形式）交叉部分形成的“边缘成果”提供保护 </a:t>
            </a:r>
          </a:p>
          <a:p>
            <a:pPr marL="828040" indent="-457200" fontAlgn="auto">
              <a:lnSpc>
                <a:spcPct val="150000"/>
              </a:lnSpc>
              <a:spcBef>
                <a:spcPts val="0"/>
              </a:spcBef>
              <a:buFont typeface="Wingdings" panose="05000000000000000000" charset="0"/>
              <a:buChar char="p"/>
            </a:pPr>
            <a:r>
              <a:rPr kumimoji="1" sz="2000" dirty="0">
                <a:sym typeface="+mn-ea"/>
              </a:rPr>
              <a:t>集成电路布图设计</a:t>
            </a:r>
          </a:p>
          <a:p>
            <a:pPr marL="828040" indent="-457200" fontAlgn="auto">
              <a:lnSpc>
                <a:spcPct val="150000"/>
              </a:lnSpc>
              <a:spcBef>
                <a:spcPts val="0"/>
              </a:spcBef>
              <a:buFont typeface="Wingdings" panose="05000000000000000000" charset="0"/>
              <a:buChar char="p"/>
            </a:pPr>
            <a:r>
              <a:rPr kumimoji="1" sz="2000" dirty="0">
                <a:sym typeface="+mn-ea"/>
              </a:rPr>
              <a:t>工业品外观设计</a:t>
            </a:r>
          </a:p>
          <a:p>
            <a:pPr marL="828040" indent="-457200" fontAlgn="auto">
              <a:lnSpc>
                <a:spcPct val="150000"/>
              </a:lnSpc>
              <a:spcBef>
                <a:spcPts val="0"/>
              </a:spcBef>
              <a:buFont typeface="Wingdings" panose="05000000000000000000" charset="0"/>
              <a:buChar char="p"/>
            </a:pPr>
            <a:r>
              <a:rPr kumimoji="1" sz="2000" dirty="0">
                <a:sym typeface="+mn-ea"/>
              </a:rPr>
              <a:t>计算机软件</a:t>
            </a:r>
            <a:endParaRPr lang="zh-CN" altLang="en-US" sz="2000" dirty="0">
              <a:solidFill>
                <a:schemeClr val="tx1">
                  <a:lumMod val="75000"/>
                  <a:lumOff val="25000"/>
                </a:schemeClr>
              </a:solidFill>
              <a:latin typeface="Times New Roman" panose="02020703060505090304" pitchFamily="18" charset="0"/>
              <a:ea typeface="楷体" panose="02010609060101010101" pitchFamily="49" charset="-122"/>
              <a:cs typeface="Times New Roman" panose="02020703060505090304" pitchFamily="18" charset="0"/>
              <a:sym typeface="+mn-ea"/>
            </a:endParaRPr>
          </a:p>
        </p:txBody>
      </p:sp>
    </p:spTree>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959485"/>
            <a:ext cx="8195945" cy="5650865"/>
          </a:xfrm>
        </p:spPr>
        <p:txBody>
          <a:bodyPr>
            <a:normAutofit/>
          </a:bodyPr>
          <a:lstStyle/>
          <a:p>
            <a:pPr marL="467995" indent="-457200" fontAlgn="auto">
              <a:lnSpc>
                <a:spcPct val="130000"/>
              </a:lnSpc>
              <a:spcBef>
                <a:spcPts val="0"/>
              </a:spcBef>
              <a:buNone/>
            </a:pPr>
            <a:r>
              <a:rPr kumimoji="1" lang="zh-CN" altLang="en-US" sz="2400" b="1" dirty="0"/>
              <a:t>六</a:t>
            </a:r>
            <a:r>
              <a:rPr kumimoji="1" lang="zh-CN" altLang="en-US" sz="2400" b="1" dirty="0">
                <a:latin typeface="楷体" panose="02010609060101010101" pitchFamily="49" charset="-122"/>
                <a:ea typeface="楷体" panose="02010609060101010101" pitchFamily="49" charset="-122"/>
              </a:rPr>
              <a:t>、知识产权与相关概念的关系</a:t>
            </a:r>
            <a:endPar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4</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、知识产权与商品化权（</a:t>
            </a:r>
            <a:r>
              <a:rPr kumimoji="1" sz="2000" dirty="0">
                <a:latin typeface="Times New Roman" panose="02020703060505090304" pitchFamily="18" charset="0"/>
                <a:cs typeface="Times New Roman" panose="02020703060505090304" pitchFamily="18" charset="0"/>
                <a:sym typeface="+mn-ea"/>
              </a:rPr>
              <a:t>Merchandising right</a:t>
            </a:r>
            <a:r>
              <a:rPr kumimoji="1" lang="zh-CN" sz="2000" dirty="0">
                <a:latin typeface="Times New Roman" panose="02020703060505090304" pitchFamily="18" charset="0"/>
                <a:cs typeface="Times New Roman" panose="02020703060505090304" pitchFamily="18" charset="0"/>
                <a:sym typeface="+mn-ea"/>
              </a:rPr>
              <a:t>）、</a:t>
            </a:r>
            <a:r>
              <a:rPr lang="zh-CN" altLang="en-US" sz="2000" dirty="0">
                <a:solidFill>
                  <a:schemeClr val="tx1">
                    <a:lumMod val="75000"/>
                    <a:lumOff val="25000"/>
                  </a:schemeClr>
                </a:solidFill>
                <a:latin typeface="Times New Roman" panose="02020703060505090304" pitchFamily="18" charset="0"/>
                <a:cs typeface="Times New Roman" panose="02020703060505090304" pitchFamily="18" charset="0"/>
                <a:sym typeface="+mn-ea"/>
              </a:rPr>
              <a:t>形象权：</a:t>
            </a:r>
            <a:endParaRPr kumimoji="1" sz="2000" dirty="0">
              <a:sym typeface="+mn-ea"/>
            </a:endParaRPr>
          </a:p>
          <a:p>
            <a:pPr marL="828040" indent="-457200" algn="l" fontAlgn="auto">
              <a:lnSpc>
                <a:spcPct val="150000"/>
              </a:lnSpc>
              <a:spcBef>
                <a:spcPts val="0"/>
              </a:spcBef>
              <a:buClrTx/>
              <a:buSzTx/>
              <a:buFont typeface="Wingdings" panose="05000000000000000000" charset="0"/>
              <a:buChar char="p"/>
            </a:pPr>
            <a:r>
              <a:rPr kumimoji="1" sz="2000" dirty="0">
                <a:sym typeface="+mn-ea"/>
              </a:rPr>
              <a:t>形象权：真人的形象、虚构人的形象、人体形象等付诸商业上使用的权利（郑成思）</a:t>
            </a:r>
          </a:p>
          <a:p>
            <a:pPr marL="828040" indent="-457200" algn="l" fontAlgn="auto">
              <a:lnSpc>
                <a:spcPct val="150000"/>
              </a:lnSpc>
              <a:spcBef>
                <a:spcPts val="0"/>
              </a:spcBef>
              <a:buClrTx/>
              <a:buSzTx/>
              <a:buFont typeface="Wingdings" panose="05000000000000000000" charset="0"/>
              <a:buChar char="p"/>
            </a:pPr>
            <a:r>
              <a:rPr kumimoji="1" sz="2000" dirty="0">
                <a:sym typeface="+mn-ea"/>
              </a:rPr>
              <a:t>商品化权：将能够创造大众需求的语言、名称、题目、标记、人物形象或其结合用于商品上使用或许可他人使用的权利。商品化权中，多为虚构角色的商品化权</a:t>
            </a:r>
          </a:p>
          <a:p>
            <a:pPr marL="828040" indent="-457200" algn="l" fontAlgn="auto">
              <a:lnSpc>
                <a:spcPct val="150000"/>
              </a:lnSpc>
              <a:spcBef>
                <a:spcPts val="0"/>
              </a:spcBef>
              <a:buClrTx/>
              <a:buSzTx/>
              <a:buFont typeface="Wingdings" panose="05000000000000000000" charset="0"/>
              <a:buChar char="p"/>
            </a:pPr>
            <a:r>
              <a:rPr kumimoji="1" sz="2000" dirty="0">
                <a:latin typeface="Times New Roman" panose="02020703060505090304" pitchFamily="18" charset="0"/>
                <a:cs typeface="Times New Roman" panose="02020703060505090304" pitchFamily="18" charset="0"/>
                <a:sym typeface="+mn-ea"/>
              </a:rPr>
              <a:t>WIPO</a:t>
            </a:r>
            <a:r>
              <a:rPr kumimoji="1" sz="2000" dirty="0">
                <a:sym typeface="+mn-ea"/>
              </a:rPr>
              <a:t>国际局：为了满足特定顾客的需求，使顾客基于与角色的亲和力</a:t>
            </a:r>
            <a:r>
              <a:rPr kumimoji="1" lang="zh-CN" sz="2000" dirty="0">
                <a:sym typeface="+mn-ea"/>
              </a:rPr>
              <a:t>而</a:t>
            </a:r>
            <a:r>
              <a:rPr kumimoji="1" sz="2000" dirty="0">
                <a:sym typeface="+mn-ea"/>
              </a:rPr>
              <a:t>购进这类</a:t>
            </a:r>
            <a:r>
              <a:rPr kumimoji="1" lang="zh-CN" sz="2000" dirty="0">
                <a:sym typeface="+mn-ea"/>
              </a:rPr>
              <a:t>商品</a:t>
            </a:r>
            <a:r>
              <a:rPr kumimoji="1" sz="2000" dirty="0">
                <a:sym typeface="+mn-ea"/>
              </a:rPr>
              <a:t>或要求这类服务，通过虚构角色的创作者或自然人以及一个或多个合法的第三人，在不同商品或服务商加上或次要利用该角色的</a:t>
            </a:r>
            <a:r>
              <a:rPr kumimoji="1" lang="zh-CN" sz="2000" dirty="0">
                <a:sym typeface="+mn-ea"/>
              </a:rPr>
              <a:t>实质</a:t>
            </a:r>
            <a:r>
              <a:rPr kumimoji="1" sz="2000" dirty="0">
                <a:sym typeface="+mn-ea"/>
              </a:rPr>
              <a:t>人格特征，如某个人的姓名、肖像、扮演形象、声音等</a:t>
            </a:r>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068070"/>
          </a:xfrm>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704975"/>
            <a:ext cx="7948295" cy="491299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一、知识产权法概念</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知识产权法：基于对知识产权的控制、使用、收益、处分而产生的法律规则体系</a:t>
            </a:r>
          </a:p>
          <a:p>
            <a:pPr marL="467995" indent="-457200" algn="l" fontAlgn="auto">
              <a:lnSpc>
                <a:spcPct val="130000"/>
              </a:lnSpc>
              <a:spcBef>
                <a:spcPts val="0"/>
              </a:spcBef>
              <a:buClrTx/>
              <a:buSzTx/>
            </a:pPr>
            <a:r>
              <a:rPr kumimoji="1" lang="zh-CN" altLang="en-US" sz="2400" b="1" dirty="0">
                <a:solidFill>
                  <a:schemeClr val="tx1"/>
                </a:solidFill>
                <a:sym typeface="+mn-ea"/>
              </a:rPr>
              <a:t>二、知识产权法基本原则 </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703060505090304" pitchFamily="18" charset="0"/>
                <a:cs typeface="Times New Roman" panose="02020703060505090304" pitchFamily="18" charset="0"/>
                <a:sym typeface="+mn-ea"/>
              </a:rPr>
              <a:t>1</a:t>
            </a:r>
            <a:r>
              <a:rPr lang="zh-CN" altLang="en-US" sz="2200" dirty="0">
                <a:solidFill>
                  <a:schemeClr val="tx1"/>
                </a:solidFill>
                <a:latin typeface="Times New Roman" panose="02020703060505090304" pitchFamily="18" charset="0"/>
                <a:cs typeface="Times New Roman" panose="02020703060505090304" pitchFamily="18" charset="0"/>
                <a:sym typeface="+mn-ea"/>
              </a:rPr>
              <a:t>、鼓励创造活动，保护知识创造者和所有者正当权益</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703060505090304" pitchFamily="18" charset="0"/>
                <a:cs typeface="Times New Roman" panose="02020703060505090304" pitchFamily="18" charset="0"/>
                <a:sym typeface="+mn-ea"/>
              </a:rPr>
              <a:t>2</a:t>
            </a:r>
            <a:r>
              <a:rPr lang="zh-CN" altLang="en-US" sz="2200" dirty="0">
                <a:solidFill>
                  <a:schemeClr val="tx1"/>
                </a:solidFill>
                <a:latin typeface="Times New Roman" panose="02020703060505090304" pitchFamily="18" charset="0"/>
                <a:cs typeface="Times New Roman" panose="02020703060505090304" pitchFamily="18" charset="0"/>
                <a:sym typeface="+mn-ea"/>
              </a:rPr>
              <a:t>、利益兼顾（平衡）</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703060505090304" pitchFamily="18" charset="0"/>
                <a:cs typeface="Times New Roman" panose="02020703060505090304" pitchFamily="18" charset="0"/>
                <a:sym typeface="+mn-ea"/>
              </a:rPr>
              <a:t>3</a:t>
            </a:r>
            <a:r>
              <a:rPr lang="zh-CN" altLang="en-US" sz="2200" dirty="0">
                <a:solidFill>
                  <a:schemeClr val="tx1"/>
                </a:solidFill>
                <a:latin typeface="Times New Roman" panose="02020703060505090304" pitchFamily="18" charset="0"/>
                <a:cs typeface="Times New Roman" panose="02020703060505090304" pitchFamily="18" charset="0"/>
                <a:sym typeface="+mn-ea"/>
              </a:rPr>
              <a:t>、促进知识推广应用和传播</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703060505090304" pitchFamily="18" charset="0"/>
                <a:cs typeface="Times New Roman" panose="02020703060505090304" pitchFamily="18" charset="0"/>
                <a:sym typeface="+mn-ea"/>
              </a:rPr>
              <a:t>4</a:t>
            </a:r>
            <a:r>
              <a:rPr lang="zh-CN" altLang="en-US" sz="2200" dirty="0">
                <a:solidFill>
                  <a:schemeClr val="tx1"/>
                </a:solidFill>
                <a:latin typeface="Times New Roman" panose="02020703060505090304" pitchFamily="18" charset="0"/>
                <a:cs typeface="Times New Roman" panose="02020703060505090304" pitchFamily="18" charset="0"/>
                <a:sym typeface="+mn-ea"/>
              </a:rPr>
              <a:t>、遵循国际惯例、与国际知识产权规则接轨</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703060505090304" pitchFamily="18" charset="0"/>
                <a:cs typeface="Times New Roman" panose="02020703060505090304" pitchFamily="18" charset="0"/>
                <a:sym typeface="+mn-ea"/>
              </a:rPr>
              <a:t>5</a:t>
            </a:r>
            <a:r>
              <a:rPr lang="zh-CN" altLang="en-US" sz="2200" dirty="0">
                <a:solidFill>
                  <a:schemeClr val="tx1"/>
                </a:solidFill>
                <a:latin typeface="Times New Roman" panose="02020703060505090304" pitchFamily="18" charset="0"/>
                <a:cs typeface="Times New Roman" panose="02020703060505090304" pitchFamily="18" charset="0"/>
                <a:sym typeface="+mn-ea"/>
              </a:rPr>
              <a:t>、禁止权利滥用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p:cNvSpPr>
          <p:nvPr>
            <p:ph idx="1"/>
          </p:nvPr>
        </p:nvSpPr>
        <p:spPr>
          <a:xfrm>
            <a:off x="628650" y="1111885"/>
            <a:ext cx="7886700" cy="5090795"/>
          </a:xfrm>
        </p:spPr>
        <p:txBody>
          <a:bodyPr vert="horz" wrap="square" lIns="91440" tIns="45720" rIns="91440" bIns="45720" anchor="t"/>
          <a:lstStyle/>
          <a:p>
            <a:pPr marL="342900" indent="-342900" eaLnBrk="1" hangingPunct="1">
              <a:buFont typeface="Wingdings" panose="05000000000000000000" charset="0"/>
              <a:buChar char="Ø"/>
            </a:pPr>
            <a:r>
              <a:rPr lang="en-US" altLang="zh-CN" sz="2400" dirty="0"/>
              <a:t>1</a:t>
            </a:r>
            <a:r>
              <a:rPr lang="zh-CN" altLang="en-US" sz="2400" dirty="0"/>
              <a:t>、</a:t>
            </a:r>
            <a:r>
              <a:rPr lang="en-US" altLang="zh-CN" sz="2400" dirty="0"/>
              <a:t>鼓励创造活动，保护知识创造者和所有者正当权益</a:t>
            </a:r>
          </a:p>
          <a:p>
            <a:pPr marL="702310" indent="-342900" fontAlgn="auto">
              <a:lnSpc>
                <a:spcPct val="150000"/>
              </a:lnSpc>
              <a:buFont typeface="Wingdings" panose="05000000000000000000" charset="0"/>
              <a:buChar char="p"/>
            </a:pPr>
            <a:r>
              <a:rPr lang="zh-CN" altLang="en-US" sz="2000" dirty="0"/>
              <a:t>确认知识创造者、所有者拥有广泛权利</a:t>
            </a:r>
          </a:p>
          <a:p>
            <a:pPr marL="702310" indent="-342900" fontAlgn="auto">
              <a:lnSpc>
                <a:spcPct val="150000"/>
              </a:lnSpc>
              <a:buFont typeface="Wingdings" panose="05000000000000000000" charset="0"/>
              <a:buChar char="p"/>
            </a:pPr>
            <a:r>
              <a:rPr lang="zh-CN" altLang="en-US" sz="2000" dirty="0"/>
              <a:t>通过有偿使用制度，激起人们的创造热情</a:t>
            </a:r>
          </a:p>
          <a:p>
            <a:pPr marL="702310" indent="-342900" fontAlgn="auto">
              <a:lnSpc>
                <a:spcPct val="150000"/>
              </a:lnSpc>
              <a:buFont typeface="Wingdings" panose="05000000000000000000" charset="0"/>
              <a:buChar char="p"/>
            </a:pPr>
            <a:r>
              <a:rPr lang="zh-CN" altLang="en-US" sz="2000" dirty="0"/>
              <a:t>运用多种调整手段和方法，对知识产权予以全面保护 </a:t>
            </a:r>
          </a:p>
          <a:p>
            <a:pPr marL="342900" indent="-342900" fontAlgn="auto">
              <a:lnSpc>
                <a:spcPct val="150000"/>
              </a:lnSpc>
              <a:buFont typeface="Wingdings" panose="05000000000000000000" charset="0"/>
              <a:buChar char="Ø"/>
            </a:pPr>
            <a:r>
              <a:rPr lang="en-US" altLang="zh-CN" sz="2400" dirty="0"/>
              <a:t>2</a:t>
            </a:r>
            <a:r>
              <a:rPr lang="zh-CN" altLang="en-US" sz="2400" dirty="0"/>
              <a:t>、</a:t>
            </a:r>
            <a:r>
              <a:rPr lang="en-US" altLang="zh-CN" sz="2400" dirty="0"/>
              <a:t>利益兼顾（平衡）</a:t>
            </a:r>
          </a:p>
          <a:p>
            <a:pPr marL="702310" indent="-342900" fontAlgn="auto">
              <a:lnSpc>
                <a:spcPct val="150000"/>
              </a:lnSpc>
              <a:buFont typeface="Wingdings" panose="05000000000000000000" charset="0"/>
              <a:buChar char="p"/>
            </a:pPr>
            <a:r>
              <a:rPr lang="zh-CN" altLang="en-US" sz="2000" dirty="0"/>
              <a:t>处理围绕知识生产、传播、利用而形成的不同主体的利益</a:t>
            </a:r>
          </a:p>
          <a:p>
            <a:pPr marL="702310" indent="-342900" fontAlgn="auto">
              <a:lnSpc>
                <a:spcPct val="150000"/>
              </a:lnSpc>
              <a:buFont typeface="Wingdings" panose="05000000000000000000" charset="0"/>
              <a:buChar char="p"/>
            </a:pPr>
            <a:r>
              <a:rPr lang="zh-CN" altLang="en-US" sz="2000" dirty="0"/>
              <a:t>处理好知识产权人与国家、社会利益的关系，不能偏颇一方</a:t>
            </a:r>
          </a:p>
          <a:p>
            <a:pPr marL="702310" indent="-342900" fontAlgn="auto">
              <a:lnSpc>
                <a:spcPct val="150000"/>
              </a:lnSpc>
              <a:buFont typeface="Wingdings" panose="05000000000000000000" charset="0"/>
              <a:buChar char="p"/>
            </a:pPr>
            <a:r>
              <a:rPr lang="zh-CN" altLang="en-US" sz="2000" dirty="0"/>
              <a:t>利益平衡既是一项司法原则，也是一项立法原则</a:t>
            </a:r>
          </a:p>
        </p:txBody>
      </p:sp>
    </p:spTree>
  </p:cSld>
  <p:clrMapOvr>
    <a:masterClrMapping/>
  </p:clrMapOvr>
  <p:transition spd="slow" advClick="0" advTm="5000">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p:cNvSpPr>
          <p:nvPr>
            <p:ph idx="1"/>
          </p:nvPr>
        </p:nvSpPr>
        <p:spPr>
          <a:xfrm>
            <a:off x="628650" y="1111885"/>
            <a:ext cx="7886700" cy="5548630"/>
          </a:xfrm>
        </p:spPr>
        <p:txBody>
          <a:bodyPr vert="horz" wrap="square" lIns="91440" tIns="45720" rIns="91440" bIns="45720" anchor="t">
            <a:normAutofit fontScale="97500" lnSpcReduction="10000"/>
          </a:bodyPr>
          <a:lstStyle/>
          <a:p>
            <a:pPr marL="342900" indent="-342900" algn="l" eaLnBrk="1" hangingPunct="1">
              <a:buClrTx/>
              <a:buSzTx/>
              <a:buFont typeface="Wingdings" panose="05000000000000000000" charset="0"/>
              <a:buChar char="Ø"/>
            </a:pPr>
            <a:r>
              <a:rPr lang="en-US" altLang="zh-CN" sz="2400" dirty="0"/>
              <a:t>3</a:t>
            </a:r>
            <a:r>
              <a:rPr lang="zh-CN" altLang="en-US" sz="2400" dirty="0"/>
              <a:t>、</a:t>
            </a:r>
            <a:r>
              <a:rPr lang="en-US" altLang="zh-CN" sz="2400" dirty="0"/>
              <a:t>促进知识推广应用和传播</a:t>
            </a:r>
          </a:p>
          <a:p>
            <a:pPr marL="702310" indent="-342900" fontAlgn="auto">
              <a:lnSpc>
                <a:spcPct val="150000"/>
              </a:lnSpc>
              <a:buFont typeface="Wingdings" panose="05000000000000000000" charset="0"/>
              <a:buChar char="p"/>
            </a:pPr>
            <a:r>
              <a:rPr lang="zh-CN" altLang="en-US" sz="2200" dirty="0"/>
              <a:t>知识创造和应用、传播：源和流</a:t>
            </a:r>
          </a:p>
          <a:p>
            <a:pPr marL="702310" indent="-342900" fontAlgn="auto">
              <a:lnSpc>
                <a:spcPct val="150000"/>
              </a:lnSpc>
              <a:buFont typeface="Wingdings" panose="05000000000000000000" charset="0"/>
              <a:buChar char="p"/>
            </a:pPr>
            <a:r>
              <a:rPr lang="zh-CN" altLang="en-US" sz="2200" dirty="0"/>
              <a:t>知识的价值、权益：唯传播和利用才能实现</a:t>
            </a:r>
          </a:p>
          <a:p>
            <a:pPr marL="702310" indent="-342900" fontAlgn="auto">
              <a:lnSpc>
                <a:spcPct val="150000"/>
              </a:lnSpc>
              <a:buFont typeface="Wingdings" panose="05000000000000000000" charset="0"/>
              <a:buChar char="p"/>
            </a:pPr>
            <a:r>
              <a:rPr lang="zh-CN" altLang="en-US" sz="2200" dirty="0"/>
              <a:t>既确认、保护知识产权人合法权益，也重视知识的运用与传播</a:t>
            </a:r>
          </a:p>
          <a:p>
            <a:pPr marL="342900" indent="-342900" algn="l" fontAlgn="auto">
              <a:lnSpc>
                <a:spcPct val="90000"/>
              </a:lnSpc>
              <a:buClrTx/>
              <a:buSzTx/>
              <a:buFont typeface="Wingdings" panose="05000000000000000000" charset="0"/>
              <a:buChar char="Ø"/>
            </a:pPr>
            <a:r>
              <a:rPr lang="en-US" altLang="zh-CN" sz="2400" dirty="0"/>
              <a:t>4</a:t>
            </a:r>
            <a:r>
              <a:rPr lang="zh-CN" altLang="en-US" sz="2400" dirty="0"/>
              <a:t>、</a:t>
            </a:r>
            <a:r>
              <a:rPr lang="en-US" altLang="zh-CN" sz="2400" dirty="0"/>
              <a:t>遵循国际惯例、与国际知识产权规则</a:t>
            </a:r>
            <a:r>
              <a:rPr lang="zh-CN" altLang="en-US" sz="2400" dirty="0"/>
              <a:t>接轨</a:t>
            </a:r>
            <a:endParaRPr lang="en-US" altLang="zh-CN" sz="2400" dirty="0"/>
          </a:p>
          <a:p>
            <a:pPr marL="702310" indent="-342900" fontAlgn="auto">
              <a:lnSpc>
                <a:spcPct val="150000"/>
              </a:lnSpc>
              <a:buFont typeface="Wingdings" panose="05000000000000000000" charset="0"/>
              <a:buChar char="p"/>
            </a:pPr>
            <a:r>
              <a:rPr lang="zh-CN" altLang="en-US" sz="2200" dirty="0"/>
              <a:t>我国知识产权立法起步晚但起点高，具有现代化和国际化特点</a:t>
            </a:r>
          </a:p>
          <a:p>
            <a:pPr marL="702310" indent="-342900" fontAlgn="auto">
              <a:lnSpc>
                <a:spcPct val="150000"/>
              </a:lnSpc>
              <a:buFont typeface="Wingdings" panose="05000000000000000000" charset="0"/>
              <a:buChar char="p"/>
            </a:pPr>
            <a:r>
              <a:rPr lang="zh-CN" altLang="en-US" sz="2200" dirty="0"/>
              <a:t>大量吸收国际先进立法成果，特别是国际惯例</a:t>
            </a:r>
          </a:p>
          <a:p>
            <a:pPr marL="702310" indent="-342900" fontAlgn="auto">
              <a:lnSpc>
                <a:spcPct val="150000"/>
              </a:lnSpc>
              <a:buFont typeface="Wingdings" panose="05000000000000000000" charset="0"/>
              <a:buChar char="p"/>
            </a:pPr>
            <a:r>
              <a:rPr lang="zh-CN" altLang="en-US" sz="2200" dirty="0"/>
              <a:t>遵循知识产权国际惯例和规则是我国对外经济经济贸易和科技合作的基本保障</a:t>
            </a:r>
          </a:p>
        </p:txBody>
      </p:sp>
    </p:spTree>
  </p:cSld>
  <p:clrMapOvr>
    <a:masterClrMapping/>
  </p:clrMapOvr>
  <p:transition spd="slow" advClick="0" advTm="5000">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0"/>
            <a:ext cx="9144000" cy="914400"/>
          </a:xfrm>
          <a:prstGeom prst="rect">
            <a:avLst/>
          </a:prstGeom>
        </p:spPr>
      </p:pic>
      <p:sp>
        <p:nvSpPr>
          <p:cNvPr id="6" name="Text Box 4"/>
          <p:cNvSpPr txBox="1">
            <a:spLocks noChangeArrowheads="1"/>
          </p:cNvSpPr>
          <p:nvPr/>
        </p:nvSpPr>
        <p:spPr bwMode="auto">
          <a:xfrm>
            <a:off x="704850" y="1167765"/>
            <a:ext cx="7591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tx1">
                    <a:lumMod val="75000"/>
                    <a:lumOff val="25000"/>
                  </a:schemeClr>
                </a:solidFill>
                <a:latin typeface="楷体" panose="02010609060101010101" pitchFamily="49" charset="-122"/>
                <a:ea typeface="楷体" panose="02010609060101010101" pitchFamily="49" charset="-122"/>
              </a:rPr>
              <a:t>知识产权法的基本问题</a:t>
            </a:r>
          </a:p>
        </p:txBody>
      </p:sp>
      <p:pic>
        <p:nvPicPr>
          <p:cNvPr id="5" name="图片 4" descr="图片2"/>
          <p:cNvPicPr>
            <a:picLocks noChangeAspect="1"/>
          </p:cNvPicPr>
          <p:nvPr/>
        </p:nvPicPr>
        <p:blipFill>
          <a:blip r:embed="rId3"/>
          <a:stretch>
            <a:fillRect/>
          </a:stretch>
        </p:blipFill>
        <p:spPr>
          <a:xfrm>
            <a:off x="361950" y="5526405"/>
            <a:ext cx="8420100" cy="1134110"/>
          </a:xfrm>
          <a:prstGeom prst="rect">
            <a:avLst/>
          </a:prstGeom>
        </p:spPr>
      </p:pic>
      <p:sp>
        <p:nvSpPr>
          <p:cNvPr id="20481" name="内容占位符 2"/>
          <p:cNvSpPr txBox="1"/>
          <p:nvPr/>
        </p:nvSpPr>
        <p:spPr>
          <a:xfrm>
            <a:off x="568325" y="2557145"/>
            <a:ext cx="3232150" cy="2546350"/>
          </a:xfrm>
          <a:prstGeom prst="rect">
            <a:avLst/>
          </a:prstGeom>
          <a:noFill/>
          <a:ln w="9525">
            <a:noFill/>
          </a:ln>
        </p:spPr>
        <p:txBody>
          <a:bodyPr anchor="t"/>
          <a:lstStyle/>
          <a:p>
            <a:pPr marL="457200" indent="-457200">
              <a:lnSpc>
                <a:spcPct val="200000"/>
              </a:lnSpc>
              <a:buFont typeface="Wingdings" panose="05000000000000000000" pitchFamily="2" charset="2"/>
              <a:buChar char="Ø"/>
            </a:pPr>
            <a:endParaRPr lang="zh-CN" altLang="en-US" sz="21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grpSp>
        <p:nvGrpSpPr>
          <p:cNvPr id="20482" name="Group 3"/>
          <p:cNvGrpSpPr/>
          <p:nvPr/>
        </p:nvGrpSpPr>
        <p:grpSpPr>
          <a:xfrm>
            <a:off x="2453640" y="2483485"/>
            <a:ext cx="4483100" cy="2368550"/>
            <a:chOff x="995" y="1472"/>
            <a:chExt cx="3785" cy="1872"/>
          </a:xfrm>
        </p:grpSpPr>
        <p:sp>
          <p:nvSpPr>
            <p:cNvPr id="20483" name="AutoShape 4"/>
            <p:cNvSpPr/>
            <p:nvPr/>
          </p:nvSpPr>
          <p:spPr>
            <a:xfrm>
              <a:off x="995" y="1588"/>
              <a:ext cx="3785" cy="1756"/>
            </a:xfrm>
            <a:custGeom>
              <a:avLst/>
              <a:gdLst/>
              <a:ahLst/>
              <a:cxnLst>
                <a:cxn ang="0">
                  <a:pos x="0" y="0"/>
                </a:cxn>
                <a:cxn ang="0">
                  <a:pos x="0" y="0"/>
                </a:cxn>
                <a:cxn ang="0">
                  <a:pos x="0" y="0"/>
                </a:cxn>
                <a:cxn ang="0">
                  <a:pos x="0" y="0"/>
                </a:cxn>
                <a:cxn ang="0">
                  <a:pos x="0" y="0"/>
                </a:cxn>
                <a:cxn ang="0">
                  <a:pos x="1" y="0"/>
                </a:cxn>
                <a:cxn ang="0">
                  <a:pos x="1" y="0"/>
                </a:cxn>
                <a:cxn ang="0">
                  <a:pos x="1" y="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tileRect/>
            </a:gradFill>
            <a:ln w="9525">
              <a:noFill/>
            </a:ln>
          </p:spPr>
          <p:txBody>
            <a:bodyPr/>
            <a:lstStyle/>
            <a:p>
              <a:endParaRPr lang="zh-CN" altLang="en-US"/>
            </a:p>
          </p:txBody>
        </p:sp>
        <p:sp>
          <p:nvSpPr>
            <p:cNvPr id="8" name="AutoShape 5"/>
            <p:cNvSpPr>
              <a:spLocks noChangeArrowheads="1"/>
            </p:cNvSpPr>
            <p:nvPr/>
          </p:nvSpPr>
          <p:spPr bwMode="gray">
            <a:xfrm>
              <a:off x="995" y="1478"/>
              <a:ext cx="3785" cy="1755"/>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宋体" panose="02010600030101010101" pitchFamily="2" charset="-122"/>
                <a:cs typeface="Arial" panose="020B0604020202090204" pitchFamily="34" charset="0"/>
              </a:endParaRPr>
            </a:p>
          </p:txBody>
        </p:sp>
        <p:sp>
          <p:nvSpPr>
            <p:cNvPr id="20485" name="Line 6"/>
            <p:cNvSpPr/>
            <p:nvPr/>
          </p:nvSpPr>
          <p:spPr>
            <a:xfrm flipV="1">
              <a:off x="2872" y="1472"/>
              <a:ext cx="0" cy="359"/>
            </a:xfrm>
            <a:prstGeom prst="line">
              <a:avLst/>
            </a:prstGeom>
            <a:ln w="9525" cap="flat" cmpd="sng">
              <a:solidFill>
                <a:schemeClr val="bg1"/>
              </a:solidFill>
              <a:prstDash val="solid"/>
              <a:round/>
              <a:headEnd type="none" w="med" len="med"/>
              <a:tailEnd type="none" w="med" len="med"/>
            </a:ln>
          </p:spPr>
        </p:sp>
        <p:sp>
          <p:nvSpPr>
            <p:cNvPr id="20486" name="Line 7"/>
            <p:cNvSpPr/>
            <p:nvPr/>
          </p:nvSpPr>
          <p:spPr>
            <a:xfrm>
              <a:off x="1793" y="1974"/>
              <a:ext cx="0" cy="115"/>
            </a:xfrm>
            <a:prstGeom prst="line">
              <a:avLst/>
            </a:prstGeom>
            <a:ln w="9525" cap="flat" cmpd="sng">
              <a:solidFill>
                <a:schemeClr val="bg1"/>
              </a:solidFill>
              <a:prstDash val="solid"/>
              <a:round/>
              <a:headEnd type="none" w="med" len="med"/>
              <a:tailEnd type="none" w="med" len="med"/>
            </a:ln>
          </p:spPr>
        </p:sp>
        <p:sp>
          <p:nvSpPr>
            <p:cNvPr id="20487" name="Line 8"/>
            <p:cNvSpPr/>
            <p:nvPr/>
          </p:nvSpPr>
          <p:spPr>
            <a:xfrm>
              <a:off x="3951" y="1959"/>
              <a:ext cx="0" cy="123"/>
            </a:xfrm>
            <a:prstGeom prst="line">
              <a:avLst/>
            </a:prstGeom>
            <a:ln w="9525" cap="flat" cmpd="sng">
              <a:solidFill>
                <a:schemeClr val="bg1"/>
              </a:solidFill>
              <a:prstDash val="solid"/>
              <a:round/>
              <a:headEnd type="none" w="med" len="med"/>
              <a:tailEnd type="none" w="med" len="med"/>
            </a:ln>
          </p:spPr>
        </p:sp>
        <p:sp>
          <p:nvSpPr>
            <p:cNvPr id="20488" name="Line 9"/>
            <p:cNvSpPr/>
            <p:nvPr/>
          </p:nvSpPr>
          <p:spPr>
            <a:xfrm flipV="1">
              <a:off x="3951" y="1794"/>
              <a:ext cx="384" cy="165"/>
            </a:xfrm>
            <a:prstGeom prst="line">
              <a:avLst/>
            </a:prstGeom>
            <a:ln w="9525" cap="flat" cmpd="sng">
              <a:solidFill>
                <a:schemeClr val="bg1"/>
              </a:solidFill>
              <a:prstDash val="solid"/>
              <a:round/>
              <a:headEnd type="none" w="med" len="med"/>
              <a:tailEnd type="none" w="med" len="med"/>
            </a:ln>
          </p:spPr>
        </p:sp>
        <p:sp>
          <p:nvSpPr>
            <p:cNvPr id="20489" name="Line 10"/>
            <p:cNvSpPr/>
            <p:nvPr/>
          </p:nvSpPr>
          <p:spPr>
            <a:xfrm flipH="1" flipV="1">
              <a:off x="1413" y="1801"/>
              <a:ext cx="378" cy="171"/>
            </a:xfrm>
            <a:prstGeom prst="line">
              <a:avLst/>
            </a:prstGeom>
            <a:ln w="9525" cap="flat" cmpd="sng">
              <a:solidFill>
                <a:schemeClr val="bg1"/>
              </a:solidFill>
              <a:prstDash val="solid"/>
              <a:round/>
              <a:headEnd type="none" w="med" len="med"/>
              <a:tailEnd type="none" w="med" len="med"/>
            </a:ln>
          </p:spPr>
        </p:sp>
        <p:sp>
          <p:nvSpPr>
            <p:cNvPr id="20490" name="Line 11"/>
            <p:cNvSpPr/>
            <p:nvPr/>
          </p:nvSpPr>
          <p:spPr>
            <a:xfrm flipH="1">
              <a:off x="1856" y="2884"/>
              <a:ext cx="291" cy="209"/>
            </a:xfrm>
            <a:prstGeom prst="line">
              <a:avLst/>
            </a:prstGeom>
            <a:ln w="9525" cap="flat" cmpd="sng">
              <a:solidFill>
                <a:schemeClr val="bg1"/>
              </a:solidFill>
              <a:prstDash val="solid"/>
              <a:round/>
              <a:headEnd type="none" w="med" len="med"/>
              <a:tailEnd type="none" w="med" len="med"/>
            </a:ln>
          </p:spPr>
        </p:sp>
        <p:sp>
          <p:nvSpPr>
            <p:cNvPr id="20491" name="Line 12"/>
            <p:cNvSpPr/>
            <p:nvPr/>
          </p:nvSpPr>
          <p:spPr>
            <a:xfrm>
              <a:off x="3752" y="2843"/>
              <a:ext cx="365" cy="181"/>
            </a:xfrm>
            <a:prstGeom prst="line">
              <a:avLst/>
            </a:prstGeom>
            <a:ln w="9525" cap="flat" cmpd="sng">
              <a:solidFill>
                <a:schemeClr val="bg1"/>
              </a:solidFill>
              <a:prstDash val="solid"/>
              <a:round/>
              <a:headEnd type="none" w="med" len="med"/>
              <a:tailEnd type="none" w="med" len="med"/>
            </a:ln>
          </p:spPr>
        </p:sp>
        <p:sp>
          <p:nvSpPr>
            <p:cNvPr id="20492" name="Line 13"/>
            <p:cNvSpPr/>
            <p:nvPr/>
          </p:nvSpPr>
          <p:spPr>
            <a:xfrm flipH="1">
              <a:off x="1850" y="3090"/>
              <a:ext cx="7" cy="110"/>
            </a:xfrm>
            <a:prstGeom prst="line">
              <a:avLst/>
            </a:prstGeom>
            <a:ln w="9525" cap="flat" cmpd="sng">
              <a:solidFill>
                <a:schemeClr val="bg1"/>
              </a:solidFill>
              <a:prstDash val="solid"/>
              <a:round/>
              <a:headEnd type="none" w="med" len="med"/>
              <a:tailEnd type="none" w="med" len="med"/>
            </a:ln>
          </p:spPr>
        </p:sp>
        <p:sp>
          <p:nvSpPr>
            <p:cNvPr id="20493" name="Line 14"/>
            <p:cNvSpPr/>
            <p:nvPr/>
          </p:nvSpPr>
          <p:spPr>
            <a:xfrm flipH="1">
              <a:off x="4112" y="3022"/>
              <a:ext cx="7" cy="110"/>
            </a:xfrm>
            <a:prstGeom prst="line">
              <a:avLst/>
            </a:prstGeom>
            <a:ln w="9525" cap="flat" cmpd="sng">
              <a:solidFill>
                <a:schemeClr val="bg1"/>
              </a:solidFill>
              <a:prstDash val="solid"/>
              <a:round/>
              <a:headEnd type="none" w="med" len="med"/>
              <a:tailEnd type="none" w="med" len="med"/>
            </a:ln>
          </p:spPr>
        </p:sp>
      </p:grpSp>
      <p:sp>
        <p:nvSpPr>
          <p:cNvPr id="20494" name="Line 15"/>
          <p:cNvSpPr/>
          <p:nvPr/>
        </p:nvSpPr>
        <p:spPr>
          <a:xfrm>
            <a:off x="3453765" y="2480310"/>
            <a:ext cx="1588" cy="288925"/>
          </a:xfrm>
          <a:prstGeom prst="line">
            <a:avLst/>
          </a:prstGeom>
          <a:ln w="9525" cap="flat" cmpd="sng">
            <a:solidFill>
              <a:srgbClr val="000000"/>
            </a:solidFill>
            <a:prstDash val="solid"/>
            <a:round/>
            <a:headEnd type="none" w="med" len="med"/>
            <a:tailEnd type="oval" w="med" len="med"/>
          </a:ln>
        </p:spPr>
      </p:sp>
      <p:sp>
        <p:nvSpPr>
          <p:cNvPr id="20495" name="Line 16"/>
          <p:cNvSpPr/>
          <p:nvPr/>
        </p:nvSpPr>
        <p:spPr>
          <a:xfrm>
            <a:off x="5706428" y="2288223"/>
            <a:ext cx="0" cy="481012"/>
          </a:xfrm>
          <a:prstGeom prst="line">
            <a:avLst/>
          </a:prstGeom>
          <a:ln w="9525" cap="flat" cmpd="sng">
            <a:solidFill>
              <a:srgbClr val="000000"/>
            </a:solidFill>
            <a:prstDash val="solid"/>
            <a:round/>
            <a:headEnd type="none" w="med" len="med"/>
            <a:tailEnd type="oval" w="med" len="med"/>
          </a:ln>
        </p:spPr>
      </p:sp>
      <p:sp>
        <p:nvSpPr>
          <p:cNvPr id="20496" name="Line 17"/>
          <p:cNvSpPr/>
          <p:nvPr/>
        </p:nvSpPr>
        <p:spPr>
          <a:xfrm flipV="1">
            <a:off x="4844415" y="4539298"/>
            <a:ext cx="0" cy="534987"/>
          </a:xfrm>
          <a:prstGeom prst="line">
            <a:avLst/>
          </a:prstGeom>
          <a:ln w="9525" cap="flat" cmpd="sng">
            <a:solidFill>
              <a:srgbClr val="000000"/>
            </a:solidFill>
            <a:prstDash val="solid"/>
            <a:round/>
            <a:headEnd type="none" w="med" len="med"/>
            <a:tailEnd type="oval" w="med" len="med"/>
          </a:ln>
        </p:spPr>
      </p:sp>
      <p:sp>
        <p:nvSpPr>
          <p:cNvPr id="20497" name="Line 18"/>
          <p:cNvSpPr/>
          <p:nvPr/>
        </p:nvSpPr>
        <p:spPr>
          <a:xfrm flipH="1" flipV="1">
            <a:off x="6620828" y="3755073"/>
            <a:ext cx="576262" cy="0"/>
          </a:xfrm>
          <a:prstGeom prst="line">
            <a:avLst/>
          </a:prstGeom>
          <a:ln w="9525" cap="flat" cmpd="sng">
            <a:solidFill>
              <a:srgbClr val="000000"/>
            </a:solidFill>
            <a:prstDash val="solid"/>
            <a:round/>
            <a:headEnd type="none" w="med" len="med"/>
            <a:tailEnd type="oval" w="med" len="med"/>
          </a:ln>
        </p:spPr>
      </p:sp>
      <p:sp>
        <p:nvSpPr>
          <p:cNvPr id="20498" name="Line 19"/>
          <p:cNvSpPr/>
          <p:nvPr/>
        </p:nvSpPr>
        <p:spPr>
          <a:xfrm flipV="1">
            <a:off x="2364740" y="4028123"/>
            <a:ext cx="576263" cy="0"/>
          </a:xfrm>
          <a:prstGeom prst="line">
            <a:avLst/>
          </a:prstGeom>
          <a:ln w="9525" cap="flat" cmpd="sng">
            <a:solidFill>
              <a:srgbClr val="000000"/>
            </a:solidFill>
            <a:prstDash val="solid"/>
            <a:round/>
            <a:headEnd type="none" w="med" len="med"/>
            <a:tailEnd type="oval" w="med" len="med"/>
          </a:ln>
        </p:spPr>
      </p:sp>
      <p:sp>
        <p:nvSpPr>
          <p:cNvPr id="20499" name="Text Box 20"/>
          <p:cNvSpPr txBox="1"/>
          <p:nvPr/>
        </p:nvSpPr>
        <p:spPr>
          <a:xfrm>
            <a:off x="1724660" y="2081530"/>
            <a:ext cx="2554605" cy="39878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为什么存在：正当性</a:t>
            </a:r>
          </a:p>
        </p:txBody>
      </p:sp>
      <p:sp>
        <p:nvSpPr>
          <p:cNvPr id="20500" name="Text Box 21"/>
          <p:cNvSpPr txBox="1"/>
          <p:nvPr/>
        </p:nvSpPr>
        <p:spPr>
          <a:xfrm>
            <a:off x="4900930" y="1880235"/>
            <a:ext cx="2635250" cy="39878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 如何存在：权利</a:t>
            </a:r>
          </a:p>
        </p:txBody>
      </p:sp>
      <p:sp>
        <p:nvSpPr>
          <p:cNvPr id="20501" name="Text Box 22"/>
          <p:cNvSpPr txBox="1"/>
          <p:nvPr/>
        </p:nvSpPr>
        <p:spPr>
          <a:xfrm>
            <a:off x="7197090" y="3310890"/>
            <a:ext cx="1585595" cy="86042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利益边界：</a:t>
            </a:r>
          </a:p>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公共领域</a:t>
            </a:r>
          </a:p>
        </p:txBody>
      </p:sp>
      <p:sp>
        <p:nvSpPr>
          <p:cNvPr id="20502" name="Text Box 23"/>
          <p:cNvSpPr txBox="1"/>
          <p:nvPr/>
        </p:nvSpPr>
        <p:spPr>
          <a:xfrm>
            <a:off x="4044950" y="5074285"/>
            <a:ext cx="2490470" cy="39878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如何实现：权利行使</a:t>
            </a:r>
            <a:endParaRPr lang="zh-CN" altLang="en-US" sz="20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sp>
        <p:nvSpPr>
          <p:cNvPr id="20504" name="文本框 27"/>
          <p:cNvSpPr txBox="1"/>
          <p:nvPr/>
        </p:nvSpPr>
        <p:spPr>
          <a:xfrm>
            <a:off x="3582670" y="3198495"/>
            <a:ext cx="2188210" cy="829945"/>
          </a:xfrm>
          <a:prstGeom prst="rect">
            <a:avLst/>
          </a:prstGeom>
          <a:noFill/>
          <a:ln w="9525">
            <a:noFill/>
          </a:ln>
        </p:spPr>
        <p:txBody>
          <a:bodyPr wrap="square" anchor="t">
            <a:spAutoFit/>
          </a:bodyPr>
          <a:lstStyle/>
          <a:p>
            <a:pPr>
              <a:spcBef>
                <a:spcPct val="50000"/>
              </a:spcBef>
              <a:buFont typeface="Arial" panose="020B0604020202090204" pitchFamily="34" charset="0"/>
            </a:pPr>
            <a:r>
              <a:rPr lang="zh-CN" altLang="en-US" sz="2400" b="1" dirty="0">
                <a:solidFill>
                  <a:srgbClr val="FF0000"/>
                </a:solidFill>
                <a:latin typeface="楷体" panose="02010609060101010101" pitchFamily="49" charset="-122"/>
                <a:ea typeface="楷体" panose="02010609060101010101" pitchFamily="49" charset="-122"/>
                <a:sym typeface="Calibri" panose="020F0502020204030204" charset="0"/>
              </a:rPr>
              <a:t>有体物上存在无形财产利益</a:t>
            </a:r>
            <a:endParaRPr lang="zh-CN" altLang="en-US" sz="2400" dirty="0">
              <a:latin typeface="楷体" panose="02010609060101010101" pitchFamily="49" charset="-122"/>
              <a:ea typeface="楷体" panose="02010609060101010101" pitchFamily="49" charset="-122"/>
              <a:sym typeface="Calibri" panose="020F0502020204030204" charset="0"/>
            </a:endParaRPr>
          </a:p>
        </p:txBody>
      </p:sp>
      <p:sp>
        <p:nvSpPr>
          <p:cNvPr id="2" name="Text Box 23"/>
          <p:cNvSpPr txBox="1"/>
          <p:nvPr/>
        </p:nvSpPr>
        <p:spPr>
          <a:xfrm>
            <a:off x="789940" y="3598545"/>
            <a:ext cx="1574800" cy="86042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如何保护：</a:t>
            </a:r>
          </a:p>
          <a:p>
            <a:pPr algn="ctr">
              <a:spcBef>
                <a:spcPct val="50000"/>
              </a:spcBef>
              <a:buClrTx/>
              <a:buSzTx/>
              <a:buFont typeface="Arial" panose="020B060402020209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权利保护</a:t>
            </a:r>
            <a:endParaRPr lang="zh-CN" altLang="en-US" sz="20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circle(in)">
                                      <p:cBhvr>
                                        <p:cTn id="7" dur="2000"/>
                                        <p:tgtEl>
                                          <p:spTgt spid="20481"/>
                                        </p:tgtEl>
                                      </p:cBhvr>
                                    </p:animEffect>
                                  </p:childTnLst>
                                </p:cTn>
                              </p:par>
                              <p:par>
                                <p:cTn id="8" presetID="6" presetClass="entr" presetSubtype="16"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circle(in)">
                                      <p:cBhvr>
                                        <p:cTn id="10" dur="2000"/>
                                        <p:tgtEl>
                                          <p:spTgt spid="20482"/>
                                        </p:tgtEl>
                                      </p:cBhvr>
                                    </p:animEffect>
                                  </p:childTnLst>
                                </p:cTn>
                              </p:par>
                              <p:par>
                                <p:cTn id="11" presetID="6" presetClass="entr" presetSubtype="16" fill="hold" nodeType="withEffect">
                                  <p:stCondLst>
                                    <p:cond delay="0"/>
                                  </p:stCondLst>
                                  <p:childTnLst>
                                    <p:set>
                                      <p:cBhvr>
                                        <p:cTn id="12" dur="1" fill="hold">
                                          <p:stCondLst>
                                            <p:cond delay="0"/>
                                          </p:stCondLst>
                                        </p:cTn>
                                        <p:tgtEl>
                                          <p:spTgt spid="20494"/>
                                        </p:tgtEl>
                                        <p:attrNameLst>
                                          <p:attrName>style.visibility</p:attrName>
                                        </p:attrNameLst>
                                      </p:cBhvr>
                                      <p:to>
                                        <p:strVal val="visible"/>
                                      </p:to>
                                    </p:set>
                                    <p:animEffect transition="in" filter="circle(in)">
                                      <p:cBhvr>
                                        <p:cTn id="13" dur="2000"/>
                                        <p:tgtEl>
                                          <p:spTgt spid="20494"/>
                                        </p:tgtEl>
                                      </p:cBhvr>
                                    </p:animEffect>
                                  </p:childTnLst>
                                </p:cTn>
                              </p:par>
                              <p:par>
                                <p:cTn id="14" presetID="6" presetClass="entr" presetSubtype="16" fill="hold" nodeType="withEffect">
                                  <p:stCondLst>
                                    <p:cond delay="0"/>
                                  </p:stCondLst>
                                  <p:childTnLst>
                                    <p:set>
                                      <p:cBhvr>
                                        <p:cTn id="15" dur="1" fill="hold">
                                          <p:stCondLst>
                                            <p:cond delay="0"/>
                                          </p:stCondLst>
                                        </p:cTn>
                                        <p:tgtEl>
                                          <p:spTgt spid="20495"/>
                                        </p:tgtEl>
                                        <p:attrNameLst>
                                          <p:attrName>style.visibility</p:attrName>
                                        </p:attrNameLst>
                                      </p:cBhvr>
                                      <p:to>
                                        <p:strVal val="visible"/>
                                      </p:to>
                                    </p:set>
                                    <p:animEffect transition="in" filter="circle(in)">
                                      <p:cBhvr>
                                        <p:cTn id="16" dur="2000"/>
                                        <p:tgtEl>
                                          <p:spTgt spid="20495"/>
                                        </p:tgtEl>
                                      </p:cBhvr>
                                    </p:animEffect>
                                  </p:childTnLst>
                                </p:cTn>
                              </p:par>
                              <p:par>
                                <p:cTn id="17" presetID="6" presetClass="entr" presetSubtype="16" fill="hold" nodeType="withEffect">
                                  <p:stCondLst>
                                    <p:cond delay="0"/>
                                  </p:stCondLst>
                                  <p:childTnLst>
                                    <p:set>
                                      <p:cBhvr>
                                        <p:cTn id="18" dur="1" fill="hold">
                                          <p:stCondLst>
                                            <p:cond delay="0"/>
                                          </p:stCondLst>
                                        </p:cTn>
                                        <p:tgtEl>
                                          <p:spTgt spid="20496"/>
                                        </p:tgtEl>
                                        <p:attrNameLst>
                                          <p:attrName>style.visibility</p:attrName>
                                        </p:attrNameLst>
                                      </p:cBhvr>
                                      <p:to>
                                        <p:strVal val="visible"/>
                                      </p:to>
                                    </p:set>
                                    <p:animEffect transition="in" filter="circle(in)">
                                      <p:cBhvr>
                                        <p:cTn id="19" dur="2000"/>
                                        <p:tgtEl>
                                          <p:spTgt spid="20496"/>
                                        </p:tgtEl>
                                      </p:cBhvr>
                                    </p:animEffect>
                                  </p:childTnLst>
                                </p:cTn>
                              </p:par>
                              <p:par>
                                <p:cTn id="20" presetID="6" presetClass="entr" presetSubtype="16" fill="hold" nodeType="withEffect">
                                  <p:stCondLst>
                                    <p:cond delay="0"/>
                                  </p:stCondLst>
                                  <p:childTnLst>
                                    <p:set>
                                      <p:cBhvr>
                                        <p:cTn id="21" dur="1" fill="hold">
                                          <p:stCondLst>
                                            <p:cond delay="0"/>
                                          </p:stCondLst>
                                        </p:cTn>
                                        <p:tgtEl>
                                          <p:spTgt spid="20497"/>
                                        </p:tgtEl>
                                        <p:attrNameLst>
                                          <p:attrName>style.visibility</p:attrName>
                                        </p:attrNameLst>
                                      </p:cBhvr>
                                      <p:to>
                                        <p:strVal val="visible"/>
                                      </p:to>
                                    </p:set>
                                    <p:animEffect transition="in" filter="circle(in)">
                                      <p:cBhvr>
                                        <p:cTn id="22" dur="2000"/>
                                        <p:tgtEl>
                                          <p:spTgt spid="20497"/>
                                        </p:tgtEl>
                                      </p:cBhvr>
                                    </p:animEffect>
                                  </p:childTnLst>
                                </p:cTn>
                              </p:par>
                              <p:par>
                                <p:cTn id="23" presetID="6" presetClass="entr" presetSubtype="16" fill="hold" nodeType="with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circle(in)">
                                      <p:cBhvr>
                                        <p:cTn id="25" dur="2000"/>
                                        <p:tgtEl>
                                          <p:spTgt spid="2049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0499"/>
                                        </p:tgtEl>
                                        <p:attrNameLst>
                                          <p:attrName>style.visibility</p:attrName>
                                        </p:attrNameLst>
                                      </p:cBhvr>
                                      <p:to>
                                        <p:strVal val="visible"/>
                                      </p:to>
                                    </p:set>
                                    <p:animEffect transition="in" filter="circle(in)">
                                      <p:cBhvr>
                                        <p:cTn id="28" dur="2000"/>
                                        <p:tgtEl>
                                          <p:spTgt spid="2049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0500"/>
                                        </p:tgtEl>
                                        <p:attrNameLst>
                                          <p:attrName>style.visibility</p:attrName>
                                        </p:attrNameLst>
                                      </p:cBhvr>
                                      <p:to>
                                        <p:strVal val="visible"/>
                                      </p:to>
                                    </p:set>
                                    <p:animEffect transition="in" filter="circle(in)">
                                      <p:cBhvr>
                                        <p:cTn id="31" dur="2000"/>
                                        <p:tgtEl>
                                          <p:spTgt spid="2050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0501"/>
                                        </p:tgtEl>
                                        <p:attrNameLst>
                                          <p:attrName>style.visibility</p:attrName>
                                        </p:attrNameLst>
                                      </p:cBhvr>
                                      <p:to>
                                        <p:strVal val="visible"/>
                                      </p:to>
                                    </p:set>
                                    <p:animEffect transition="in" filter="circle(in)">
                                      <p:cBhvr>
                                        <p:cTn id="34" dur="2000"/>
                                        <p:tgtEl>
                                          <p:spTgt spid="20501"/>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circle(in)">
                                      <p:cBhvr>
                                        <p:cTn id="37" dur="2000"/>
                                        <p:tgtEl>
                                          <p:spTgt spid="2050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504"/>
                                        </p:tgtEl>
                                        <p:attrNameLst>
                                          <p:attrName>style.visibility</p:attrName>
                                        </p:attrNameLst>
                                      </p:cBhvr>
                                      <p:to>
                                        <p:strVal val="visible"/>
                                      </p:to>
                                    </p:set>
                                    <p:animEffect transition="in" filter="circle(in)">
                                      <p:cBhvr>
                                        <p:cTn id="40" dur="2000"/>
                                        <p:tgtEl>
                                          <p:spTgt spid="2050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in)">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99" grpId="0" animBg="1"/>
      <p:bldP spid="20500" grpId="0" animBg="1"/>
      <p:bldP spid="20501" grpId="0" animBg="1"/>
      <p:bldP spid="20502" grpId="0" animBg="1"/>
      <p:bldP spid="20504"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p:cNvSpPr>
          <p:nvPr>
            <p:ph idx="1"/>
          </p:nvPr>
        </p:nvSpPr>
        <p:spPr>
          <a:xfrm>
            <a:off x="628650" y="1222375"/>
            <a:ext cx="7886700" cy="4980305"/>
          </a:xfrm>
        </p:spPr>
        <p:txBody>
          <a:bodyPr vert="horz" wrap="square" lIns="91440" tIns="45720" rIns="91440" bIns="45720" anchor="t">
            <a:normAutofit/>
          </a:bodyPr>
          <a:lstStyle/>
          <a:p>
            <a:pPr marL="342900" indent="-342900" algn="l" eaLnBrk="1" hangingPunct="1">
              <a:lnSpc>
                <a:spcPct val="90000"/>
              </a:lnSpc>
              <a:buClrTx/>
              <a:buSzTx/>
              <a:buFont typeface="Wingdings" panose="05000000000000000000" charset="0"/>
              <a:buChar char="Ø"/>
            </a:pPr>
            <a:r>
              <a:rPr lang="en-US" altLang="zh-CN" sz="2400" dirty="0"/>
              <a:t>5</a:t>
            </a:r>
            <a:r>
              <a:rPr lang="zh-CN" altLang="en-US" sz="2400" dirty="0"/>
              <a:t>、</a:t>
            </a:r>
            <a:r>
              <a:rPr lang="en-US" altLang="zh-CN" sz="2400" dirty="0"/>
              <a:t>禁止权利滥用（衡平法）</a:t>
            </a:r>
          </a:p>
          <a:p>
            <a:pPr marL="702310" indent="-342900" algn="l" eaLnBrk="1" hangingPunct="1">
              <a:lnSpc>
                <a:spcPct val="150000"/>
              </a:lnSpc>
              <a:buClrTx/>
              <a:buSzTx/>
              <a:buFont typeface="Wingdings" panose="05000000000000000000" charset="0"/>
              <a:buChar char="p"/>
            </a:pPr>
            <a:r>
              <a:rPr lang="zh-CN" altLang="en-US" sz="2000" dirty="0"/>
              <a:t>知识产权法领域的权利滥用：知识产权人行使自己的权利时超越了法律所准许的合法范围，构成了对他人合法利用知识产权的妨碍，损害他人利益和社会公共利益 </a:t>
            </a:r>
          </a:p>
          <a:p>
            <a:pPr marL="702310" indent="-342900" algn="l" eaLnBrk="1" hangingPunct="1">
              <a:lnSpc>
                <a:spcPct val="150000"/>
              </a:lnSpc>
              <a:buClrTx/>
              <a:buSzTx/>
              <a:buFont typeface="Wingdings" panose="05000000000000000000" charset="0"/>
              <a:buChar char="p"/>
            </a:pPr>
            <a:r>
              <a:rPr lang="zh-CN" altLang="en-US" sz="2000" dirty="0"/>
              <a:t>知识产权本身是一种合法垄断权，知识产权的行使本身是对竞争和市场的一种合法限制，知识产权的存在和行使本身不构成权利滥用</a:t>
            </a:r>
          </a:p>
        </p:txBody>
      </p:sp>
    </p:spTree>
  </p:cSld>
  <p:clrMapOvr>
    <a:masterClrMapping/>
  </p:clrMapOvr>
  <p:transition spd="slow" advClick="0" advTm="5000">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068070"/>
          </a:xfrm>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704975"/>
            <a:ext cx="7948295" cy="4912995"/>
          </a:xfrm>
        </p:spPr>
        <p:txBody>
          <a:bodyPr>
            <a:normAutofit/>
          </a:bodyPr>
          <a:lstStyle/>
          <a:p>
            <a:pPr marL="467995" indent="-457200" fontAlgn="auto">
              <a:lnSpc>
                <a:spcPct val="130000"/>
              </a:lnSpc>
              <a:spcBef>
                <a:spcPts val="0"/>
              </a:spcBef>
              <a:buNone/>
            </a:pPr>
            <a:r>
              <a:rPr kumimoji="1" lang="zh-CN" altLang="en-US" sz="2400" b="1" dirty="0">
                <a:solidFill>
                  <a:schemeClr val="tx1"/>
                </a:solidFill>
                <a:sym typeface="+mn-ea"/>
              </a:rPr>
              <a:t>三、知识产权法与宪法</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知识产权制度的基础条件是社会主义市场经济，根本法律依据是宪法：</a:t>
            </a:r>
          </a:p>
          <a:p>
            <a:pPr marL="828040" indent="-457200" algn="l" fontAlgn="auto">
              <a:lnSpc>
                <a:spcPct val="150000"/>
              </a:lnSpc>
              <a:spcBef>
                <a:spcPts val="0"/>
              </a:spcBef>
              <a:buClrTx/>
              <a:buSzTx/>
              <a:buFont typeface="Wingdings" panose="05000000000000000000" charset="0"/>
              <a:buChar char="p"/>
            </a:pPr>
            <a:r>
              <a:rPr kumimoji="1" lang="zh-CN" sz="2200" dirty="0">
                <a:solidFill>
                  <a:schemeClr val="tx1"/>
                </a:solidFill>
                <a:sym typeface="+mn-ea"/>
              </a:rPr>
              <a:t>通过宪法，推动发展科学事业、促进人才培养、鼓励创造活动，将公民在各个领域从事创造活动的自由作为公民的基本权利予以保障 </a:t>
            </a:r>
          </a:p>
          <a:p>
            <a:pPr marL="828040" indent="-457200" algn="l" fontAlgn="auto">
              <a:lnSpc>
                <a:spcPct val="150000"/>
              </a:lnSpc>
              <a:spcBef>
                <a:spcPts val="0"/>
              </a:spcBef>
              <a:buClrTx/>
              <a:buSzTx/>
              <a:buFont typeface="Wingdings" panose="05000000000000000000" charset="0"/>
              <a:buChar char="p"/>
            </a:pPr>
            <a:r>
              <a:rPr kumimoji="1" lang="zh-CN" sz="2200" dirty="0">
                <a:solidFill>
                  <a:schemeClr val="tx1"/>
                </a:solidFill>
                <a:sym typeface="+mn-ea"/>
              </a:rPr>
              <a:t>宪法通过对基本经济制度的规定，使公民因创造成果而获得相应的财产权利，从而为知识产权制度的正当性提供了宪法基础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972945"/>
            <a:ext cx="7948295" cy="378015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四、知识产权法与民法</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我国知识产权法律的直接渊源是民法</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知识产权法与民法是部分与整体的关系（√）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知识产权法与民法是特别法与一般法的关系（×）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正确处理知识产权与民法典的关系：技术发展推动新型财产出现，知识产权法理论可以反哺和完善民法理论和制度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972945"/>
            <a:ext cx="7948295" cy="381952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五、知识产权法体系</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著作权法：保护具有审美功能的知识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专利法：保护具有物质功能的技术方案和应用于工业生产的外观设计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商标法：保护商业标志财产</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反不正当竞争法：保护技术和商业标记信息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第四节 知识产权制度与社会</a:t>
            </a:r>
          </a:p>
        </p:txBody>
      </p:sp>
      <p:sp>
        <p:nvSpPr>
          <p:cNvPr id="3" name="内容占位符 2"/>
          <p:cNvSpPr>
            <a:spLocks noGrp="1"/>
          </p:cNvSpPr>
          <p:nvPr>
            <p:ph idx="1"/>
          </p:nvPr>
        </p:nvSpPr>
        <p:spPr>
          <a:xfrm>
            <a:off x="567055" y="1972945"/>
            <a:ext cx="7948295" cy="3819525"/>
          </a:xfrm>
        </p:spPr>
        <p:txBody>
          <a:bodyPr>
            <a:normAutofit/>
          </a:bodyPr>
          <a:lstStyle/>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知识产权与创新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知识产权与市场经济</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知识产权与工业文明</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知识产权与国际关系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知识产权与学科教育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703060505090304" pitchFamily="18" charset="0"/>
                <a:cs typeface="Times New Roman" panose="02020703060505090304" pitchFamily="18" charset="0"/>
                <a:sym typeface="+mn-ea"/>
              </a:rPr>
              <a:t>知识产权与现代生活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思考：科学发现是知识产权客体吗？</a:t>
            </a:r>
          </a:p>
        </p:txBody>
      </p:sp>
      <p:sp>
        <p:nvSpPr>
          <p:cNvPr id="3" name="内容占位符 2"/>
          <p:cNvSpPr>
            <a:spLocks noGrp="1"/>
          </p:cNvSpPr>
          <p:nvPr>
            <p:ph idx="1"/>
          </p:nvPr>
        </p:nvSpPr>
        <p:spPr>
          <a:xfrm>
            <a:off x="567055" y="1972945"/>
            <a:ext cx="7948295" cy="4657090"/>
          </a:xfrm>
        </p:spPr>
        <p:txBody>
          <a:bodyPr>
            <a:normAutofit/>
          </a:bodyPr>
          <a:lstStyle/>
          <a:p>
            <a:pPr marL="467995" indent="-457200" fontAlgn="auto">
              <a:lnSpc>
                <a:spcPct val="13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科学发现：对迄今尚未被认识和尚不能证实的物质世界的现象、性质或规律的认识</a:t>
            </a:r>
          </a:p>
          <a:p>
            <a:pPr marL="467995" indent="-457200" algn="l" fontAlgn="auto">
              <a:lnSpc>
                <a:spcPct val="130000"/>
              </a:lnSpc>
              <a:spcBef>
                <a:spcPts val="0"/>
              </a:spcBef>
              <a:buClrTx/>
              <a:buSzTx/>
              <a:buFont typeface="Wingdings" panose="05000000000000000000" charset="0"/>
              <a:buChar char="Ø"/>
            </a:pPr>
            <a:r>
              <a:rPr kumimoji="1" lang="zh-CN" sz="2000" dirty="0">
                <a:sym typeface="+mn-ea"/>
              </a:rPr>
              <a:t>发明：在认识事物本质和规律的基础上，遵循自然法则为改造客观世界、解决特定问题而提出的技术方案</a:t>
            </a:r>
            <a:endParaRPr kumimoji="1" lang="zh-CN" altLang="en-US"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567055" y="3896360"/>
            <a:ext cx="4184650" cy="23558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思考题目</a:t>
            </a:r>
          </a:p>
        </p:txBody>
      </p:sp>
      <p:sp>
        <p:nvSpPr>
          <p:cNvPr id="3" name="内容占位符 2"/>
          <p:cNvSpPr>
            <a:spLocks noGrp="1"/>
          </p:cNvSpPr>
          <p:nvPr>
            <p:ph idx="1"/>
          </p:nvPr>
        </p:nvSpPr>
        <p:spPr>
          <a:xfrm>
            <a:off x="567055" y="1744345"/>
            <a:ext cx="7948295" cy="4945380"/>
          </a:xfrm>
        </p:spPr>
        <p:txBody>
          <a:bodyPr>
            <a:normAutofit/>
          </a:bodyPr>
          <a:lstStyle/>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1. 简述知识的本质、特征与样态。 </a:t>
            </a:r>
          </a:p>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2. 简析科学发现的性质。</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3. </a:t>
            </a:r>
            <a:r>
              <a:rPr kumimoji="1" lang="zh-CN" sz="2000" dirty="0">
                <a:latin typeface="楷体" panose="02010609060101010101" pitchFamily="49" charset="-122"/>
                <a:ea typeface="楷体" panose="02010609060101010101" pitchFamily="49" charset="-122"/>
              </a:rPr>
              <a:t>简述知识产权的概念。</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4</a:t>
            </a:r>
            <a:r>
              <a:rPr kumimoji="1" lang="zh-CN" sz="2000" dirty="0">
                <a:latin typeface="楷体" panose="02010609060101010101" pitchFamily="49" charset="-122"/>
                <a:ea typeface="楷体" panose="02010609060101010101" pitchFamily="49" charset="-122"/>
              </a:rPr>
              <a:t>. 简述知识产权的民事权利属性。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5.</a:t>
            </a:r>
            <a:r>
              <a:rPr kumimoji="1" lang="zh-CN" sz="2000" dirty="0">
                <a:latin typeface="楷体" panose="02010609060101010101" pitchFamily="49" charset="-122"/>
                <a:ea typeface="楷体" panose="02010609060101010101" pitchFamily="49" charset="-122"/>
              </a:rPr>
              <a:t> 如何理解知识产权的政策工具属性与私权属性？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6. 如何理解知识产权的人权属性？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7. 随着经济全球化及知识产权国际保护一体化的发展，知识产权的地域性是否还存在？</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8</a:t>
            </a:r>
            <a:r>
              <a:rPr kumimoji="1" lang="zh-CN" sz="2000" dirty="0">
                <a:latin typeface="楷体" panose="02010609060101010101" pitchFamily="49" charset="-122"/>
                <a:ea typeface="楷体" panose="02010609060101010101" pitchFamily="49" charset="-122"/>
              </a:rPr>
              <a:t>. 论述知识产权法与民法的关系。</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9</a:t>
            </a:r>
            <a:r>
              <a:rPr kumimoji="1" lang="zh-CN" sz="2000" dirty="0">
                <a:latin typeface="楷体" panose="02010609060101010101" pitchFamily="49" charset="-122"/>
                <a:ea typeface="楷体" panose="02010609060101010101" pitchFamily="49" charset="-122"/>
              </a:rPr>
              <a:t>. 论述知识产权制度的作用。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第一部分 知识产权法绪论</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60" y="2770421"/>
            <a:ext cx="1336782" cy="1536127"/>
          </a:xfrm>
          <a:prstGeom prst="rect">
            <a:avLst/>
          </a:prstGeom>
        </p:spPr>
      </p:pic>
      <p:sp>
        <p:nvSpPr>
          <p:cNvPr id="8" name="文本框 7"/>
          <p:cNvSpPr txBox="1"/>
          <p:nvPr/>
        </p:nvSpPr>
        <p:spPr>
          <a:xfrm>
            <a:off x="813546" y="327687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charset="-122"/>
                <a:ea typeface="微软雅黑" panose="020B0503020204020204" charset="-122"/>
              </a:rPr>
              <a:t>目录</a:t>
            </a:r>
          </a:p>
        </p:txBody>
      </p:sp>
      <p:grpSp>
        <p:nvGrpSpPr>
          <p:cNvPr id="31" name="组合 30"/>
          <p:cNvGrpSpPr/>
          <p:nvPr/>
        </p:nvGrpSpPr>
        <p:grpSpPr>
          <a:xfrm>
            <a:off x="2293620" y="4053205"/>
            <a:ext cx="1032510" cy="487045"/>
            <a:chOff x="3870041" y="1794664"/>
            <a:chExt cx="1200428" cy="487358"/>
          </a:xfrm>
        </p:grpSpPr>
        <p:sp>
          <p:nvSpPr>
            <p:cNvPr id="32" name="圆角矩形 31"/>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3" name="矩形 32"/>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2293620" y="3424640"/>
            <a:ext cx="5480685" cy="2421078"/>
            <a:chOff x="2419938" y="1819177"/>
            <a:chExt cx="6373744" cy="2421136"/>
          </a:xfrm>
        </p:grpSpPr>
        <p:grpSp>
          <p:nvGrpSpPr>
            <p:cNvPr id="10" name="组合 9"/>
            <p:cNvGrpSpPr/>
            <p:nvPr/>
          </p:nvGrpSpPr>
          <p:grpSpPr>
            <a:xfrm>
              <a:off x="2419938" y="1819177"/>
              <a:ext cx="6373086" cy="495954"/>
              <a:chOff x="3870041" y="1794664"/>
              <a:chExt cx="6373086" cy="495954"/>
            </a:xfrm>
          </p:grpSpPr>
          <p:sp>
            <p:nvSpPr>
              <p:cNvPr id="11" name="圆角矩形 1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2" name="矩形 1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a:t>
                </a:r>
                <a:endParaRPr lang="zh-CN" altLang="en-US" sz="2400" b="1" dirty="0">
                  <a:latin typeface="黑体" panose="02010609060101010101" pitchFamily="49" charset="-122"/>
                  <a:ea typeface="黑体" panose="02010609060101010101" pitchFamily="49" charset="-122"/>
                </a:endParaRPr>
              </a:p>
            </p:txBody>
          </p:sp>
        </p:grpSp>
        <p:sp>
          <p:nvSpPr>
            <p:cNvPr id="15" name="文本框 14"/>
            <p:cNvSpPr txBox="1"/>
            <p:nvPr/>
          </p:nvSpPr>
          <p:spPr>
            <a:xfrm>
              <a:off x="2500431" y="1837508"/>
              <a:ext cx="1027952"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19938" y="2461805"/>
              <a:ext cx="6373744" cy="1778508"/>
              <a:chOff x="2419938" y="2461805"/>
              <a:chExt cx="6373744" cy="1778508"/>
            </a:xfrm>
          </p:grpSpPr>
          <p:grpSp>
            <p:nvGrpSpPr>
              <p:cNvPr id="42" name="组合 41"/>
              <p:cNvGrpSpPr/>
              <p:nvPr/>
            </p:nvGrpSpPr>
            <p:grpSpPr>
              <a:xfrm>
                <a:off x="2419938" y="3099547"/>
                <a:ext cx="6373744" cy="1140766"/>
                <a:chOff x="2419938" y="3099547"/>
                <a:chExt cx="6373744" cy="1140766"/>
              </a:xfrm>
            </p:grpSpPr>
            <p:grpSp>
              <p:nvGrpSpPr>
                <p:cNvPr id="20" name="组合 19"/>
                <p:cNvGrpSpPr/>
                <p:nvPr/>
              </p:nvGrpSpPr>
              <p:grpSpPr>
                <a:xfrm>
                  <a:off x="2419938" y="3099547"/>
                  <a:ext cx="6373086" cy="495954"/>
                  <a:chOff x="3870041" y="1793693"/>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3693"/>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知识产权</a:t>
                    </a:r>
                    <a:r>
                      <a:rPr lang="zh-CN" altLang="zh-TW" sz="2400" b="1" dirty="0">
                        <a:latin typeface="黑体" panose="02010609060101010101" pitchFamily="49" charset="-122"/>
                        <a:ea typeface="黑体" panose="02010609060101010101" pitchFamily="49" charset="-122"/>
                      </a:rPr>
                      <a:t>法</a:t>
                    </a:r>
                  </a:p>
                </p:txBody>
              </p:sp>
            </p:grpSp>
            <p:sp>
              <p:nvSpPr>
                <p:cNvPr id="24" name="文本框 23"/>
                <p:cNvSpPr txBox="1"/>
                <p:nvPr/>
              </p:nvSpPr>
              <p:spPr>
                <a:xfrm>
                  <a:off x="2500311" y="3119089"/>
                  <a:ext cx="1107996"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000" b="1" dirty="0">
                    <a:solidFill>
                      <a:schemeClr val="bg1"/>
                    </a:solidFill>
                    <a:latin typeface="黑体" panose="02010609060101010101" pitchFamily="49" charset="-122"/>
                    <a:ea typeface="黑体" panose="02010609060101010101" pitchFamily="49" charset="-122"/>
                  </a:endParaRPr>
                </a:p>
              </p:txBody>
            </p:sp>
            <p:grpSp>
              <p:nvGrpSpPr>
                <p:cNvPr id="26" name="组合 25"/>
                <p:cNvGrpSpPr/>
                <p:nvPr/>
              </p:nvGrpSpPr>
              <p:grpSpPr>
                <a:xfrm>
                  <a:off x="2419938" y="3744366"/>
                  <a:ext cx="6373744" cy="495947"/>
                  <a:chOff x="3870041" y="1794664"/>
                  <a:chExt cx="6373744" cy="495947"/>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04" y="1794664"/>
                    <a:ext cx="5080681" cy="495947"/>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知识产权制度与社会</a:t>
                    </a:r>
                  </a:p>
                </p:txBody>
              </p:sp>
            </p:grpSp>
            <p:sp>
              <p:nvSpPr>
                <p:cNvPr id="37" name="文本框 23"/>
                <p:cNvSpPr txBox="1"/>
                <p:nvPr/>
              </p:nvSpPr>
              <p:spPr>
                <a:xfrm>
                  <a:off x="2480287" y="3734550"/>
                  <a:ext cx="1107996" cy="460386"/>
                </a:xfrm>
                <a:prstGeom prst="rect">
                  <a:avLst/>
                </a:prstGeom>
                <a:noFill/>
              </p:spPr>
              <p:txBody>
                <a:bodyPr wrap="square" rtlCol="0">
                  <a:spAutoFit/>
                </a:bodyPr>
                <a:lstStyle/>
                <a:p>
                  <a:pPr algn="ctr"/>
                  <a:r>
                    <a:rPr lang="en-US" altLang="zh-TW" sz="2400" b="1" dirty="0">
                      <a:solidFill>
                        <a:schemeClr val="bg1"/>
                      </a:solidFill>
                      <a:latin typeface="黑体" panose="02010609060101010101" pitchFamily="49" charset="-122"/>
                      <a:ea typeface="黑体" panose="02010609060101010101" pitchFamily="49" charset="-122"/>
                    </a:rPr>
                    <a:t>4</a:t>
                  </a:r>
                  <a:endParaRPr lang="zh-CN" altLang="en-US" sz="2000" b="1" dirty="0">
                    <a:solidFill>
                      <a:schemeClr val="bg1"/>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2480493" y="2461805"/>
                <a:ext cx="1047891"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微软雅黑" panose="020B0503020204020204" charset="-122"/>
                  <a:ea typeface="微软雅黑" panose="020B0503020204020204" charset="-122"/>
                </a:endParaRPr>
              </a:p>
            </p:txBody>
          </p:sp>
          <p:sp>
            <p:nvSpPr>
              <p:cNvPr id="36" name="矩形 35"/>
              <p:cNvSpPr/>
              <p:nvPr/>
            </p:nvSpPr>
            <p:spPr>
              <a:xfrm>
                <a:off x="3713028" y="247567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知识产权</a:t>
                </a:r>
                <a:endParaRPr lang="zh-CN" altLang="zh-TW" sz="2400" b="1" dirty="0">
                  <a:latin typeface="黑体" panose="02010609060101010101" pitchFamily="49" charset="-122"/>
                  <a:ea typeface="黑体" panose="02010609060101010101" pitchFamily="49" charset="-122"/>
                </a:endParaRPr>
              </a:p>
            </p:txBody>
          </p:sp>
        </p:grpSp>
      </p:grpSp>
      <p:sp>
        <p:nvSpPr>
          <p:cNvPr id="2" name="标题 5"/>
          <p:cNvSpPr>
            <a:spLocks noGrp="1"/>
          </p:cNvSpPr>
          <p:nvPr/>
        </p:nvSpPr>
        <p:spPr>
          <a:xfrm>
            <a:off x="687705" y="169672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第一章 知识产权基本范畴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第一章 知识产权基本范畴</a:t>
            </a:r>
          </a:p>
        </p:txBody>
      </p:sp>
      <p:pic>
        <p:nvPicPr>
          <p:cNvPr id="4" name="图片 3" descr="微信图片_20210228112513"/>
          <p:cNvPicPr>
            <a:picLocks noChangeAspect="1"/>
          </p:cNvPicPr>
          <p:nvPr/>
        </p:nvPicPr>
        <p:blipFill>
          <a:blip r:embed="rId2"/>
          <a:stretch>
            <a:fillRect/>
          </a:stretch>
        </p:blipFill>
        <p:spPr>
          <a:xfrm>
            <a:off x="832485" y="2139315"/>
            <a:ext cx="7478395" cy="3557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章节解析 </a:t>
            </a:r>
          </a:p>
        </p:txBody>
      </p:sp>
      <p:sp>
        <p:nvSpPr>
          <p:cNvPr id="3" name="文本框 2"/>
          <p:cNvSpPr txBox="1"/>
          <p:nvPr/>
        </p:nvSpPr>
        <p:spPr>
          <a:xfrm>
            <a:off x="628015" y="1946910"/>
            <a:ext cx="8030210" cy="3322955"/>
          </a:xfrm>
          <a:prstGeom prst="rect">
            <a:avLst/>
          </a:prstGeom>
          <a:noFill/>
        </p:spPr>
        <p:txBody>
          <a:bodyPr wrap="square" rtlCol="0" anchor="t">
            <a:spAutoFit/>
          </a:bodyPr>
          <a:lstStyle/>
          <a:p>
            <a:pPr marL="514350" indent="-514350">
              <a:lnSpc>
                <a:spcPct val="150000"/>
              </a:lnSpc>
              <a:buAutoNum type="arabicPeriod"/>
            </a:pPr>
            <a:r>
              <a:rPr lang="zh-CN" altLang="en-US" sz="2000" b="1" dirty="0">
                <a:latin typeface="黑体" panose="02010609060101010101" pitchFamily="49" charset="-122"/>
                <a:ea typeface="黑体" panose="02010609060101010101" pitchFamily="49" charset="-122"/>
                <a:cs typeface="Times New Roman" panose="02020703060505090304" pitchFamily="18" charset="0"/>
                <a:sym typeface="+mn-ea"/>
              </a:rPr>
              <a:t>本章教学目的：</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解析</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知识产权</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法学</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的概念、</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对象与方法</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知识产权的概念</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性质</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特征</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分类与客体</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知识产权法的概念以及与其他法律的关系</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endParaRPr lang="en-US" altLang="zh-CN" sz="2000" dirty="0">
              <a:latin typeface="黑体" panose="02010609060101010101" pitchFamily="49" charset="-122"/>
              <a:ea typeface="黑体" panose="02010609060101010101" pitchFamily="49" charset="-122"/>
              <a:cs typeface="Times New Roman" panose="02020703060505090304" pitchFamily="18" charset="0"/>
            </a:endParaRPr>
          </a:p>
          <a:p>
            <a:pPr marL="514350" indent="-514350">
              <a:lnSpc>
                <a:spcPct val="150000"/>
              </a:lnSpc>
              <a:buAutoNum type="arabicPeriod"/>
            </a:pPr>
            <a:r>
              <a:rPr lang="zh-CN" altLang="en-US" sz="2000" b="1" dirty="0">
                <a:latin typeface="黑体" panose="02010609060101010101" pitchFamily="49" charset="-122"/>
                <a:ea typeface="黑体" panose="02010609060101010101" pitchFamily="49" charset="-122"/>
                <a:cs typeface="Times New Roman" panose="02020703060505090304" pitchFamily="18" charset="0"/>
                <a:sym typeface="+mn-ea"/>
              </a:rPr>
              <a:t>本章教学要求：</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结合法学基本原理</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民事权利体系的基本构成</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体系化地认识知识产权法学</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知识产权和知识产权法</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endParaRPr lang="en-US" altLang="zh-CN" sz="2000" dirty="0">
              <a:latin typeface="黑体" panose="02010609060101010101" pitchFamily="49" charset="-122"/>
              <a:ea typeface="黑体" panose="02010609060101010101" pitchFamily="49" charset="-122"/>
              <a:cs typeface="Times New Roman" panose="02020703060505090304" pitchFamily="18" charset="0"/>
            </a:endParaRPr>
          </a:p>
          <a:p>
            <a:pPr marL="514350" indent="-514350">
              <a:lnSpc>
                <a:spcPct val="150000"/>
              </a:lnSpc>
              <a:buAutoNum type="arabicPeriod"/>
            </a:pPr>
            <a:r>
              <a:rPr lang="zh-CN" altLang="en-US" sz="2000" b="1" dirty="0">
                <a:latin typeface="黑体" panose="02010609060101010101" pitchFamily="49" charset="-122"/>
                <a:ea typeface="黑体" panose="02010609060101010101" pitchFamily="49" charset="-122"/>
                <a:cs typeface="Times New Roman" panose="02020703060505090304" pitchFamily="18" charset="0"/>
                <a:sym typeface="+mn-ea"/>
              </a:rPr>
              <a:t>本章教学重点、难点：</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从客体出发</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理解知识产权的概念</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r>
              <a:rPr lang="zh-TW" altLang="en-US" sz="2000" dirty="0">
                <a:latin typeface="华文楷体" panose="02010600040101010101" charset="-122"/>
                <a:ea typeface="华文楷体" panose="02010600040101010101" charset="-122"/>
                <a:cs typeface="Times New Roman" panose="02020703060505090304" pitchFamily="18" charset="0"/>
                <a:sym typeface="+mn-ea"/>
              </a:rPr>
              <a:t>性质以及与其他民事权利的不同</a:t>
            </a:r>
            <a:r>
              <a:rPr lang="zh-CN" altLang="en-US" sz="2000" dirty="0">
                <a:latin typeface="华文楷体" panose="02010600040101010101" charset="-122"/>
                <a:ea typeface="华文楷体" panose="02010600040101010101" charset="-122"/>
                <a:cs typeface="Times New Roman" panose="02020703060505090304" pitchFamily="18" charset="0"/>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第一节 知识 </a:t>
            </a:r>
          </a:p>
        </p:txBody>
      </p:sp>
      <p:sp>
        <p:nvSpPr>
          <p:cNvPr id="3" name="内容占位符 2"/>
          <p:cNvSpPr>
            <a:spLocks noGrp="1"/>
          </p:cNvSpPr>
          <p:nvPr>
            <p:ph idx="1"/>
          </p:nvPr>
        </p:nvSpPr>
        <p:spPr>
          <a:xfrm>
            <a:off x="567055" y="1972945"/>
            <a:ext cx="7948295" cy="4516120"/>
          </a:xfrm>
        </p:spPr>
        <p:txBody>
          <a:bodyPr>
            <a:normAutofit fontScale="67500" lnSpcReduction="20000"/>
          </a:bodyPr>
          <a:lstStyle/>
          <a:p>
            <a:pPr marL="467995" indent="-457200" fontAlgn="auto">
              <a:lnSpc>
                <a:spcPct val="130000"/>
              </a:lnSpc>
              <a:spcBef>
                <a:spcPts val="0"/>
              </a:spcBef>
              <a:buNone/>
            </a:pPr>
            <a:r>
              <a:rPr kumimoji="1" lang="zh-CN" altLang="en-US" sz="4000" b="1" dirty="0">
                <a:latin typeface="楷体" panose="02010609060101010101" pitchFamily="49" charset="-122"/>
                <a:ea typeface="楷体" panose="02010609060101010101" pitchFamily="49" charset="-122"/>
              </a:rPr>
              <a:t>一、知识产权客体</a:t>
            </a:r>
            <a:endParaRPr kumimoji="1" lang="en-US" altLang="zh-CN" sz="40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zh-CN" sz="3335" dirty="0">
                <a:latin typeface="楷体" panose="02010609060101010101" pitchFamily="49" charset="-122"/>
                <a:ea typeface="楷体" panose="02010609060101010101" pitchFamily="49" charset="-122"/>
              </a:rPr>
              <a:t>知识产权客体：借由对它的支配、利用与控制而发生知识产权法律关系的事物</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智力成果：</a:t>
            </a:r>
            <a:r>
              <a:rPr kumimoji="1" lang="zh-CN" sz="3335" dirty="0">
                <a:solidFill>
                  <a:srgbClr val="FF0000"/>
                </a:solidFill>
                <a:latin typeface="楷体" panose="02010609060101010101" pitchFamily="49" charset="-122"/>
                <a:ea typeface="楷体" panose="02010609060101010101" pitchFamily="49" charset="-122"/>
              </a:rPr>
              <a:t>智力</a:t>
            </a:r>
            <a:r>
              <a:rPr kumimoji="1" lang="zh-CN" sz="3335" dirty="0">
                <a:latin typeface="楷体" panose="02010609060101010101" pitchFamily="49" charset="-122"/>
                <a:ea typeface="楷体" panose="02010609060101010101" pitchFamily="49" charset="-122"/>
              </a:rPr>
              <a:t>活动的结果（</a:t>
            </a:r>
            <a:r>
              <a:rPr kumimoji="1" lang="en-US" altLang="zh-CN" sz="3335" dirty="0">
                <a:latin typeface="楷体" panose="02010609060101010101" pitchFamily="49" charset="-122"/>
                <a:ea typeface="楷体" panose="02010609060101010101" pitchFamily="49" charset="-122"/>
              </a:rPr>
              <a:t>1980</a:t>
            </a:r>
            <a:r>
              <a:rPr kumimoji="1" lang="zh-CN" altLang="en-US" sz="3335" dirty="0">
                <a:latin typeface="楷体" panose="02010609060101010101" pitchFamily="49" charset="-122"/>
                <a:ea typeface="楷体" panose="02010609060101010101" pitchFamily="49" charset="-122"/>
              </a:rPr>
              <a:t>年代通说）</a:t>
            </a:r>
            <a:endParaRPr kumimoji="1" lang="zh-CN" sz="3335" dirty="0">
              <a:latin typeface="楷体" panose="02010609060101010101" pitchFamily="49" charset="-122"/>
              <a:ea typeface="楷体" panose="02010609060101010101" pitchFamily="49" charset="-122"/>
            </a:endParaRP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知识产品：人们在科学、技术、文化等</a:t>
            </a:r>
            <a:r>
              <a:rPr kumimoji="1" lang="zh-CN" sz="3335" dirty="0">
                <a:solidFill>
                  <a:srgbClr val="FF0000"/>
                </a:solidFill>
                <a:latin typeface="楷体" panose="02010609060101010101" pitchFamily="49" charset="-122"/>
                <a:ea typeface="楷体" panose="02010609060101010101" pitchFamily="49" charset="-122"/>
              </a:rPr>
              <a:t>精神领域</a:t>
            </a:r>
            <a:r>
              <a:rPr kumimoji="1" lang="zh-CN" sz="3335" dirty="0">
                <a:latin typeface="楷体" panose="02010609060101010101" pitchFamily="49" charset="-122"/>
                <a:ea typeface="楷体" panose="02010609060101010101" pitchFamily="49" charset="-122"/>
              </a:rPr>
              <a:t>所创造的产品，具有发明创造、文学艺术创作等各种表现形式，与物质产品（有体物）相区别而独立存在的客体范畴（吴汉东）</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信息：</a:t>
            </a:r>
            <a:r>
              <a:rPr kumimoji="1" lang="zh-CN" sz="3335" dirty="0">
                <a:solidFill>
                  <a:srgbClr val="FF0000"/>
                </a:solidFill>
                <a:latin typeface="楷体" panose="02010609060101010101" pitchFamily="49" charset="-122"/>
                <a:ea typeface="楷体" panose="02010609060101010101" pitchFamily="49" charset="-122"/>
              </a:rPr>
              <a:t>物质的属性</a:t>
            </a:r>
            <a:r>
              <a:rPr kumimoji="1" lang="zh-CN" sz="3335" dirty="0">
                <a:latin typeface="楷体" panose="02010609060101010101" pitchFamily="49" charset="-122"/>
                <a:ea typeface="楷体" panose="02010609060101010101" pitchFamily="49" charset="-122"/>
              </a:rPr>
              <a:t>，与物质、能量相区分（郑成思）</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知识：以具体、有限的</a:t>
            </a:r>
            <a:r>
              <a:rPr kumimoji="1" lang="zh-CN" sz="3335" dirty="0">
                <a:solidFill>
                  <a:srgbClr val="FF0000"/>
                </a:solidFill>
                <a:latin typeface="楷体" panose="02010609060101010101" pitchFamily="49" charset="-122"/>
                <a:ea typeface="楷体" panose="02010609060101010101" pitchFamily="49" charset="-122"/>
              </a:rPr>
              <a:t>“形式、结构、符号系统”</a:t>
            </a:r>
            <a:r>
              <a:rPr kumimoji="1" lang="zh-CN" sz="3335" dirty="0">
                <a:latin typeface="楷体" panose="02010609060101010101" pitchFamily="49" charset="-122"/>
                <a:ea typeface="楷体" panose="02010609060101010101" pitchFamily="49" charset="-122"/>
              </a:rPr>
              <a:t>为存在方式的对人类认识的描述（刘春田）</a:t>
            </a:r>
            <a:endParaRPr kumimoji="1" lang="zh-CN" altLang="en-US" sz="3335"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7535" y="1286510"/>
            <a:ext cx="7948295" cy="451612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二、知识的特征</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依据客体的自然属性以及存在方式的不同作出的归纳</a:t>
            </a:r>
          </a:p>
          <a:p>
            <a:pPr marL="720090" indent="-457200" fontAlgn="auto">
              <a:lnSpc>
                <a:spcPct val="15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不具有实体性：形式与质料分离原理</a:t>
            </a:r>
          </a:p>
          <a:p>
            <a:pPr marL="720090" indent="-457200" fontAlgn="auto">
              <a:lnSpc>
                <a:spcPct val="15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时间上具有永存性</a:t>
            </a:r>
          </a:p>
          <a:p>
            <a:pPr marL="720090" indent="-457200" fontAlgn="auto">
              <a:lnSpc>
                <a:spcPct val="15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空间上无限的再现与复制：非竞争性与非排他性</a:t>
            </a:r>
            <a:endParaRPr kumimoji="1"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3437</Words>
  <Application>Microsoft Office PowerPoint</Application>
  <PresentationFormat>全屏显示(4:3)</PresentationFormat>
  <Paragraphs>318</Paragraphs>
  <Slides>46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HG丸ｺﾞｼｯｸM-PRO</vt:lpstr>
      <vt:lpstr>等线</vt:lpstr>
      <vt:lpstr>黑体</vt:lpstr>
      <vt:lpstr>华文楷体</vt:lpstr>
      <vt:lpstr>楷体</vt:lpstr>
      <vt:lpstr>微软雅黑</vt:lpstr>
      <vt:lpstr>Arial</vt:lpstr>
      <vt:lpstr>Calibri</vt:lpstr>
      <vt:lpstr>Times New Roman</vt:lpstr>
      <vt:lpstr>Wingdings</vt:lpstr>
      <vt:lpstr>Office 主题​​</vt:lpstr>
      <vt:lpstr>知识产权法</vt:lpstr>
      <vt:lpstr>PowerPoint 演示文稿</vt:lpstr>
      <vt:lpstr>PowerPoint 演示文稿</vt:lpstr>
      <vt:lpstr>PowerPoint 演示文稿</vt:lpstr>
      <vt:lpstr>第一部分 知识产权法绪论</vt:lpstr>
      <vt:lpstr>第一章 知识产权基本范畴</vt:lpstr>
      <vt:lpstr>章节解析 </vt:lpstr>
      <vt:lpstr>第一节 知识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知识产权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知识产权法</vt:lpstr>
      <vt:lpstr>PowerPoint 演示文稿</vt:lpstr>
      <vt:lpstr>PowerPoint 演示文稿</vt:lpstr>
      <vt:lpstr>PowerPoint 演示文稿</vt:lpstr>
      <vt:lpstr>第三节 知识产权法</vt:lpstr>
      <vt:lpstr>第三节 知识产权法</vt:lpstr>
      <vt:lpstr>第三节 知识产权法</vt:lpstr>
      <vt:lpstr>第四节 知识产权制度与社会</vt:lpstr>
      <vt:lpstr>思考：科学发现是知识产权客体吗？</vt:lpstr>
      <vt:lpstr>思考题目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219</cp:revision>
  <dcterms:created xsi:type="dcterms:W3CDTF">2021-03-07T08:05:26Z</dcterms:created>
  <dcterms:modified xsi:type="dcterms:W3CDTF">2022-03-10T07:43:46Z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