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468" r:id="rId3"/>
    <p:sldId id="470" r:id="rId4"/>
    <p:sldId id="258" r:id="rId5"/>
    <p:sldId id="624" r:id="rId6"/>
    <p:sldId id="625" r:id="rId7"/>
    <p:sldId id="693" r:id="rId8"/>
    <p:sldId id="623" r:id="rId9"/>
    <p:sldId id="697" r:id="rId10"/>
    <p:sldId id="698" r:id="rId11"/>
    <p:sldId id="692" r:id="rId12"/>
    <p:sldId id="703" r:id="rId13"/>
    <p:sldId id="701" r:id="rId14"/>
    <p:sldId id="704" r:id="rId15"/>
    <p:sldId id="702" r:id="rId16"/>
    <p:sldId id="705" r:id="rId17"/>
    <p:sldId id="707" r:id="rId18"/>
    <p:sldId id="706" r:id="rId19"/>
    <p:sldId id="600" r:id="rId20"/>
    <p:sldId id="601" r:id="rId21"/>
    <p:sldId id="602" r:id="rId22"/>
    <p:sldId id="604" r:id="rId23"/>
    <p:sldId id="608" r:id="rId24"/>
    <p:sldId id="610" r:id="rId25"/>
    <p:sldId id="611" r:id="rId26"/>
    <p:sldId id="613" r:id="rId27"/>
    <p:sldId id="614" r:id="rId28"/>
    <p:sldId id="708" r:id="rId29"/>
    <p:sldId id="700" r:id="rId30"/>
    <p:sldId id="48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1"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01" autoAdjust="0"/>
    <p:restoredTop sz="86438" autoAdjust="0"/>
  </p:normalViewPr>
  <p:slideViewPr>
    <p:cSldViewPr snapToGrid="0" snapToObjects="1">
      <p:cViewPr>
        <p:scale>
          <a:sx n="96" d="100"/>
          <a:sy n="96" d="100"/>
        </p:scale>
        <p:origin x="48" y="64"/>
      </p:cViewPr>
      <p:guideLst/>
    </p:cSldViewPr>
  </p:slideViewPr>
  <p:outlineViewPr>
    <p:cViewPr>
      <p:scale>
        <a:sx n="33" d="100"/>
        <a:sy n="33" d="100"/>
      </p:scale>
      <p:origin x="0" y="-95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0T15:57:30.443" idx="1">
    <p:pos x="1105" y="2318"/>
    <p:text>被认为现代意义上第一部现代著作权法和商标法</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D74103B-78DF-4138-8EBF-826F99E5DD3C}" type="doc">
      <dgm:prSet loTypeId="urn:microsoft.com/office/officeart/2005/8/layout/hierarchy6" loCatId="hierarchy" qsTypeId="urn:microsoft.com/office/officeart/2005/8/quickstyle/simple1#2" qsCatId="simple" csTypeId="urn:microsoft.com/office/officeart/2005/8/colors/accent1_2#2" csCatId="accent1" phldr="1"/>
      <dgm:spPr/>
    </dgm:pt>
    <dgm:pt modelId="{E91F1A77-01C8-4E60-B63C-2853356977B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国际公约</a:t>
          </a:r>
        </a:p>
      </dgm:t>
    </dgm:pt>
    <dgm:pt modelId="{C70E8E40-2891-416E-9DCC-43A668C11E0D}" type="parTrans" cxnId="{7F14AB3F-7BB9-4C1E-9839-D9DC9F1EA708}">
      <dgm:prSet/>
      <dgm:spPr/>
      <dgm:t>
        <a:bodyPr/>
        <a:lstStyle/>
        <a:p>
          <a:endParaRPr lang="zh-CN" altLang="en-US"/>
        </a:p>
      </dgm:t>
    </dgm:pt>
    <dgm:pt modelId="{6EA34A49-30B6-4A59-98D0-54FC09404A96}" type="sibTrans" cxnId="{7F14AB3F-7BB9-4C1E-9839-D9DC9F1EA708}">
      <dgm:prSet/>
      <dgm:spPr/>
      <dgm:t>
        <a:bodyPr/>
        <a:lstStyle/>
        <a:p>
          <a:endParaRPr lang="zh-CN" altLang="en-US"/>
        </a:p>
      </dgm:t>
    </dgm:pt>
    <dgm:pt modelId="{AE7DCF60-C573-4CD9-B3C5-66C3E4FCC24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综合性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国际公约</a:t>
          </a:r>
        </a:p>
      </dgm:t>
    </dgm:pt>
    <dgm:pt modelId="{9C04D4B0-DCBA-4D7B-8541-41AC297CC179}" type="parTrans" cxnId="{368B6094-CE89-4E27-BFFF-C11909C40D72}">
      <dgm:prSet/>
      <dgm:spPr/>
      <dgm:t>
        <a:bodyPr/>
        <a:lstStyle/>
        <a:p>
          <a:endParaRPr lang="zh-CN" altLang="en-US"/>
        </a:p>
      </dgm:t>
    </dgm:pt>
    <dgm:pt modelId="{F12E7F04-FB5A-4E5E-AD0A-1BCB03D72BFD}" type="sibTrans" cxnId="{368B6094-CE89-4E27-BFFF-C11909C40D72}">
      <dgm:prSet/>
      <dgm:spPr/>
      <dgm:t>
        <a:bodyPr/>
        <a:lstStyle/>
        <a:p>
          <a:endParaRPr lang="zh-CN" altLang="en-US"/>
        </a:p>
      </dgm:t>
    </dgm:pt>
    <dgm:pt modelId="{1611912C-F577-48AD-8A3B-64602600ACA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成立世界</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组织公约 </a:t>
          </a:r>
        </a:p>
      </dgm:t>
    </dgm:pt>
    <dgm:pt modelId="{99A8A3EF-673F-4FCC-A63D-55B123F34901}" type="parTrans" cxnId="{57162C37-1183-415B-938C-F773BDD8D74C}">
      <dgm:prSet/>
      <dgm:spPr/>
      <dgm:t>
        <a:bodyPr/>
        <a:lstStyle/>
        <a:p>
          <a:endParaRPr lang="zh-CN" altLang="en-US"/>
        </a:p>
      </dgm:t>
    </dgm:pt>
    <dgm:pt modelId="{D7A84C2F-5067-4A61-8899-3C688547D088}" type="sibTrans" cxnId="{57162C37-1183-415B-938C-F773BDD8D74C}">
      <dgm:prSet/>
      <dgm:spPr/>
      <dgm:t>
        <a:bodyPr/>
        <a:lstStyle/>
        <a:p>
          <a:endParaRPr lang="zh-CN" altLang="en-US"/>
        </a:p>
      </dgm:t>
    </dgm:pt>
    <dgm:pt modelId="{5D8EEC5F-6B41-4356-AD38-4B6C2567B59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与贸易有关</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协议 </a:t>
          </a:r>
        </a:p>
      </dgm:t>
    </dgm:pt>
    <dgm:pt modelId="{290D5BFF-3416-4BFB-9B67-7BA3F7826282}" type="parTrans" cxnId="{F8162E71-C0DC-4E20-8E77-2F13A8BDF2AB}">
      <dgm:prSet/>
      <dgm:spPr/>
      <dgm:t>
        <a:bodyPr/>
        <a:lstStyle/>
        <a:p>
          <a:endParaRPr lang="zh-CN" altLang="en-US"/>
        </a:p>
      </dgm:t>
    </dgm:pt>
    <dgm:pt modelId="{28B7CCA1-D585-4E4A-B39F-1D8CB9E38465}" type="sibTrans" cxnId="{F8162E71-C0DC-4E20-8E77-2F13A8BDF2AB}">
      <dgm:prSet/>
      <dgm:spPr/>
      <dgm:t>
        <a:bodyPr/>
        <a:lstStyle/>
        <a:p>
          <a:endParaRPr lang="zh-CN" altLang="en-US"/>
        </a:p>
      </dgm:t>
    </dgm:pt>
    <dgm:pt modelId="{F424C9B8-F7FA-4895-AEF1-6E35EDA267A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非综合性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公约</a:t>
          </a:r>
        </a:p>
      </dgm:t>
    </dgm:pt>
    <dgm:pt modelId="{48A351EA-83AA-4BDB-B6E7-3F43881E6159}" type="parTrans" cxnId="{F084DC1A-F649-4353-886A-2AA5CBBC6BE0}">
      <dgm:prSet/>
      <dgm:spPr/>
      <dgm:t>
        <a:bodyPr/>
        <a:lstStyle/>
        <a:p>
          <a:endParaRPr lang="zh-CN" altLang="en-US"/>
        </a:p>
      </dgm:t>
    </dgm:pt>
    <dgm:pt modelId="{9173F1C4-973E-4794-B3B4-D5838EA3C1D7}" type="sibTrans" cxnId="{F084DC1A-F649-4353-886A-2AA5CBBC6BE0}">
      <dgm:prSet/>
      <dgm:spPr/>
      <dgm:t>
        <a:bodyPr/>
        <a:lstStyle/>
        <a:p>
          <a:endParaRPr lang="zh-CN" altLang="en-US"/>
        </a:p>
      </dgm:t>
    </dgm:pt>
    <dgm:pt modelId="{BA0B954A-D53B-44C2-BAD0-6AF227D8D9F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保护</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工业产权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的公约</a:t>
          </a:r>
        </a:p>
      </dgm:t>
    </dgm:pt>
    <dgm:pt modelId="{A431E2D0-DA31-49B2-A331-FDBB6F9383D8}" type="parTrans" cxnId="{8F7E8FDA-3FA0-4A7A-B5A1-392F826FA0A0}">
      <dgm:prSet/>
      <dgm:spPr/>
      <dgm:t>
        <a:bodyPr/>
        <a:lstStyle/>
        <a:p>
          <a:endParaRPr lang="zh-CN" altLang="en-US"/>
        </a:p>
      </dgm:t>
    </dgm:pt>
    <dgm:pt modelId="{0358240D-54F2-4759-B513-EBCD93C6D533}" type="sibTrans" cxnId="{8F7E8FDA-3FA0-4A7A-B5A1-392F826FA0A0}">
      <dgm:prSet/>
      <dgm:spPr/>
      <dgm:t>
        <a:bodyPr/>
        <a:lstStyle/>
        <a:p>
          <a:endParaRPr lang="zh-CN" altLang="en-US"/>
        </a:p>
      </dgm:t>
    </dgm:pt>
    <dgm:pt modelId="{133DADD8-D8BA-4EDF-97D3-CA33DB40057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保护文学</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艺术产权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的公约</a:t>
          </a: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200" b="1"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dgm:t>
    </dgm:pt>
    <dgm:pt modelId="{8517FEDC-5F11-44AD-95BA-8BFF62E6C163}" type="parTrans" cxnId="{66237D68-5A53-4B80-A41F-CD2CF115A64F}">
      <dgm:prSet/>
      <dgm:spPr/>
      <dgm:t>
        <a:bodyPr/>
        <a:lstStyle/>
        <a:p>
          <a:endParaRPr lang="zh-CN" altLang="en-US"/>
        </a:p>
      </dgm:t>
    </dgm:pt>
    <dgm:pt modelId="{2FF6A8F5-BE4E-4043-9928-EA1B682D812D}" type="sibTrans" cxnId="{66237D68-5A53-4B80-A41F-CD2CF115A64F}">
      <dgm:prSet/>
      <dgm:spPr/>
      <dgm:t>
        <a:bodyPr/>
        <a:lstStyle/>
        <a:p>
          <a:endParaRPr lang="zh-CN" altLang="en-US"/>
        </a:p>
      </dgm:t>
    </dgm:pt>
    <dgm:pt modelId="{D2047A73-E9ED-426E-A363-35F36CC6024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保护其他</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的公约</a:t>
          </a:r>
        </a:p>
      </dgm:t>
    </dgm:pt>
    <dgm:pt modelId="{40ADC613-A5C5-49F4-B210-3341A3951002}" type="parTrans" cxnId="{96920FC0-4BC1-4F27-A409-D4AB2AB1CC94}">
      <dgm:prSet/>
      <dgm:spPr/>
      <dgm:t>
        <a:bodyPr/>
        <a:lstStyle/>
        <a:p>
          <a:endParaRPr lang="zh-CN" altLang="en-US"/>
        </a:p>
      </dgm:t>
    </dgm:pt>
    <dgm:pt modelId="{A316F2E4-6340-4F76-A4CD-262B06B5D009}" type="sibTrans" cxnId="{96920FC0-4BC1-4F27-A409-D4AB2AB1CC94}">
      <dgm:prSet/>
      <dgm:spPr/>
      <dgm:t>
        <a:bodyPr/>
        <a:lstStyle/>
        <a:p>
          <a:endParaRPr lang="zh-CN" altLang="en-US"/>
        </a:p>
      </dgm:t>
    </dgm:pt>
    <dgm:pt modelId="{C7F88295-295B-47E3-89AA-0C71B8C79538}" type="pres">
      <dgm:prSet presAssocID="{0D74103B-78DF-4138-8EBF-826F99E5DD3C}" presName="mainComposite" presStyleCnt="0">
        <dgm:presLayoutVars>
          <dgm:chPref val="1"/>
          <dgm:dir/>
          <dgm:animOne val="branch"/>
          <dgm:animLvl val="lvl"/>
          <dgm:resizeHandles val="exact"/>
        </dgm:presLayoutVars>
      </dgm:prSet>
      <dgm:spPr/>
    </dgm:pt>
    <dgm:pt modelId="{44B033ED-4D7D-49A0-A4FA-D94C0BA1CEEE}" type="pres">
      <dgm:prSet presAssocID="{0D74103B-78DF-4138-8EBF-826F99E5DD3C}" presName="hierFlow" presStyleCnt="0"/>
      <dgm:spPr/>
    </dgm:pt>
    <dgm:pt modelId="{69ACF8D8-D1E7-4D46-BC97-059DFA04825E}" type="pres">
      <dgm:prSet presAssocID="{0D74103B-78DF-4138-8EBF-826F99E5DD3C}" presName="hierChild1" presStyleCnt="0">
        <dgm:presLayoutVars>
          <dgm:chPref val="1"/>
          <dgm:animOne val="branch"/>
          <dgm:animLvl val="lvl"/>
        </dgm:presLayoutVars>
      </dgm:prSet>
      <dgm:spPr/>
    </dgm:pt>
    <dgm:pt modelId="{3B404C01-D875-4D49-886E-E60E0D0C5E84}" type="pres">
      <dgm:prSet presAssocID="{E91F1A77-01C8-4E60-B63C-2853356977B8}" presName="Name14" presStyleCnt="0"/>
      <dgm:spPr/>
    </dgm:pt>
    <dgm:pt modelId="{BCF3C965-EF96-4D1D-AB3D-95A2CEBE6671}" type="pres">
      <dgm:prSet presAssocID="{E91F1A77-01C8-4E60-B63C-2853356977B8}" presName="level1Shape" presStyleLbl="node0" presStyleIdx="0" presStyleCnt="1" custLinFactNeighborX="2115">
        <dgm:presLayoutVars>
          <dgm:chPref val="3"/>
        </dgm:presLayoutVars>
      </dgm:prSet>
      <dgm:spPr/>
    </dgm:pt>
    <dgm:pt modelId="{B5FBB14A-2D29-49CE-8BFA-2A1EACA82BA7}" type="pres">
      <dgm:prSet presAssocID="{E91F1A77-01C8-4E60-B63C-2853356977B8}" presName="hierChild2" presStyleCnt="0"/>
      <dgm:spPr/>
    </dgm:pt>
    <dgm:pt modelId="{3D698A94-26A1-4472-9AA7-52AA5E2C6748}" type="pres">
      <dgm:prSet presAssocID="{9C04D4B0-DCBA-4D7B-8541-41AC297CC179}" presName="Name19" presStyleLbl="parChTrans1D2" presStyleIdx="0" presStyleCnt="2"/>
      <dgm:spPr/>
    </dgm:pt>
    <dgm:pt modelId="{84A0EC69-57EF-4796-87F7-81BE22ACF91F}" type="pres">
      <dgm:prSet presAssocID="{AE7DCF60-C573-4CD9-B3C5-66C3E4FCC24C}" presName="Name21" presStyleCnt="0"/>
      <dgm:spPr/>
    </dgm:pt>
    <dgm:pt modelId="{C9787F10-A421-453C-AEE3-D4B3B8377558}" type="pres">
      <dgm:prSet presAssocID="{AE7DCF60-C573-4CD9-B3C5-66C3E4FCC24C}" presName="level2Shape" presStyleLbl="node2" presStyleIdx="0" presStyleCnt="2" custLinFactNeighborX="3172" custLinFactNeighborY="-4757"/>
      <dgm:spPr/>
    </dgm:pt>
    <dgm:pt modelId="{79FC1FFB-3194-4C9B-9B89-8815E4ED2032}" type="pres">
      <dgm:prSet presAssocID="{AE7DCF60-C573-4CD9-B3C5-66C3E4FCC24C}" presName="hierChild3" presStyleCnt="0"/>
      <dgm:spPr/>
    </dgm:pt>
    <dgm:pt modelId="{DE23BAEB-E90D-4E5F-9B2A-94269DB9FD3F}" type="pres">
      <dgm:prSet presAssocID="{99A8A3EF-673F-4FCC-A63D-55B123F34901}" presName="Name19" presStyleLbl="parChTrans1D3" presStyleIdx="0" presStyleCnt="5"/>
      <dgm:spPr/>
    </dgm:pt>
    <dgm:pt modelId="{E06E60F9-C8EC-4BDF-A32B-A89D64621772}" type="pres">
      <dgm:prSet presAssocID="{1611912C-F577-48AD-8A3B-64602600ACA1}" presName="Name21" presStyleCnt="0"/>
      <dgm:spPr/>
    </dgm:pt>
    <dgm:pt modelId="{09A3EBBC-C08C-47E6-96F5-B87EE582D02B}" type="pres">
      <dgm:prSet presAssocID="{1611912C-F577-48AD-8A3B-64602600ACA1}" presName="level2Shape" presStyleLbl="node3" presStyleIdx="0" presStyleCnt="5"/>
      <dgm:spPr/>
    </dgm:pt>
    <dgm:pt modelId="{5CC0652B-F757-42BD-83F3-F18726F0CCA1}" type="pres">
      <dgm:prSet presAssocID="{1611912C-F577-48AD-8A3B-64602600ACA1}" presName="hierChild3" presStyleCnt="0"/>
      <dgm:spPr/>
    </dgm:pt>
    <dgm:pt modelId="{2644EC0B-3B11-4FA0-90A8-B0D5ACF756E2}" type="pres">
      <dgm:prSet presAssocID="{290D5BFF-3416-4BFB-9B67-7BA3F7826282}" presName="Name19" presStyleLbl="parChTrans1D3" presStyleIdx="1" presStyleCnt="5"/>
      <dgm:spPr/>
    </dgm:pt>
    <dgm:pt modelId="{8ACCAEBC-AA70-495D-A0C9-CB197A347096}" type="pres">
      <dgm:prSet presAssocID="{5D8EEC5F-6B41-4356-AD38-4B6C2567B594}" presName="Name21" presStyleCnt="0"/>
      <dgm:spPr/>
    </dgm:pt>
    <dgm:pt modelId="{C92B2813-0C7C-4F44-9C00-B3EA228F95D7}" type="pres">
      <dgm:prSet presAssocID="{5D8EEC5F-6B41-4356-AD38-4B6C2567B594}" presName="level2Shape" presStyleLbl="node3" presStyleIdx="1" presStyleCnt="5"/>
      <dgm:spPr/>
    </dgm:pt>
    <dgm:pt modelId="{571EF091-89E7-4CF6-A2FA-C88091FD1E6B}" type="pres">
      <dgm:prSet presAssocID="{5D8EEC5F-6B41-4356-AD38-4B6C2567B594}" presName="hierChild3" presStyleCnt="0"/>
      <dgm:spPr/>
    </dgm:pt>
    <dgm:pt modelId="{C7A3A2CE-1B2D-4B2D-8E0F-E40E006B7411}" type="pres">
      <dgm:prSet presAssocID="{48A351EA-83AA-4BDB-B6E7-3F43881E6159}" presName="Name19" presStyleLbl="parChTrans1D2" presStyleIdx="1" presStyleCnt="2"/>
      <dgm:spPr/>
    </dgm:pt>
    <dgm:pt modelId="{65EC0E35-B13B-4174-9F83-1253DE174945}" type="pres">
      <dgm:prSet presAssocID="{F424C9B8-F7FA-4895-AEF1-6E35EDA267A5}" presName="Name21" presStyleCnt="0"/>
      <dgm:spPr/>
    </dgm:pt>
    <dgm:pt modelId="{DF75094C-3BB5-4A02-B711-FED023606B4B}" type="pres">
      <dgm:prSet presAssocID="{F424C9B8-F7FA-4895-AEF1-6E35EDA267A5}" presName="level2Shape" presStyleLbl="node2" presStyleIdx="1" presStyleCnt="2" custLinFactNeighborY="-4758"/>
      <dgm:spPr/>
    </dgm:pt>
    <dgm:pt modelId="{C7B2B351-6231-44FE-BE70-65D3F0E312E9}" type="pres">
      <dgm:prSet presAssocID="{F424C9B8-F7FA-4895-AEF1-6E35EDA267A5}" presName="hierChild3" presStyleCnt="0"/>
      <dgm:spPr/>
    </dgm:pt>
    <dgm:pt modelId="{27B03B43-B5A3-4D02-A1E4-2473579D2FB8}" type="pres">
      <dgm:prSet presAssocID="{A431E2D0-DA31-49B2-A331-FDBB6F9383D8}" presName="Name19" presStyleLbl="parChTrans1D3" presStyleIdx="2" presStyleCnt="5"/>
      <dgm:spPr/>
    </dgm:pt>
    <dgm:pt modelId="{C089697B-4F31-447C-889C-E617B128B2A3}" type="pres">
      <dgm:prSet presAssocID="{BA0B954A-D53B-44C2-BAD0-6AF227D8D9F1}" presName="Name21" presStyleCnt="0"/>
      <dgm:spPr/>
    </dgm:pt>
    <dgm:pt modelId="{0A442D3D-1B41-40E1-B296-8A4827C76D15}" type="pres">
      <dgm:prSet presAssocID="{BA0B954A-D53B-44C2-BAD0-6AF227D8D9F1}" presName="level2Shape" presStyleLbl="node3" presStyleIdx="2" presStyleCnt="5"/>
      <dgm:spPr/>
    </dgm:pt>
    <dgm:pt modelId="{19801724-2115-4335-B14F-6124A58CBFAB}" type="pres">
      <dgm:prSet presAssocID="{BA0B954A-D53B-44C2-BAD0-6AF227D8D9F1}" presName="hierChild3" presStyleCnt="0"/>
      <dgm:spPr/>
    </dgm:pt>
    <dgm:pt modelId="{61AC8B84-4B7E-4FC5-ADF8-99A4413F52BD}" type="pres">
      <dgm:prSet presAssocID="{8517FEDC-5F11-44AD-95BA-8BFF62E6C163}" presName="Name19" presStyleLbl="parChTrans1D3" presStyleIdx="3" presStyleCnt="5"/>
      <dgm:spPr/>
    </dgm:pt>
    <dgm:pt modelId="{F9709E16-9E81-4CBA-BB2B-CEA6DDC12313}" type="pres">
      <dgm:prSet presAssocID="{133DADD8-D8BA-4EDF-97D3-CA33DB400571}" presName="Name21" presStyleCnt="0"/>
      <dgm:spPr/>
    </dgm:pt>
    <dgm:pt modelId="{4B1EAEC9-4948-44F7-8314-49397B1331EC}" type="pres">
      <dgm:prSet presAssocID="{133DADD8-D8BA-4EDF-97D3-CA33DB400571}" presName="level2Shape" presStyleLbl="node3" presStyleIdx="3" presStyleCnt="5"/>
      <dgm:spPr/>
    </dgm:pt>
    <dgm:pt modelId="{7C6D88CE-4FB2-4E2A-8944-EA9B9DF1FD30}" type="pres">
      <dgm:prSet presAssocID="{133DADD8-D8BA-4EDF-97D3-CA33DB400571}" presName="hierChild3" presStyleCnt="0"/>
      <dgm:spPr/>
    </dgm:pt>
    <dgm:pt modelId="{0A973FF3-5708-419E-91C9-E1D07A4108E8}" type="pres">
      <dgm:prSet presAssocID="{40ADC613-A5C5-49F4-B210-3341A3951002}" presName="Name19" presStyleLbl="parChTrans1D3" presStyleIdx="4" presStyleCnt="5"/>
      <dgm:spPr/>
    </dgm:pt>
    <dgm:pt modelId="{1BBCDC80-E769-4705-B6A6-58AFED16572F}" type="pres">
      <dgm:prSet presAssocID="{D2047A73-E9ED-426E-A363-35F36CC60240}" presName="Name21" presStyleCnt="0"/>
      <dgm:spPr/>
    </dgm:pt>
    <dgm:pt modelId="{F13D6261-ED87-4531-9F0F-BC05E5FC5179}" type="pres">
      <dgm:prSet presAssocID="{D2047A73-E9ED-426E-A363-35F36CC60240}" presName="level2Shape" presStyleLbl="node3" presStyleIdx="4" presStyleCnt="5" custLinFactNeighborX="-12687" custLinFactNeighborY="-1586"/>
      <dgm:spPr/>
    </dgm:pt>
    <dgm:pt modelId="{8D35E822-78DD-4388-A546-2955949BE3A8}" type="pres">
      <dgm:prSet presAssocID="{D2047A73-E9ED-426E-A363-35F36CC60240}" presName="hierChild3" presStyleCnt="0"/>
      <dgm:spPr/>
    </dgm:pt>
    <dgm:pt modelId="{B346CECE-3B5F-4E59-9BB2-D83E414D6938}" type="pres">
      <dgm:prSet presAssocID="{0D74103B-78DF-4138-8EBF-826F99E5DD3C}" presName="bgShapesFlow" presStyleCnt="0"/>
      <dgm:spPr/>
    </dgm:pt>
  </dgm:ptLst>
  <dgm:cxnLst>
    <dgm:cxn modelId="{8925961A-24B6-4B65-964E-26A2163E563B}" type="presOf" srcId="{A431E2D0-DA31-49B2-A331-FDBB6F9383D8}" destId="{27B03B43-B5A3-4D02-A1E4-2473579D2FB8}" srcOrd="0" destOrd="0" presId="urn:microsoft.com/office/officeart/2005/8/layout/hierarchy6"/>
    <dgm:cxn modelId="{F084DC1A-F649-4353-886A-2AA5CBBC6BE0}" srcId="{E91F1A77-01C8-4E60-B63C-2853356977B8}" destId="{F424C9B8-F7FA-4895-AEF1-6E35EDA267A5}" srcOrd="1" destOrd="0" parTransId="{48A351EA-83AA-4BDB-B6E7-3F43881E6159}" sibTransId="{9173F1C4-973E-4794-B3B4-D5838EA3C1D7}"/>
    <dgm:cxn modelId="{AE55582D-992F-49B8-BDB1-81EB20CEB413}" type="presOf" srcId="{8517FEDC-5F11-44AD-95BA-8BFF62E6C163}" destId="{61AC8B84-4B7E-4FC5-ADF8-99A4413F52BD}" srcOrd="0" destOrd="0" presId="urn:microsoft.com/office/officeart/2005/8/layout/hierarchy6"/>
    <dgm:cxn modelId="{07A0AD32-3B2C-47A8-8481-9617284871C6}" type="presOf" srcId="{E91F1A77-01C8-4E60-B63C-2853356977B8}" destId="{BCF3C965-EF96-4D1D-AB3D-95A2CEBE6671}" srcOrd="0" destOrd="0" presId="urn:microsoft.com/office/officeart/2005/8/layout/hierarchy6"/>
    <dgm:cxn modelId="{57162C37-1183-415B-938C-F773BDD8D74C}" srcId="{AE7DCF60-C573-4CD9-B3C5-66C3E4FCC24C}" destId="{1611912C-F577-48AD-8A3B-64602600ACA1}" srcOrd="0" destOrd="0" parTransId="{99A8A3EF-673F-4FCC-A63D-55B123F34901}" sibTransId="{D7A84C2F-5067-4A61-8899-3C688547D088}"/>
    <dgm:cxn modelId="{7F14AB3F-7BB9-4C1E-9839-D9DC9F1EA708}" srcId="{0D74103B-78DF-4138-8EBF-826F99E5DD3C}" destId="{E91F1A77-01C8-4E60-B63C-2853356977B8}" srcOrd="0" destOrd="0" parTransId="{C70E8E40-2891-416E-9DCC-43A668C11E0D}" sibTransId="{6EA34A49-30B6-4A59-98D0-54FC09404A96}"/>
    <dgm:cxn modelId="{BBD82D5F-687E-4EF3-B536-D17D9F481D9F}" type="presOf" srcId="{9C04D4B0-DCBA-4D7B-8541-41AC297CC179}" destId="{3D698A94-26A1-4472-9AA7-52AA5E2C6748}" srcOrd="0" destOrd="0" presId="urn:microsoft.com/office/officeart/2005/8/layout/hierarchy6"/>
    <dgm:cxn modelId="{C792C667-D91F-4201-BAD3-15A92E39D9C6}" type="presOf" srcId="{AE7DCF60-C573-4CD9-B3C5-66C3E4FCC24C}" destId="{C9787F10-A421-453C-AEE3-D4B3B8377558}" srcOrd="0" destOrd="0" presId="urn:microsoft.com/office/officeart/2005/8/layout/hierarchy6"/>
    <dgm:cxn modelId="{66237D68-5A53-4B80-A41F-CD2CF115A64F}" srcId="{F424C9B8-F7FA-4895-AEF1-6E35EDA267A5}" destId="{133DADD8-D8BA-4EDF-97D3-CA33DB400571}" srcOrd="1" destOrd="0" parTransId="{8517FEDC-5F11-44AD-95BA-8BFF62E6C163}" sibTransId="{2FF6A8F5-BE4E-4043-9928-EA1B682D812D}"/>
    <dgm:cxn modelId="{C7F1CB68-A362-43F8-A256-AE11B68C413D}" type="presOf" srcId="{99A8A3EF-673F-4FCC-A63D-55B123F34901}" destId="{DE23BAEB-E90D-4E5F-9B2A-94269DB9FD3F}" srcOrd="0" destOrd="0" presId="urn:microsoft.com/office/officeart/2005/8/layout/hierarchy6"/>
    <dgm:cxn modelId="{7D2ADF4F-BD57-4912-8554-FE68C9BC654C}" type="presOf" srcId="{BA0B954A-D53B-44C2-BAD0-6AF227D8D9F1}" destId="{0A442D3D-1B41-40E1-B296-8A4827C76D15}" srcOrd="0" destOrd="0" presId="urn:microsoft.com/office/officeart/2005/8/layout/hierarchy6"/>
    <dgm:cxn modelId="{F8162E71-C0DC-4E20-8E77-2F13A8BDF2AB}" srcId="{AE7DCF60-C573-4CD9-B3C5-66C3E4FCC24C}" destId="{5D8EEC5F-6B41-4356-AD38-4B6C2567B594}" srcOrd="1" destOrd="0" parTransId="{290D5BFF-3416-4BFB-9B67-7BA3F7826282}" sibTransId="{28B7CCA1-D585-4E4A-B39F-1D8CB9E38465}"/>
    <dgm:cxn modelId="{FF6C6D79-7120-43D7-B467-1ED9B3AE9B28}" type="presOf" srcId="{48A351EA-83AA-4BDB-B6E7-3F43881E6159}" destId="{C7A3A2CE-1B2D-4B2D-8E0F-E40E006B7411}" srcOrd="0" destOrd="0" presId="urn:microsoft.com/office/officeart/2005/8/layout/hierarchy6"/>
    <dgm:cxn modelId="{368B6094-CE89-4E27-BFFF-C11909C40D72}" srcId="{E91F1A77-01C8-4E60-B63C-2853356977B8}" destId="{AE7DCF60-C573-4CD9-B3C5-66C3E4FCC24C}" srcOrd="0" destOrd="0" parTransId="{9C04D4B0-DCBA-4D7B-8541-41AC297CC179}" sibTransId="{F12E7F04-FB5A-4E5E-AD0A-1BCB03D72BFD}"/>
    <dgm:cxn modelId="{0AEBC299-D21E-4291-819D-F7728F389733}" type="presOf" srcId="{5D8EEC5F-6B41-4356-AD38-4B6C2567B594}" destId="{C92B2813-0C7C-4F44-9C00-B3EA228F95D7}" srcOrd="0" destOrd="0" presId="urn:microsoft.com/office/officeart/2005/8/layout/hierarchy6"/>
    <dgm:cxn modelId="{480D58A1-5976-4CB3-9361-77CD459581B5}" type="presOf" srcId="{133DADD8-D8BA-4EDF-97D3-CA33DB400571}" destId="{4B1EAEC9-4948-44F7-8314-49397B1331EC}" srcOrd="0" destOrd="0" presId="urn:microsoft.com/office/officeart/2005/8/layout/hierarchy6"/>
    <dgm:cxn modelId="{0BCCDAA5-D18A-4369-8B1E-1B084E5994CF}" type="presOf" srcId="{0D74103B-78DF-4138-8EBF-826F99E5DD3C}" destId="{C7F88295-295B-47E3-89AA-0C71B8C79538}" srcOrd="0" destOrd="0" presId="urn:microsoft.com/office/officeart/2005/8/layout/hierarchy6"/>
    <dgm:cxn modelId="{8AA4B0B8-D2AF-40B7-A400-34FED87AE6C8}" type="presOf" srcId="{40ADC613-A5C5-49F4-B210-3341A3951002}" destId="{0A973FF3-5708-419E-91C9-E1D07A4108E8}" srcOrd="0" destOrd="0" presId="urn:microsoft.com/office/officeart/2005/8/layout/hierarchy6"/>
    <dgm:cxn modelId="{4C8536B9-BB5E-43AB-839B-7D812FA20CFB}" type="presOf" srcId="{F424C9B8-F7FA-4895-AEF1-6E35EDA267A5}" destId="{DF75094C-3BB5-4A02-B711-FED023606B4B}" srcOrd="0" destOrd="0" presId="urn:microsoft.com/office/officeart/2005/8/layout/hierarchy6"/>
    <dgm:cxn modelId="{E82FFABE-E864-4A47-BB05-CE4271CEEB24}" type="presOf" srcId="{1611912C-F577-48AD-8A3B-64602600ACA1}" destId="{09A3EBBC-C08C-47E6-96F5-B87EE582D02B}" srcOrd="0" destOrd="0" presId="urn:microsoft.com/office/officeart/2005/8/layout/hierarchy6"/>
    <dgm:cxn modelId="{96920FC0-4BC1-4F27-A409-D4AB2AB1CC94}" srcId="{F424C9B8-F7FA-4895-AEF1-6E35EDA267A5}" destId="{D2047A73-E9ED-426E-A363-35F36CC60240}" srcOrd="2" destOrd="0" parTransId="{40ADC613-A5C5-49F4-B210-3341A3951002}" sibTransId="{A316F2E4-6340-4F76-A4CD-262B06B5D009}"/>
    <dgm:cxn modelId="{362D2DCF-900B-4DF8-9042-DB620B11A96D}" type="presOf" srcId="{D2047A73-E9ED-426E-A363-35F36CC60240}" destId="{F13D6261-ED87-4531-9F0F-BC05E5FC5179}" srcOrd="0" destOrd="0" presId="urn:microsoft.com/office/officeart/2005/8/layout/hierarchy6"/>
    <dgm:cxn modelId="{8F7E8FDA-3FA0-4A7A-B5A1-392F826FA0A0}" srcId="{F424C9B8-F7FA-4895-AEF1-6E35EDA267A5}" destId="{BA0B954A-D53B-44C2-BAD0-6AF227D8D9F1}" srcOrd="0" destOrd="0" parTransId="{A431E2D0-DA31-49B2-A331-FDBB6F9383D8}" sibTransId="{0358240D-54F2-4759-B513-EBCD93C6D533}"/>
    <dgm:cxn modelId="{188E5BF2-FF76-4808-AB3F-B2EA0108186B}" type="presOf" srcId="{290D5BFF-3416-4BFB-9B67-7BA3F7826282}" destId="{2644EC0B-3B11-4FA0-90A8-B0D5ACF756E2}" srcOrd="0" destOrd="0" presId="urn:microsoft.com/office/officeart/2005/8/layout/hierarchy6"/>
    <dgm:cxn modelId="{FBCCC302-3F32-4E9C-99A4-D9F5E1D92BDC}" type="presParOf" srcId="{C7F88295-295B-47E3-89AA-0C71B8C79538}" destId="{44B033ED-4D7D-49A0-A4FA-D94C0BA1CEEE}" srcOrd="0" destOrd="0" presId="urn:microsoft.com/office/officeart/2005/8/layout/hierarchy6"/>
    <dgm:cxn modelId="{CA401116-562E-4679-91C8-2B75D5BEC746}" type="presParOf" srcId="{44B033ED-4D7D-49A0-A4FA-D94C0BA1CEEE}" destId="{69ACF8D8-D1E7-4D46-BC97-059DFA04825E}" srcOrd="0" destOrd="0" presId="urn:microsoft.com/office/officeart/2005/8/layout/hierarchy6"/>
    <dgm:cxn modelId="{709C5E69-8981-4861-AF78-C112139DDCE4}" type="presParOf" srcId="{69ACF8D8-D1E7-4D46-BC97-059DFA04825E}" destId="{3B404C01-D875-4D49-886E-E60E0D0C5E84}" srcOrd="0" destOrd="0" presId="urn:microsoft.com/office/officeart/2005/8/layout/hierarchy6"/>
    <dgm:cxn modelId="{8053D6E1-4A20-48DD-AF71-BEDCF071F204}" type="presParOf" srcId="{3B404C01-D875-4D49-886E-E60E0D0C5E84}" destId="{BCF3C965-EF96-4D1D-AB3D-95A2CEBE6671}" srcOrd="0" destOrd="0" presId="urn:microsoft.com/office/officeart/2005/8/layout/hierarchy6"/>
    <dgm:cxn modelId="{BB156E0B-2E33-47A5-A5E8-6D4C74EC93D1}" type="presParOf" srcId="{3B404C01-D875-4D49-886E-E60E0D0C5E84}" destId="{B5FBB14A-2D29-49CE-8BFA-2A1EACA82BA7}" srcOrd="1" destOrd="0" presId="urn:microsoft.com/office/officeart/2005/8/layout/hierarchy6"/>
    <dgm:cxn modelId="{C43FB194-2CBD-43E1-843F-4899015C1A7F}" type="presParOf" srcId="{B5FBB14A-2D29-49CE-8BFA-2A1EACA82BA7}" destId="{3D698A94-26A1-4472-9AA7-52AA5E2C6748}" srcOrd="0" destOrd="0" presId="urn:microsoft.com/office/officeart/2005/8/layout/hierarchy6"/>
    <dgm:cxn modelId="{1BAE742B-F475-47DB-8C80-36DEE62B1036}" type="presParOf" srcId="{B5FBB14A-2D29-49CE-8BFA-2A1EACA82BA7}" destId="{84A0EC69-57EF-4796-87F7-81BE22ACF91F}" srcOrd="1" destOrd="0" presId="urn:microsoft.com/office/officeart/2005/8/layout/hierarchy6"/>
    <dgm:cxn modelId="{3B97D86A-2FF3-4CBA-A4B4-755B3E8A5A98}" type="presParOf" srcId="{84A0EC69-57EF-4796-87F7-81BE22ACF91F}" destId="{C9787F10-A421-453C-AEE3-D4B3B8377558}" srcOrd="0" destOrd="0" presId="urn:microsoft.com/office/officeart/2005/8/layout/hierarchy6"/>
    <dgm:cxn modelId="{F8112E4D-1EC2-4C69-9FB1-34D2D2266B82}" type="presParOf" srcId="{84A0EC69-57EF-4796-87F7-81BE22ACF91F}" destId="{79FC1FFB-3194-4C9B-9B89-8815E4ED2032}" srcOrd="1" destOrd="0" presId="urn:microsoft.com/office/officeart/2005/8/layout/hierarchy6"/>
    <dgm:cxn modelId="{761BC051-9C80-4D6B-BCEB-D5F0184F7C58}" type="presParOf" srcId="{79FC1FFB-3194-4C9B-9B89-8815E4ED2032}" destId="{DE23BAEB-E90D-4E5F-9B2A-94269DB9FD3F}" srcOrd="0" destOrd="0" presId="urn:microsoft.com/office/officeart/2005/8/layout/hierarchy6"/>
    <dgm:cxn modelId="{3201AACD-5E5F-461A-AD18-B445B7310751}" type="presParOf" srcId="{79FC1FFB-3194-4C9B-9B89-8815E4ED2032}" destId="{E06E60F9-C8EC-4BDF-A32B-A89D64621772}" srcOrd="1" destOrd="0" presId="urn:microsoft.com/office/officeart/2005/8/layout/hierarchy6"/>
    <dgm:cxn modelId="{F2AB6956-564F-4AEE-8E7C-DAAA363CBF5B}" type="presParOf" srcId="{E06E60F9-C8EC-4BDF-A32B-A89D64621772}" destId="{09A3EBBC-C08C-47E6-96F5-B87EE582D02B}" srcOrd="0" destOrd="0" presId="urn:microsoft.com/office/officeart/2005/8/layout/hierarchy6"/>
    <dgm:cxn modelId="{500E9507-86FF-43AD-916D-8821C9BD26E7}" type="presParOf" srcId="{E06E60F9-C8EC-4BDF-A32B-A89D64621772}" destId="{5CC0652B-F757-42BD-83F3-F18726F0CCA1}" srcOrd="1" destOrd="0" presId="urn:microsoft.com/office/officeart/2005/8/layout/hierarchy6"/>
    <dgm:cxn modelId="{4A330326-2277-4977-A95F-A653B2AD2F10}" type="presParOf" srcId="{79FC1FFB-3194-4C9B-9B89-8815E4ED2032}" destId="{2644EC0B-3B11-4FA0-90A8-B0D5ACF756E2}" srcOrd="2" destOrd="0" presId="urn:microsoft.com/office/officeart/2005/8/layout/hierarchy6"/>
    <dgm:cxn modelId="{8B15F20B-5B7B-4A97-8B5D-FC588AB738C1}" type="presParOf" srcId="{79FC1FFB-3194-4C9B-9B89-8815E4ED2032}" destId="{8ACCAEBC-AA70-495D-A0C9-CB197A347096}" srcOrd="3" destOrd="0" presId="urn:microsoft.com/office/officeart/2005/8/layout/hierarchy6"/>
    <dgm:cxn modelId="{3733E75E-D6EA-4E78-AB61-F9941D9758C0}" type="presParOf" srcId="{8ACCAEBC-AA70-495D-A0C9-CB197A347096}" destId="{C92B2813-0C7C-4F44-9C00-B3EA228F95D7}" srcOrd="0" destOrd="0" presId="urn:microsoft.com/office/officeart/2005/8/layout/hierarchy6"/>
    <dgm:cxn modelId="{5500A731-66FB-4014-9171-AC77E7426CB9}" type="presParOf" srcId="{8ACCAEBC-AA70-495D-A0C9-CB197A347096}" destId="{571EF091-89E7-4CF6-A2FA-C88091FD1E6B}" srcOrd="1" destOrd="0" presId="urn:microsoft.com/office/officeart/2005/8/layout/hierarchy6"/>
    <dgm:cxn modelId="{3D81BA04-81C7-4949-9B1C-6F6CD54708DD}" type="presParOf" srcId="{B5FBB14A-2D29-49CE-8BFA-2A1EACA82BA7}" destId="{C7A3A2CE-1B2D-4B2D-8E0F-E40E006B7411}" srcOrd="2" destOrd="0" presId="urn:microsoft.com/office/officeart/2005/8/layout/hierarchy6"/>
    <dgm:cxn modelId="{7BB95E11-7D33-418C-AD27-BF52793B2F6C}" type="presParOf" srcId="{B5FBB14A-2D29-49CE-8BFA-2A1EACA82BA7}" destId="{65EC0E35-B13B-4174-9F83-1253DE174945}" srcOrd="3" destOrd="0" presId="urn:microsoft.com/office/officeart/2005/8/layout/hierarchy6"/>
    <dgm:cxn modelId="{8F3D118E-B27F-44DF-A3FE-CF43B778C615}" type="presParOf" srcId="{65EC0E35-B13B-4174-9F83-1253DE174945}" destId="{DF75094C-3BB5-4A02-B711-FED023606B4B}" srcOrd="0" destOrd="0" presId="urn:microsoft.com/office/officeart/2005/8/layout/hierarchy6"/>
    <dgm:cxn modelId="{3CDAE4EF-F3D7-4A69-8094-C383334D1B41}" type="presParOf" srcId="{65EC0E35-B13B-4174-9F83-1253DE174945}" destId="{C7B2B351-6231-44FE-BE70-65D3F0E312E9}" srcOrd="1" destOrd="0" presId="urn:microsoft.com/office/officeart/2005/8/layout/hierarchy6"/>
    <dgm:cxn modelId="{8FD7F495-E24A-4209-9D93-4F69C223F341}" type="presParOf" srcId="{C7B2B351-6231-44FE-BE70-65D3F0E312E9}" destId="{27B03B43-B5A3-4D02-A1E4-2473579D2FB8}" srcOrd="0" destOrd="0" presId="urn:microsoft.com/office/officeart/2005/8/layout/hierarchy6"/>
    <dgm:cxn modelId="{65AF164E-ACEF-4ABB-B370-9E695FA1557C}" type="presParOf" srcId="{C7B2B351-6231-44FE-BE70-65D3F0E312E9}" destId="{C089697B-4F31-447C-889C-E617B128B2A3}" srcOrd="1" destOrd="0" presId="urn:microsoft.com/office/officeart/2005/8/layout/hierarchy6"/>
    <dgm:cxn modelId="{2BC25FB4-E3AE-426B-B08D-482B824AD144}" type="presParOf" srcId="{C089697B-4F31-447C-889C-E617B128B2A3}" destId="{0A442D3D-1B41-40E1-B296-8A4827C76D15}" srcOrd="0" destOrd="0" presId="urn:microsoft.com/office/officeart/2005/8/layout/hierarchy6"/>
    <dgm:cxn modelId="{FADCFC60-6A76-4BBD-AE99-5C50E0F5F0A1}" type="presParOf" srcId="{C089697B-4F31-447C-889C-E617B128B2A3}" destId="{19801724-2115-4335-B14F-6124A58CBFAB}" srcOrd="1" destOrd="0" presId="urn:microsoft.com/office/officeart/2005/8/layout/hierarchy6"/>
    <dgm:cxn modelId="{8215956C-7350-465F-B353-B0DF8DCBBDA7}" type="presParOf" srcId="{C7B2B351-6231-44FE-BE70-65D3F0E312E9}" destId="{61AC8B84-4B7E-4FC5-ADF8-99A4413F52BD}" srcOrd="2" destOrd="0" presId="urn:microsoft.com/office/officeart/2005/8/layout/hierarchy6"/>
    <dgm:cxn modelId="{591CA592-5586-462B-9E4B-65E4065BF821}" type="presParOf" srcId="{C7B2B351-6231-44FE-BE70-65D3F0E312E9}" destId="{F9709E16-9E81-4CBA-BB2B-CEA6DDC12313}" srcOrd="3" destOrd="0" presId="urn:microsoft.com/office/officeart/2005/8/layout/hierarchy6"/>
    <dgm:cxn modelId="{A9EE7F1D-8112-4F6B-8949-ED5959F71E28}" type="presParOf" srcId="{F9709E16-9E81-4CBA-BB2B-CEA6DDC12313}" destId="{4B1EAEC9-4948-44F7-8314-49397B1331EC}" srcOrd="0" destOrd="0" presId="urn:microsoft.com/office/officeart/2005/8/layout/hierarchy6"/>
    <dgm:cxn modelId="{5498D833-6A61-4678-A172-069DA648DE17}" type="presParOf" srcId="{F9709E16-9E81-4CBA-BB2B-CEA6DDC12313}" destId="{7C6D88CE-4FB2-4E2A-8944-EA9B9DF1FD30}" srcOrd="1" destOrd="0" presId="urn:microsoft.com/office/officeart/2005/8/layout/hierarchy6"/>
    <dgm:cxn modelId="{A336572A-7705-4666-986C-2B6122238AA5}" type="presParOf" srcId="{C7B2B351-6231-44FE-BE70-65D3F0E312E9}" destId="{0A973FF3-5708-419E-91C9-E1D07A4108E8}" srcOrd="4" destOrd="0" presId="urn:microsoft.com/office/officeart/2005/8/layout/hierarchy6"/>
    <dgm:cxn modelId="{754C3456-A041-4EE0-81EF-2AD25285FF4C}" type="presParOf" srcId="{C7B2B351-6231-44FE-BE70-65D3F0E312E9}" destId="{1BBCDC80-E769-4705-B6A6-58AFED16572F}" srcOrd="5" destOrd="0" presId="urn:microsoft.com/office/officeart/2005/8/layout/hierarchy6"/>
    <dgm:cxn modelId="{AFDC7D54-0532-448D-A00E-28A6D452F33B}" type="presParOf" srcId="{1BBCDC80-E769-4705-B6A6-58AFED16572F}" destId="{F13D6261-ED87-4531-9F0F-BC05E5FC5179}" srcOrd="0" destOrd="0" presId="urn:microsoft.com/office/officeart/2005/8/layout/hierarchy6"/>
    <dgm:cxn modelId="{83DC044C-6CE2-4A9C-888D-7636BBB93E4F}" type="presParOf" srcId="{1BBCDC80-E769-4705-B6A6-58AFED16572F}" destId="{8D35E822-78DD-4388-A546-2955949BE3A8}" srcOrd="1" destOrd="0" presId="urn:microsoft.com/office/officeart/2005/8/layout/hierarchy6"/>
    <dgm:cxn modelId="{DF082956-6D81-458A-B401-F90134803521}" type="presParOf" srcId="{C7F88295-295B-47E3-89AA-0C71B8C79538}" destId="{B346CECE-3B5F-4E59-9BB2-D83E414D693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3C965-EF96-4D1D-AB3D-95A2CEBE6671}">
      <dsp:nvSpPr>
        <dsp:cNvPr id="0" name=""/>
        <dsp:cNvSpPr/>
      </dsp:nvSpPr>
      <dsp:spPr>
        <a:xfrm>
          <a:off x="3207300" y="0"/>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国际公约</a:t>
          </a:r>
        </a:p>
      </dsp:txBody>
      <dsp:txXfrm>
        <a:off x="3234538" y="27238"/>
        <a:ext cx="1340499" cy="875507"/>
      </dsp:txXfrm>
    </dsp:sp>
    <dsp:sp modelId="{3D698A94-26A1-4472-9AA7-52AA5E2C6748}">
      <dsp:nvSpPr>
        <dsp:cNvPr id="0" name=""/>
        <dsp:cNvSpPr/>
      </dsp:nvSpPr>
      <dsp:spPr>
        <a:xfrm>
          <a:off x="1652697" y="929983"/>
          <a:ext cx="2252090" cy="327754"/>
        </a:xfrm>
        <a:custGeom>
          <a:avLst/>
          <a:gdLst/>
          <a:ahLst/>
          <a:cxnLst/>
          <a:rect l="0" t="0" r="0" b="0"/>
          <a:pathLst>
            <a:path>
              <a:moveTo>
                <a:pt x="2252090" y="0"/>
              </a:moveTo>
              <a:lnTo>
                <a:pt x="2252090" y="163877"/>
              </a:lnTo>
              <a:lnTo>
                <a:pt x="0" y="163877"/>
              </a:lnTo>
              <a:lnTo>
                <a:pt x="0" y="3277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787F10-A421-453C-AEE3-D4B3B8377558}">
      <dsp:nvSpPr>
        <dsp:cNvPr id="0" name=""/>
        <dsp:cNvSpPr/>
      </dsp:nvSpPr>
      <dsp:spPr>
        <a:xfrm>
          <a:off x="955209" y="1257737"/>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综合性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国际公约</a:t>
          </a:r>
        </a:p>
      </dsp:txBody>
      <dsp:txXfrm>
        <a:off x="982447" y="1284975"/>
        <a:ext cx="1340499" cy="875507"/>
      </dsp:txXfrm>
    </dsp:sp>
    <dsp:sp modelId="{DE23BAEB-E90D-4E5F-9B2A-94269DB9FD3F}">
      <dsp:nvSpPr>
        <dsp:cNvPr id="0" name=""/>
        <dsp:cNvSpPr/>
      </dsp:nvSpPr>
      <dsp:spPr>
        <a:xfrm>
          <a:off x="701714" y="2187721"/>
          <a:ext cx="950982" cy="416232"/>
        </a:xfrm>
        <a:custGeom>
          <a:avLst/>
          <a:gdLst/>
          <a:ahLst/>
          <a:cxnLst/>
          <a:rect l="0" t="0" r="0" b="0"/>
          <a:pathLst>
            <a:path>
              <a:moveTo>
                <a:pt x="950982" y="0"/>
              </a:moveTo>
              <a:lnTo>
                <a:pt x="950982" y="208116"/>
              </a:lnTo>
              <a:lnTo>
                <a:pt x="0" y="208116"/>
              </a:lnTo>
              <a:lnTo>
                <a:pt x="0" y="4162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A3EBBC-C08C-47E6-96F5-B87EE582D02B}">
      <dsp:nvSpPr>
        <dsp:cNvPr id="0" name=""/>
        <dsp:cNvSpPr/>
      </dsp:nvSpPr>
      <dsp:spPr>
        <a:xfrm>
          <a:off x="4227" y="2603954"/>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成立世界</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组织公约 </a:t>
          </a:r>
        </a:p>
      </dsp:txBody>
      <dsp:txXfrm>
        <a:off x="31465" y="2631192"/>
        <a:ext cx="1340499" cy="875507"/>
      </dsp:txXfrm>
    </dsp:sp>
    <dsp:sp modelId="{2644EC0B-3B11-4FA0-90A8-B0D5ACF756E2}">
      <dsp:nvSpPr>
        <dsp:cNvPr id="0" name=""/>
        <dsp:cNvSpPr/>
      </dsp:nvSpPr>
      <dsp:spPr>
        <a:xfrm>
          <a:off x="1652697" y="2187721"/>
          <a:ext cx="862485" cy="416232"/>
        </a:xfrm>
        <a:custGeom>
          <a:avLst/>
          <a:gdLst/>
          <a:ahLst/>
          <a:cxnLst/>
          <a:rect l="0" t="0" r="0" b="0"/>
          <a:pathLst>
            <a:path>
              <a:moveTo>
                <a:pt x="0" y="0"/>
              </a:moveTo>
              <a:lnTo>
                <a:pt x="0" y="208116"/>
              </a:lnTo>
              <a:lnTo>
                <a:pt x="862485" y="208116"/>
              </a:lnTo>
              <a:lnTo>
                <a:pt x="862485" y="4162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2B2813-0C7C-4F44-9C00-B3EA228F95D7}">
      <dsp:nvSpPr>
        <dsp:cNvPr id="0" name=""/>
        <dsp:cNvSpPr/>
      </dsp:nvSpPr>
      <dsp:spPr>
        <a:xfrm>
          <a:off x="1817695" y="2603954"/>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与贸易有关</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协议 </a:t>
          </a:r>
        </a:p>
      </dsp:txBody>
      <dsp:txXfrm>
        <a:off x="1844933" y="2631192"/>
        <a:ext cx="1340499" cy="875507"/>
      </dsp:txXfrm>
    </dsp:sp>
    <dsp:sp modelId="{C7A3A2CE-1B2D-4B2D-8E0F-E40E006B7411}">
      <dsp:nvSpPr>
        <dsp:cNvPr id="0" name=""/>
        <dsp:cNvSpPr/>
      </dsp:nvSpPr>
      <dsp:spPr>
        <a:xfrm>
          <a:off x="3904788" y="929983"/>
          <a:ext cx="2237331" cy="327744"/>
        </a:xfrm>
        <a:custGeom>
          <a:avLst/>
          <a:gdLst/>
          <a:ahLst/>
          <a:cxnLst/>
          <a:rect l="0" t="0" r="0" b="0"/>
          <a:pathLst>
            <a:path>
              <a:moveTo>
                <a:pt x="0" y="0"/>
              </a:moveTo>
              <a:lnTo>
                <a:pt x="0" y="163872"/>
              </a:lnTo>
              <a:lnTo>
                <a:pt x="2237331" y="163872"/>
              </a:lnTo>
              <a:lnTo>
                <a:pt x="2237331" y="327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75094C-3BB5-4A02-B711-FED023606B4B}">
      <dsp:nvSpPr>
        <dsp:cNvPr id="0" name=""/>
        <dsp:cNvSpPr/>
      </dsp:nvSpPr>
      <dsp:spPr>
        <a:xfrm>
          <a:off x="5444631" y="1257728"/>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非综合性</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公约</a:t>
          </a:r>
        </a:p>
      </dsp:txBody>
      <dsp:txXfrm>
        <a:off x="5471869" y="1284966"/>
        <a:ext cx="1340499" cy="875507"/>
      </dsp:txXfrm>
    </dsp:sp>
    <dsp:sp modelId="{27B03B43-B5A3-4D02-A1E4-2473579D2FB8}">
      <dsp:nvSpPr>
        <dsp:cNvPr id="0" name=""/>
        <dsp:cNvSpPr/>
      </dsp:nvSpPr>
      <dsp:spPr>
        <a:xfrm>
          <a:off x="4328651" y="2187712"/>
          <a:ext cx="1813468" cy="416242"/>
        </a:xfrm>
        <a:custGeom>
          <a:avLst/>
          <a:gdLst/>
          <a:ahLst/>
          <a:cxnLst/>
          <a:rect l="0" t="0" r="0" b="0"/>
          <a:pathLst>
            <a:path>
              <a:moveTo>
                <a:pt x="1813468" y="0"/>
              </a:moveTo>
              <a:lnTo>
                <a:pt x="1813468" y="208121"/>
              </a:lnTo>
              <a:lnTo>
                <a:pt x="0" y="208121"/>
              </a:lnTo>
              <a:lnTo>
                <a:pt x="0" y="4162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42D3D-1B41-40E1-B296-8A4827C76D15}">
      <dsp:nvSpPr>
        <dsp:cNvPr id="0" name=""/>
        <dsp:cNvSpPr/>
      </dsp:nvSpPr>
      <dsp:spPr>
        <a:xfrm>
          <a:off x="3631163" y="2603954"/>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保护</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工业产权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的公约</a:t>
          </a:r>
        </a:p>
      </dsp:txBody>
      <dsp:txXfrm>
        <a:off x="3658401" y="2631192"/>
        <a:ext cx="1340499" cy="875507"/>
      </dsp:txXfrm>
    </dsp:sp>
    <dsp:sp modelId="{61AC8B84-4B7E-4FC5-ADF8-99A4413F52BD}">
      <dsp:nvSpPr>
        <dsp:cNvPr id="0" name=""/>
        <dsp:cNvSpPr/>
      </dsp:nvSpPr>
      <dsp:spPr>
        <a:xfrm>
          <a:off x="6096399" y="2187712"/>
          <a:ext cx="91440" cy="416242"/>
        </a:xfrm>
        <a:custGeom>
          <a:avLst/>
          <a:gdLst/>
          <a:ahLst/>
          <a:cxnLst/>
          <a:rect l="0" t="0" r="0" b="0"/>
          <a:pathLst>
            <a:path>
              <a:moveTo>
                <a:pt x="45720" y="0"/>
              </a:moveTo>
              <a:lnTo>
                <a:pt x="45720" y="4162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EAEC9-4948-44F7-8314-49397B1331EC}">
      <dsp:nvSpPr>
        <dsp:cNvPr id="0" name=""/>
        <dsp:cNvSpPr/>
      </dsp:nvSpPr>
      <dsp:spPr>
        <a:xfrm>
          <a:off x="5444631" y="2603954"/>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保护文学</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艺术产权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的公约</a:t>
          </a: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200" b="1"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endParaRPr>
        </a:p>
      </dsp:txBody>
      <dsp:txXfrm>
        <a:off x="5471869" y="2631192"/>
        <a:ext cx="1340499" cy="875507"/>
      </dsp:txXfrm>
    </dsp:sp>
    <dsp:sp modelId="{0A973FF3-5708-419E-91C9-E1D07A4108E8}">
      <dsp:nvSpPr>
        <dsp:cNvPr id="0" name=""/>
        <dsp:cNvSpPr/>
      </dsp:nvSpPr>
      <dsp:spPr>
        <a:xfrm>
          <a:off x="6142119" y="2187712"/>
          <a:ext cx="1636487" cy="401492"/>
        </a:xfrm>
        <a:custGeom>
          <a:avLst/>
          <a:gdLst/>
          <a:ahLst/>
          <a:cxnLst/>
          <a:rect l="0" t="0" r="0" b="0"/>
          <a:pathLst>
            <a:path>
              <a:moveTo>
                <a:pt x="0" y="0"/>
              </a:moveTo>
              <a:lnTo>
                <a:pt x="0" y="200746"/>
              </a:lnTo>
              <a:lnTo>
                <a:pt x="1636487" y="200746"/>
              </a:lnTo>
              <a:lnTo>
                <a:pt x="1636487" y="4014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3D6261-ED87-4531-9F0F-BC05E5FC5179}">
      <dsp:nvSpPr>
        <dsp:cNvPr id="0" name=""/>
        <dsp:cNvSpPr/>
      </dsp:nvSpPr>
      <dsp:spPr>
        <a:xfrm>
          <a:off x="7081119" y="2589204"/>
          <a:ext cx="1394975" cy="929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保护其他</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知识产权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kern="1200" cap="none" normalizeH="0" baseline="0" dirty="0">
              <a:ln>
                <a:noFill/>
              </a:ln>
              <a:solidFill>
                <a:schemeClr val="bg1">
                  <a:lumMod val="95000"/>
                </a:schemeClr>
              </a:solidFill>
              <a:effectLst/>
              <a:latin typeface="Arial" panose="020B0604020202090204" pitchFamily="34" charset="0"/>
              <a:ea typeface="宋体" panose="02010600030101010101" pitchFamily="2" charset="-122"/>
            </a:rPr>
            <a:t>的公约</a:t>
          </a:r>
        </a:p>
      </dsp:txBody>
      <dsp:txXfrm>
        <a:off x="7108357" y="2616442"/>
        <a:ext cx="1340499" cy="875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7200" b="1" dirty="0">
                <a:latin typeface="楷体" panose="02010609060101010101" pitchFamily="49" charset="-122"/>
                <a:ea typeface="楷体" panose="02010609060101010101" pitchFamily="49" charset="-122"/>
              </a:rPr>
              <a:t>知识产权法</a:t>
            </a:r>
          </a:p>
        </p:txBody>
      </p:sp>
      <p:sp>
        <p:nvSpPr>
          <p:cNvPr id="3" name="副标题 2"/>
          <p:cNvSpPr>
            <a:spLocks noGrp="1"/>
          </p:cNvSpPr>
          <p:nvPr>
            <p:ph type="subTitle" idx="1"/>
          </p:nvPr>
        </p:nvSpPr>
        <p:spPr>
          <a:xfrm>
            <a:off x="1082675" y="4358005"/>
            <a:ext cx="6858000" cy="571500"/>
          </a:xfrm>
        </p:spPr>
        <p:txBody>
          <a:bodyPr/>
          <a:lstStyle/>
          <a:p>
            <a:r>
              <a:rPr kumimoji="1" lang="zh-CN" altLang="en-US"/>
              <a:t>知识产权法研究所  付继存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886" y="926726"/>
            <a:ext cx="8657303" cy="1042798"/>
          </a:xfrm>
        </p:spPr>
        <p:txBody>
          <a:bodyPr/>
          <a:lstStyle/>
          <a:p>
            <a:pPr algn="ctr"/>
            <a:r>
              <a:rPr lang="zh-CN" altLang="en-US" sz="2800" b="1" dirty="0">
                <a:solidFill>
                  <a:schemeClr val="tx1"/>
                </a:solidFill>
              </a:rPr>
              <a:t>保护知识产权的国际公约体系</a:t>
            </a:r>
          </a:p>
        </p:txBody>
      </p:sp>
      <p:graphicFrame>
        <p:nvGraphicFramePr>
          <p:cNvPr id="5" name="图示 4"/>
          <p:cNvGraphicFramePr/>
          <p:nvPr/>
        </p:nvGraphicFramePr>
        <p:xfrm>
          <a:off x="328541" y="2089027"/>
          <a:ext cx="8657303" cy="4704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0" y="1193441"/>
            <a:ext cx="8116570" cy="5008576"/>
          </a:xfrm>
        </p:spPr>
        <p:txBody>
          <a:bodyPr>
            <a:normAutofit fontScale="77500" lnSpcReduction="20000"/>
          </a:bodyPr>
          <a:lstStyle/>
          <a:p>
            <a:pPr marL="467995" indent="-457200" fontAlgn="auto">
              <a:lnSpc>
                <a:spcPct val="130000"/>
              </a:lnSpc>
              <a:spcBef>
                <a:spcPts val="0"/>
              </a:spcBef>
              <a:buNone/>
            </a:pPr>
            <a:r>
              <a:rPr kumimoji="1" lang="zh-CN" altLang="en-US" sz="4000" b="1" dirty="0">
                <a:latin typeface="楷体" panose="02010609060101010101" pitchFamily="49" charset="-122"/>
                <a:ea typeface="楷体" panose="02010609060101010101" pitchFamily="49" charset="-122"/>
              </a:rPr>
              <a:t>二、知识产权发展的新特点</a:t>
            </a:r>
          </a:p>
          <a:p>
            <a:pPr marL="467995" indent="-457200" fontAlgn="auto">
              <a:lnSpc>
                <a:spcPct val="130000"/>
              </a:lnSpc>
              <a:spcBef>
                <a:spcPts val="0"/>
              </a:spcBef>
              <a:buFont typeface="Wingdings" panose="05000000000000000000" charset="0"/>
              <a:buChar char="Ø"/>
            </a:pPr>
            <a:r>
              <a:rPr kumimoji="1" lang="en-US" altLang="zh-CN" sz="3400" dirty="0">
                <a:latin typeface="楷体" panose="02010609060101010101" pitchFamily="49" charset="-122"/>
                <a:ea typeface="楷体" panose="02010609060101010101" pitchFamily="49" charset="-122"/>
              </a:rPr>
              <a:t>3</a:t>
            </a:r>
            <a:r>
              <a:rPr kumimoji="1" lang="zh-CN" altLang="en-US" sz="3400" dirty="0">
                <a:latin typeface="楷体" panose="02010609060101010101" pitchFamily="49" charset="-122"/>
                <a:ea typeface="楷体" panose="02010609060101010101" pitchFamily="49" charset="-122"/>
              </a:rPr>
              <a:t>、</a:t>
            </a:r>
            <a:r>
              <a:rPr kumimoji="1" lang="zh-CN" sz="3400" dirty="0">
                <a:latin typeface="楷体" panose="02010609060101010101" pitchFamily="49" charset="-122"/>
                <a:ea typeface="楷体" panose="02010609060101010101" pitchFamily="49" charset="-122"/>
              </a:rPr>
              <a:t>扩张性：</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客体扩张</a:t>
            </a:r>
          </a:p>
          <a:p>
            <a:pPr marL="899795" indent="-457200" fontAlgn="auto">
              <a:lnSpc>
                <a:spcPct val="130000"/>
              </a:lnSpc>
              <a:spcBef>
                <a:spcPts val="0"/>
              </a:spcBef>
              <a:buFont typeface="Arial" panose="020B0604020202090204" pitchFamily="34" charset="0"/>
              <a:buChar char="•"/>
            </a:pPr>
            <a:r>
              <a:rPr kumimoji="1" lang="zh-CN" sz="2900" dirty="0">
                <a:latin typeface="楷体" panose="02010609060101010101" pitchFamily="49" charset="-122"/>
                <a:ea typeface="楷体" panose="02010609060101010101" pitchFamily="49" charset="-122"/>
              </a:rPr>
              <a:t>客体基本类型扩张（种）：</a:t>
            </a:r>
            <a:r>
              <a:rPr kumimoji="1" lang="zh-CN" sz="2900" dirty="0">
                <a:sym typeface="+mn-ea"/>
              </a:rPr>
              <a:t>专利、作品、商标、商业秘密、地理标志、集成电路布图设计、植物新品种</a:t>
            </a:r>
            <a:r>
              <a:rPr kumimoji="1" lang="en-US" altLang="zh-CN" sz="2900" dirty="0">
                <a:sym typeface="+mn-ea"/>
              </a:rPr>
              <a:t>——</a:t>
            </a:r>
            <a:r>
              <a:rPr kumimoji="1" lang="zh-CN" sz="2900" dirty="0">
                <a:sym typeface="+mn-ea"/>
              </a:rPr>
              <a:t>数据、网络虚拟财产？</a:t>
            </a:r>
            <a:r>
              <a:rPr kumimoji="1" lang="en-US" altLang="zh-CN" sz="2900" dirty="0">
                <a:sym typeface="+mn-ea"/>
              </a:rPr>
              <a:t>——</a:t>
            </a:r>
            <a:r>
              <a:rPr kumimoji="1" lang="zh-CN" sz="2900" dirty="0">
                <a:sym typeface="+mn-ea"/>
              </a:rPr>
              <a:t>商业外观？ 创意？</a:t>
            </a:r>
            <a:endParaRPr kumimoji="1" lang="zh-CN" sz="2900" dirty="0">
              <a:latin typeface="楷体" panose="02010609060101010101" pitchFamily="49" charset="-122"/>
              <a:ea typeface="楷体" panose="02010609060101010101" pitchFamily="49" charset="-122"/>
            </a:endParaRPr>
          </a:p>
          <a:p>
            <a:pPr marL="899795" indent="-457200" fontAlgn="auto">
              <a:lnSpc>
                <a:spcPct val="130000"/>
              </a:lnSpc>
              <a:spcBef>
                <a:spcPts val="0"/>
              </a:spcBef>
              <a:buFont typeface="Arial" panose="020B0604020202090204" pitchFamily="34" charset="0"/>
              <a:buChar char="•"/>
            </a:pPr>
            <a:r>
              <a:rPr kumimoji="1" lang="zh-CN" sz="2900" dirty="0">
                <a:latin typeface="楷体" panose="02010609060101010101" pitchFamily="49" charset="-122"/>
                <a:ea typeface="楷体" panose="02010609060101010101" pitchFamily="49" charset="-122"/>
              </a:rPr>
              <a:t>客体具体形式扩张（属）：</a:t>
            </a:r>
            <a:r>
              <a:rPr kumimoji="1" lang="zh-CN" sz="2900" dirty="0">
                <a:sym typeface="+mn-ea"/>
              </a:rPr>
              <a:t>计算机商业方法发明</a:t>
            </a:r>
            <a:r>
              <a:rPr kumimoji="1" lang="en-US" altLang="zh-CN" sz="2900" dirty="0">
                <a:sym typeface="+mn-ea"/>
              </a:rPr>
              <a:t>——</a:t>
            </a:r>
            <a:r>
              <a:rPr kumimoji="1" lang="zh-CN" sz="2900" dirty="0">
                <a:sym typeface="+mn-ea"/>
              </a:rPr>
              <a:t>三维立体、声音、气味、动态图</a:t>
            </a:r>
            <a:r>
              <a:rPr kumimoji="1" lang="en-US" altLang="zh-CN" sz="2900" dirty="0">
                <a:sym typeface="+mn-ea"/>
              </a:rPr>
              <a:t>——</a:t>
            </a:r>
            <a:r>
              <a:rPr kumimoji="1" lang="zh-CN" altLang="en-US" sz="2900" dirty="0">
                <a:sym typeface="+mn-ea"/>
              </a:rPr>
              <a:t>数据库、各类视频、字体、体育赛事直播画面、电视节目、游戏</a:t>
            </a:r>
            <a:endParaRPr kumimoji="1" lang="zh-CN" sz="2900" dirty="0">
              <a:latin typeface="楷体" panose="02010609060101010101" pitchFamily="49" charset="-122"/>
              <a:ea typeface="楷体" panose="02010609060101010101" pitchFamily="49" charset="-122"/>
            </a:endParaRP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权利扩张</a:t>
            </a:r>
          </a:p>
          <a:p>
            <a:pPr marL="899795" indent="-457200" algn="l" fontAlgn="auto">
              <a:lnSpc>
                <a:spcPct val="130000"/>
              </a:lnSpc>
              <a:spcBef>
                <a:spcPts val="0"/>
              </a:spcBef>
              <a:buClrTx/>
              <a:buSzTx/>
              <a:buChar char="•"/>
            </a:pPr>
            <a:r>
              <a:rPr kumimoji="1" lang="zh-CN" sz="2900" dirty="0">
                <a:latin typeface="楷体" panose="02010609060101010101" pitchFamily="49" charset="-122"/>
                <a:ea typeface="楷体" panose="02010609060101010101" pitchFamily="49" charset="-122"/>
              </a:rPr>
              <a:t>许诺销售——复制手段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1020" y="1585595"/>
            <a:ext cx="8002905" cy="4456430"/>
          </a:xfrm>
        </p:spPr>
        <p:txBody>
          <a:bodyPr>
            <a:noAutofit/>
          </a:bodyPr>
          <a:lstStyle/>
          <a:p>
            <a:pPr marL="467995" indent="-457200" fontAlgn="auto">
              <a:lnSpc>
                <a:spcPct val="130000"/>
              </a:lnSpc>
              <a:spcBef>
                <a:spcPts val="0"/>
              </a:spcBef>
              <a:buFont typeface="Wingdings" panose="05000000000000000000" charset="0"/>
              <a:buChar char="Ø"/>
            </a:pP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r>
              <a:rPr kumimoji="1" lang="zh-CN" sz="2400" dirty="0">
                <a:latin typeface="楷体" panose="02010609060101010101" pitchFamily="49" charset="-122"/>
                <a:ea typeface="楷体" panose="02010609060101010101" pitchFamily="49" charset="-122"/>
              </a:rPr>
              <a:t>数据的性质</a:t>
            </a:r>
          </a:p>
          <a:p>
            <a:pPr marL="720090" indent="-457200" algn="l" fontAlgn="auto">
              <a:lnSpc>
                <a:spcPct val="15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民法典草案一审稿将数据信息列为知识产权客体</a:t>
            </a:r>
          </a:p>
          <a:p>
            <a:pPr marL="720090" indent="-457200" algn="l" fontAlgn="auto">
              <a:lnSpc>
                <a:spcPct val="15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《民法典释义》（黄薇主编》：目前存在的与数据相关联的法律概念中，联系最密切的是汇编作品和数据库；根据现有法律，对数据可以分别情况依据著作权、商业秘密来保护</a:t>
            </a:r>
          </a:p>
          <a:p>
            <a:pPr marL="720090" indent="-457200" algn="l" fontAlgn="auto">
              <a:lnSpc>
                <a:spcPct val="15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对数据的保护应以保护民事主体个人信息权益为前提，个人信息的权利主体为用户个人所有</a:t>
            </a:r>
          </a:p>
          <a:p>
            <a:pPr marL="262890" algn="l" fontAlgn="auto">
              <a:lnSpc>
                <a:spcPct val="130000"/>
              </a:lnSpc>
              <a:spcBef>
                <a:spcPts val="0"/>
              </a:spcBef>
              <a:buClrTx/>
              <a:buSzTx/>
              <a:buFont typeface="Wingdings" panose="05000000000000000000" charset="0"/>
            </a:pPr>
            <a:endParaRPr kumimoji="1" lang="zh-CN" sz="2000"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421640" y="926465"/>
            <a:ext cx="8657590" cy="824230"/>
          </a:xfrm>
        </p:spPr>
        <p:txBody>
          <a:bodyPr/>
          <a:lstStyle/>
          <a:p>
            <a:pPr algn="ctr"/>
            <a:r>
              <a:rPr lang="zh-CN" altLang="en-US" sz="2800" b="1" dirty="0">
                <a:solidFill>
                  <a:schemeClr val="tx1"/>
                </a:solidFill>
              </a:rPr>
              <a:t>新型客体：数据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900" y="1585595"/>
            <a:ext cx="8319770" cy="5102860"/>
          </a:xfrm>
        </p:spPr>
        <p:txBody>
          <a:bodyPr>
            <a:noAutofit/>
          </a:bodyPr>
          <a:lstStyle/>
          <a:p>
            <a:pPr marL="467995" indent="-457200" fontAlgn="auto">
              <a:lnSpc>
                <a:spcPct val="130000"/>
              </a:lnSpc>
              <a:spcBef>
                <a:spcPts val="0"/>
              </a:spcBef>
              <a:buFont typeface="Wingdings" panose="05000000000000000000" charset="0"/>
              <a:buChar char="Ø"/>
            </a:pPr>
            <a:r>
              <a:rPr kumimoji="1" lang="en-US" altLang="zh-CN" sz="2400" dirty="0">
                <a:latin typeface="楷体" panose="02010609060101010101" pitchFamily="49" charset="-122"/>
                <a:ea typeface="楷体" panose="02010609060101010101" pitchFamily="49" charset="-122"/>
              </a:rPr>
              <a:t>2</a:t>
            </a:r>
            <a:r>
              <a:rPr kumimoji="1" lang="zh-CN" altLang="en-US" sz="2400" dirty="0">
                <a:latin typeface="楷体" panose="02010609060101010101" pitchFamily="49" charset="-122"/>
                <a:ea typeface="楷体" panose="02010609060101010101" pitchFamily="49" charset="-122"/>
              </a:rPr>
              <a:t>、</a:t>
            </a:r>
            <a:r>
              <a:rPr kumimoji="1" lang="zh-CN" sz="2400" dirty="0">
                <a:latin typeface="楷体" panose="02010609060101010101" pitchFamily="49" charset="-122"/>
                <a:ea typeface="楷体" panose="02010609060101010101" pitchFamily="49" charset="-122"/>
              </a:rPr>
              <a:t>信息与数据的关系：是否区分</a:t>
            </a: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《数据安全法（草案）》：数据是任何以电子或者非电子形式</a:t>
            </a:r>
            <a:r>
              <a:rPr kumimoji="1" lang="zh-CN" sz="2000" b="1" dirty="0">
                <a:solidFill>
                  <a:srgbClr val="FF0000"/>
                </a:solidFill>
                <a:latin typeface="楷体" panose="02010609060101010101" pitchFamily="49" charset="-122"/>
                <a:ea typeface="楷体" panose="02010609060101010101" pitchFamily="49" charset="-122"/>
              </a:rPr>
              <a:t>对信息的记录</a:t>
            </a:r>
            <a:endParaRPr kumimoji="1" lang="zh-CN" sz="2000" dirty="0">
              <a:latin typeface="楷体" panose="02010609060101010101" pitchFamily="49" charset="-122"/>
              <a:ea typeface="楷体" panose="02010609060101010101" pitchFamily="49" charset="-122"/>
            </a:endParaRP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《深圳经济特区数据条例（征求意见稿）》：数据是关于客体（如事实、事件、事物、过程或思想）的</a:t>
            </a:r>
            <a:r>
              <a:rPr kumimoji="1" lang="zh-CN" sz="2000" dirty="0">
                <a:solidFill>
                  <a:srgbClr val="FF0000"/>
                </a:solidFill>
                <a:latin typeface="楷体" panose="02010609060101010101" pitchFamily="49" charset="-122"/>
                <a:ea typeface="楷体" panose="02010609060101010101" pitchFamily="49" charset="-122"/>
              </a:rPr>
              <a:t>描述和归纳</a:t>
            </a:r>
            <a:r>
              <a:rPr kumimoji="1" lang="zh-CN" sz="2000" dirty="0">
                <a:latin typeface="楷体" panose="02010609060101010101" pitchFamily="49" charset="-122"/>
                <a:ea typeface="楷体" panose="02010609060101010101" pitchFamily="49" charset="-122"/>
              </a:rPr>
              <a:t>，是可以通过自动化等手段处理或再解释的素材</a:t>
            </a: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《贵阳市大数据安全管理条例》：数据是指通过计算机或者其他信息终端及相关设备组成的系统收集、存储、传输、处理和产生的各种电子化</a:t>
            </a:r>
            <a:r>
              <a:rPr kumimoji="1" lang="zh-CN" sz="2000" b="1" dirty="0">
                <a:solidFill>
                  <a:srgbClr val="FF0000"/>
                </a:solidFill>
                <a:latin typeface="楷体" panose="02010609060101010101" pitchFamily="49" charset="-122"/>
                <a:ea typeface="楷体" panose="02010609060101010101" pitchFamily="49" charset="-122"/>
              </a:rPr>
              <a:t>信息</a:t>
            </a:r>
            <a:endParaRPr kumimoji="1" lang="zh-CN" sz="2000" dirty="0">
              <a:latin typeface="楷体" panose="02010609060101010101" pitchFamily="49" charset="-122"/>
              <a:ea typeface="楷体" panose="02010609060101010101" pitchFamily="49" charset="-122"/>
            </a:endParaRP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《天津市数据交易管理暂行办法（征求意见稿）》：数据指以一定形式记录、保存的文件、资料、图表等</a:t>
            </a:r>
            <a:r>
              <a:rPr kumimoji="1" lang="zh-CN" sz="2000" b="1" dirty="0">
                <a:solidFill>
                  <a:srgbClr val="FF0000"/>
                </a:solidFill>
                <a:latin typeface="楷体" panose="02010609060101010101" pitchFamily="49" charset="-122"/>
                <a:ea typeface="楷体" panose="02010609060101010101" pitchFamily="49" charset="-122"/>
              </a:rPr>
              <a:t>各类信息资源</a:t>
            </a:r>
            <a:r>
              <a:rPr kumimoji="1" lang="zh-CN" sz="2000" dirty="0">
                <a:latin typeface="楷体" panose="02010609060101010101" pitchFamily="49" charset="-122"/>
                <a:ea typeface="楷体" panose="02010609060101010101" pitchFamily="49" charset="-122"/>
              </a:rPr>
              <a:t>，可以是电子或非电子形式</a:t>
            </a:r>
          </a:p>
        </p:txBody>
      </p:sp>
      <p:sp>
        <p:nvSpPr>
          <p:cNvPr id="2" name="标题 1"/>
          <p:cNvSpPr>
            <a:spLocks noGrp="1"/>
          </p:cNvSpPr>
          <p:nvPr>
            <p:ph type="title"/>
          </p:nvPr>
        </p:nvSpPr>
        <p:spPr>
          <a:xfrm>
            <a:off x="421640" y="926465"/>
            <a:ext cx="8657590" cy="824230"/>
          </a:xfrm>
        </p:spPr>
        <p:txBody>
          <a:bodyPr/>
          <a:lstStyle/>
          <a:p>
            <a:pPr algn="ctr"/>
            <a:r>
              <a:rPr lang="zh-CN" altLang="en-US" sz="2800" b="1" dirty="0">
                <a:solidFill>
                  <a:schemeClr val="tx1"/>
                </a:solidFill>
              </a:rPr>
              <a:t>新型客体：数据</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1340" y="1585595"/>
            <a:ext cx="7962265" cy="4276725"/>
          </a:xfrm>
        </p:spPr>
        <p:txBody>
          <a:bodyPr>
            <a:noAutofit/>
          </a:bodyPr>
          <a:lstStyle/>
          <a:p>
            <a:pPr marL="467995" indent="-457200" fontAlgn="auto">
              <a:lnSpc>
                <a:spcPct val="130000"/>
              </a:lnSpc>
              <a:spcBef>
                <a:spcPts val="0"/>
              </a:spcBef>
              <a:buFont typeface="Wingdings" panose="05000000000000000000" charset="0"/>
              <a:buChar char="Ø"/>
            </a:pPr>
            <a:r>
              <a:rPr kumimoji="1" lang="zh-CN" sz="2400" dirty="0">
                <a:latin typeface="楷体" panose="02010609060101010101" pitchFamily="49" charset="-122"/>
                <a:ea typeface="楷体" panose="02010609060101010101" pitchFamily="49" charset="-122"/>
              </a:rPr>
              <a:t>信息与数据区分</a:t>
            </a: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个人信息权与数据财产权（专有权）；个人信息权与数据经营权和数据资产权</a:t>
            </a: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责任规则：侵权责任</a:t>
            </a:r>
          </a:p>
          <a:p>
            <a:pPr marL="467995" indent="-457200" algn="l" fontAlgn="auto">
              <a:lnSpc>
                <a:spcPct val="130000"/>
              </a:lnSpc>
              <a:spcBef>
                <a:spcPts val="0"/>
              </a:spcBef>
              <a:buClrTx/>
              <a:buSzTx/>
              <a:buFont typeface="Wingdings" panose="05000000000000000000" charset="0"/>
              <a:buChar char="Ø"/>
            </a:pPr>
            <a:r>
              <a:rPr kumimoji="1" lang="zh-CN" sz="2400" dirty="0">
                <a:sym typeface="+mn-ea"/>
              </a:rPr>
              <a:t>信息与数据不区分</a:t>
            </a:r>
            <a:endParaRPr kumimoji="1" lang="zh-CN" sz="2000" dirty="0">
              <a:latin typeface="楷体" panose="02010609060101010101" pitchFamily="49" charset="-122"/>
              <a:ea typeface="楷体" panose="02010609060101010101" pitchFamily="49" charset="-122"/>
            </a:endParaRP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一元财产权：网络用户的专有访问权和可转移权；信息财产权；</a:t>
            </a:r>
          </a:p>
          <a:p>
            <a:pPr marL="720090" indent="-457200" algn="l" fontAlgn="auto">
              <a:lnSpc>
                <a:spcPct val="130000"/>
              </a:lnSpc>
              <a:spcBef>
                <a:spcPts val="0"/>
              </a:spcBef>
              <a:buClrTx/>
              <a:buSzTx/>
              <a:buFont typeface="Wingdings" panose="05000000000000000000" charset="0"/>
              <a:buChar char="p"/>
            </a:pPr>
            <a:r>
              <a:rPr kumimoji="1" lang="zh-CN" sz="2000" dirty="0">
                <a:latin typeface="楷体" panose="02010609060101010101" pitchFamily="49" charset="-122"/>
                <a:ea typeface="楷体" panose="02010609060101010101" pitchFamily="49" charset="-122"/>
              </a:rPr>
              <a:t>二元财产权：数据所有权与数据用益权</a:t>
            </a:r>
          </a:p>
        </p:txBody>
      </p:sp>
      <p:sp>
        <p:nvSpPr>
          <p:cNvPr id="2" name="标题 1"/>
          <p:cNvSpPr>
            <a:spLocks noGrp="1"/>
          </p:cNvSpPr>
          <p:nvPr>
            <p:ph type="title"/>
          </p:nvPr>
        </p:nvSpPr>
        <p:spPr>
          <a:xfrm>
            <a:off x="421640" y="926465"/>
            <a:ext cx="8657590" cy="824230"/>
          </a:xfrm>
        </p:spPr>
        <p:txBody>
          <a:bodyPr/>
          <a:lstStyle/>
          <a:p>
            <a:pPr algn="ctr"/>
            <a:r>
              <a:rPr lang="zh-CN" altLang="en-US" sz="2800" b="1" dirty="0">
                <a:solidFill>
                  <a:schemeClr val="tx1"/>
                </a:solidFill>
              </a:rPr>
              <a:t>新型客体：数据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0" y="1684020"/>
            <a:ext cx="8116570" cy="4785360"/>
          </a:xfrm>
        </p:spPr>
        <p:txBody>
          <a:bodyPr>
            <a:normAutofit/>
          </a:bodyPr>
          <a:lstStyle/>
          <a:p>
            <a:pPr marL="467995" indent="-457200" fontAlgn="auto">
              <a:lnSpc>
                <a:spcPct val="130000"/>
              </a:lnSpc>
              <a:spcBef>
                <a:spcPts val="0"/>
              </a:spcBef>
              <a:buFont typeface="Wingdings" panose="05000000000000000000" charset="0"/>
              <a:buChar char="Ø"/>
            </a:pPr>
            <a:r>
              <a:rPr kumimoji="1" lang="en-US" altLang="zh-CN" sz="2400" dirty="0">
                <a:sym typeface="+mn-ea"/>
              </a:rPr>
              <a:t>3</a:t>
            </a:r>
            <a:r>
              <a:rPr kumimoji="1" lang="zh-CN" altLang="en-US" sz="2400" dirty="0">
                <a:sym typeface="+mn-ea"/>
              </a:rPr>
              <a:t>、</a:t>
            </a:r>
            <a:r>
              <a:rPr kumimoji="1" lang="zh-CN" sz="2400" dirty="0">
                <a:sym typeface="+mn-ea"/>
              </a:rPr>
              <a:t>数据类型化：公开数据；半公开数据；不公开数据</a:t>
            </a:r>
            <a:endParaRPr kumimoji="1" lang="zh-CN" sz="2400" dirty="0">
              <a:latin typeface="楷体" panose="02010609060101010101" pitchFamily="49" charset="-122"/>
              <a:ea typeface="楷体" panose="02010609060101010101" pitchFamily="49" charset="-122"/>
            </a:endParaRPr>
          </a:p>
          <a:p>
            <a:pPr marL="720090" indent="-457200" fontAlgn="auto">
              <a:lnSpc>
                <a:spcPct val="130000"/>
              </a:lnSpc>
              <a:spcBef>
                <a:spcPts val="0"/>
              </a:spcBef>
              <a:buFont typeface="Wingdings" panose="05000000000000000000" charset="0"/>
              <a:buChar char="p"/>
            </a:pPr>
            <a:r>
              <a:rPr kumimoji="1" lang="zh-CN" sz="2400" dirty="0">
                <a:latin typeface="楷体" panose="02010609060101010101" pitchFamily="49" charset="-122"/>
                <a:ea typeface="楷体" panose="02010609060101010101" pitchFamily="49" charset="-122"/>
              </a:rPr>
              <a:t>非公开的企业数据，应当提供商业秘密保护</a:t>
            </a:r>
          </a:p>
          <a:p>
            <a:pPr marL="720090" indent="-457200" fontAlgn="auto">
              <a:lnSpc>
                <a:spcPct val="130000"/>
              </a:lnSpc>
              <a:spcBef>
                <a:spcPts val="0"/>
              </a:spcBef>
              <a:buFont typeface="Wingdings" panose="05000000000000000000" charset="0"/>
              <a:buChar char="p"/>
            </a:pPr>
            <a:r>
              <a:rPr kumimoji="1" lang="zh-CN" sz="2400" dirty="0">
                <a:latin typeface="楷体" panose="02010609060101010101" pitchFamily="49" charset="-122"/>
                <a:ea typeface="楷体" panose="02010609060101010101" pitchFamily="49" charset="-122"/>
              </a:rPr>
              <a:t>对于半公开的数据库数据，应当提供类似欧盟的数据库特殊权利保护</a:t>
            </a:r>
          </a:p>
          <a:p>
            <a:pPr marL="720090" indent="-457200" fontAlgn="auto">
              <a:lnSpc>
                <a:spcPct val="130000"/>
              </a:lnSpc>
              <a:spcBef>
                <a:spcPts val="0"/>
              </a:spcBef>
              <a:buFont typeface="Wingdings" panose="05000000000000000000" charset="0"/>
              <a:buChar char="p"/>
            </a:pPr>
            <a:r>
              <a:rPr kumimoji="1" lang="zh-CN" sz="2400" dirty="0">
                <a:latin typeface="楷体" panose="02010609060101010101" pitchFamily="49" charset="-122"/>
                <a:ea typeface="楷体" panose="02010609060101010101" pitchFamily="49" charset="-122"/>
              </a:rPr>
              <a:t>对于公开的网络平台数据，应当采取竞争法保护</a:t>
            </a:r>
          </a:p>
          <a:p>
            <a:pPr marL="899795" indent="-457200" algn="l" fontAlgn="auto">
              <a:lnSpc>
                <a:spcPct val="130000"/>
              </a:lnSpc>
              <a:spcBef>
                <a:spcPts val="0"/>
              </a:spcBef>
              <a:buClrTx/>
              <a:buSzTx/>
              <a:buChar char="•"/>
            </a:pPr>
            <a:endParaRPr kumimoji="1" lang="zh-CN" sz="2900" dirty="0">
              <a:latin typeface="楷体" panose="02010609060101010101" pitchFamily="49" charset="-122"/>
              <a:ea typeface="楷体" panose="02010609060101010101" pitchFamily="49" charset="-122"/>
            </a:endParaRPr>
          </a:p>
          <a:p>
            <a:pPr marL="899795" indent="-457200" algn="l" fontAlgn="auto">
              <a:lnSpc>
                <a:spcPct val="130000"/>
              </a:lnSpc>
              <a:spcBef>
                <a:spcPts val="0"/>
              </a:spcBef>
              <a:buClrTx/>
              <a:buSzTx/>
              <a:buChar char="•"/>
            </a:pPr>
            <a:endParaRPr kumimoji="1" lang="zh-CN" sz="2900"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421886" y="926726"/>
            <a:ext cx="8657303" cy="1042798"/>
          </a:xfrm>
        </p:spPr>
        <p:txBody>
          <a:bodyPr/>
          <a:lstStyle/>
          <a:p>
            <a:pPr algn="ctr"/>
            <a:r>
              <a:rPr lang="zh-CN" altLang="en-US" sz="2800" b="1" dirty="0">
                <a:solidFill>
                  <a:schemeClr val="tx1"/>
                </a:solidFill>
              </a:rPr>
              <a:t>新型客体：数据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1881505"/>
            <a:ext cx="8303260" cy="4598808"/>
          </a:xfrm>
        </p:spPr>
        <p:txBody>
          <a:bodyPr>
            <a:normAutofit fontScale="25000" lnSpcReduction="20000"/>
          </a:bodyPr>
          <a:lstStyle/>
          <a:p>
            <a:pPr marL="0" indent="0">
              <a:spcAft>
                <a:spcPts val="1200"/>
              </a:spcAft>
              <a:buFont typeface="Wingdings" panose="05000000000000000000" pitchFamily="2" charset="2"/>
              <a:buNone/>
            </a:pPr>
            <a:r>
              <a:rPr lang="zh-CN" altLang="zh-CN" sz="11200" b="1" dirty="0">
                <a:solidFill>
                  <a:schemeClr val="tx1"/>
                </a:solidFill>
              </a:rPr>
              <a:t>一、从回应型到前瞻型法</a:t>
            </a:r>
          </a:p>
          <a:p>
            <a:pPr marL="457200" indent="-457200" fontAlgn="auto">
              <a:spcBef>
                <a:spcPts val="0"/>
              </a:spcBef>
              <a:spcAft>
                <a:spcPts val="0"/>
              </a:spcAft>
              <a:buFont typeface="Wingdings" panose="05000000000000000000" charset="0"/>
              <a:buChar char="Ø"/>
            </a:pPr>
            <a:r>
              <a:rPr lang="en-US" altLang="zh-CN" sz="9600" b="1" dirty="0">
                <a:solidFill>
                  <a:schemeClr val="tx1"/>
                </a:solidFill>
              </a:rPr>
              <a:t>1</a:t>
            </a:r>
            <a:r>
              <a:rPr lang="zh-CN" altLang="en-US" sz="9600" b="1" dirty="0">
                <a:solidFill>
                  <a:schemeClr val="tx1"/>
                </a:solidFill>
              </a:rPr>
              <a:t>、回应型：</a:t>
            </a:r>
            <a:r>
              <a:rPr lang="en-US" altLang="zh-CN" sz="9600" b="1" dirty="0">
                <a:solidFill>
                  <a:schemeClr val="tx1"/>
                </a:solidFill>
              </a:rPr>
              <a:t>19</a:t>
            </a:r>
            <a:r>
              <a:rPr lang="zh-CN" altLang="en-US" sz="9600" b="1" dirty="0">
                <a:solidFill>
                  <a:schemeClr val="tx1"/>
                </a:solidFill>
              </a:rPr>
              <a:t>世纪中期以前</a:t>
            </a:r>
          </a:p>
          <a:p>
            <a:pPr marL="817245" indent="-457200" fontAlgn="auto">
              <a:lnSpc>
                <a:spcPct val="150000"/>
              </a:lnSpc>
              <a:spcBef>
                <a:spcPts val="0"/>
              </a:spcBef>
              <a:spcAft>
                <a:spcPts val="0"/>
              </a:spcAft>
              <a:buFont typeface="Wingdings" panose="05000000000000000000" charset="0"/>
              <a:buChar char="p"/>
            </a:pPr>
            <a:r>
              <a:rPr lang="zh-CN" altLang="en-US" sz="8000" dirty="0">
                <a:solidFill>
                  <a:schemeClr val="tx1"/>
                </a:solidFill>
                <a:latin typeface="Times New Roman" panose="02020703060505090304" pitchFamily="18" charset="0"/>
                <a:cs typeface="Times New Roman" panose="02020703060505090304" pitchFamily="18" charset="0"/>
              </a:rPr>
              <a:t>1794年《关于修订和使当朝陛下二十七年所制定法律——其名称为〈通过在有限时间内授予设计人、印花工和所有权人以财产权而鼓励亚麻布、棉布、白棉布和平纹细布的设计、印花技术法）——永久化法》（An Act for Amending and Making Perpetual an Act Made in the Twenty Seventh Year of His Present Majesty intiuled An Act for the Encouragement of the Ars of Designing and Printing Linens,Cottons,Calicos and Muslins by Vesting the Properties thereof in the Designers,Printers and Proprietors for a Limited Time)</a:t>
            </a:r>
          </a:p>
          <a:p>
            <a:pPr marL="817245" indent="-457200" fontAlgn="auto">
              <a:lnSpc>
                <a:spcPct val="120000"/>
              </a:lnSpc>
              <a:spcBef>
                <a:spcPts val="0"/>
              </a:spcBef>
              <a:spcAft>
                <a:spcPts val="0"/>
              </a:spcAft>
              <a:buFont typeface="Wingdings" panose="05000000000000000000" charset="0"/>
              <a:buChar char="p"/>
            </a:pPr>
            <a:endParaRPr lang="zh-CN" altLang="en-US" sz="8000" dirty="0">
              <a:solidFill>
                <a:schemeClr val="tx1"/>
              </a:solidFill>
              <a:latin typeface="Times New Roman" panose="02020703060505090304" pitchFamily="18" charset="0"/>
              <a:cs typeface="Times New Roman" panose="02020703060505090304" pitchFamily="18" charset="0"/>
            </a:endParaRPr>
          </a:p>
        </p:txBody>
      </p:sp>
      <p:sp>
        <p:nvSpPr>
          <p:cNvPr id="5" name="标题 4"/>
          <p:cNvSpPr>
            <a:spLocks noGrp="1"/>
          </p:cNvSpPr>
          <p:nvPr>
            <p:ph type="title"/>
          </p:nvPr>
        </p:nvSpPr>
        <p:spPr>
          <a:xfrm>
            <a:off x="687705" y="873125"/>
            <a:ext cx="7886700" cy="1007745"/>
          </a:xfrm>
        </p:spPr>
        <p:txBody>
          <a:bodyPr/>
          <a:lstStyle/>
          <a:p>
            <a:pPr algn="ctr"/>
            <a:r>
              <a:rPr kumimoji="1" lang="zh-CN" altLang="en-US" dirty="0">
                <a:latin typeface="楷体" panose="02010609060101010101" pitchFamily="49" charset="-122"/>
                <a:ea typeface="楷体" panose="02010609060101010101" pitchFamily="49" charset="-122"/>
              </a:rPr>
              <a:t>第二节 知识产权立法趋势</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920" y="1075690"/>
            <a:ext cx="8373110" cy="5340350"/>
          </a:xfrm>
        </p:spPr>
        <p:txBody>
          <a:bodyPr>
            <a:normAutofit fontScale="25000" lnSpcReduction="10000"/>
          </a:bodyPr>
          <a:lstStyle/>
          <a:p>
            <a:pPr marL="457200" indent="-457200" fontAlgn="auto">
              <a:lnSpc>
                <a:spcPct val="150000"/>
              </a:lnSpc>
              <a:spcBef>
                <a:spcPts val="0"/>
              </a:spcBef>
              <a:spcAft>
                <a:spcPts val="0"/>
              </a:spcAft>
              <a:buFont typeface="Wingdings" panose="05000000000000000000" charset="0"/>
              <a:buChar char="p"/>
            </a:pPr>
            <a:r>
              <a:rPr lang="zh-CN" altLang="en-US" sz="8000" dirty="0">
                <a:latin typeface="Times New Roman" panose="02020703060505090304" pitchFamily="18" charset="0"/>
                <a:cs typeface="Times New Roman" panose="02020703060505090304" pitchFamily="18" charset="0"/>
                <a:sym typeface="+mn-ea"/>
              </a:rPr>
              <a:t>1798年《鼓励制作新模型和胸像以及其他物品法》（An Act for Encouraging </a:t>
            </a:r>
            <a:r>
              <a:rPr lang="en-US" altLang="zh-CN" sz="8000" dirty="0">
                <a:latin typeface="Times New Roman" panose="02020703060505090304" pitchFamily="18" charset="0"/>
                <a:cs typeface="Times New Roman" panose="02020703060505090304" pitchFamily="18" charset="0"/>
                <a:sym typeface="+mn-ea"/>
              </a:rPr>
              <a:t>t</a:t>
            </a:r>
            <a:r>
              <a:rPr lang="zh-CN" altLang="en-US" sz="8000" dirty="0">
                <a:latin typeface="Times New Roman" panose="02020703060505090304" pitchFamily="18" charset="0"/>
                <a:cs typeface="Times New Roman" panose="02020703060505090304" pitchFamily="18" charset="0"/>
                <a:sym typeface="+mn-ea"/>
              </a:rPr>
              <a:t>he Art of Making New Models and Casts of Busts,and Other Things There- in Mentioned）</a:t>
            </a:r>
            <a:endParaRPr lang="zh-CN" altLang="en-US" sz="8000" dirty="0">
              <a:solidFill>
                <a:schemeClr val="tx1"/>
              </a:solidFill>
              <a:latin typeface="Times New Roman" panose="02020703060505090304" pitchFamily="18" charset="0"/>
              <a:cs typeface="Times New Roman" panose="02020703060505090304" pitchFamily="18" charset="0"/>
            </a:endParaRPr>
          </a:p>
          <a:p>
            <a:pPr marL="457200" indent="-457200" fontAlgn="auto">
              <a:lnSpc>
                <a:spcPct val="150000"/>
              </a:lnSpc>
              <a:spcBef>
                <a:spcPts val="0"/>
              </a:spcBef>
              <a:spcAft>
                <a:spcPts val="0"/>
              </a:spcAft>
              <a:buFont typeface="Wingdings" panose="05000000000000000000" charset="0"/>
              <a:buChar char="p"/>
            </a:pPr>
            <a:r>
              <a:rPr lang="zh-CN" altLang="en-US" sz="8000" dirty="0">
                <a:solidFill>
                  <a:schemeClr val="tx1"/>
                </a:solidFill>
                <a:latin typeface="Times New Roman" panose="02020703060505090304" pitchFamily="18" charset="0"/>
                <a:cs typeface="Times New Roman" panose="02020703060505090304" pitchFamily="18" charset="0"/>
              </a:rPr>
              <a:t>1831 年《强制亚麻布印花工在其印制亚麻布上标示其名字法案》（A Bill to Oblige Printers of Linen to Mark their Names on Linens Printed by them)</a:t>
            </a:r>
          </a:p>
          <a:p>
            <a:pPr marL="457200" indent="-457200" fontAlgn="auto">
              <a:lnSpc>
                <a:spcPct val="150000"/>
              </a:lnSpc>
              <a:spcBef>
                <a:spcPts val="0"/>
              </a:spcBef>
              <a:spcAft>
                <a:spcPts val="0"/>
              </a:spcAft>
              <a:buFont typeface="Wingdings" panose="05000000000000000000" charset="0"/>
              <a:buChar char="p"/>
            </a:pPr>
            <a:r>
              <a:rPr lang="zh-CN" altLang="en-US" sz="8000" dirty="0">
                <a:solidFill>
                  <a:srgbClr val="FF0000"/>
                </a:solidFill>
                <a:latin typeface="Times New Roman" panose="02020703060505090304" pitchFamily="18" charset="0"/>
                <a:cs typeface="Times New Roman" panose="02020703060505090304" pitchFamily="18" charset="0"/>
              </a:rPr>
              <a:t>1839年《关于白棉布印花工之外观设计著作权扩展至一般性外观设计法》(An Act for Extending the Copyright of Designs for Calico Printers to Designs）</a:t>
            </a:r>
          </a:p>
          <a:p>
            <a:pPr marL="457200" indent="-457200" fontAlgn="auto">
              <a:lnSpc>
                <a:spcPct val="150000"/>
              </a:lnSpc>
              <a:spcBef>
                <a:spcPts val="0"/>
              </a:spcBef>
              <a:spcAft>
                <a:spcPts val="0"/>
              </a:spcAft>
              <a:buFont typeface="Wingdings" panose="05000000000000000000" charset="0"/>
              <a:buChar char="p"/>
            </a:pPr>
            <a:r>
              <a:rPr lang="zh-CN" altLang="en-US" sz="8000" dirty="0">
                <a:solidFill>
                  <a:schemeClr val="tx1"/>
                </a:solidFill>
                <a:latin typeface="Times New Roman" panose="02020703060505090304" pitchFamily="18" charset="0"/>
                <a:cs typeface="Times New Roman" panose="02020703060505090304" pitchFamily="18" charset="0"/>
              </a:rPr>
              <a:t>1841年《对于在机器织物和糊墙纸上之印花设计扩大其著作权期限法案》(A Bil for Extending the Tem of Copyright in Designs for Printing on Wov- en Fabrics and Paper Hangings）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2031365"/>
            <a:ext cx="8204200" cy="4384675"/>
          </a:xfrm>
        </p:spPr>
        <p:txBody>
          <a:bodyPr>
            <a:normAutofit/>
          </a:bodyPr>
          <a:lstStyle/>
          <a:p>
            <a:pPr marL="0" indent="0">
              <a:spcAft>
                <a:spcPts val="1200"/>
              </a:spcAft>
              <a:buFont typeface="Wingdings" panose="05000000000000000000" pitchFamily="2" charset="2"/>
              <a:buNone/>
            </a:pPr>
            <a:r>
              <a:rPr lang="zh-CN" altLang="zh-CN" sz="2800" b="1" dirty="0">
                <a:solidFill>
                  <a:schemeClr val="tx1"/>
                </a:solidFill>
              </a:rPr>
              <a:t>一、从回应型到前瞻型法</a:t>
            </a:r>
          </a:p>
          <a:p>
            <a:pPr marL="457200" indent="-457200">
              <a:spcAft>
                <a:spcPts val="1200"/>
              </a:spcAft>
              <a:buFont typeface="Wingdings" panose="05000000000000000000" charset="0"/>
              <a:buChar char="Ø"/>
            </a:pPr>
            <a:r>
              <a:rPr lang="en-US" altLang="zh-CN" sz="2400" b="1" dirty="0">
                <a:solidFill>
                  <a:schemeClr val="tx1"/>
                </a:solidFill>
                <a:latin typeface="Times New Roman" panose="02020703060505090304" pitchFamily="18" charset="0"/>
                <a:cs typeface="Times New Roman" panose="02020703060505090304" pitchFamily="18" charset="0"/>
              </a:rPr>
              <a:t>2</a:t>
            </a:r>
            <a:r>
              <a:rPr lang="zh-CN" altLang="en-US" sz="2400" b="1" dirty="0">
                <a:solidFill>
                  <a:schemeClr val="tx1"/>
                </a:solidFill>
                <a:latin typeface="Times New Roman" panose="02020703060505090304" pitchFamily="18" charset="0"/>
                <a:cs typeface="Times New Roman" panose="02020703060505090304" pitchFamily="18" charset="0"/>
              </a:rPr>
              <a:t>、前瞻型：</a:t>
            </a:r>
            <a:r>
              <a:rPr lang="en-US" altLang="zh-CN" sz="2400" b="1" dirty="0">
                <a:solidFill>
                  <a:schemeClr val="tx1"/>
                </a:solidFill>
                <a:latin typeface="Times New Roman" panose="02020703060505090304" pitchFamily="18" charset="0"/>
                <a:cs typeface="Times New Roman" panose="02020703060505090304" pitchFamily="18" charset="0"/>
              </a:rPr>
              <a:t>19</a:t>
            </a:r>
            <a:r>
              <a:rPr lang="zh-CN" altLang="en-US" sz="2400" b="1" dirty="0">
                <a:solidFill>
                  <a:schemeClr val="tx1"/>
                </a:solidFill>
                <a:latin typeface="Times New Roman" panose="02020703060505090304" pitchFamily="18" charset="0"/>
                <a:cs typeface="Times New Roman" panose="02020703060505090304" pitchFamily="18" charset="0"/>
              </a:rPr>
              <a:t>世纪末期</a:t>
            </a:r>
          </a:p>
          <a:p>
            <a:pPr marL="817245" indent="-457200" fontAlgn="auto">
              <a:lnSpc>
                <a:spcPct val="150000"/>
              </a:lnSpc>
              <a:spcBef>
                <a:spcPts val="0"/>
              </a:spcBef>
              <a:spcAft>
                <a:spcPts val="0"/>
              </a:spcAft>
              <a:buFont typeface="Wingdings" panose="05000000000000000000" charset="0"/>
              <a:buChar char="p"/>
            </a:pPr>
            <a:r>
              <a:rPr lang="zh-CN" altLang="en-US" sz="2000" dirty="0">
                <a:solidFill>
                  <a:schemeClr val="tx1"/>
                </a:solidFill>
                <a:latin typeface="Times New Roman" panose="02020703060505090304" pitchFamily="18" charset="0"/>
                <a:cs typeface="Times New Roman" panose="02020703060505090304" pitchFamily="18" charset="0"/>
              </a:rPr>
              <a:t>1881年《合并修改与著作权相关法律法案》（A B</a:t>
            </a:r>
            <a:r>
              <a:rPr lang="en-US" altLang="zh-CN" sz="2000" dirty="0">
                <a:solidFill>
                  <a:schemeClr val="tx1"/>
                </a:solidFill>
                <a:latin typeface="Times New Roman" panose="02020703060505090304" pitchFamily="18" charset="0"/>
                <a:cs typeface="Times New Roman" panose="02020703060505090304" pitchFamily="18" charset="0"/>
              </a:rPr>
              <a:t>ill</a:t>
            </a:r>
            <a:r>
              <a:rPr lang="zh-CN" altLang="en-US" sz="2000" dirty="0">
                <a:solidFill>
                  <a:schemeClr val="tx1"/>
                </a:solidFill>
                <a:latin typeface="Times New Roman" panose="02020703060505090304" pitchFamily="18" charset="0"/>
                <a:cs typeface="Times New Roman" panose="02020703060505090304" pitchFamily="18" charset="0"/>
              </a:rPr>
              <a:t> to Consolidate and Amend the Law Relating to Copyright）（1881年《著作权法案》）</a:t>
            </a:r>
          </a:p>
          <a:p>
            <a:pPr marL="817245" indent="-457200" fontAlgn="auto">
              <a:lnSpc>
                <a:spcPct val="150000"/>
              </a:lnSpc>
              <a:spcBef>
                <a:spcPts val="0"/>
              </a:spcBef>
              <a:spcAft>
                <a:spcPts val="0"/>
              </a:spcAft>
              <a:buFont typeface="Wingdings" panose="05000000000000000000" charset="0"/>
              <a:buChar char="p"/>
            </a:pPr>
            <a:r>
              <a:rPr lang="zh-CN" altLang="en-US" sz="2000" dirty="0">
                <a:solidFill>
                  <a:schemeClr val="tx1"/>
                </a:solidFill>
                <a:latin typeface="Times New Roman" panose="02020703060505090304" pitchFamily="18" charset="0"/>
                <a:cs typeface="Times New Roman" panose="02020703060505090304" pitchFamily="18" charset="0"/>
              </a:rPr>
              <a:t>1905 年《商标法》（Trade Marks Act）</a:t>
            </a:r>
          </a:p>
          <a:p>
            <a:pPr marL="817245" indent="-457200" fontAlgn="auto">
              <a:lnSpc>
                <a:spcPct val="150000"/>
              </a:lnSpc>
              <a:spcBef>
                <a:spcPts val="0"/>
              </a:spcBef>
              <a:spcAft>
                <a:spcPts val="0"/>
              </a:spcAft>
              <a:buFont typeface="Wingdings" panose="05000000000000000000" charset="0"/>
              <a:buChar char="p"/>
            </a:pPr>
            <a:r>
              <a:rPr lang="zh-CN" altLang="en-US" sz="2000" dirty="0">
                <a:solidFill>
                  <a:schemeClr val="tx1"/>
                </a:solidFill>
                <a:latin typeface="Times New Roman" panose="02020703060505090304" pitchFamily="18" charset="0"/>
                <a:cs typeface="Times New Roman" panose="02020703060505090304" pitchFamily="18" charset="0"/>
              </a:rPr>
              <a:t>1907年《专利与外观设计法》（Patents and Designs Act）</a:t>
            </a:r>
          </a:p>
        </p:txBody>
      </p:sp>
      <p:sp>
        <p:nvSpPr>
          <p:cNvPr id="5" name="标题 4"/>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第二节 知识产权立法趋势</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460" y="1291590"/>
            <a:ext cx="8385175" cy="4516755"/>
          </a:xfrm>
        </p:spPr>
        <p:txBody>
          <a:bodyPr>
            <a:normAutofit/>
          </a:bodyPr>
          <a:lstStyle/>
          <a:p>
            <a:pPr marL="457200" indent="-457200" algn="l">
              <a:spcAft>
                <a:spcPts val="1200"/>
              </a:spcAft>
              <a:buClrTx/>
              <a:buSzTx/>
              <a:buFont typeface="Wingdings" panose="05000000000000000000" charset="0"/>
              <a:buChar char="Ø"/>
            </a:pPr>
            <a:r>
              <a:rPr lang="en-US" altLang="zh-CN" sz="2400" b="1" dirty="0">
                <a:latin typeface="Times New Roman" panose="02020703060505090304" pitchFamily="18" charset="0"/>
                <a:cs typeface="Times New Roman" panose="02020703060505090304" pitchFamily="18" charset="0"/>
              </a:rPr>
              <a:t>3、</a:t>
            </a:r>
            <a:r>
              <a:rPr lang="zh-CN" altLang="en-US" sz="2400" b="1" dirty="0">
                <a:latin typeface="Times New Roman" panose="02020703060505090304" pitchFamily="18" charset="0"/>
                <a:cs typeface="Times New Roman" panose="02020703060505090304" pitchFamily="18" charset="0"/>
              </a:rPr>
              <a:t>我国的前瞻型立法</a:t>
            </a:r>
            <a:endParaRPr lang="en-US" altLang="zh-CN" sz="2400" b="1" dirty="0">
              <a:latin typeface="Times New Roman" panose="02020703060505090304" pitchFamily="18" charset="0"/>
              <a:cs typeface="Times New Roman" panose="02020703060505090304" pitchFamily="18" charset="0"/>
            </a:endParaRPr>
          </a:p>
          <a:p>
            <a:pPr marL="756285" indent="-457200" algn="l" fontAlgn="auto">
              <a:lnSpc>
                <a:spcPct val="150000"/>
              </a:lnSpc>
              <a:spcBef>
                <a:spcPts val="0"/>
              </a:spcBef>
              <a:spcAft>
                <a:spcPts val="0"/>
              </a:spcAft>
              <a:buClrTx/>
              <a:buSzTx/>
              <a:buFont typeface="Wingdings" panose="05000000000000000000" charset="0"/>
              <a:buChar char="p"/>
            </a:pPr>
            <a:r>
              <a:rPr lang="en-US" altLang="zh-CN" sz="2000" b="1" dirty="0">
                <a:latin typeface="Times New Roman" panose="02020703060505090304" pitchFamily="18" charset="0"/>
                <a:cs typeface="Times New Roman" panose="02020703060505090304" pitchFamily="18" charset="0"/>
              </a:rPr>
              <a:t>清朝末年到中华民国政府时代</a:t>
            </a:r>
            <a:r>
              <a:rPr lang="zh-CN" altLang="en-US" sz="2000" b="1" dirty="0">
                <a:latin typeface="Times New Roman" panose="02020703060505090304" pitchFamily="18" charset="0"/>
                <a:cs typeface="Times New Roman" panose="02020703060505090304" pitchFamily="18" charset="0"/>
              </a:rPr>
              <a:t>：</a:t>
            </a:r>
            <a:r>
              <a:rPr lang="zh-CN" altLang="zh-CN" sz="2000" b="1" dirty="0">
                <a:solidFill>
                  <a:srgbClr val="0070C0"/>
                </a:solidFill>
                <a:latin typeface="Times New Roman" panose="02020703060505090304" pitchFamily="18" charset="0"/>
                <a:cs typeface="Times New Roman" panose="02020703060505090304" pitchFamily="18" charset="0"/>
              </a:rPr>
              <a:t>被动性接受阶段</a:t>
            </a:r>
            <a:endParaRPr lang="en-US" altLang="zh-CN" sz="2000" b="1" dirty="0">
              <a:solidFill>
                <a:srgbClr val="0070C0"/>
              </a:solidFill>
              <a:latin typeface="Times New Roman" panose="02020703060505090304" pitchFamily="18" charset="0"/>
              <a:cs typeface="Times New Roman" panose="02020703060505090304" pitchFamily="18" charset="0"/>
            </a:endParaRPr>
          </a:p>
          <a:p>
            <a:pPr marL="929005" lvl="1" indent="-342900" algn="l" fontAlgn="auto">
              <a:lnSpc>
                <a:spcPct val="150000"/>
              </a:lnSpc>
              <a:spcBef>
                <a:spcPts val="0"/>
              </a:spcBef>
              <a:spcAft>
                <a:spcPts val="0"/>
              </a:spcAft>
              <a:buClrTx/>
              <a:buSzTx/>
            </a:pPr>
            <a:r>
              <a:rPr lang="zh-CN" altLang="zh-CN" sz="2000" dirty="0">
                <a:latin typeface="Times New Roman" panose="02020703060505090304" pitchFamily="18" charset="0"/>
                <a:cs typeface="Times New Roman" panose="02020703060505090304" pitchFamily="18" charset="0"/>
              </a:rPr>
              <a:t>从清朝政府实行新政向西方学习，洋务运动到北洋政府、民国政府取材外国法进行移植</a:t>
            </a:r>
          </a:p>
          <a:p>
            <a:pPr marL="756285" lvl="1" indent="-457200" fontAlgn="auto">
              <a:lnSpc>
                <a:spcPct val="150000"/>
              </a:lnSpc>
              <a:spcBef>
                <a:spcPts val="0"/>
              </a:spcBef>
              <a:spcAft>
                <a:spcPts val="0"/>
              </a:spcAft>
              <a:buFont typeface="Wingdings" panose="05000000000000000000" charset="0"/>
              <a:buChar char="p"/>
            </a:pPr>
            <a:r>
              <a:rPr lang="en-US" altLang="zh-CN" sz="2000" b="1" dirty="0">
                <a:latin typeface="Times New Roman" panose="02020703060505090304" pitchFamily="18" charset="0"/>
                <a:cs typeface="Times New Roman" panose="02020703060505090304" pitchFamily="18" charset="0"/>
                <a:sym typeface="+mn-ea"/>
              </a:rPr>
              <a:t>1949—1978</a:t>
            </a:r>
            <a:r>
              <a:rPr lang="zh-CN" altLang="en-US" sz="2000" b="1" dirty="0">
                <a:latin typeface="Times New Roman" panose="02020703060505090304" pitchFamily="18" charset="0"/>
                <a:cs typeface="Times New Roman" panose="02020703060505090304" pitchFamily="18" charset="0"/>
                <a:sym typeface="+mn-ea"/>
              </a:rPr>
              <a:t>年代</a:t>
            </a:r>
            <a:r>
              <a:rPr lang="zh-CN" altLang="zh-CN" sz="2000" b="1" dirty="0">
                <a:latin typeface="Times New Roman" panose="02020703060505090304" pitchFamily="18" charset="0"/>
                <a:cs typeface="Times New Roman" panose="02020703060505090304" pitchFamily="18" charset="0"/>
              </a:rPr>
              <a:t>    </a:t>
            </a:r>
            <a:endParaRPr lang="en-US" altLang="zh-CN" sz="2000" dirty="0">
              <a:latin typeface="Times New Roman" panose="02020703060505090304" pitchFamily="18" charset="0"/>
              <a:cs typeface="Times New Roman" panose="02020703060505090304" pitchFamily="18" charset="0"/>
            </a:endParaRPr>
          </a:p>
          <a:p>
            <a:pPr marL="929005" lvl="1" indent="-342900" algn="l" fontAlgn="auto">
              <a:lnSpc>
                <a:spcPct val="150000"/>
              </a:lnSpc>
              <a:spcBef>
                <a:spcPts val="0"/>
              </a:spcBef>
              <a:spcAft>
                <a:spcPts val="0"/>
              </a:spcAft>
              <a:buClrTx/>
              <a:buSzTx/>
              <a:buFont typeface="Arial" panose="020B0604020202090204" pitchFamily="34" charset="0"/>
              <a:buChar char="•"/>
            </a:pPr>
            <a:r>
              <a:rPr lang="zh-CN" altLang="zh-CN" sz="2000" dirty="0">
                <a:latin typeface="Times New Roman" panose="02020703060505090304" pitchFamily="18" charset="0"/>
                <a:cs typeface="Times New Roman" panose="02020703060505090304" pitchFamily="18" charset="0"/>
              </a:rPr>
              <a:t>未重视知识产权的保护</a:t>
            </a:r>
          </a:p>
          <a:p>
            <a:pPr marL="929005" lvl="1" indent="-342900" algn="l" fontAlgn="auto">
              <a:lnSpc>
                <a:spcPct val="150000"/>
              </a:lnSpc>
              <a:spcBef>
                <a:spcPts val="0"/>
              </a:spcBef>
              <a:spcAft>
                <a:spcPts val="0"/>
              </a:spcAft>
              <a:buClrTx/>
              <a:buSzTx/>
              <a:buFont typeface="Arial" panose="020B0604020202090204" pitchFamily="34" charset="0"/>
              <a:buChar char="•"/>
            </a:pPr>
            <a:r>
              <a:rPr lang="zh-CN" altLang="zh-CN" sz="2000" dirty="0">
                <a:latin typeface="Times New Roman" panose="02020703060505090304" pitchFamily="18" charset="0"/>
                <a:cs typeface="Times New Roman" panose="02020703060505090304" pitchFamily="18" charset="0"/>
              </a:rPr>
              <a:t>主要依赖行政规章</a:t>
            </a:r>
          </a:p>
          <a:p>
            <a:pPr marL="457200" indent="-457200"/>
            <a:endParaRPr lang="zh-CN" altLang="en-US" sz="2000" dirty="0">
              <a:latin typeface="Times New Roman" panose="02020703060505090304" pitchFamily="18" charset="0"/>
              <a:cs typeface="Times New Roman" panose="0202070306050509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560" y="2113196"/>
            <a:ext cx="1336782" cy="1536127"/>
          </a:xfrm>
          <a:prstGeom prst="rect">
            <a:avLst/>
          </a:prstGeom>
        </p:spPr>
      </p:pic>
      <p:sp>
        <p:nvSpPr>
          <p:cNvPr id="8" name="文本框 7"/>
          <p:cNvSpPr txBox="1"/>
          <p:nvPr/>
        </p:nvSpPr>
        <p:spPr>
          <a:xfrm>
            <a:off x="813546" y="2619650"/>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charset="-122"/>
                <a:ea typeface="微软雅黑" panose="020B0503020204020204" charset="-122"/>
              </a:rPr>
              <a:t>目录</a:t>
            </a:r>
          </a:p>
        </p:txBody>
      </p:sp>
      <p:grpSp>
        <p:nvGrpSpPr>
          <p:cNvPr id="31" name="组合 30"/>
          <p:cNvGrpSpPr/>
          <p:nvPr/>
        </p:nvGrpSpPr>
        <p:grpSpPr>
          <a:xfrm>
            <a:off x="2293620" y="3395980"/>
            <a:ext cx="1032510" cy="487045"/>
            <a:chOff x="3870041" y="1794664"/>
            <a:chExt cx="1200428" cy="487358"/>
          </a:xfrm>
        </p:grpSpPr>
        <p:sp>
          <p:nvSpPr>
            <p:cNvPr id="32" name="圆角矩形 31"/>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3" name="矩形 32"/>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2321560" y="2767415"/>
            <a:ext cx="5480119" cy="1776281"/>
            <a:chOff x="2419938" y="1819177"/>
            <a:chExt cx="6373086" cy="1776324"/>
          </a:xfrm>
        </p:grpSpPr>
        <p:grpSp>
          <p:nvGrpSpPr>
            <p:cNvPr id="10" name="组合 9"/>
            <p:cNvGrpSpPr/>
            <p:nvPr/>
          </p:nvGrpSpPr>
          <p:grpSpPr>
            <a:xfrm>
              <a:off x="2419938" y="1819177"/>
              <a:ext cx="6373086" cy="495954"/>
              <a:chOff x="3870041" y="1794664"/>
              <a:chExt cx="6373086" cy="495954"/>
            </a:xfrm>
          </p:grpSpPr>
          <p:sp>
            <p:nvSpPr>
              <p:cNvPr id="11" name="圆角矩形 1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2" name="矩形 1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黑体" panose="02010609060101010101" pitchFamily="49" charset="-122"/>
                    <a:ea typeface="黑体" panose="02010609060101010101" pitchFamily="49" charset="-122"/>
                  </a:rPr>
                  <a:t>知识产权发展趋势</a:t>
                </a:r>
              </a:p>
            </p:txBody>
          </p:sp>
        </p:grpSp>
        <p:sp>
          <p:nvSpPr>
            <p:cNvPr id="15" name="文本框 14"/>
            <p:cNvSpPr txBox="1"/>
            <p:nvPr/>
          </p:nvSpPr>
          <p:spPr>
            <a:xfrm>
              <a:off x="2500431" y="1837508"/>
              <a:ext cx="1027952"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19938" y="2461805"/>
              <a:ext cx="6373086" cy="1133696"/>
              <a:chOff x="2419938" y="2461805"/>
              <a:chExt cx="6373086" cy="1133696"/>
            </a:xfrm>
          </p:grpSpPr>
          <p:grpSp>
            <p:nvGrpSpPr>
              <p:cNvPr id="42" name="组合 41"/>
              <p:cNvGrpSpPr/>
              <p:nvPr/>
            </p:nvGrpSpPr>
            <p:grpSpPr>
              <a:xfrm>
                <a:off x="2419938" y="3099547"/>
                <a:ext cx="6373086" cy="495954"/>
                <a:chOff x="2419938" y="3099547"/>
                <a:chExt cx="6373086" cy="495954"/>
              </a:xfrm>
            </p:grpSpPr>
            <p:grpSp>
              <p:nvGrpSpPr>
                <p:cNvPr id="20" name="组合 19"/>
                <p:cNvGrpSpPr/>
                <p:nvPr/>
              </p:nvGrpSpPr>
              <p:grpSpPr>
                <a:xfrm>
                  <a:off x="2419938" y="3099547"/>
                  <a:ext cx="6373086" cy="495954"/>
                  <a:chOff x="3870041" y="1793693"/>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3693"/>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sz="2400" b="1" dirty="0">
                        <a:latin typeface="黑体" panose="02010609060101010101" pitchFamily="49" charset="-122"/>
                        <a:ea typeface="黑体" panose="02010609060101010101" pitchFamily="49" charset="-122"/>
                      </a:rPr>
                      <a:t>知识产权范式转换</a:t>
                    </a:r>
                  </a:p>
                </p:txBody>
              </p:sp>
            </p:grpSp>
            <p:sp>
              <p:nvSpPr>
                <p:cNvPr id="24" name="文本框 23"/>
                <p:cNvSpPr txBox="1"/>
                <p:nvPr/>
              </p:nvSpPr>
              <p:spPr>
                <a:xfrm>
                  <a:off x="2500311" y="3119089"/>
                  <a:ext cx="1107996"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3</a:t>
                  </a:r>
                  <a:endParaRPr lang="zh-CN" altLang="en-US" sz="2000" b="1" dirty="0">
                    <a:solidFill>
                      <a:schemeClr val="bg1"/>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2480493" y="2461805"/>
                <a:ext cx="1047891"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微软雅黑" panose="020B0503020204020204" charset="-122"/>
                  <a:ea typeface="微软雅黑" panose="020B0503020204020204" charset="-122"/>
                </a:endParaRPr>
              </a:p>
            </p:txBody>
          </p:sp>
          <p:sp>
            <p:nvSpPr>
              <p:cNvPr id="36" name="矩形 35"/>
              <p:cNvSpPr/>
              <p:nvPr/>
            </p:nvSpPr>
            <p:spPr>
              <a:xfrm>
                <a:off x="3713028" y="247567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TW" sz="2400" b="1" dirty="0">
                    <a:latin typeface="黑体" panose="02010609060101010101" pitchFamily="49" charset="-122"/>
                    <a:ea typeface="黑体" panose="02010609060101010101" pitchFamily="49" charset="-122"/>
                  </a:rPr>
                  <a:t>知识产权立法趋势</a:t>
                </a:r>
                <a:endParaRPr lang="zh-CN" altLang="en-US" sz="2400" b="1" dirty="0">
                  <a:latin typeface="黑体" panose="02010609060101010101" pitchFamily="49" charset="-122"/>
                  <a:ea typeface="黑体" panose="02010609060101010101" pitchFamily="49" charset="-122"/>
                </a:endParaRPr>
              </a:p>
            </p:txBody>
          </p:sp>
        </p:grpSp>
      </p:grpSp>
      <p:sp>
        <p:nvSpPr>
          <p:cNvPr id="2" name="标题 5"/>
          <p:cNvSpPr>
            <a:spLocks noGrp="1"/>
          </p:cNvSpPr>
          <p:nvPr/>
        </p:nvSpPr>
        <p:spPr>
          <a:xfrm>
            <a:off x="697865" y="93027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第二章 知识产权前沿问题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83485" y="1052830"/>
            <a:ext cx="6393180" cy="12242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anose="05000000000000000000" pitchFamily="2" charset="2"/>
              <a:buChar char="Ø"/>
            </a:pPr>
            <a:r>
              <a:rPr lang="zh-CN" altLang="zh-CN" sz="2000" dirty="0">
                <a:solidFill>
                  <a:srgbClr val="0070C0"/>
                </a:solidFill>
              </a:rPr>
              <a:t>《商标法》</a:t>
            </a:r>
            <a:r>
              <a:rPr lang="zh-CN" altLang="en-US" sz="2000" dirty="0">
                <a:solidFill>
                  <a:srgbClr val="0070C0"/>
                </a:solidFill>
              </a:rPr>
              <a:t>（</a:t>
            </a:r>
            <a:r>
              <a:rPr lang="en-US" altLang="zh-CN" sz="2000" dirty="0">
                <a:solidFill>
                  <a:srgbClr val="0070C0"/>
                </a:solidFill>
              </a:rPr>
              <a:t>1982</a:t>
            </a:r>
            <a:r>
              <a:rPr lang="zh-CN" altLang="zh-CN" sz="2000" dirty="0">
                <a:solidFill>
                  <a:srgbClr val="0070C0"/>
                </a:solidFill>
              </a:rPr>
              <a:t>年</a:t>
            </a:r>
            <a:r>
              <a:rPr lang="zh-CN" altLang="en-US" sz="2000" dirty="0">
                <a:solidFill>
                  <a:srgbClr val="0070C0"/>
                </a:solidFill>
              </a:rPr>
              <a:t>）</a:t>
            </a:r>
            <a:r>
              <a:rPr lang="zh-CN" altLang="zh-CN" sz="2000" dirty="0">
                <a:solidFill>
                  <a:srgbClr val="0070C0"/>
                </a:solidFill>
              </a:rPr>
              <a:t>《专利法》</a:t>
            </a:r>
            <a:r>
              <a:rPr lang="zh-CN" altLang="en-US" sz="2000" dirty="0">
                <a:solidFill>
                  <a:srgbClr val="0070C0"/>
                </a:solidFill>
              </a:rPr>
              <a:t>（</a:t>
            </a:r>
            <a:r>
              <a:rPr lang="en-US" altLang="zh-CN" sz="2000" dirty="0">
                <a:solidFill>
                  <a:srgbClr val="0070C0"/>
                </a:solidFill>
              </a:rPr>
              <a:t>1984</a:t>
            </a:r>
            <a:r>
              <a:rPr lang="zh-CN" altLang="zh-CN" sz="2000" dirty="0">
                <a:solidFill>
                  <a:srgbClr val="0070C0"/>
                </a:solidFill>
              </a:rPr>
              <a:t>年</a:t>
            </a:r>
            <a:r>
              <a:rPr lang="zh-CN" altLang="en-US" sz="2000" dirty="0">
                <a:solidFill>
                  <a:srgbClr val="0070C0"/>
                </a:solidFill>
              </a:rPr>
              <a:t>）</a:t>
            </a:r>
            <a:r>
              <a:rPr lang="zh-CN" altLang="zh-CN" sz="2000" dirty="0">
                <a:solidFill>
                  <a:srgbClr val="0070C0"/>
                </a:solidFill>
              </a:rPr>
              <a:t>《著作权法》</a:t>
            </a:r>
            <a:r>
              <a:rPr lang="zh-CN" altLang="en-US" sz="2000" dirty="0">
                <a:solidFill>
                  <a:srgbClr val="0070C0"/>
                </a:solidFill>
              </a:rPr>
              <a:t>（</a:t>
            </a:r>
            <a:r>
              <a:rPr lang="en-US" altLang="zh-CN" sz="2000" dirty="0">
                <a:solidFill>
                  <a:srgbClr val="0070C0"/>
                </a:solidFill>
              </a:rPr>
              <a:t>1990</a:t>
            </a:r>
            <a:r>
              <a:rPr lang="zh-CN" altLang="zh-CN" sz="2000" dirty="0">
                <a:solidFill>
                  <a:srgbClr val="0070C0"/>
                </a:solidFill>
              </a:rPr>
              <a:t>年</a:t>
            </a:r>
            <a:r>
              <a:rPr lang="zh-CN" altLang="en-US" sz="2000" dirty="0">
                <a:solidFill>
                  <a:srgbClr val="0070C0"/>
                </a:solidFill>
              </a:rPr>
              <a:t>）</a:t>
            </a:r>
            <a:r>
              <a:rPr lang="zh-CN" altLang="zh-CN" sz="2000" dirty="0">
                <a:solidFill>
                  <a:srgbClr val="0070C0"/>
                </a:solidFill>
              </a:rPr>
              <a:t>《反不正当竞争法》</a:t>
            </a:r>
            <a:r>
              <a:rPr lang="zh-CN" altLang="en-US" sz="2000" dirty="0">
                <a:solidFill>
                  <a:srgbClr val="0070C0"/>
                </a:solidFill>
              </a:rPr>
              <a:t>（</a:t>
            </a:r>
            <a:r>
              <a:rPr lang="en-US" altLang="zh-CN" sz="2000" dirty="0">
                <a:solidFill>
                  <a:srgbClr val="0070C0"/>
                </a:solidFill>
              </a:rPr>
              <a:t>1993</a:t>
            </a:r>
            <a:r>
              <a:rPr lang="zh-CN" altLang="zh-CN" sz="2000" dirty="0">
                <a:solidFill>
                  <a:srgbClr val="0070C0"/>
                </a:solidFill>
              </a:rPr>
              <a:t>年</a:t>
            </a:r>
            <a:r>
              <a:rPr lang="zh-CN" altLang="en-US" sz="2000" dirty="0">
                <a:solidFill>
                  <a:srgbClr val="0070C0"/>
                </a:solidFill>
              </a:rPr>
              <a:t>）</a:t>
            </a:r>
            <a:endParaRPr lang="en-US" altLang="zh-CN" sz="2000" dirty="0">
              <a:solidFill>
                <a:srgbClr val="0070C0"/>
              </a:solidFill>
            </a:endParaRPr>
          </a:p>
          <a:p>
            <a:pPr>
              <a:buFont typeface="Wingdings" panose="05000000000000000000" pitchFamily="2" charset="2"/>
              <a:buChar char="Ø"/>
            </a:pPr>
            <a:r>
              <a:rPr lang="zh-CN" altLang="zh-CN" sz="2000" dirty="0">
                <a:solidFill>
                  <a:srgbClr val="0070C0"/>
                </a:solidFill>
              </a:rPr>
              <a:t>主要考虑本国国情，处于较低水平的短暂</a:t>
            </a:r>
            <a:r>
              <a:rPr lang="en-US" altLang="zh-CN" sz="2000" dirty="0">
                <a:solidFill>
                  <a:srgbClr val="0070C0"/>
                </a:solidFill>
              </a:rPr>
              <a:t>“</a:t>
            </a:r>
            <a:r>
              <a:rPr lang="zh-CN" altLang="zh-CN" sz="2000" dirty="0">
                <a:solidFill>
                  <a:srgbClr val="0070C0"/>
                </a:solidFill>
              </a:rPr>
              <a:t>过渡期</a:t>
            </a:r>
            <a:r>
              <a:rPr lang="en-US" altLang="zh-CN" sz="2000" dirty="0">
                <a:solidFill>
                  <a:srgbClr val="0070C0"/>
                </a:solidFill>
              </a:rPr>
              <a:t>”</a:t>
            </a:r>
            <a:endParaRPr lang="zh-CN" altLang="en-US" sz="2000" dirty="0">
              <a:solidFill>
                <a:srgbClr val="0070C0"/>
              </a:solidFill>
            </a:endParaRPr>
          </a:p>
        </p:txBody>
      </p:sp>
      <p:sp>
        <p:nvSpPr>
          <p:cNvPr id="13" name="矩形 12"/>
          <p:cNvSpPr/>
          <p:nvPr/>
        </p:nvSpPr>
        <p:spPr>
          <a:xfrm>
            <a:off x="2483485" y="4653280"/>
            <a:ext cx="6393180" cy="18446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anose="05000000000000000000" pitchFamily="2" charset="2"/>
              <a:buChar char="Ø"/>
            </a:pPr>
            <a:r>
              <a:rPr lang="zh-CN" altLang="zh-CN" sz="2000" dirty="0">
                <a:solidFill>
                  <a:srgbClr val="0070C0"/>
                </a:solidFill>
              </a:rPr>
              <a:t>《国家知识产权战略纲要》</a:t>
            </a:r>
            <a:endParaRPr lang="en-US" altLang="zh-CN" sz="2000" dirty="0">
              <a:solidFill>
                <a:srgbClr val="0070C0"/>
              </a:solidFill>
            </a:endParaRPr>
          </a:p>
          <a:p>
            <a:pPr>
              <a:buFont typeface="Wingdings" panose="05000000000000000000" pitchFamily="2" charset="2"/>
              <a:buChar char="Ø"/>
            </a:pPr>
            <a:r>
              <a:rPr lang="zh-CN" altLang="zh-CN" sz="2000" dirty="0">
                <a:solidFill>
                  <a:srgbClr val="0070C0"/>
                </a:solidFill>
              </a:rPr>
              <a:t>启动现行法律修订工作，以此适应</a:t>
            </a:r>
            <a:r>
              <a:rPr lang="en-US" altLang="zh-CN" sz="2000" dirty="0">
                <a:solidFill>
                  <a:srgbClr val="0070C0"/>
                </a:solidFill>
              </a:rPr>
              <a:t>Trips</a:t>
            </a:r>
            <a:r>
              <a:rPr lang="zh-CN" altLang="zh-CN" sz="2000" dirty="0">
                <a:solidFill>
                  <a:srgbClr val="0070C0"/>
                </a:solidFill>
              </a:rPr>
              <a:t>的需要和网络技术、</a:t>
            </a:r>
            <a:r>
              <a:rPr lang="en-US" altLang="zh-CN" sz="2000" dirty="0">
                <a:solidFill>
                  <a:srgbClr val="0070C0"/>
                </a:solidFill>
              </a:rPr>
              <a:t> </a:t>
            </a:r>
            <a:r>
              <a:rPr lang="zh-CN" altLang="zh-CN" sz="2000" dirty="0">
                <a:solidFill>
                  <a:srgbClr val="0070C0"/>
                </a:solidFill>
              </a:rPr>
              <a:t>基因技术条件下知识产权保护需要，对一些知识产权专门法律法规进行清理，使其体系化和合理化</a:t>
            </a:r>
            <a:endParaRPr lang="en-US" altLang="zh-CN" sz="2000" dirty="0">
              <a:solidFill>
                <a:srgbClr val="0070C0"/>
              </a:solidFill>
            </a:endParaRPr>
          </a:p>
          <a:p>
            <a:pPr>
              <a:buFont typeface="Wingdings" panose="05000000000000000000" pitchFamily="2" charset="2"/>
              <a:buChar char="Ø"/>
            </a:pPr>
            <a:r>
              <a:rPr lang="zh-CN" altLang="zh-CN" sz="2000" dirty="0">
                <a:solidFill>
                  <a:srgbClr val="0070C0"/>
                </a:solidFill>
              </a:rPr>
              <a:t>加快民间文艺、传统知识以及遗传资源保护立法工作</a:t>
            </a:r>
            <a:endParaRPr lang="zh-CN" altLang="en-US" sz="2000" dirty="0">
              <a:solidFill>
                <a:srgbClr val="0070C0"/>
              </a:solidFill>
            </a:endParaRPr>
          </a:p>
        </p:txBody>
      </p:sp>
      <p:sp>
        <p:nvSpPr>
          <p:cNvPr id="15" name="矩形 14"/>
          <p:cNvSpPr/>
          <p:nvPr/>
        </p:nvSpPr>
        <p:spPr>
          <a:xfrm>
            <a:off x="310515" y="1475105"/>
            <a:ext cx="1786255" cy="6483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2000" b="1" dirty="0">
                <a:solidFill>
                  <a:schemeClr val="tx1">
                    <a:lumMod val="95000"/>
                    <a:lumOff val="5000"/>
                  </a:schemeClr>
                </a:solidFill>
              </a:rPr>
              <a:t>重建阶段</a:t>
            </a:r>
            <a:endParaRPr lang="en-US" altLang="zh-CN" sz="2000" b="1" dirty="0">
              <a:solidFill>
                <a:schemeClr val="tx1">
                  <a:lumMod val="95000"/>
                  <a:lumOff val="5000"/>
                </a:schemeClr>
              </a:solidFill>
            </a:endParaRPr>
          </a:p>
          <a:p>
            <a:pPr algn="ctr"/>
            <a:r>
              <a:rPr lang="zh-CN" altLang="en-US" sz="2000" b="1" dirty="0">
                <a:solidFill>
                  <a:schemeClr val="tx1">
                    <a:lumMod val="95000"/>
                    <a:lumOff val="5000"/>
                  </a:schemeClr>
                </a:solidFill>
              </a:rPr>
              <a:t>（</a:t>
            </a:r>
            <a:r>
              <a:rPr lang="en-US" altLang="zh-CN" sz="2000" b="1" dirty="0">
                <a:solidFill>
                  <a:schemeClr val="tx1">
                    <a:lumMod val="95000"/>
                    <a:lumOff val="5000"/>
                  </a:schemeClr>
                </a:solidFill>
              </a:rPr>
              <a:t>1978-1990</a:t>
            </a:r>
            <a:r>
              <a:rPr lang="zh-CN" altLang="en-US" sz="2000" b="1" dirty="0">
                <a:solidFill>
                  <a:schemeClr val="tx1">
                    <a:lumMod val="95000"/>
                    <a:lumOff val="5000"/>
                  </a:schemeClr>
                </a:solidFill>
              </a:rPr>
              <a:t>）</a:t>
            </a:r>
            <a:endParaRPr lang="zh-CN" altLang="en-US" sz="2000" dirty="0">
              <a:solidFill>
                <a:schemeClr val="tx1">
                  <a:lumMod val="95000"/>
                  <a:lumOff val="5000"/>
                </a:schemeClr>
              </a:solidFill>
            </a:endParaRPr>
          </a:p>
        </p:txBody>
      </p:sp>
      <p:sp>
        <p:nvSpPr>
          <p:cNvPr id="17" name="矩形 16"/>
          <p:cNvSpPr/>
          <p:nvPr/>
        </p:nvSpPr>
        <p:spPr>
          <a:xfrm>
            <a:off x="309880" y="2987675"/>
            <a:ext cx="1822450" cy="720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2000" b="1" dirty="0"/>
              <a:t>快速发展阶段</a:t>
            </a:r>
            <a:r>
              <a:rPr lang="zh-CN" altLang="en-US" sz="2000" b="1" dirty="0"/>
              <a:t>（</a:t>
            </a:r>
            <a:r>
              <a:rPr lang="en-US" altLang="zh-CN" sz="2000" b="1" dirty="0"/>
              <a:t>1990-2001</a:t>
            </a:r>
            <a:r>
              <a:rPr lang="zh-CN" altLang="en-US" sz="2000" b="1" dirty="0"/>
              <a:t>）</a:t>
            </a:r>
            <a:endParaRPr lang="zh-CN" altLang="en-US" sz="2000" dirty="0"/>
          </a:p>
        </p:txBody>
      </p:sp>
      <p:sp>
        <p:nvSpPr>
          <p:cNvPr id="18" name="矩形 17"/>
          <p:cNvSpPr/>
          <p:nvPr/>
        </p:nvSpPr>
        <p:spPr>
          <a:xfrm>
            <a:off x="310515" y="5075555"/>
            <a:ext cx="1821815" cy="720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2000" b="1" dirty="0"/>
              <a:t>基本完善阶段</a:t>
            </a:r>
            <a:r>
              <a:rPr lang="zh-CN" altLang="en-US" sz="2000" b="1" dirty="0"/>
              <a:t>（</a:t>
            </a:r>
            <a:r>
              <a:rPr lang="en-US" altLang="zh-CN" sz="2000" b="1" dirty="0"/>
              <a:t>2001-2012</a:t>
            </a:r>
            <a:r>
              <a:rPr lang="zh-CN" altLang="en-US" sz="2000" b="1" dirty="0"/>
              <a:t>）</a:t>
            </a:r>
            <a:endParaRPr lang="zh-CN" altLang="en-US" sz="2000" dirty="0"/>
          </a:p>
        </p:txBody>
      </p:sp>
      <p:sp>
        <p:nvSpPr>
          <p:cNvPr id="19" name="下箭头 18"/>
          <p:cNvSpPr/>
          <p:nvPr/>
        </p:nvSpPr>
        <p:spPr>
          <a:xfrm>
            <a:off x="979731" y="2276872"/>
            <a:ext cx="288032" cy="64807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20" name="下箭头 19"/>
          <p:cNvSpPr/>
          <p:nvPr/>
        </p:nvSpPr>
        <p:spPr>
          <a:xfrm>
            <a:off x="979984" y="3851523"/>
            <a:ext cx="288032" cy="100811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21" name="右箭头 20"/>
          <p:cNvSpPr/>
          <p:nvPr/>
        </p:nvSpPr>
        <p:spPr>
          <a:xfrm>
            <a:off x="2137445" y="1700808"/>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右箭头 24"/>
          <p:cNvSpPr/>
          <p:nvPr/>
        </p:nvSpPr>
        <p:spPr>
          <a:xfrm>
            <a:off x="2171353" y="3284984"/>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右箭头 25"/>
          <p:cNvSpPr/>
          <p:nvPr/>
        </p:nvSpPr>
        <p:spPr>
          <a:xfrm>
            <a:off x="2171353" y="5407124"/>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文本框 1"/>
          <p:cNvSpPr txBox="1"/>
          <p:nvPr/>
        </p:nvSpPr>
        <p:spPr>
          <a:xfrm>
            <a:off x="2522220" y="2613660"/>
            <a:ext cx="6354445" cy="16300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Char char=""/>
            </a:pPr>
            <a:r>
              <a:rPr lang="zh-CN" altLang="zh-CN" sz="2000" dirty="0">
                <a:solidFill>
                  <a:srgbClr val="0070C0"/>
                </a:solidFill>
              </a:rPr>
              <a:t>全面修订了《著作权法》（2001年）《专利法》（1992年、2000年）《商标法》（1993年、 2001年），颁布了《植物新品种保护条例》（1997年）、《集成电路布图设计保护条例》（2001年）</a:t>
            </a:r>
          </a:p>
          <a:p>
            <a:pPr algn="l">
              <a:buFont typeface="Wingdings" panose="05000000000000000000" charset="0"/>
              <a:buChar char=""/>
            </a:pPr>
            <a:r>
              <a:rPr lang="zh-CN" altLang="zh-CN" sz="2000" dirty="0">
                <a:solidFill>
                  <a:srgbClr val="0070C0"/>
                </a:solidFill>
                <a:sym typeface="+mn-ea"/>
              </a:rPr>
              <a:t>国际社会的压力   &amp;    自身发展的需要</a:t>
            </a:r>
            <a:endParaRPr lang="zh-CN" altLang="zh-CN" sz="2000" dirty="0">
              <a:solidFill>
                <a:srgbClr val="0070C0"/>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165"/>
            <a:ext cx="8336915" cy="5575935"/>
          </a:xfrm>
        </p:spPr>
        <p:txBody>
          <a:bodyPr>
            <a:normAutofit fontScale="92500"/>
          </a:bodyPr>
          <a:lstStyle/>
          <a:p>
            <a:pPr marL="457200" indent="-457200" algn="l">
              <a:spcAft>
                <a:spcPts val="1200"/>
              </a:spcAft>
              <a:buClrTx/>
              <a:buSzTx/>
              <a:buFont typeface="Wingdings" panose="05000000000000000000" charset="0"/>
              <a:buChar char="Ø"/>
            </a:pPr>
            <a:r>
              <a:rPr lang="en-US" altLang="zh-CN" sz="2400" b="1" dirty="0">
                <a:latin typeface="Times New Roman" panose="02020703060505090304" pitchFamily="18" charset="0"/>
                <a:cs typeface="Times New Roman" panose="02020703060505090304" pitchFamily="18" charset="0"/>
              </a:rPr>
              <a:t>4、现行立法模式的反思</a:t>
            </a:r>
          </a:p>
          <a:p>
            <a:pPr marL="817245" indent="-457200" fontAlgn="auto">
              <a:lnSpc>
                <a:spcPct val="150000"/>
              </a:lnSpc>
              <a:spcBef>
                <a:spcPts val="0"/>
              </a:spcBef>
              <a:buFont typeface="Wingdings" panose="05000000000000000000" charset="0"/>
              <a:buChar char="p"/>
            </a:pPr>
            <a:r>
              <a:rPr lang="zh-CN" altLang="zh-CN" sz="2000" b="1" dirty="0">
                <a:solidFill>
                  <a:srgbClr val="0070C0"/>
                </a:solidFill>
              </a:rPr>
              <a:t>价值目标难以协调：</a:t>
            </a:r>
            <a:r>
              <a:rPr lang="zh-CN" altLang="zh-CN" sz="2000" dirty="0"/>
              <a:t>“各立其法、各护其权、各行其是”，鲜明的部门立法性质和部门利益倾向，使知识产权法的统一价值目标难以得到落实</a:t>
            </a:r>
          </a:p>
          <a:p>
            <a:pPr marL="817245" indent="-457200" fontAlgn="auto">
              <a:lnSpc>
                <a:spcPct val="150000"/>
              </a:lnSpc>
              <a:spcBef>
                <a:spcPts val="0"/>
              </a:spcBef>
              <a:buFont typeface="Wingdings" panose="05000000000000000000" charset="0"/>
              <a:buChar char="p"/>
            </a:pPr>
            <a:r>
              <a:rPr lang="zh-CN" altLang="zh-CN" sz="2000" b="1" dirty="0">
                <a:solidFill>
                  <a:srgbClr val="0070C0"/>
                </a:solidFill>
                <a:sym typeface="+mn-ea"/>
              </a:rPr>
              <a:t>制度规范之间难以协调：</a:t>
            </a:r>
            <a:r>
              <a:rPr lang="zh-CN" altLang="zh-CN" sz="2000" dirty="0">
                <a:sym typeface="+mn-ea"/>
              </a:rPr>
              <a:t>“三法鼎立、三权割据”，系列单行法缺乏整体性，造成立法内容的分散零乱、空白遗漏、重叠冗余、规范冲突等弊端</a:t>
            </a:r>
          </a:p>
          <a:p>
            <a:pPr marL="817245" indent="-457200" fontAlgn="auto">
              <a:lnSpc>
                <a:spcPct val="150000"/>
              </a:lnSpc>
              <a:spcBef>
                <a:spcPts val="0"/>
              </a:spcBef>
              <a:buFont typeface="Wingdings" panose="05000000000000000000" charset="0"/>
              <a:buChar char="p"/>
            </a:pPr>
            <a:r>
              <a:rPr lang="zh-CN" altLang="zh-CN" sz="2000" b="1" dirty="0">
                <a:solidFill>
                  <a:srgbClr val="0070C0"/>
                </a:solidFill>
              </a:rPr>
              <a:t>体系开放性难以保持：</a:t>
            </a:r>
            <a:r>
              <a:rPr lang="zh-CN" altLang="zh-CN" sz="2000" dirty="0"/>
              <a:t>当代科技创新速率的加快，新型知识产权客体不断涌现，单行法之间泾渭分明的传统界限已被突破，交叉综合保护日益重要。而中国的现行立法在这些领域颇为薄弱，缺乏前瞻性</a:t>
            </a:r>
          </a:p>
          <a:p>
            <a:pPr marL="817245" indent="-457200" fontAlgn="auto">
              <a:lnSpc>
                <a:spcPct val="150000"/>
              </a:lnSpc>
              <a:spcBef>
                <a:spcPts val="0"/>
              </a:spcBef>
              <a:buFont typeface="Wingdings" panose="05000000000000000000" charset="0"/>
              <a:buChar char="p"/>
            </a:pPr>
            <a:r>
              <a:rPr lang="zh-CN" altLang="zh-CN" sz="2000" b="1" dirty="0">
                <a:solidFill>
                  <a:srgbClr val="0070C0"/>
                </a:solidFill>
              </a:rPr>
              <a:t>立法技术自洽性不足：</a:t>
            </a:r>
            <a:r>
              <a:rPr lang="zh-CN" altLang="zh-CN" sz="2000" dirty="0"/>
              <a:t>现有知识产权立法层次不一，表面上看内容较完备，但实际上效力较低，与立法现实需求有差距</a:t>
            </a:r>
          </a:p>
          <a:p>
            <a:pPr marL="457200" indent="-457200">
              <a:buFont typeface="Wingdings" panose="05000000000000000000" charset="0"/>
              <a:buChar char="p"/>
            </a:pPr>
            <a:endParaRPr lang="zh-CN" altLang="zh-CN" sz="2000" dirty="0"/>
          </a:p>
          <a:p>
            <a:pPr marL="457200" indent="-457200">
              <a:buFont typeface="Wingdings" panose="05000000000000000000" charset="0"/>
              <a:buChar char="p"/>
            </a:pPr>
            <a:endParaRPr lang="en-US" altLang="zh-CN" sz="2000" b="1" dirty="0">
              <a:solidFill>
                <a:srgbClr val="0070C0"/>
              </a:solidFill>
            </a:endParaRPr>
          </a:p>
          <a:p>
            <a:pPr marL="457200" indent="-457200">
              <a:buFont typeface="Wingdings" panose="05000000000000000000" pitchFamily="2" charset="2"/>
              <a:buChar char="u"/>
            </a:pPr>
            <a:endParaRPr lang="en-US" altLang="zh-CN" sz="2000" b="1" dirty="0">
              <a:solidFill>
                <a:srgbClr val="0070C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301608" cy="5501208"/>
          </a:xfrm>
        </p:spPr>
        <p:txBody>
          <a:bodyPr/>
          <a:lstStyle/>
          <a:p>
            <a:pPr>
              <a:buNone/>
            </a:pPr>
            <a:r>
              <a:rPr lang="zh-CN" altLang="en-US" sz="2800" b="1" dirty="0"/>
              <a:t>二、从前瞻型法到法典</a:t>
            </a:r>
          </a:p>
          <a:p>
            <a:pPr marL="342900" indent="-342900">
              <a:buFont typeface="Wingdings" panose="05000000000000000000" charset="0"/>
              <a:buChar char="Ø"/>
            </a:pPr>
            <a:r>
              <a:rPr lang="en-US" altLang="zh-CN" sz="2400" b="1" dirty="0"/>
              <a:t>1</a:t>
            </a:r>
            <a:r>
              <a:rPr lang="zh-CN" altLang="en-US" sz="2400" b="1" dirty="0"/>
              <a:t>、</a:t>
            </a:r>
            <a:r>
              <a:rPr lang="zh-CN" altLang="zh-CN" sz="2400" b="1" dirty="0"/>
              <a:t>三种立法模式分析</a:t>
            </a:r>
            <a:endParaRPr lang="zh-CN" altLang="zh-CN" sz="2400" dirty="0"/>
          </a:p>
          <a:p>
            <a:pPr marL="342900" indent="-342900">
              <a:buNone/>
            </a:pPr>
            <a:r>
              <a:rPr lang="zh-CN" altLang="en-US" sz="2000" b="1" dirty="0">
                <a:solidFill>
                  <a:srgbClr val="C00000"/>
                </a:solidFill>
              </a:rPr>
              <a:t>（</a:t>
            </a:r>
            <a:r>
              <a:rPr lang="en-US" altLang="zh-CN" sz="2000" b="1" dirty="0">
                <a:solidFill>
                  <a:srgbClr val="C00000"/>
                </a:solidFill>
              </a:rPr>
              <a:t>1</a:t>
            </a:r>
            <a:r>
              <a:rPr lang="zh-CN" altLang="en-US" sz="2000" b="1" dirty="0">
                <a:solidFill>
                  <a:srgbClr val="C00000"/>
                </a:solidFill>
              </a:rPr>
              <a:t>）</a:t>
            </a:r>
            <a:r>
              <a:rPr lang="zh-CN" altLang="zh-CN" sz="2000" b="1" dirty="0">
                <a:solidFill>
                  <a:srgbClr val="C00000"/>
                </a:solidFill>
              </a:rPr>
              <a:t>编入民法典</a:t>
            </a:r>
          </a:p>
          <a:p>
            <a:endParaRPr lang="en-US" altLang="zh-CN" sz="2800" dirty="0"/>
          </a:p>
          <a:p>
            <a:pPr>
              <a:buNone/>
            </a:pPr>
            <a:endParaRPr lang="en-US" altLang="zh-CN" sz="2800" dirty="0"/>
          </a:p>
        </p:txBody>
      </p:sp>
      <p:sp>
        <p:nvSpPr>
          <p:cNvPr id="4" name="矩形 3"/>
          <p:cNvSpPr/>
          <p:nvPr/>
        </p:nvSpPr>
        <p:spPr>
          <a:xfrm>
            <a:off x="3277870" y="2578100"/>
            <a:ext cx="4968240" cy="21196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000" dirty="0">
                <a:latin typeface="楷体" panose="02010609060101010101" pitchFamily="49" charset="-122"/>
                <a:ea typeface="楷体" panose="02010609060101010101" pitchFamily="49" charset="-122"/>
                <a:cs typeface="楷体" panose="02010609060101010101" pitchFamily="49" charset="-122"/>
              </a:rPr>
              <a:t>A.</a:t>
            </a:r>
            <a:r>
              <a:rPr lang="zh-CN" altLang="en-US" sz="2000" dirty="0">
                <a:latin typeface="楷体" panose="02010609060101010101" pitchFamily="49" charset="-122"/>
                <a:ea typeface="楷体" panose="02010609060101010101" pitchFamily="49" charset="-122"/>
                <a:cs typeface="楷体" panose="02010609060101010101" pitchFamily="49" charset="-122"/>
              </a:rPr>
              <a:t>只是</a:t>
            </a:r>
            <a:r>
              <a:rPr lang="zh-CN" altLang="zh-CN" sz="2000" dirty="0">
                <a:latin typeface="楷体" panose="02010609060101010101" pitchFamily="49" charset="-122"/>
                <a:ea typeface="楷体" panose="02010609060101010101" pitchFamily="49" charset="-122"/>
                <a:cs typeface="楷体" panose="02010609060101010101" pitchFamily="49" charset="-122"/>
              </a:rPr>
              <a:t>关于知识产权制度的原则性规定</a:t>
            </a:r>
            <a:r>
              <a:rPr lang="zh-CN" altLang="en-US" sz="2000" dirty="0">
                <a:latin typeface="楷体" panose="02010609060101010101" pitchFamily="49" charset="-122"/>
                <a:ea typeface="楷体" panose="02010609060101010101" pitchFamily="49" charset="-122"/>
                <a:cs typeface="楷体" panose="02010609060101010101" pitchFamily="49" charset="-122"/>
              </a:rPr>
              <a:t>，宣言性</a:t>
            </a:r>
            <a:endParaRPr lang="en-US" altLang="zh-CN" sz="2000" dirty="0">
              <a:latin typeface="楷体" panose="02010609060101010101" pitchFamily="49" charset="-122"/>
              <a:ea typeface="楷体" panose="02010609060101010101" pitchFamily="49" charset="-122"/>
              <a:cs typeface="楷体" panose="02010609060101010101" pitchFamily="49" charset="-122"/>
            </a:endParaRPr>
          </a:p>
          <a:p>
            <a:r>
              <a:rPr lang="en-US" altLang="zh-CN" sz="2000" dirty="0">
                <a:latin typeface="楷体" panose="02010609060101010101" pitchFamily="49" charset="-122"/>
                <a:ea typeface="楷体" panose="02010609060101010101" pitchFamily="49" charset="-122"/>
                <a:cs typeface="楷体" panose="02010609060101010101" pitchFamily="49" charset="-122"/>
              </a:rPr>
              <a:t>B.</a:t>
            </a:r>
            <a:r>
              <a:rPr lang="zh-CN" altLang="zh-CN" sz="2000" dirty="0">
                <a:latin typeface="楷体" panose="02010609060101010101" pitchFamily="49" charset="-122"/>
                <a:ea typeface="楷体" panose="02010609060101010101" pitchFamily="49" charset="-122"/>
                <a:cs typeface="楷体" panose="02010609060101010101" pitchFamily="49" charset="-122"/>
              </a:rPr>
              <a:t>分设为</a:t>
            </a:r>
            <a:r>
              <a:rPr lang="en-US" altLang="zh-CN" sz="2000" dirty="0">
                <a:latin typeface="楷体" panose="02010609060101010101" pitchFamily="49" charset="-122"/>
                <a:ea typeface="楷体" panose="02010609060101010101" pitchFamily="49" charset="-122"/>
                <a:cs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楷体" panose="02010609060101010101" pitchFamily="49" charset="-122"/>
              </a:rPr>
              <a:t>企业</a:t>
            </a:r>
            <a:r>
              <a:rPr lang="en-US" altLang="zh-CN" sz="2000" dirty="0">
                <a:latin typeface="楷体" panose="02010609060101010101" pitchFamily="49" charset="-122"/>
                <a:ea typeface="楷体" panose="02010609060101010101" pitchFamily="49" charset="-122"/>
                <a:cs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楷体" panose="02010609060101010101" pitchFamily="49" charset="-122"/>
              </a:rPr>
              <a:t>与</a:t>
            </a:r>
            <a:r>
              <a:rPr lang="en-US" altLang="zh-CN" sz="2000" dirty="0">
                <a:latin typeface="楷体" panose="02010609060101010101" pitchFamily="49" charset="-122"/>
                <a:ea typeface="楷体" panose="02010609060101010101" pitchFamily="49" charset="-122"/>
                <a:cs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楷体" panose="02010609060101010101" pitchFamily="49" charset="-122"/>
              </a:rPr>
              <a:t>作品权和发明权</a:t>
            </a:r>
            <a:r>
              <a:rPr lang="en-US" altLang="zh-CN" sz="2000" dirty="0">
                <a:latin typeface="楷体" panose="02010609060101010101" pitchFamily="49" charset="-122"/>
                <a:ea typeface="楷体" panose="02010609060101010101" pitchFamily="49" charset="-122"/>
                <a:cs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楷体" panose="02010609060101010101" pitchFamily="49" charset="-122"/>
              </a:rPr>
              <a:t>两章</a:t>
            </a:r>
            <a:r>
              <a:rPr lang="zh-CN" altLang="en-US" sz="2000" dirty="0">
                <a:latin typeface="楷体" panose="02010609060101010101" pitchFamily="49" charset="-122"/>
                <a:ea typeface="楷体" panose="02010609060101010101" pitchFamily="49" charset="-122"/>
                <a:cs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楷体" panose="02010609060101010101" pitchFamily="49" charset="-122"/>
              </a:rPr>
              <a:t>割裂了知识产权的完整体系</a:t>
            </a:r>
            <a:endParaRPr lang="en-US" altLang="zh-CN" sz="2000" dirty="0">
              <a:latin typeface="楷体" panose="02010609060101010101" pitchFamily="49" charset="-122"/>
              <a:ea typeface="楷体" panose="02010609060101010101" pitchFamily="49" charset="-122"/>
              <a:cs typeface="楷体" panose="02010609060101010101" pitchFamily="49" charset="-122"/>
            </a:endParaRPr>
          </a:p>
          <a:p>
            <a:r>
              <a:rPr lang="en-US" altLang="zh-CN" sz="2000" dirty="0">
                <a:latin typeface="楷体" panose="02010609060101010101" pitchFamily="49" charset="-122"/>
                <a:ea typeface="楷体" panose="02010609060101010101" pitchFamily="49" charset="-122"/>
                <a:cs typeface="楷体" panose="02010609060101010101" pitchFamily="49" charset="-122"/>
              </a:rPr>
              <a:t>C.</a:t>
            </a:r>
            <a:r>
              <a:rPr lang="zh-CN" altLang="zh-CN" sz="2000" dirty="0">
                <a:latin typeface="楷体" panose="02010609060101010101" pitchFamily="49" charset="-122"/>
                <a:ea typeface="楷体" panose="02010609060101010101" pitchFamily="49" charset="-122"/>
                <a:cs typeface="楷体" panose="02010609060101010101" pitchFamily="49" charset="-122"/>
              </a:rPr>
              <a:t>包容性欠缺</a:t>
            </a:r>
            <a:r>
              <a:rPr lang="zh-CN" altLang="en-US" sz="2000" dirty="0">
                <a:latin typeface="楷体" panose="02010609060101010101" pitchFamily="49" charset="-122"/>
                <a:ea typeface="楷体" panose="02010609060101010101" pitchFamily="49" charset="-122"/>
                <a:cs typeface="楷体" panose="02010609060101010101" pitchFamily="49" charset="-122"/>
              </a:rPr>
              <a:t>，仅规定著作权、商标权、专利权、商号</a:t>
            </a:r>
          </a:p>
        </p:txBody>
      </p:sp>
      <p:sp>
        <p:nvSpPr>
          <p:cNvPr id="6" name="矩形 5"/>
          <p:cNvSpPr/>
          <p:nvPr/>
        </p:nvSpPr>
        <p:spPr>
          <a:xfrm>
            <a:off x="541834" y="3283843"/>
            <a:ext cx="2232248"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2000" b="1" dirty="0"/>
              <a:t>意大利模式</a:t>
            </a:r>
            <a:endParaRPr lang="zh-CN" altLang="en-US" sz="2000" b="1" dirty="0"/>
          </a:p>
        </p:txBody>
      </p:sp>
      <p:sp>
        <p:nvSpPr>
          <p:cNvPr id="11" name="右箭头 10"/>
          <p:cNvSpPr/>
          <p:nvPr/>
        </p:nvSpPr>
        <p:spPr>
          <a:xfrm>
            <a:off x="2879998" y="3499867"/>
            <a:ext cx="360040" cy="1440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280" y="1327785"/>
            <a:ext cx="8219440" cy="4665345"/>
          </a:xfrm>
        </p:spPr>
        <p:txBody>
          <a:bodyPr>
            <a:normAutofit/>
          </a:bodyPr>
          <a:lstStyle/>
          <a:p>
            <a:pPr marL="342900" indent="-342900" algn="l">
              <a:buClrTx/>
              <a:buSzTx/>
              <a:buNone/>
            </a:pPr>
            <a:r>
              <a:rPr lang="zh-CN" altLang="en-US" sz="2000" b="1" dirty="0">
                <a:solidFill>
                  <a:srgbClr val="C00000"/>
                </a:solidFill>
              </a:rPr>
              <a:t>（2）知识产权法典模式（法国）</a:t>
            </a:r>
          </a:p>
          <a:p>
            <a:pPr marL="457200" indent="-457200" fontAlgn="auto">
              <a:lnSpc>
                <a:spcPct val="150000"/>
              </a:lnSpc>
              <a:spcBef>
                <a:spcPts val="0"/>
              </a:spcBef>
              <a:buFont typeface="Wingdings" panose="05000000000000000000" charset="0"/>
              <a:buChar char="p"/>
            </a:pPr>
            <a:r>
              <a:rPr lang="zh-CN" altLang="zh-CN" sz="2000" b="1" dirty="0"/>
              <a:t>知识产权法律概念尚未体系化：</a:t>
            </a:r>
            <a:r>
              <a:rPr lang="zh-CN" altLang="zh-CN" sz="2000" dirty="0"/>
              <a:t>知识产权作为一个统一的名称已被世界各国广泛接受，但其一般概念的内涵很难明确，外延也无法准确界定。下位概念未成体系，中间位阶概念也未完全浮现。故此，制定知识产权法典在立法技术上尚不具备可行性。</a:t>
            </a:r>
          </a:p>
          <a:p>
            <a:pPr marL="457200" indent="-457200" fontAlgn="auto">
              <a:lnSpc>
                <a:spcPct val="150000"/>
              </a:lnSpc>
              <a:spcBef>
                <a:spcPts val="0"/>
              </a:spcBef>
              <a:buFont typeface="Wingdings" panose="05000000000000000000" charset="0"/>
              <a:buChar char="p"/>
            </a:pPr>
            <a:r>
              <a:rPr lang="en-US" altLang="zh-CN" sz="2000" dirty="0"/>
              <a:t>知识产权法律规范尚未体系化</a:t>
            </a:r>
            <a:r>
              <a:rPr lang="zh-CN" altLang="en-US" sz="2000" dirty="0"/>
              <a:t>：法典</a:t>
            </a:r>
            <a:r>
              <a:rPr lang="en-US" altLang="zh-CN" sz="2000" dirty="0"/>
              <a:t>实际上也只是将相关部门法汇集在知识产权的概念之下，没有设立总则部分。多数学者认为构建我国知识产权法典，不应是各部门法简单的"板块组合"，而应采用总分式，以体现法典的严密的逻辑结构和完整的体系内容。但学者们对现有理论准备是否足以担当设立总则的任务存在争议。</a:t>
            </a:r>
          </a:p>
          <a:p>
            <a:pPr>
              <a:buNone/>
            </a:pPr>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39215"/>
            <a:ext cx="8229600" cy="4048125"/>
          </a:xfrm>
        </p:spPr>
        <p:txBody>
          <a:bodyPr/>
          <a:lstStyle/>
          <a:p>
            <a:pPr marL="457200" indent="-457200" fontAlgn="auto">
              <a:lnSpc>
                <a:spcPct val="150000"/>
              </a:lnSpc>
              <a:spcBef>
                <a:spcPts val="0"/>
              </a:spcBef>
              <a:buFont typeface="Wingdings" panose="05000000000000000000" charset="0"/>
              <a:buChar char="p"/>
            </a:pPr>
            <a:r>
              <a:rPr lang="zh-CN" altLang="zh-CN" sz="2000" b="1" dirty="0"/>
              <a:t>知识产权法律价值尚未体系化：</a:t>
            </a:r>
            <a:r>
              <a:rPr lang="zh-CN" altLang="zh-CN" sz="2000" dirty="0"/>
              <a:t>只有通过基本原则和一般条款建立的价值补充和价值修正的功能，法律体系才能真正达到价值体系化。民法价值补充的功能主要通过诚实信用等基本原则来实现，法官可通过这些原则将许多亟待保护的新型权益纳入民法体系，以解决法律的稳定性与社会变动性之间的矛盾。在知识产权法领域，价值体系化主要是通过反不正当竞争法一般条款来完成的。但是，中国反不正竞争法一般条款理解与适用的许多具体问题尚未明晰</a:t>
            </a:r>
            <a:r>
              <a:rPr lang="zh-CN" altLang="en-US" sz="2000" dirty="0"/>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0310"/>
            <a:ext cx="8229600" cy="4556125"/>
          </a:xfrm>
        </p:spPr>
        <p:txBody>
          <a:bodyPr/>
          <a:lstStyle/>
          <a:p>
            <a:pPr>
              <a:buNone/>
            </a:pPr>
            <a:r>
              <a:rPr lang="zh-CN" altLang="en-US" sz="2000" b="1" dirty="0">
                <a:solidFill>
                  <a:srgbClr val="C00000"/>
                </a:solidFill>
              </a:rPr>
              <a:t>（</a:t>
            </a:r>
            <a:r>
              <a:rPr lang="en-US" altLang="zh-CN" sz="2000" b="1" dirty="0">
                <a:solidFill>
                  <a:srgbClr val="C00000"/>
                </a:solidFill>
              </a:rPr>
              <a:t>3</a:t>
            </a:r>
            <a:r>
              <a:rPr lang="zh-CN" altLang="en-US" sz="2000" b="1" dirty="0">
                <a:solidFill>
                  <a:srgbClr val="C00000"/>
                </a:solidFill>
              </a:rPr>
              <a:t>）</a:t>
            </a:r>
            <a:r>
              <a:rPr lang="zh-CN" altLang="zh-CN" sz="2000" b="1" dirty="0">
                <a:solidFill>
                  <a:srgbClr val="C00000"/>
                </a:solidFill>
              </a:rPr>
              <a:t>知识产权基本法模式</a:t>
            </a:r>
            <a:r>
              <a:rPr lang="zh-CN" altLang="en-US" sz="2000" b="1" dirty="0">
                <a:solidFill>
                  <a:srgbClr val="C00000"/>
                </a:solidFill>
              </a:rPr>
              <a:t>（</a:t>
            </a:r>
            <a:r>
              <a:rPr lang="zh-CN" altLang="zh-CN" sz="2000" b="1" dirty="0">
                <a:solidFill>
                  <a:srgbClr val="C00000"/>
                </a:solidFill>
              </a:rPr>
              <a:t>日本</a:t>
            </a:r>
            <a:r>
              <a:rPr lang="zh-CN" altLang="en-US" sz="2000" b="1" dirty="0">
                <a:solidFill>
                  <a:srgbClr val="C00000"/>
                </a:solidFill>
              </a:rPr>
              <a:t>）</a:t>
            </a:r>
            <a:endParaRPr lang="zh-CN" altLang="zh-CN" sz="2000" dirty="0">
              <a:solidFill>
                <a:srgbClr val="C00000"/>
              </a:solidFill>
            </a:endParaRPr>
          </a:p>
          <a:p>
            <a:pPr marL="457200" indent="-457200" fontAlgn="auto">
              <a:lnSpc>
                <a:spcPct val="150000"/>
              </a:lnSpc>
              <a:spcBef>
                <a:spcPts val="0"/>
              </a:spcBef>
              <a:spcAft>
                <a:spcPts val="0"/>
              </a:spcAft>
              <a:buFont typeface="Wingdings" panose="05000000000000000000" charset="0"/>
              <a:buChar char="p"/>
            </a:pPr>
            <a:r>
              <a:rPr lang="zh-CN" altLang="zh-CN" sz="2000" b="1" dirty="0"/>
              <a:t>契合当代知识产权立法一体化的总体趋势：</a:t>
            </a:r>
            <a:r>
              <a:rPr lang="zh-CN" altLang="zh-CN" sz="2000" dirty="0"/>
              <a:t>在保持原单行法格局的同时，《基本法》依据宪法，对具有共通性的基本原则与基本制度之中业己成熟的部分予以提炼升华，形成严整有序的体系，塑造宏观调控能力</a:t>
            </a:r>
          </a:p>
          <a:p>
            <a:pPr marL="457200" indent="-457200" fontAlgn="auto">
              <a:lnSpc>
                <a:spcPct val="150000"/>
              </a:lnSpc>
              <a:spcBef>
                <a:spcPts val="0"/>
              </a:spcBef>
              <a:spcAft>
                <a:spcPts val="0"/>
              </a:spcAft>
              <a:buFont typeface="Wingdings" panose="05000000000000000000" charset="0"/>
              <a:buChar char="p"/>
            </a:pPr>
            <a:r>
              <a:rPr lang="zh-CN" altLang="zh-CN" sz="2000" dirty="0"/>
              <a:t>充分调和各类性质不同制度规范：在《基本法》中，政策性规范与公理性规范治于一炉，公法性规范与私法性规范融为一体，实体性规范与程序性规范集于一身，各类性质不同的制度规范均可在利益平衡的价值目标之下得到统合，既秉承了知识产权自身立法传统，又避开了编入民法典模式或知识产权法典化模式造成的诸多困扰</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525" y="1195705"/>
            <a:ext cx="8362950" cy="4275455"/>
          </a:xfrm>
        </p:spPr>
        <p:txBody>
          <a:bodyPr/>
          <a:lstStyle/>
          <a:p>
            <a:pPr marL="457200" lvl="0" indent="-457200" algn="l" fontAlgn="auto">
              <a:lnSpc>
                <a:spcPct val="150000"/>
              </a:lnSpc>
              <a:spcBef>
                <a:spcPts val="0"/>
              </a:spcBef>
              <a:spcAft>
                <a:spcPts val="0"/>
              </a:spcAft>
              <a:buClrTx/>
              <a:buSzTx/>
              <a:buFont typeface="Wingdings" panose="05000000000000000000" charset="0"/>
              <a:buChar char="p"/>
            </a:pPr>
            <a:r>
              <a:rPr lang="zh-CN" altLang="zh-CN" sz="2000" b="1" dirty="0"/>
              <a:t>立法成本较低，立法周期较短：</a:t>
            </a:r>
            <a:r>
              <a:rPr lang="zh-CN" altLang="zh-CN" sz="2000" dirty="0"/>
              <a:t>对如何化解知识产权立法体系化的紧迫与现有学理储备不足之的矛盾，《基本法》提供了一条务实的制度进路。其立法成本较低，短期内即可收取成效；并可保持良好的开放性，容纳新型知识产权客体。即使需要修订，所带来的制度震荡与前述两种模式相比也较小。它既可为各单行法的新一轮修订提供统一的依据，又可为未来可能酝酿的知识产权法典化作出先期积累与探索，从而发挥其承上启下、承前启后的独特价值</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5925" y="1053465"/>
            <a:ext cx="8409940" cy="5493385"/>
          </a:xfrm>
        </p:spPr>
        <p:txBody>
          <a:bodyPr>
            <a:normAutofit fontScale="90000"/>
          </a:bodyPr>
          <a:lstStyle/>
          <a:p>
            <a:pPr marL="342900" indent="-342900">
              <a:spcAft>
                <a:spcPts val="2400"/>
              </a:spcAft>
              <a:buFont typeface="Wingdings" panose="05000000000000000000" charset="0"/>
              <a:buChar char="Ø"/>
            </a:pPr>
            <a:r>
              <a:rPr lang="en-US" altLang="zh-CN" sz="2700" b="1" dirty="0">
                <a:solidFill>
                  <a:srgbClr val="C00000"/>
                </a:solidFill>
                <a:latin typeface="Times New Roman" panose="02020703060505090304" pitchFamily="18" charset="0"/>
                <a:cs typeface="Times New Roman" panose="02020703060505090304" pitchFamily="18" charset="0"/>
              </a:rPr>
              <a:t>2</a:t>
            </a:r>
            <a:r>
              <a:rPr lang="zh-CN" altLang="en-US" sz="2700" b="1" dirty="0">
                <a:solidFill>
                  <a:srgbClr val="C00000"/>
                </a:solidFill>
                <a:latin typeface="Times New Roman" panose="02020703060505090304" pitchFamily="18" charset="0"/>
                <a:cs typeface="Times New Roman" panose="02020703060505090304" pitchFamily="18" charset="0"/>
              </a:rPr>
              <a:t>、我国立法</a:t>
            </a:r>
            <a:r>
              <a:rPr lang="zh-CN" altLang="zh-CN" sz="2700" b="1" dirty="0">
                <a:solidFill>
                  <a:srgbClr val="C00000"/>
                </a:solidFill>
                <a:latin typeface="Times New Roman" panose="02020703060505090304" pitchFamily="18" charset="0"/>
                <a:cs typeface="Times New Roman" panose="02020703060505090304" pitchFamily="18" charset="0"/>
              </a:rPr>
              <a:t>模式</a:t>
            </a:r>
          </a:p>
          <a:p>
            <a:pPr marL="702310" indent="-342900" fontAlgn="auto">
              <a:lnSpc>
                <a:spcPct val="150000"/>
              </a:lnSpc>
              <a:spcBef>
                <a:spcPts val="0"/>
              </a:spcBef>
              <a:spcAft>
                <a:spcPts val="0"/>
              </a:spcAft>
              <a:buFont typeface="Wingdings" panose="05000000000000000000" charset="0"/>
              <a:buChar char="p"/>
            </a:pPr>
            <a:r>
              <a:rPr lang="zh-CN" altLang="zh-CN" sz="2200" dirty="0">
                <a:solidFill>
                  <a:schemeClr val="tx1"/>
                </a:solidFill>
                <a:latin typeface="Times New Roman" panose="02020703060505090304" pitchFamily="18" charset="0"/>
                <a:cs typeface="Times New Roman" panose="02020703060505090304" pitchFamily="18" charset="0"/>
              </a:rPr>
              <a:t>一直采用民事特别法的立法方式：专利法、商标法、著作权（版权）法，还涉及反不正当竞争法等法律和集成电路布图设计保护条例、植物新品种保护条例等行政法规</a:t>
            </a:r>
          </a:p>
          <a:p>
            <a:pPr marL="702310" indent="-342900" fontAlgn="auto">
              <a:lnSpc>
                <a:spcPct val="150000"/>
              </a:lnSpc>
              <a:spcBef>
                <a:spcPts val="0"/>
              </a:spcBef>
              <a:spcAft>
                <a:spcPts val="0"/>
              </a:spcAft>
              <a:buFont typeface="Wingdings" panose="05000000000000000000" charset="0"/>
              <a:buChar char="p"/>
            </a:pPr>
            <a:r>
              <a:rPr lang="zh-CN" altLang="zh-CN" sz="2200" dirty="0">
                <a:solidFill>
                  <a:schemeClr val="tx1"/>
                </a:solidFill>
                <a:latin typeface="Times New Roman" panose="02020703060505090304" pitchFamily="18" charset="0"/>
                <a:cs typeface="Times New Roman" panose="02020703060505090304" pitchFamily="18" charset="0"/>
              </a:rPr>
              <a:t>诸法合体：既规定民事权利等内容，也规定行政管理与民事权利的行政保护等内容，与相关国际条约保持总体一致和衔接。民法典是调整平等民事主体之间的民事法律关系的法律，难以纳入行政管理方面的内容，也难以抽象出不同类型知识产权的一般性规则</a:t>
            </a:r>
          </a:p>
          <a:p>
            <a:pPr marL="702310" indent="-342900" fontAlgn="auto">
              <a:lnSpc>
                <a:spcPct val="150000"/>
              </a:lnSpc>
              <a:spcBef>
                <a:spcPts val="0"/>
              </a:spcBef>
              <a:spcAft>
                <a:spcPts val="0"/>
              </a:spcAft>
              <a:buFont typeface="Wingdings" panose="05000000000000000000" charset="0"/>
              <a:buChar char="p"/>
            </a:pPr>
            <a:r>
              <a:rPr lang="zh-CN" altLang="zh-CN" sz="2200" dirty="0">
                <a:solidFill>
                  <a:schemeClr val="tx1"/>
                </a:solidFill>
                <a:latin typeface="Times New Roman" panose="02020703060505090304" pitchFamily="18" charset="0"/>
                <a:cs typeface="Times New Roman" panose="02020703060505090304" pitchFamily="18" charset="0"/>
              </a:rPr>
              <a:t>知识产权制度仍处于快速发展变化之中，国内立法执法司法等需要不断调整适应，如现在就将知识产权法律规范纳入民法典，恐难以保持其连续性、稳定性</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1852930"/>
            <a:ext cx="8244205" cy="4801870"/>
          </a:xfrm>
        </p:spPr>
        <p:txBody>
          <a:bodyPr>
            <a:normAutofit fontScale="92500"/>
          </a:bodyPr>
          <a:lstStyle/>
          <a:p>
            <a:pPr marL="457200" indent="-457200" fontAlgn="auto">
              <a:lnSpc>
                <a:spcPct val="150000"/>
              </a:lnSpc>
              <a:spcBef>
                <a:spcPts val="0"/>
              </a:spcBef>
              <a:spcAft>
                <a:spcPts val="0"/>
              </a:spcAft>
              <a:buFont typeface="Wingdings" panose="05000000000000000000" charset="0"/>
              <a:buChar char="Ø"/>
            </a:pPr>
            <a:r>
              <a:rPr lang="zh-CN" altLang="zh-CN" sz="2400" b="1" dirty="0">
                <a:solidFill>
                  <a:schemeClr val="tx1"/>
                </a:solidFill>
              </a:rPr>
              <a:t>知识稀缺性</a:t>
            </a:r>
          </a:p>
          <a:p>
            <a:pPr marL="817245" indent="-457200" fontAlgn="auto">
              <a:lnSpc>
                <a:spcPct val="150000"/>
              </a:lnSpc>
              <a:spcBef>
                <a:spcPts val="0"/>
              </a:spcBef>
              <a:spcAft>
                <a:spcPts val="0"/>
              </a:spcAft>
              <a:buFont typeface="Wingdings" panose="05000000000000000000" charset="0"/>
              <a:buChar char="p"/>
            </a:pPr>
            <a:r>
              <a:rPr lang="zh-CN" altLang="zh-CN" sz="2000" dirty="0">
                <a:solidFill>
                  <a:schemeClr val="tx1"/>
                </a:solidFill>
              </a:rPr>
              <a:t>预设和夸大物品的稀缺性并将产权激励作为首</a:t>
            </a:r>
            <a:r>
              <a:rPr sz="2000" dirty="0">
                <a:solidFill>
                  <a:schemeClr val="tx1"/>
                </a:solidFill>
                <a:latin typeface="Times New Roman" panose="02020703060505090304" pitchFamily="18" charset="0"/>
                <a:cs typeface="Times New Roman" panose="02020703060505090304" pitchFamily="18" charset="0"/>
              </a:rPr>
              <a:t>要乃至唯一的选择</a:t>
            </a:r>
          </a:p>
          <a:p>
            <a:pPr marL="817245" indent="-457200" fontAlgn="auto">
              <a:lnSpc>
                <a:spcPct val="150000"/>
              </a:lnSpc>
              <a:spcBef>
                <a:spcPts val="0"/>
              </a:spcBef>
              <a:spcAft>
                <a:spcPts val="0"/>
              </a:spcAft>
              <a:buFont typeface="Wingdings" panose="05000000000000000000" charset="0"/>
              <a:buChar char="p"/>
            </a:pPr>
            <a:r>
              <a:rPr lang="zh-CN" sz="2000" dirty="0">
                <a:solidFill>
                  <a:schemeClr val="tx1"/>
                </a:solidFill>
                <a:latin typeface="Times New Roman" panose="02020703060505090304" pitchFamily="18" charset="0"/>
                <a:cs typeface="Times New Roman" panose="02020703060505090304" pitchFamily="18" charset="0"/>
              </a:rPr>
              <a:t>知识稀缺与知识数量无关</a:t>
            </a:r>
            <a:endParaRPr sz="2000" dirty="0">
              <a:solidFill>
                <a:schemeClr val="tx1"/>
              </a:solidFill>
              <a:latin typeface="Times New Roman" panose="02020703060505090304" pitchFamily="18" charset="0"/>
              <a:cs typeface="Times New Roman" panose="02020703060505090304" pitchFamily="18" charset="0"/>
            </a:endParaRPr>
          </a:p>
          <a:p>
            <a:pPr marL="457200" indent="-457200" fontAlgn="auto">
              <a:lnSpc>
                <a:spcPct val="150000"/>
              </a:lnSpc>
              <a:spcBef>
                <a:spcPts val="0"/>
              </a:spcBef>
              <a:spcAft>
                <a:spcPts val="0"/>
              </a:spcAft>
              <a:buFont typeface="Wingdings" panose="05000000000000000000" charset="0"/>
              <a:buChar char="Ø"/>
            </a:pPr>
            <a:r>
              <a:rPr lang="zh-CN" sz="2400" b="1" dirty="0">
                <a:solidFill>
                  <a:schemeClr val="tx1"/>
                </a:solidFill>
                <a:latin typeface="Times New Roman" panose="02020703060505090304" pitchFamily="18" charset="0"/>
                <a:cs typeface="Times New Roman" panose="02020703060505090304" pitchFamily="18" charset="0"/>
              </a:rPr>
              <a:t>知识排他性</a:t>
            </a:r>
          </a:p>
          <a:p>
            <a:pPr marL="817245" indent="-457200" algn="l" fontAlgn="auto">
              <a:lnSpc>
                <a:spcPct val="150000"/>
              </a:lnSpc>
              <a:spcBef>
                <a:spcPts val="0"/>
              </a:spcBef>
              <a:spcAft>
                <a:spcPts val="0"/>
              </a:spcAft>
              <a:buClrTx/>
              <a:buSzTx/>
              <a:buFont typeface="Wingdings" panose="05000000000000000000" charset="0"/>
              <a:buChar char="p"/>
            </a:pPr>
            <a:r>
              <a:rPr lang="zh-CN" altLang="zh-CN" sz="2000" dirty="0">
                <a:solidFill>
                  <a:schemeClr val="tx1"/>
                </a:solidFill>
              </a:rPr>
              <a:t>人为创设排他性以维系权利人的对知识产品的可占有性，且被资本所窃取</a:t>
            </a:r>
          </a:p>
          <a:p>
            <a:pPr marL="817245" indent="-457200" algn="l" fontAlgn="auto">
              <a:lnSpc>
                <a:spcPct val="150000"/>
              </a:lnSpc>
              <a:spcBef>
                <a:spcPts val="0"/>
              </a:spcBef>
              <a:spcAft>
                <a:spcPts val="0"/>
              </a:spcAft>
              <a:buClrTx/>
              <a:buSzTx/>
              <a:buFont typeface="Wingdings" panose="05000000000000000000" charset="0"/>
              <a:buChar char="p"/>
            </a:pPr>
            <a:r>
              <a:rPr lang="zh-CN" altLang="zh-CN" sz="2000" dirty="0">
                <a:solidFill>
                  <a:schemeClr val="tx1"/>
                </a:solidFill>
              </a:rPr>
              <a:t>共用品可以私权化，可依照社会观念占有</a:t>
            </a:r>
          </a:p>
          <a:p>
            <a:pPr marL="457200" indent="-457200" fontAlgn="auto">
              <a:lnSpc>
                <a:spcPct val="150000"/>
              </a:lnSpc>
              <a:spcBef>
                <a:spcPts val="0"/>
              </a:spcBef>
              <a:spcAft>
                <a:spcPts val="0"/>
              </a:spcAft>
              <a:buFont typeface="Wingdings" panose="05000000000000000000" charset="0"/>
              <a:buChar char="Ø"/>
            </a:pPr>
            <a:r>
              <a:rPr sz="2400" b="1" dirty="0">
                <a:solidFill>
                  <a:schemeClr val="tx1"/>
                </a:solidFill>
                <a:latin typeface="Times New Roman" panose="02020703060505090304" pitchFamily="18" charset="0"/>
                <a:cs typeface="Times New Roman" panose="02020703060505090304" pitchFamily="18" charset="0"/>
              </a:rPr>
              <a:t>法律中心主义</a:t>
            </a:r>
            <a:endParaRPr lang="zh-CN" sz="2400" b="1" dirty="0">
              <a:solidFill>
                <a:schemeClr val="tx1"/>
              </a:solidFill>
              <a:latin typeface="Times New Roman" panose="02020703060505090304" pitchFamily="18" charset="0"/>
              <a:cs typeface="Times New Roman" panose="02020703060505090304" pitchFamily="18" charset="0"/>
            </a:endParaRPr>
          </a:p>
          <a:p>
            <a:pPr marL="817245" indent="-457200" algn="l" fontAlgn="auto">
              <a:lnSpc>
                <a:spcPct val="150000"/>
              </a:lnSpc>
              <a:spcBef>
                <a:spcPts val="0"/>
              </a:spcBef>
              <a:spcAft>
                <a:spcPts val="0"/>
              </a:spcAft>
              <a:buClrTx/>
              <a:buSzTx/>
              <a:buFont typeface="Wingdings" panose="05000000000000000000" charset="0"/>
              <a:buChar char="p"/>
            </a:pPr>
            <a:r>
              <a:rPr lang="zh-CN" altLang="zh-CN" sz="2000" dirty="0">
                <a:solidFill>
                  <a:schemeClr val="tx1"/>
                </a:solidFill>
              </a:rPr>
              <a:t>法律之外的创新：开源社区；服装、时尚、烹饪、家具设计缺乏激励创新的规则</a:t>
            </a:r>
          </a:p>
          <a:p>
            <a:pPr marL="817245" indent="-457200" algn="l" fontAlgn="auto">
              <a:lnSpc>
                <a:spcPct val="150000"/>
              </a:lnSpc>
              <a:spcBef>
                <a:spcPts val="0"/>
              </a:spcBef>
              <a:spcAft>
                <a:spcPts val="0"/>
              </a:spcAft>
              <a:buClrTx/>
              <a:buSzTx/>
              <a:buFont typeface="Wingdings" panose="05000000000000000000" charset="0"/>
              <a:buChar char="p"/>
            </a:pPr>
            <a:r>
              <a:rPr lang="zh-CN" altLang="zh-CN" sz="2000" dirty="0">
                <a:solidFill>
                  <a:schemeClr val="tx1"/>
                </a:solidFill>
              </a:rPr>
              <a:t>法律与软法之治的主辅关系</a:t>
            </a:r>
          </a:p>
          <a:p>
            <a:pPr marL="702945" indent="-342900" fontAlgn="auto">
              <a:lnSpc>
                <a:spcPct val="150000"/>
              </a:lnSpc>
              <a:spcBef>
                <a:spcPts val="0"/>
              </a:spcBef>
              <a:spcAft>
                <a:spcPts val="0"/>
              </a:spcAft>
              <a:buFont typeface="Wingdings" panose="05000000000000000000" charset="0"/>
            </a:pPr>
            <a:endParaRPr lang="zh-CN" altLang="en-US" sz="2400" b="1" dirty="0">
              <a:solidFill>
                <a:schemeClr val="tx1"/>
              </a:solidFill>
              <a:latin typeface="Times New Roman" panose="02020703060505090304" pitchFamily="18" charset="0"/>
              <a:cs typeface="Times New Roman" panose="02020703060505090304" pitchFamily="18" charset="0"/>
            </a:endParaRPr>
          </a:p>
        </p:txBody>
      </p:sp>
      <p:sp>
        <p:nvSpPr>
          <p:cNvPr id="5" name="标题 4"/>
          <p:cNvSpPr>
            <a:spLocks noGrp="1"/>
          </p:cNvSpPr>
          <p:nvPr>
            <p:ph type="title"/>
          </p:nvPr>
        </p:nvSpPr>
        <p:spPr>
          <a:xfrm>
            <a:off x="687705" y="873125"/>
            <a:ext cx="7886700" cy="1226185"/>
          </a:xfrm>
        </p:spPr>
        <p:txBody>
          <a:bodyPr/>
          <a:lstStyle/>
          <a:p>
            <a:pPr algn="ctr"/>
            <a:r>
              <a:rPr kumimoji="1" lang="zh-CN" altLang="en-US" dirty="0">
                <a:latin typeface="楷体" panose="02010609060101010101" pitchFamily="49" charset="-122"/>
                <a:ea typeface="楷体" panose="02010609060101010101" pitchFamily="49" charset="-122"/>
              </a:rPr>
              <a:t>第三节 知识产权范式转换</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21886" y="926726"/>
            <a:ext cx="8657303" cy="1042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lang="zh-CN" altLang="en-US" sz="2800" b="1" dirty="0">
                <a:solidFill>
                  <a:schemeClr val="tx1"/>
                </a:solidFill>
              </a:rPr>
              <a:t>思考：知识产权扩张的原因及其问题</a:t>
            </a:r>
          </a:p>
        </p:txBody>
      </p:sp>
      <p:pic>
        <p:nvPicPr>
          <p:cNvPr id="5" name="图片 4"/>
          <p:cNvPicPr>
            <a:picLocks noChangeAspect="1"/>
          </p:cNvPicPr>
          <p:nvPr/>
        </p:nvPicPr>
        <p:blipFill>
          <a:blip r:embed="rId2"/>
          <a:stretch>
            <a:fillRect/>
          </a:stretch>
        </p:blipFill>
        <p:spPr>
          <a:xfrm>
            <a:off x="421640" y="2797175"/>
            <a:ext cx="4142105" cy="2331720"/>
          </a:xfrm>
          <a:prstGeom prst="rect">
            <a:avLst/>
          </a:prstGeom>
        </p:spPr>
      </p:pic>
      <p:pic>
        <p:nvPicPr>
          <p:cNvPr id="7" name="图片 6"/>
          <p:cNvPicPr>
            <a:picLocks noChangeAspect="1"/>
          </p:cNvPicPr>
          <p:nvPr/>
        </p:nvPicPr>
        <p:blipFill>
          <a:blip r:embed="rId3"/>
          <a:stretch>
            <a:fillRect/>
          </a:stretch>
        </p:blipFill>
        <p:spPr>
          <a:xfrm>
            <a:off x="4697095" y="2030730"/>
            <a:ext cx="3604895" cy="2615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章节解析 </a:t>
            </a:r>
          </a:p>
        </p:txBody>
      </p:sp>
      <p:sp>
        <p:nvSpPr>
          <p:cNvPr id="3" name="文本框 2"/>
          <p:cNvSpPr txBox="1"/>
          <p:nvPr/>
        </p:nvSpPr>
        <p:spPr>
          <a:xfrm>
            <a:off x="628015" y="1946910"/>
            <a:ext cx="8030210" cy="3322955"/>
          </a:xfrm>
          <a:prstGeom prst="rect">
            <a:avLst/>
          </a:prstGeom>
          <a:noFill/>
        </p:spPr>
        <p:txBody>
          <a:bodyPr wrap="square" rtlCol="0" anchor="t">
            <a:spAutoFit/>
          </a:bodyPr>
          <a:lstStyle/>
          <a:p>
            <a:pPr marL="514350" indent="-514350">
              <a:lnSpc>
                <a:spcPct val="150000"/>
              </a:lnSpc>
              <a:buAutoNum type="arabicPeriod"/>
            </a:pPr>
            <a:r>
              <a:rPr lang="zh-CN" altLang="en-US" sz="2000" b="1" dirty="0">
                <a:latin typeface="Times New Roman" panose="02020703060505090304" pitchFamily="18" charset="0"/>
                <a:ea typeface="黑体" panose="02010609060101010101" pitchFamily="49" charset="-122"/>
                <a:cs typeface="Times New Roman" panose="02020703060505090304" pitchFamily="18" charset="0"/>
                <a:sym typeface="+mn-ea"/>
              </a:rPr>
              <a:t>本章教学目的：</a:t>
            </a:r>
            <a:r>
              <a:rPr lang="zh-CN" altLang="en-US" sz="2000" dirty="0">
                <a:latin typeface="Times New Roman" panose="02020703060505090304" pitchFamily="18" charset="0"/>
                <a:ea typeface="华文楷体" panose="02010600040101010101" charset="-122"/>
                <a:cs typeface="Times New Roman" panose="02020703060505090304" pitchFamily="18" charset="0"/>
                <a:sym typeface="+mn-ea"/>
              </a:rPr>
              <a:t>介绍知识产权的发展演变历程与立法趋势；知识产权制度的范式转换争议。</a:t>
            </a:r>
            <a:endParaRPr lang="zh-CN" altLang="en-US" sz="2000" dirty="0">
              <a:latin typeface="Times New Roman" panose="02020703060505090304" pitchFamily="18" charset="0"/>
              <a:ea typeface="华文楷体" panose="02010600040101010101" charset="-122"/>
              <a:cs typeface="Times New Roman" panose="02020703060505090304" pitchFamily="18" charset="0"/>
            </a:endParaRPr>
          </a:p>
          <a:p>
            <a:pPr marL="514350" indent="-514350">
              <a:lnSpc>
                <a:spcPct val="150000"/>
              </a:lnSpc>
              <a:buAutoNum type="arabicPeriod"/>
            </a:pPr>
            <a:r>
              <a:rPr lang="zh-CN" altLang="en-US" sz="2000" b="1" dirty="0">
                <a:latin typeface="Times New Roman" panose="02020703060505090304" pitchFamily="18" charset="0"/>
                <a:ea typeface="黑体" panose="02010609060101010101" pitchFamily="49" charset="-122"/>
                <a:cs typeface="Times New Roman" panose="02020703060505090304" pitchFamily="18" charset="0"/>
                <a:sym typeface="+mn-ea"/>
              </a:rPr>
              <a:t>本章教学要求：</a:t>
            </a:r>
            <a:r>
              <a:rPr lang="zh-TW" altLang="en-US" sz="2000" dirty="0">
                <a:latin typeface="Times New Roman" panose="02020703060505090304" pitchFamily="18" charset="0"/>
                <a:ea typeface="华文楷体" panose="02010600040101010101" charset="-122"/>
                <a:cs typeface="Times New Roman" panose="02020703060505090304" pitchFamily="18" charset="0"/>
                <a:sym typeface="+mn-ea"/>
              </a:rPr>
              <a:t>结合</a:t>
            </a:r>
            <a:r>
              <a:rPr lang="zh-CN" altLang="zh-TW" sz="2000" dirty="0">
                <a:latin typeface="Times New Roman" panose="02020703060505090304" pitchFamily="18" charset="0"/>
                <a:ea typeface="华文楷体" panose="02010600040101010101" charset="-122"/>
                <a:cs typeface="Times New Roman" panose="02020703060505090304" pitchFamily="18" charset="0"/>
                <a:sym typeface="+mn-ea"/>
              </a:rPr>
              <a:t>知识产权与社会的关系，进一步认识知识产权的新发展，知识产权制度的体系化及其在国家战略中的地位与作用。</a:t>
            </a:r>
            <a:endParaRPr lang="en-US" altLang="zh-CN" sz="2000" dirty="0">
              <a:latin typeface="Times New Roman" panose="02020703060505090304" pitchFamily="18" charset="0"/>
              <a:ea typeface="黑体" panose="02010609060101010101" pitchFamily="49" charset="-122"/>
              <a:cs typeface="Times New Roman" panose="02020703060505090304" pitchFamily="18" charset="0"/>
            </a:endParaRPr>
          </a:p>
          <a:p>
            <a:pPr marL="514350" indent="-514350">
              <a:lnSpc>
                <a:spcPct val="150000"/>
              </a:lnSpc>
              <a:buAutoNum type="arabicPeriod"/>
            </a:pPr>
            <a:r>
              <a:rPr lang="zh-CN" altLang="en-US" sz="2000" b="1" dirty="0">
                <a:latin typeface="Times New Roman" panose="02020703060505090304" pitchFamily="18" charset="0"/>
                <a:ea typeface="黑体" panose="02010609060101010101" pitchFamily="49" charset="-122"/>
                <a:cs typeface="Times New Roman" panose="02020703060505090304" pitchFamily="18" charset="0"/>
                <a:sym typeface="+mn-ea"/>
              </a:rPr>
              <a:t>本章教学重点、难点：</a:t>
            </a:r>
            <a:r>
              <a:rPr lang="zh-CN" altLang="zh-TW" sz="2000" dirty="0">
                <a:latin typeface="Times New Roman" panose="02020703060505090304" pitchFamily="18" charset="0"/>
                <a:ea typeface="华文楷体" panose="02010600040101010101" charset="-122"/>
                <a:cs typeface="Times New Roman" panose="02020703060505090304" pitchFamily="18" charset="0"/>
                <a:sym typeface="+mn-ea"/>
              </a:rPr>
              <a:t>知识产权新型</a:t>
            </a:r>
            <a:r>
              <a:rPr lang="zh-TW" altLang="en-US" sz="2000" dirty="0">
                <a:latin typeface="Times New Roman" panose="02020703060505090304" pitchFamily="18" charset="0"/>
                <a:ea typeface="华文楷体" panose="02010600040101010101" charset="-122"/>
                <a:cs typeface="Times New Roman" panose="02020703060505090304" pitchFamily="18" charset="0"/>
                <a:sym typeface="+mn-ea"/>
              </a:rPr>
              <a:t>客体</a:t>
            </a:r>
            <a:r>
              <a:rPr lang="zh-CN" altLang="zh-TW" sz="2000" dirty="0">
                <a:latin typeface="Times New Roman" panose="02020703060505090304" pitchFamily="18" charset="0"/>
                <a:ea typeface="华文楷体" panose="02010600040101010101" charset="-122"/>
                <a:cs typeface="Times New Roman" panose="02020703060505090304" pitchFamily="18" charset="0"/>
                <a:sym typeface="+mn-ea"/>
              </a:rPr>
              <a:t>的理论争议；知识产权范式转换。</a:t>
            </a:r>
            <a:endParaRPr lang="zh-CN" altLang="en-US" sz="2000" dirty="0">
              <a:latin typeface="Times New Roman" panose="02020703060505090304" pitchFamily="18" charset="0"/>
              <a:ea typeface="华文楷体" panose="02010600040101010101" charset="-122"/>
              <a:cs typeface="Times New Roman" panose="02020703060505090304" pitchFamily="18"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9640"/>
            <a:ext cx="7886700" cy="1269365"/>
          </a:xfrm>
        </p:spPr>
        <p:txBody>
          <a:bodyPr/>
          <a:lstStyle/>
          <a:p>
            <a:pPr algn="ctr"/>
            <a:r>
              <a:rPr kumimoji="1" lang="zh-CN" altLang="en-US" dirty="0">
                <a:latin typeface="楷体" panose="02010609060101010101" pitchFamily="49" charset="-122"/>
                <a:ea typeface="楷体" panose="02010609060101010101" pitchFamily="49" charset="-122"/>
              </a:rPr>
              <a:t>思考题目</a:t>
            </a:r>
          </a:p>
        </p:txBody>
      </p:sp>
      <p:sp>
        <p:nvSpPr>
          <p:cNvPr id="3" name="内容占位符 2"/>
          <p:cNvSpPr>
            <a:spLocks noGrp="1"/>
          </p:cNvSpPr>
          <p:nvPr>
            <p:ph idx="1"/>
          </p:nvPr>
        </p:nvSpPr>
        <p:spPr>
          <a:xfrm>
            <a:off x="567055" y="1744345"/>
            <a:ext cx="7948295" cy="4059555"/>
          </a:xfrm>
        </p:spPr>
        <p:txBody>
          <a:bodyPr>
            <a:normAutofit/>
          </a:bodyPr>
          <a:lstStyle/>
          <a:p>
            <a:pPr marL="467995" indent="-457200" fontAlgn="auto">
              <a:lnSpc>
                <a:spcPct val="15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1. 如何认识知识产权的发展变化？</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2. </a:t>
            </a:r>
            <a:r>
              <a:rPr kumimoji="1" lang="zh-CN" sz="2000" dirty="0">
                <a:latin typeface="楷体" panose="02010609060101010101" pitchFamily="49" charset="-122"/>
                <a:ea typeface="楷体" panose="02010609060101010101" pitchFamily="49" charset="-122"/>
              </a:rPr>
              <a:t>知识产权扩张的原因及其问题是什么？</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3. </a:t>
            </a:r>
            <a:r>
              <a:rPr kumimoji="1" lang="zh-CN" sz="2000" dirty="0">
                <a:latin typeface="楷体" panose="02010609060101010101" pitchFamily="49" charset="-122"/>
                <a:ea typeface="楷体" panose="02010609060101010101" pitchFamily="49" charset="-122"/>
              </a:rPr>
              <a:t>专利流氓的出现是否是知识产权制度的异化呢？</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4. </a:t>
            </a:r>
            <a:r>
              <a:rPr kumimoji="1" lang="zh-CN" altLang="en-US" sz="2000" dirty="0">
                <a:latin typeface="楷体" panose="02010609060101010101" pitchFamily="49" charset="-122"/>
                <a:ea typeface="楷体" panose="02010609060101010101" pitchFamily="49" charset="-122"/>
              </a:rPr>
              <a:t>如何看待我国的知识产权立法模式？</a:t>
            </a:r>
            <a:endParaRPr kumimoji="1" lang="zh-CN" sz="2000"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5</a:t>
            </a:r>
            <a:r>
              <a:rPr kumimoji="1" lang="zh-CN" sz="2000" dirty="0">
                <a:latin typeface="楷体" panose="02010609060101010101" pitchFamily="49" charset="-122"/>
                <a:ea typeface="楷体" panose="02010609060101010101" pitchFamily="49" charset="-122"/>
              </a:rPr>
              <a:t>. 我国的知识产权立法、执法标准是严格还是宽松？严格好还是宽松好？</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6</a:t>
            </a:r>
            <a:r>
              <a:rPr kumimoji="1" lang="zh-CN" sz="2000" dirty="0">
                <a:latin typeface="楷体" panose="02010609060101010101" pitchFamily="49" charset="-122"/>
                <a:ea typeface="楷体" panose="02010609060101010101" pitchFamily="49" charset="-122"/>
              </a:rPr>
              <a:t>. 你认为在促进知识产权事业上，法律是否是唯一的手段？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第一节 知识产权发展趋势</a:t>
            </a:r>
          </a:p>
        </p:txBody>
      </p:sp>
      <p:sp>
        <p:nvSpPr>
          <p:cNvPr id="3" name="内容占位符 2"/>
          <p:cNvSpPr>
            <a:spLocks noGrp="1"/>
          </p:cNvSpPr>
          <p:nvPr>
            <p:ph idx="1"/>
          </p:nvPr>
        </p:nvSpPr>
        <p:spPr>
          <a:xfrm>
            <a:off x="567055" y="1972945"/>
            <a:ext cx="7948295" cy="4516120"/>
          </a:xfrm>
        </p:spPr>
        <p:txBody>
          <a:bodyPr>
            <a:normAutofit/>
          </a:bodyPr>
          <a:lstStyle/>
          <a:p>
            <a:pPr marL="467995" indent="-457200" fontAlgn="auto">
              <a:lnSpc>
                <a:spcPct val="130000"/>
              </a:lnSpc>
              <a:spcBef>
                <a:spcPts val="0"/>
              </a:spcBef>
              <a:buNone/>
            </a:pPr>
            <a:r>
              <a:rPr kumimoji="1" lang="zh-CN" altLang="en-US" sz="2800" b="1" dirty="0">
                <a:latin typeface="楷体" panose="02010609060101010101" pitchFamily="49" charset="-122"/>
                <a:ea typeface="楷体" panose="02010609060101010101" pitchFamily="49" charset="-122"/>
              </a:rPr>
              <a:t>一、知识产权内涵演变</a:t>
            </a:r>
          </a:p>
        </p:txBody>
      </p:sp>
      <p:pic>
        <p:nvPicPr>
          <p:cNvPr id="5" name="图片 4"/>
          <p:cNvPicPr>
            <a:picLocks noChangeAspect="1"/>
          </p:cNvPicPr>
          <p:nvPr/>
        </p:nvPicPr>
        <p:blipFill>
          <a:blip r:embed="rId2"/>
          <a:stretch>
            <a:fillRect/>
          </a:stretch>
        </p:blipFill>
        <p:spPr>
          <a:xfrm>
            <a:off x="131445" y="2785745"/>
            <a:ext cx="8881110" cy="3241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7055" y="1108075"/>
            <a:ext cx="7948295" cy="5380990"/>
          </a:xfrm>
        </p:spPr>
        <p:txBody>
          <a:bodyPr>
            <a:normAutofit fontScale="90000" lnSpcReduction="10000"/>
          </a:bodyPr>
          <a:lstStyle/>
          <a:p>
            <a:pPr marL="467995" indent="-457200" algn="l" fontAlgn="auto">
              <a:lnSpc>
                <a:spcPct val="130000"/>
              </a:lnSpc>
              <a:spcBef>
                <a:spcPts val="600"/>
              </a:spcBef>
              <a:spcAft>
                <a:spcPts val="600"/>
              </a:spcAft>
              <a:buClrTx/>
              <a:buSzTx/>
              <a:buNone/>
            </a:pPr>
            <a:r>
              <a:rPr kumimoji="1" lang="en-US" altLang="zh-CN" sz="2700" b="1" dirty="0">
                <a:latin typeface="Times New Roman" panose="02020703060505090304" pitchFamily="18" charset="0"/>
                <a:ea typeface="楷体" panose="02010609060101010101" pitchFamily="49" charset="-122"/>
                <a:cs typeface="Times New Roman" panose="02020703060505090304" pitchFamily="18" charset="0"/>
              </a:rPr>
              <a:t>1、第一次飞跃</a:t>
            </a:r>
          </a:p>
          <a:p>
            <a:pPr marL="467995" indent="-457200" fontAlgn="auto">
              <a:lnSpc>
                <a:spcPct val="130000"/>
              </a:lnSpc>
              <a:spcBef>
                <a:spcPts val="0"/>
              </a:spcBef>
              <a:buFont typeface="Wingdings" panose="05000000000000000000" charset="0"/>
              <a:buChar char="Ø"/>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条件</a:t>
            </a:r>
          </a:p>
          <a:p>
            <a:pPr marL="828040" indent="-457200" fontAlgn="auto">
              <a:lnSpc>
                <a:spcPct val="130000"/>
              </a:lnSpc>
              <a:spcBef>
                <a:spcPts val="0"/>
              </a:spcBef>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近代知识产权制度产生的政治基础：资产阶级革命</a:t>
            </a:r>
          </a:p>
          <a:p>
            <a:pPr marL="828040" indent="-457200" fontAlgn="auto">
              <a:lnSpc>
                <a:spcPct val="130000"/>
              </a:lnSpc>
              <a:spcBef>
                <a:spcPts val="0"/>
              </a:spcBef>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近代知识产权制度产生的经济基础：商品经济</a:t>
            </a:r>
          </a:p>
          <a:p>
            <a:pPr marL="828040" indent="-457200" fontAlgn="auto">
              <a:lnSpc>
                <a:spcPct val="130000"/>
              </a:lnSpc>
              <a:spcBef>
                <a:spcPts val="0"/>
              </a:spcBef>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近代知识产权制度产生的科技基础：工业革命</a:t>
            </a:r>
          </a:p>
          <a:p>
            <a:pPr marL="828040" indent="-457200" fontAlgn="auto">
              <a:lnSpc>
                <a:spcPct val="130000"/>
              </a:lnSpc>
              <a:spcBef>
                <a:spcPts val="0"/>
              </a:spcBef>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近代知识产权制度产生的文化基础：文艺复兴运动</a:t>
            </a:r>
          </a:p>
          <a:p>
            <a:pPr marL="467995" indent="-457200" algn="l" fontAlgn="auto">
              <a:lnSpc>
                <a:spcPct val="130000"/>
              </a:lnSpc>
              <a:spcBef>
                <a:spcPts val="0"/>
              </a:spcBef>
              <a:buClrTx/>
              <a:buSzTx/>
              <a:buFont typeface="Wingdings" panose="05000000000000000000" charset="0"/>
              <a:buChar char="Ø"/>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表现</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1624年英国《垄断法案》</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1709年英国《为</a:t>
            </a:r>
            <a:r>
              <a:rPr kumimoji="1" lang="zh-CN" altLang="en-US" sz="2400" b="1" dirty="0">
                <a:solidFill>
                  <a:srgbClr val="FF0000"/>
                </a:solidFill>
                <a:latin typeface="Times New Roman" panose="02020703060505090304" pitchFamily="18" charset="0"/>
                <a:ea typeface="楷体" panose="02010609060101010101" pitchFamily="49" charset="-122"/>
                <a:cs typeface="Times New Roman" panose="02020703060505090304" pitchFamily="18" charset="0"/>
              </a:rPr>
              <a:t>鼓励知识创作</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而授予</a:t>
            </a:r>
            <a:r>
              <a:rPr kumimoji="1" lang="zh-CN" altLang="en-US" sz="2400" b="1" dirty="0">
                <a:solidFill>
                  <a:srgbClr val="FF0000"/>
                </a:solidFill>
                <a:latin typeface="Times New Roman" panose="02020703060505090304" pitchFamily="18" charset="0"/>
                <a:ea typeface="楷体" panose="02010609060101010101" pitchFamily="49" charset="-122"/>
                <a:cs typeface="Times New Roman" panose="02020703060505090304" pitchFamily="18" charset="0"/>
              </a:rPr>
              <a:t>作者</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及购买者就其印制成册的图书一定时期之权利法》（《安妮女王法》）</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1857年法国《关于</a:t>
            </a:r>
            <a:r>
              <a:rPr kumimoji="1" lang="zh-CN" altLang="en-US" sz="2400" b="1" dirty="0">
                <a:solidFill>
                  <a:srgbClr val="FF0000"/>
                </a:solidFill>
                <a:latin typeface="Times New Roman" panose="02020703060505090304" pitchFamily="18" charset="0"/>
                <a:ea typeface="楷体" panose="02010609060101010101" pitchFamily="49" charset="-122"/>
                <a:cs typeface="Times New Roman" panose="02020703060505090304" pitchFamily="18" charset="0"/>
              </a:rPr>
              <a:t>以使用原则和不审查原则</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为内容的制造标记和商标法》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7055" y="1108075"/>
            <a:ext cx="7948295" cy="5380990"/>
          </a:xfrm>
        </p:spPr>
        <p:txBody>
          <a:bodyPr>
            <a:normAutofit/>
          </a:bodyPr>
          <a:lstStyle/>
          <a:p>
            <a:pPr marL="467995" indent="-457200" fontAlgn="auto">
              <a:lnSpc>
                <a:spcPct val="130000"/>
              </a:lnSpc>
              <a:spcBef>
                <a:spcPts val="600"/>
              </a:spcBef>
              <a:spcAft>
                <a:spcPts val="600"/>
              </a:spcAft>
              <a:buNone/>
            </a:pPr>
            <a:r>
              <a:rPr kumimoji="1" lang="en-US" altLang="zh-CN" sz="2700" b="1" dirty="0">
                <a:latin typeface="Times New Roman" panose="02020703060505090304" pitchFamily="18" charset="0"/>
                <a:ea typeface="楷体" panose="02010609060101010101" pitchFamily="49" charset="-122"/>
                <a:cs typeface="Times New Roman" panose="02020703060505090304" pitchFamily="18" charset="0"/>
              </a:rPr>
              <a:t>2</a:t>
            </a:r>
            <a:r>
              <a:rPr kumimoji="1" lang="zh-CN" altLang="en-US" sz="2700" b="1" dirty="0">
                <a:latin typeface="Times New Roman" panose="02020703060505090304" pitchFamily="18" charset="0"/>
                <a:ea typeface="楷体" panose="02010609060101010101" pitchFamily="49" charset="-122"/>
                <a:cs typeface="Times New Roman" panose="02020703060505090304" pitchFamily="18" charset="0"/>
              </a:rPr>
              <a:t>、第二次飞跃</a:t>
            </a:r>
          </a:p>
          <a:p>
            <a:pPr marL="467995" indent="-457200" fontAlgn="auto">
              <a:lnSpc>
                <a:spcPct val="130000"/>
              </a:lnSpc>
              <a:spcBef>
                <a:spcPts val="0"/>
              </a:spcBef>
              <a:buFont typeface="Wingdings" panose="05000000000000000000" charset="0"/>
              <a:buChar char="Ø"/>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条件</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经济基础：经济全球化</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法律基础：第一财产权、知识产权制度国际化</a:t>
            </a:r>
          </a:p>
          <a:p>
            <a:pPr marL="467995" indent="-457200" algn="l" fontAlgn="auto">
              <a:lnSpc>
                <a:spcPct val="130000"/>
              </a:lnSpc>
              <a:spcBef>
                <a:spcPts val="0"/>
              </a:spcBef>
              <a:buClrTx/>
              <a:buSzTx/>
              <a:buFont typeface="Wingdings" panose="05000000000000000000" charset="0"/>
              <a:buChar char="Ø"/>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表现</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美国的知识产权战略</a:t>
            </a:r>
          </a:p>
          <a:p>
            <a:pPr marL="828040" indent="-457200" algn="l" fontAlgn="auto">
              <a:lnSpc>
                <a:spcPct val="130000"/>
              </a:lnSpc>
              <a:spcBef>
                <a:spcPts val="0"/>
              </a:spcBef>
              <a:buClrTx/>
              <a:buSzTx/>
              <a:buFont typeface="Wingdings" panose="05000000000000000000" charset="0"/>
              <a:buChar char="p"/>
            </a:pPr>
            <a:r>
              <a:rPr kumimoji="1" lang="en-US" altLang="zh-CN" sz="2400" dirty="0">
                <a:latin typeface="Times New Roman" panose="02020703060505090304" pitchFamily="18" charset="0"/>
                <a:ea typeface="楷体" panose="02010609060101010101" pitchFamily="49" charset="-122"/>
                <a:cs typeface="Times New Roman" panose="02020703060505090304" pitchFamily="18" charset="0"/>
              </a:rPr>
              <a:t>2000</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年日本</a:t>
            </a:r>
            <a:r>
              <a:rPr kumimoji="1" lang="en-US" altLang="zh-CN" sz="2400" dirty="0">
                <a:latin typeface="Times New Roman" panose="02020703060505090304" pitchFamily="18" charset="0"/>
                <a:ea typeface="楷体" panose="02010609060101010101" pitchFamily="49" charset="-122"/>
                <a:cs typeface="Times New Roman" panose="02020703060505090304" pitchFamily="18" charset="0"/>
              </a:rPr>
              <a:t>“</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知识产权战略大纲</a:t>
            </a:r>
            <a:r>
              <a:rPr kumimoji="1" lang="en-US" altLang="zh-CN" sz="2400" dirty="0">
                <a:latin typeface="Times New Roman" panose="02020703060505090304" pitchFamily="18" charset="0"/>
                <a:ea typeface="楷体" panose="02010609060101010101" pitchFamily="49" charset="-122"/>
                <a:cs typeface="Times New Roman" panose="02020703060505090304" pitchFamily="18" charset="0"/>
              </a:rPr>
              <a:t>”</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与《知识产权基本法》</a:t>
            </a:r>
          </a:p>
          <a:p>
            <a:pPr marL="828040" indent="-457200" algn="l" fontAlgn="auto">
              <a:lnSpc>
                <a:spcPct val="130000"/>
              </a:lnSpc>
              <a:spcBef>
                <a:spcPts val="0"/>
              </a:spcBef>
              <a:buClrTx/>
              <a:buSzTx/>
              <a:buFont typeface="Wingdings" panose="05000000000000000000" charset="0"/>
              <a:buChar char="p"/>
            </a:pP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2008年《国家知识产权战略纲要》与</a:t>
            </a:r>
            <a:r>
              <a:rPr kumimoji="1" lang="en-US" altLang="zh-CN" sz="2400" dirty="0">
                <a:latin typeface="Times New Roman" panose="02020703060505090304" pitchFamily="18" charset="0"/>
                <a:ea typeface="楷体" panose="02010609060101010101" pitchFamily="49" charset="-122"/>
                <a:cs typeface="Times New Roman" panose="02020703060505090304" pitchFamily="18" charset="0"/>
              </a:rPr>
              <a:t>2019</a:t>
            </a:r>
            <a:r>
              <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rPr>
              <a:t>年</a:t>
            </a:r>
            <a:r>
              <a:rPr kumimoji="1" lang="zh-CN" altLang="en-US" sz="2400" dirty="0">
                <a:latin typeface="Times New Roman" panose="02020703060505090304" pitchFamily="18" charset="0"/>
                <a:cs typeface="Times New Roman" panose="02020703060505090304" pitchFamily="18" charset="0"/>
                <a:sym typeface="+mn-ea"/>
              </a:rPr>
              <a:t>《关于强化知识产权保护的意见》</a:t>
            </a:r>
            <a:endParaRPr kumimoji="1" lang="zh-CN" altLang="en-US" sz="2400" dirty="0">
              <a:latin typeface="Times New Roman" panose="02020703060505090304" pitchFamily="18" charset="0"/>
              <a:ea typeface="楷体" panose="02010609060101010101" pitchFamily="49" charset="-122"/>
              <a:cs typeface="Times New Roman" panose="0202070306050509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9105" y="1237615"/>
            <a:ext cx="8200390" cy="3940810"/>
          </a:xfrm>
        </p:spPr>
        <p:txBody>
          <a:bodyPr>
            <a:normAutofit fontScale="77500" lnSpcReduction="10000"/>
          </a:bodyPr>
          <a:lstStyle/>
          <a:p>
            <a:pPr marL="457200" lvl="0" indent="-457200" fontAlgn="auto">
              <a:lnSpc>
                <a:spcPct val="150000"/>
              </a:lnSpc>
              <a:buFont typeface="Wingdings" panose="05000000000000000000" charset="0"/>
              <a:buChar char="Ø"/>
            </a:pPr>
            <a:r>
              <a:rPr lang="zh-CN" altLang="en-US" sz="3300" b="1" dirty="0">
                <a:sym typeface="+mn-ea"/>
              </a:rPr>
              <a:t>国家知识产权战略：</a:t>
            </a:r>
            <a:r>
              <a:rPr lang="zh-CN" altLang="zh-CN" sz="3300" dirty="0">
                <a:sym typeface="+mn-ea"/>
              </a:rPr>
              <a:t>推动国家经济建设发展的国家战略，是建设创新型国家的行动纲领，可通过知识产权政策和其他公共政策实施</a:t>
            </a:r>
            <a:r>
              <a:rPr lang="zh-CN" altLang="en-US" sz="3300" dirty="0">
                <a:sym typeface="+mn-ea"/>
              </a:rPr>
              <a:t>。</a:t>
            </a:r>
            <a:endParaRPr lang="zh-CN" altLang="en-US" sz="3300" dirty="0"/>
          </a:p>
          <a:p>
            <a:pPr marL="457200" lvl="0" indent="-457200" fontAlgn="auto">
              <a:lnSpc>
                <a:spcPct val="150000"/>
              </a:lnSpc>
              <a:buFont typeface="Wingdings" panose="05000000000000000000" charset="0"/>
              <a:buChar char="Ø"/>
            </a:pPr>
            <a:r>
              <a:rPr lang="zh-CN" altLang="zh-CN" sz="3300" b="1" dirty="0">
                <a:sym typeface="+mn-ea"/>
              </a:rPr>
              <a:t>企业知识产权战略：</a:t>
            </a:r>
            <a:r>
              <a:rPr lang="zh-CN" altLang="zh-CN" sz="3300" dirty="0">
                <a:sym typeface="+mn-ea"/>
              </a:rPr>
              <a:t>是企业主体运用以知识产权法律为核心的知识产权制度，为获取竞争优势并获得最佳经济效益而进行的总体谋划，是企业经营管理战略的重要组成部分。</a:t>
            </a:r>
            <a:endParaRPr lang="zh-CN" altLang="en-US" sz="33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990" y="1186815"/>
            <a:ext cx="8265160" cy="5302250"/>
          </a:xfrm>
        </p:spPr>
        <p:txBody>
          <a:bodyPr>
            <a:normAutofit fontScale="87500" lnSpcReduction="20000"/>
          </a:bodyPr>
          <a:lstStyle/>
          <a:p>
            <a:pPr marL="467995" indent="-457200" fontAlgn="auto">
              <a:lnSpc>
                <a:spcPct val="130000"/>
              </a:lnSpc>
              <a:spcBef>
                <a:spcPts val="0"/>
              </a:spcBef>
              <a:buNone/>
            </a:pPr>
            <a:r>
              <a:rPr kumimoji="1" lang="zh-CN" altLang="en-US" sz="3500" b="1" dirty="0">
                <a:latin typeface="楷体" panose="02010609060101010101" pitchFamily="49" charset="-122"/>
                <a:ea typeface="楷体" panose="02010609060101010101" pitchFamily="49" charset="-122"/>
              </a:rPr>
              <a:t>二、知识产权发展的新特点</a:t>
            </a:r>
          </a:p>
          <a:p>
            <a:pPr marL="467995" indent="-457200" fontAlgn="auto">
              <a:lnSpc>
                <a:spcPct val="130000"/>
              </a:lnSpc>
              <a:spcBef>
                <a:spcPts val="0"/>
              </a:spcBef>
              <a:buFont typeface="Wingdings" panose="05000000000000000000" charset="0"/>
              <a:buChar char="Ø"/>
            </a:pPr>
            <a:r>
              <a:rPr kumimoji="1" lang="en-US" altLang="zh-CN" sz="3000" dirty="0">
                <a:latin typeface="楷体" panose="02010609060101010101" pitchFamily="49" charset="-122"/>
                <a:ea typeface="楷体" panose="02010609060101010101" pitchFamily="49" charset="-122"/>
              </a:rPr>
              <a:t>1</a:t>
            </a:r>
            <a:r>
              <a:rPr kumimoji="1" lang="zh-CN" altLang="en-US" sz="3000" dirty="0">
                <a:latin typeface="楷体" panose="02010609060101010101" pitchFamily="49" charset="-122"/>
                <a:ea typeface="楷体" panose="02010609060101010101" pitchFamily="49" charset="-122"/>
              </a:rPr>
              <a:t>、经济化：知识产权与贸易挂钩</a:t>
            </a:r>
          </a:p>
          <a:p>
            <a:pPr marL="720090" indent="-457200" algn="l" fontAlgn="auto">
              <a:lnSpc>
                <a:spcPct val="130000"/>
              </a:lnSpc>
              <a:spcBef>
                <a:spcPts val="0"/>
              </a:spcBef>
              <a:buClrTx/>
              <a:buSzTx/>
              <a:buFont typeface="Wingdings" panose="05000000000000000000" charset="0"/>
              <a:buChar char="p"/>
            </a:pPr>
            <a:r>
              <a:rPr kumimoji="1" lang="zh-CN" sz="2800" dirty="0">
                <a:latin typeface="楷体" panose="02010609060101010101" pitchFamily="49" charset="-122"/>
                <a:ea typeface="楷体" panose="02010609060101010101" pitchFamily="49" charset="-122"/>
              </a:rPr>
              <a:t>中美经贸协议（第一阶段）：贸易增长和遵循国际规范、以促进基于市场的成果，符合两国的利益</a:t>
            </a:r>
          </a:p>
          <a:p>
            <a:pPr marL="720090" indent="-457200" algn="l" fontAlgn="auto">
              <a:lnSpc>
                <a:spcPct val="130000"/>
              </a:lnSpc>
              <a:spcBef>
                <a:spcPts val="0"/>
              </a:spcBef>
              <a:buClrTx/>
              <a:buSzTx/>
              <a:buFont typeface="Wingdings" panose="05000000000000000000" charset="0"/>
              <a:buChar char="p"/>
            </a:pPr>
            <a:r>
              <a:rPr kumimoji="1" lang="zh-CN" sz="2800" dirty="0">
                <a:latin typeface="楷体" panose="02010609060101010101" pitchFamily="49" charset="-122"/>
                <a:ea typeface="楷体" panose="02010609060101010101" pitchFamily="49" charset="-122"/>
              </a:rPr>
              <a:t>区域全面经济伙伴关系协定（</a:t>
            </a:r>
            <a:r>
              <a:rPr kumimoji="1" lang="zh-CN" sz="2800" dirty="0">
                <a:latin typeface="Times New Roman" panose="02020703060505090304" pitchFamily="18" charset="0"/>
                <a:ea typeface="楷体" panose="02010609060101010101" pitchFamily="49" charset="-122"/>
                <a:cs typeface="Times New Roman" panose="02020703060505090304" pitchFamily="18" charset="0"/>
              </a:rPr>
              <a:t>RCEP</a:t>
            </a:r>
            <a:r>
              <a:rPr kumimoji="1" lang="zh-CN" sz="2800" dirty="0">
                <a:latin typeface="楷体" panose="02010609060101010101" pitchFamily="49" charset="-122"/>
                <a:ea typeface="楷体" panose="02010609060101010101" pitchFamily="49" charset="-122"/>
              </a:rPr>
              <a:t>）：</a:t>
            </a:r>
          </a:p>
          <a:p>
            <a:pPr marL="899795" indent="-457200" algn="l" fontAlgn="auto">
              <a:lnSpc>
                <a:spcPct val="130000"/>
              </a:lnSpc>
              <a:spcBef>
                <a:spcPts val="0"/>
              </a:spcBef>
              <a:buClrTx/>
              <a:buSzTx/>
              <a:buFont typeface="Arial" panose="020B0604020202090204" pitchFamily="34" charset="0"/>
              <a:buChar char="•"/>
            </a:pPr>
            <a:r>
              <a:rPr kumimoji="1" lang="zh-CN" sz="2800" dirty="0">
                <a:latin typeface="楷体" panose="02010609060101010101" pitchFamily="49" charset="-122"/>
                <a:ea typeface="楷体" panose="02010609060101010101" pitchFamily="49" charset="-122"/>
              </a:rPr>
              <a:t>通过有效和充分的创造、运用、保护和实施知识产权来深化经济一体化和合作，以减少对贸易和投资的扭曲和阻碍</a:t>
            </a:r>
          </a:p>
          <a:p>
            <a:pPr marL="899795" indent="-457200" algn="l" fontAlgn="auto">
              <a:lnSpc>
                <a:spcPct val="130000"/>
              </a:lnSpc>
              <a:spcBef>
                <a:spcPts val="0"/>
              </a:spcBef>
              <a:buClrTx/>
              <a:buSzTx/>
              <a:buFont typeface="Arial" panose="020B0604020202090204" pitchFamily="34" charset="0"/>
              <a:buChar char="•"/>
            </a:pPr>
            <a:r>
              <a:rPr kumimoji="1" lang="zh-CN" sz="2800" dirty="0">
                <a:latin typeface="楷体" panose="02010609060101010101" pitchFamily="49" charset="-122"/>
                <a:ea typeface="楷体" panose="02010609060101010101" pitchFamily="49" charset="-122"/>
              </a:rPr>
              <a:t>知识产权的保护和实施应有助于促进技术创新和技术转让及传播，以利于社会和经济福利的方式推动技术知识的创造者和使用者的共同利益，并且有助于权利与义务的平衡</a:t>
            </a:r>
            <a:endParaRPr kumimoji="1" lang="zh-CN" altLang="en-US" sz="3335"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0" y="1186815"/>
            <a:ext cx="8116570" cy="5302250"/>
          </a:xfrm>
        </p:spPr>
        <p:txBody>
          <a:bodyPr>
            <a:normAutofit fontScale="77500" lnSpcReduction="10000"/>
          </a:bodyPr>
          <a:lstStyle/>
          <a:p>
            <a:pPr marL="467995" indent="-457200" fontAlgn="auto">
              <a:lnSpc>
                <a:spcPct val="130000"/>
              </a:lnSpc>
              <a:spcBef>
                <a:spcPts val="0"/>
              </a:spcBef>
              <a:buNone/>
            </a:pPr>
            <a:r>
              <a:rPr kumimoji="1" lang="zh-CN" altLang="en-US" sz="4000" b="1" dirty="0">
                <a:latin typeface="楷体" panose="02010609060101010101" pitchFamily="49" charset="-122"/>
                <a:ea typeface="楷体" panose="02010609060101010101" pitchFamily="49" charset="-122"/>
              </a:rPr>
              <a:t>二、知识产权发展的新特点</a:t>
            </a:r>
          </a:p>
          <a:p>
            <a:pPr marL="467995" indent="-457200" fontAlgn="auto">
              <a:lnSpc>
                <a:spcPct val="130000"/>
              </a:lnSpc>
              <a:spcBef>
                <a:spcPts val="0"/>
              </a:spcBef>
              <a:buFont typeface="Wingdings" panose="05000000000000000000" charset="0"/>
              <a:buChar char="Ø"/>
            </a:pPr>
            <a:r>
              <a:rPr kumimoji="1" lang="en-US" altLang="zh-CN" sz="3400" dirty="0">
                <a:latin typeface="Times New Roman" panose="02020703060505090304" pitchFamily="18" charset="0"/>
                <a:ea typeface="楷体" panose="02010609060101010101" pitchFamily="49" charset="-122"/>
                <a:cs typeface="Times New Roman" panose="02020703060505090304" pitchFamily="18" charset="0"/>
              </a:rPr>
              <a:t>2</a:t>
            </a:r>
            <a:r>
              <a:rPr kumimoji="1" lang="zh-CN" altLang="en-US" sz="3400" dirty="0">
                <a:latin typeface="Times New Roman" panose="02020703060505090304" pitchFamily="18" charset="0"/>
                <a:ea typeface="楷体" panose="02010609060101010101" pitchFamily="49" charset="-122"/>
                <a:cs typeface="Times New Roman" panose="02020703060505090304" pitchFamily="18" charset="0"/>
              </a:rPr>
              <a:t>、</a:t>
            </a:r>
            <a:r>
              <a:rPr kumimoji="1" lang="zh-CN" sz="3400" dirty="0">
                <a:latin typeface="Times New Roman" panose="02020703060505090304" pitchFamily="18" charset="0"/>
                <a:ea typeface="楷体" panose="02010609060101010101" pitchFamily="49" charset="-122"/>
                <a:cs typeface="Times New Roman" panose="02020703060505090304" pitchFamily="18" charset="0"/>
              </a:rPr>
              <a:t>趋同性：国际规则协调</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《保护工业产权巴黎公约》：世界上第一个知识产权保护国际公约</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《保护文学艺术作品伯尔尼公约》：世界上第一个著作权保护国际约。</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《与贸易有关的知识产权协议》（</a:t>
            </a:r>
            <a:r>
              <a:rPr kumimoji="1" lang="zh-CN" sz="3335" dirty="0">
                <a:latin typeface="Times New Roman" panose="02020703060505090304" pitchFamily="18" charset="0"/>
                <a:ea typeface="楷体" panose="02010609060101010101" pitchFamily="49" charset="-122"/>
                <a:cs typeface="Times New Roman" panose="02020703060505090304" pitchFamily="18" charset="0"/>
              </a:rPr>
              <a:t>TRIPS协议</a:t>
            </a:r>
            <a:r>
              <a:rPr kumimoji="1" lang="zh-CN" sz="3335" dirty="0">
                <a:latin typeface="楷体" panose="02010609060101010101" pitchFamily="49" charset="-122"/>
                <a:ea typeface="楷体" panose="02010609060101010101" pitchFamily="49" charset="-122"/>
              </a:rPr>
              <a:t>）：是世界贸易组织的三大实体协定之一，是当今世界上知识产权保护水平最高的公约</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《互联网公约》（</a:t>
            </a:r>
            <a:r>
              <a:rPr kumimoji="1" lang="zh-CN" sz="3335" dirty="0">
                <a:latin typeface="Times New Roman" panose="02020703060505090304" pitchFamily="18" charset="0"/>
                <a:ea typeface="楷体" panose="02010609060101010101" pitchFamily="49" charset="-122"/>
                <a:cs typeface="Times New Roman" panose="02020703060505090304" pitchFamily="18" charset="0"/>
              </a:rPr>
              <a:t>WCT、WPPT</a:t>
            </a:r>
            <a:r>
              <a:rPr kumimoji="1" lang="zh-CN" sz="3335" dirty="0">
                <a:latin typeface="楷体" panose="02010609060101010101" pitchFamily="49" charset="-122"/>
                <a:ea typeface="楷体" panose="02010609060101010101" pitchFamily="49" charset="-122"/>
              </a:rPr>
              <a:t>）：世界知识产权组织关于网络版权和邻接权保护的国际公约</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2392</Words>
  <Application>Microsoft Office PowerPoint</Application>
  <PresentationFormat>全屏显示(4:3)</PresentationFormat>
  <Paragraphs>174</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黑体</vt:lpstr>
      <vt:lpstr>楷体</vt:lpstr>
      <vt:lpstr>微软雅黑</vt:lpstr>
      <vt:lpstr>Arial</vt:lpstr>
      <vt:lpstr>Calibri</vt:lpstr>
      <vt:lpstr>Times New Roman</vt:lpstr>
      <vt:lpstr>Wingdings</vt:lpstr>
      <vt:lpstr>Office 主题​​</vt:lpstr>
      <vt:lpstr>知识产权法</vt:lpstr>
      <vt:lpstr>PowerPoint 演示文稿</vt:lpstr>
      <vt:lpstr>章节解析 </vt:lpstr>
      <vt:lpstr>第一节 知识产权发展趋势</vt:lpstr>
      <vt:lpstr>PowerPoint 演示文稿</vt:lpstr>
      <vt:lpstr>PowerPoint 演示文稿</vt:lpstr>
      <vt:lpstr>PowerPoint 演示文稿</vt:lpstr>
      <vt:lpstr>PowerPoint 演示文稿</vt:lpstr>
      <vt:lpstr>PowerPoint 演示文稿</vt:lpstr>
      <vt:lpstr>保护知识产权的国际公约体系</vt:lpstr>
      <vt:lpstr>PowerPoint 演示文稿</vt:lpstr>
      <vt:lpstr>新型客体：数据</vt:lpstr>
      <vt:lpstr>新型客体：数据</vt:lpstr>
      <vt:lpstr>新型客体：数据</vt:lpstr>
      <vt:lpstr>新型客体：数据</vt:lpstr>
      <vt:lpstr>第二节 知识产权立法趋势</vt:lpstr>
      <vt:lpstr>PowerPoint 演示文稿</vt:lpstr>
      <vt:lpstr>第二节 知识产权立法趋势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知识产权范式转换</vt:lpstr>
      <vt:lpstr>PowerPoint 演示文稿</vt:lpstr>
      <vt:lpstr>思考题目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322</cp:revision>
  <dcterms:created xsi:type="dcterms:W3CDTF">2021-03-08T04:15:06Z</dcterms:created>
  <dcterms:modified xsi:type="dcterms:W3CDTF">2022-03-10T08:02:51Z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