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472" r:id="rId2"/>
    <p:sldId id="258" r:id="rId3"/>
    <p:sldId id="600" r:id="rId4"/>
    <p:sldId id="1148" r:id="rId5"/>
    <p:sldId id="1014" r:id="rId6"/>
    <p:sldId id="1049" r:id="rId7"/>
    <p:sldId id="1019" r:id="rId8"/>
    <p:sldId id="1015" r:id="rId9"/>
    <p:sldId id="1016" r:id="rId10"/>
    <p:sldId id="1017" r:id="rId11"/>
    <p:sldId id="1080" r:id="rId12"/>
    <p:sldId id="1081" r:id="rId13"/>
    <p:sldId id="1111" r:id="rId14"/>
    <p:sldId id="1159" r:id="rId15"/>
    <p:sldId id="1160" r:id="rId16"/>
    <p:sldId id="1161" r:id="rId17"/>
    <p:sldId id="1162" r:id="rId18"/>
  </p:sldIdLst>
  <p:sldSz cx="9144000" cy="6858000" type="screen4x3"/>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uYu" initials="F" lastIdx="1" clrIdx="0"/>
  <p:cmAuthor id="2" name="以灰 以灰" initials="以灰" lastIdx="8" clrIdx="1">
    <p:extLst>
      <p:ext uri="{19B8F6BF-5375-455C-9EA6-DF929625EA0E}">
        <p15:presenceInfo xmlns:p15="http://schemas.microsoft.com/office/powerpoint/2012/main" userId="2f79a4480c4777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601" autoAdjust="0"/>
    <p:restoredTop sz="86438" autoAdjust="0"/>
  </p:normalViewPr>
  <p:slideViewPr>
    <p:cSldViewPr snapToGrid="0" snapToObjects="1">
      <p:cViewPr>
        <p:scale>
          <a:sx n="84" d="100"/>
          <a:sy n="84" d="100"/>
        </p:scale>
        <p:origin x="380" y="388"/>
      </p:cViewPr>
      <p:guideLst/>
    </p:cSldViewPr>
  </p:slideViewPr>
  <p:outlineViewPr>
    <p:cViewPr>
      <p:scale>
        <a:sx n="33" d="100"/>
        <a:sy n="33" d="100"/>
      </p:scale>
      <p:origin x="0" y="-9501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2" dt="2022-05-24T15:59:20.581" idx="1">
    <p:pos x="2455" y="2871"/>
    <p:text>署名权并不一定依赖专利的获得；专利权应该是财产权（why？）</p:text>
    <p:extLst>
      <p:ext uri="{C676402C-5697-4E1C-873F-D02D1690AC5C}">
        <p15:threadingInfo xmlns:p15="http://schemas.microsoft.com/office/powerpoint/2012/main" timeZoneBias="-480"/>
      </p:ext>
    </p:extLst>
  </p:cm>
  <p:cm authorId="2" dt="2022-05-24T16:00:23.299" idx="2">
    <p:pos x="2808" y="3154"/>
    <p:text>专利权即是独占权，又是排他权</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2" dt="2022-05-24T16:01:44.090" idx="3">
    <p:pos x="4176" y="610"/>
    <p:text>许可权和转让权是针对专利权的</p:text>
    <p:extLst>
      <p:ext uri="{C676402C-5697-4E1C-873F-D02D1690AC5C}">
        <p15:threadingInfo xmlns:p15="http://schemas.microsoft.com/office/powerpoint/2012/main" timeZoneBias="-480"/>
      </p:ext>
    </p:extLst>
  </p:cm>
  <p:cm authorId="2" dt="2022-05-24T16:02:27.738" idx="4">
    <p:pos x="5150" y="1474"/>
    <p:text>垄断的是技术实施所产生的利益</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2" dt="2022-05-24T16:11:00.040" idx="5">
    <p:pos x="3629" y="2050"/>
    <p:text>这种情况下就侵犯专利权</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2" dt="2022-05-24T16:17:19.721" idx="6">
    <p:pos x="4152" y="898"/>
    <p:text>备用性质的物品本身就属于使用</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2" dt="2022-05-24T16:25:42.636" idx="7">
    <p:pos x="4022" y="965"/>
    <p:text>方法受保护就可以 延伸出来的产品不一定要受到保护</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2" dt="2022-05-24T16:33:49.524" idx="8">
    <p:pos x="1618" y="2035"/>
    <p:text>是一种财产权</p:text>
    <p:extLst>
      <p:ext uri="{C676402C-5697-4E1C-873F-D02D1690AC5C}">
        <p15:threadingInfo xmlns:p15="http://schemas.microsoft.com/office/powerpoint/2012/main" timeZoneBias="-480"/>
      </p:ext>
    </p:extLs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2022/5/24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2022/5/24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982980"/>
            <a:ext cx="1971675" cy="5194300"/>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527685" y="982980"/>
            <a:ext cx="58007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2022/5/24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7705" y="873125"/>
            <a:ext cx="7886700" cy="1325563"/>
          </a:xfrm>
        </p:spPr>
        <p:txBody>
          <a:bodyPr/>
          <a:lstStyle>
            <a:lvl1pPr>
              <a:defRPr sz="3200">
                <a:latin typeface="楷体" panose="02010609060101010101" pitchFamily="49" charset="-122"/>
                <a:ea typeface="楷体" panose="02010609060101010101" pitchFamily="49" charset="-122"/>
              </a:defRPr>
            </a:lvl1pPr>
          </a:lstStyle>
          <a:p>
            <a:r>
              <a:rPr kumimoji="1" lang="zh-CN" altLang="en-US"/>
              <a:t>单击此处编辑母版标题样式</a:t>
            </a:r>
          </a:p>
        </p:txBody>
      </p:sp>
      <p:sp>
        <p:nvSpPr>
          <p:cNvPr id="3" name="内容占位符 2"/>
          <p:cNvSpPr>
            <a:spLocks noGrp="1"/>
          </p:cNvSpPr>
          <p:nvPr>
            <p:ph idx="1"/>
          </p:nvPr>
        </p:nvSpPr>
        <p:spPr>
          <a:xfrm>
            <a:off x="628650" y="2146935"/>
            <a:ext cx="7886700" cy="4055745"/>
          </a:xfrm>
        </p:spPr>
        <p:txBody>
          <a:bodyPr/>
          <a:lstStyle>
            <a:lvl1pPr marL="0" indent="0">
              <a:buNone/>
              <a:defRPr sz="3200">
                <a:latin typeface="楷体" panose="02010609060101010101" pitchFamily="49" charset="-122"/>
                <a:ea typeface="楷体" panose="02010609060101010101" pitchFamily="49" charset="-122"/>
              </a:defRPr>
            </a:lvl1pPr>
            <a:lvl2pPr marL="457200" indent="0">
              <a:buNone/>
              <a:defRPr>
                <a:latin typeface="楷体" panose="02010609060101010101" pitchFamily="49" charset="-122"/>
                <a:ea typeface="楷体" panose="02010609060101010101" pitchFamily="49" charset="-122"/>
              </a:defRPr>
            </a:lvl2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2022/5/24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3200"/>
            </a:lvl1pPr>
          </a:lstStyle>
          <a:p>
            <a:r>
              <a:rPr kumimoji="1"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2022/5/24</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2022/5/24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35226" y="673735"/>
            <a:ext cx="7886700" cy="1325563"/>
          </a:xfrm>
        </p:spPr>
        <p:txBody>
          <a:bodyPr/>
          <a:lstStyle>
            <a:lvl1pPr>
              <a:defRPr>
                <a:latin typeface="楷体" panose="02010609060101010101" pitchFamily="49" charset="-122"/>
                <a:ea typeface="楷体" panose="02010609060101010101" pitchFamily="49" charset="-122"/>
              </a:defRPr>
            </a:lvl1pPr>
          </a:lstStyle>
          <a:p>
            <a:r>
              <a:rPr kumimoji="1" lang="zh-CN" altLang="en-US"/>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atin typeface="楷体" panose="02010609060101010101" pitchFamily="49" charset="-122"/>
                <a:ea typeface="楷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629841" y="2505075"/>
            <a:ext cx="3868340" cy="3684588"/>
          </a:xfrm>
        </p:spPr>
        <p:txBody>
          <a:bodyPr/>
          <a:lstStyle>
            <a:lvl1pPr>
              <a:defRPr>
                <a:solidFill>
                  <a:schemeClr val="tx1"/>
                </a:solidFill>
                <a:latin typeface="楷体" panose="02010609060101010101" pitchFamily="49" charset="-122"/>
                <a:ea typeface="楷体" panose="02010609060101010101" pitchFamily="49" charset="-122"/>
              </a:defRPr>
            </a:lvl1pPr>
            <a:lvl2pPr>
              <a:defRPr>
                <a:solidFill>
                  <a:schemeClr val="tx1"/>
                </a:solidFill>
                <a:latin typeface="楷体" panose="02010609060101010101" pitchFamily="49" charset="-122"/>
                <a:ea typeface="楷体" panose="02010609060101010101" pitchFamily="49" charset="-122"/>
              </a:defRPr>
            </a:lvl2pPr>
            <a:lvl3pPr>
              <a:defRPr>
                <a:solidFill>
                  <a:schemeClr val="tx1"/>
                </a:solidFill>
                <a:latin typeface="楷体" panose="02010609060101010101" pitchFamily="49" charset="-122"/>
                <a:ea typeface="楷体" panose="02010609060101010101" pitchFamily="49" charset="-122"/>
              </a:defRPr>
            </a:lvl3pPr>
            <a:lvl4pPr>
              <a:defRPr>
                <a:solidFill>
                  <a:schemeClr val="tx1"/>
                </a:solidFill>
                <a:latin typeface="楷体" panose="02010609060101010101" pitchFamily="49" charset="-122"/>
                <a:ea typeface="楷体" panose="02010609060101010101" pitchFamily="49" charset="-122"/>
              </a:defRPr>
            </a:lvl4pPr>
            <a:lvl5pPr>
              <a:defRPr>
                <a:solidFill>
                  <a:schemeClr val="tx1"/>
                </a:solidFill>
                <a:latin typeface="楷体" panose="02010609060101010101" pitchFamily="49" charset="-122"/>
                <a:ea typeface="楷体" panose="02010609060101010101" pitchFamily="49" charset="-122"/>
              </a:defRPr>
            </a:lvl5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atin typeface="楷体" panose="02010609060101010101" pitchFamily="49" charset="-122"/>
                <a:ea typeface="楷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lvl1pPr>
              <a:defRPr>
                <a:solidFill>
                  <a:schemeClr val="tx1"/>
                </a:solidFill>
                <a:latin typeface="楷体" panose="02010609060101010101" pitchFamily="49" charset="-122"/>
                <a:ea typeface="楷体" panose="02010609060101010101" pitchFamily="49" charset="-122"/>
              </a:defRPr>
            </a:lvl1pPr>
            <a:lvl2pPr>
              <a:defRPr>
                <a:solidFill>
                  <a:schemeClr val="tx1"/>
                </a:solidFill>
                <a:latin typeface="楷体" panose="02010609060101010101" pitchFamily="49" charset="-122"/>
                <a:ea typeface="楷体" panose="02010609060101010101" pitchFamily="49" charset="-122"/>
              </a:defRPr>
            </a:lvl2pPr>
            <a:lvl3pPr>
              <a:defRPr>
                <a:solidFill>
                  <a:schemeClr val="tx1"/>
                </a:solidFill>
                <a:latin typeface="楷体" panose="02010609060101010101" pitchFamily="49" charset="-122"/>
                <a:ea typeface="楷体" panose="02010609060101010101" pitchFamily="49" charset="-122"/>
              </a:defRPr>
            </a:lvl3pPr>
            <a:lvl4pPr>
              <a:defRPr>
                <a:solidFill>
                  <a:schemeClr val="tx1"/>
                </a:solidFill>
                <a:latin typeface="楷体" panose="02010609060101010101" pitchFamily="49" charset="-122"/>
                <a:ea typeface="楷体" panose="02010609060101010101" pitchFamily="49" charset="-122"/>
              </a:defRPr>
            </a:lvl4pPr>
            <a:lvl5pPr>
              <a:defRPr>
                <a:solidFill>
                  <a:schemeClr val="tx1"/>
                </a:solidFill>
                <a:latin typeface="楷体" panose="02010609060101010101" pitchFamily="49" charset="-122"/>
                <a:ea typeface="楷体" panose="02010609060101010101" pitchFamily="49" charset="-122"/>
              </a:defRPr>
            </a:lvl5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814B2E38-542A-674E-B74A-AB105D08629F}" type="datetimeFigureOut">
              <a:rPr kumimoji="1" lang="zh-CN" altLang="en-US" smtClean="0"/>
              <a:t>2022/5/24</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814B2E38-542A-674E-B74A-AB105D08629F}" type="datetimeFigureOut">
              <a:rPr kumimoji="1" lang="zh-CN" altLang="en-US" smtClean="0"/>
              <a:t>2022/5/24</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4B2E38-542A-674E-B74A-AB105D08629F}" type="datetimeFigureOut">
              <a:rPr kumimoji="1" lang="zh-CN" altLang="en-US" smtClean="0"/>
              <a:t>2022/5/24</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2022/5/24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2022/5/24</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36270" y="852805"/>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2178685"/>
            <a:ext cx="7886700" cy="4074160"/>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B2E38-542A-674E-B74A-AB105D08629F}" type="datetimeFigureOut">
              <a:rPr kumimoji="1" lang="zh-CN" altLang="en-US" smtClean="0"/>
              <a:t>2022/5/24</a:t>
            </a:fld>
            <a:endParaRPr kumimoji="1"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A4916-D474-1F4B-A4E8-75351B963E5C}" type="slidenum">
              <a:rPr kumimoji="1" lang="zh-CN" altLang="en-US" smtClean="0"/>
              <a:t>‹#›</a:t>
            </a:fld>
            <a:endParaRPr kumimoji="1" lang="zh-CN" altLang="en-US"/>
          </a:p>
        </p:txBody>
      </p:sp>
      <p:pic>
        <p:nvPicPr>
          <p:cNvPr id="7" name="图片 6" descr="title"/>
          <p:cNvPicPr>
            <a:picLocks noChangeAspect="1"/>
          </p:cNvPicPr>
          <p:nvPr userDrawn="1"/>
        </p:nvPicPr>
        <p:blipFill>
          <a:blip r:embed="rId13"/>
          <a:stretch>
            <a:fillRect/>
          </a:stretch>
        </p:blipFill>
        <p:spPr>
          <a:xfrm>
            <a:off x="0" y="0"/>
            <a:ext cx="9159240" cy="916305"/>
          </a:xfrm>
          <a:prstGeom prst="rect">
            <a:avLst/>
          </a:prstGeom>
        </p:spPr>
      </p:pic>
      <p:pic>
        <p:nvPicPr>
          <p:cNvPr id="8" name="图片 7" descr="玉兰花"/>
          <p:cNvPicPr>
            <a:picLocks noChangeAspect="1"/>
          </p:cNvPicPr>
          <p:nvPr userDrawn="1"/>
        </p:nvPicPr>
        <p:blipFill>
          <a:blip r:embed="rId14"/>
          <a:stretch>
            <a:fillRect/>
          </a:stretch>
        </p:blipFill>
        <p:spPr>
          <a:xfrm>
            <a:off x="4714240" y="3253740"/>
            <a:ext cx="5734050" cy="36042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楷体" panose="02010609060101010101" pitchFamily="49" charset="-122"/>
          <a:ea typeface="楷体"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楷体" panose="02010609060101010101" pitchFamily="49" charset="-122"/>
          <a:ea typeface="楷体"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comments" Target="../comments/commen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1544320" y="1209040"/>
            <a:ext cx="6055360" cy="819785"/>
          </a:xfrm>
        </p:spPr>
        <p:txBody>
          <a:bodyPr>
            <a:normAutofit/>
          </a:bodyPr>
          <a:lstStyle/>
          <a:p>
            <a:pPr algn="ctr" eaLnBrk="1" hangingPunct="1"/>
            <a:r>
              <a:rPr kumimoji="1" lang="zh-CN" altLang="en-US" sz="3200" dirty="0">
                <a:ea typeface="黑体" panose="02010609060101010101" pitchFamily="49" charset="-122"/>
              </a:rPr>
              <a:t>第十一章    专利权内容</a:t>
            </a:r>
          </a:p>
        </p:txBody>
      </p:sp>
      <p:sp>
        <p:nvSpPr>
          <p:cNvPr id="3" name="内容占位符 2"/>
          <p:cNvSpPr>
            <a:spLocks noGrp="1"/>
          </p:cNvSpPr>
          <p:nvPr>
            <p:ph idx="1"/>
          </p:nvPr>
        </p:nvSpPr>
        <p:spPr>
          <a:xfrm>
            <a:off x="1558290" y="2228215"/>
            <a:ext cx="6027420" cy="3268980"/>
          </a:xfrm>
          <a:ln w="6350">
            <a:solidFill>
              <a:schemeClr val="tx1"/>
            </a:solidFill>
          </a:ln>
        </p:spPr>
        <p:txBody>
          <a:bodyPr>
            <a:normAutofit/>
          </a:bodyPr>
          <a:lstStyle/>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专利相关概念体系</a:t>
            </a:r>
            <a:endParaRPr lang="en-US" altLang="zh-CN" sz="2800" b="1" dirty="0">
              <a:latin typeface="楷体" panose="02010609060101010101" pitchFamily="49" charset="-122"/>
              <a:ea typeface="楷体" panose="02010609060101010101" pitchFamily="49" charset="-122"/>
            </a:endParaRP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专利权的具体内容</a:t>
            </a:r>
          </a:p>
          <a:p>
            <a:pPr marL="342900" indent="-342900" defTabSz="342900" fontAlgn="base">
              <a:lnSpc>
                <a:spcPct val="220000"/>
              </a:lnSpc>
              <a:spcBef>
                <a:spcPct val="2000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专利权的对价：专利权人的义务</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16535" y="925195"/>
            <a:ext cx="8536305" cy="5487035"/>
          </a:xfrm>
        </p:spPr>
        <p:txBody>
          <a:bodyPr>
            <a:noAutofit/>
          </a:bodyPr>
          <a:lstStyle/>
          <a:p>
            <a:pPr marL="702310" indent="-457200" algn="l" fontAlgn="auto">
              <a:lnSpc>
                <a:spcPct val="150000"/>
              </a:lnSpc>
              <a:spcBef>
                <a:spcPts val="0"/>
              </a:spcBef>
              <a:buClrTx/>
              <a:buSzTx/>
              <a:buFont typeface="Wingdings" panose="05000000000000000000" charset="0"/>
              <a:buChar char="Ø"/>
            </a:pPr>
            <a:r>
              <a:rPr lang="zh-CN" altLang="en-US" sz="2000" dirty="0">
                <a:sym typeface="+mn-ea"/>
              </a:rPr>
              <a:t>销售权：</a:t>
            </a:r>
          </a:p>
          <a:p>
            <a:pPr marL="1061720" indent="-342900" algn="l" fontAlgn="base">
              <a:lnSpc>
                <a:spcPct val="150000"/>
              </a:lnSpc>
              <a:buFont typeface="Wingdings" panose="05000000000000000000" charset="0"/>
              <a:buChar char="p"/>
            </a:pPr>
            <a:r>
              <a:rPr lang="zh-CN" altLang="en-US" sz="2000" dirty="0">
                <a:solidFill>
                  <a:srgbClr val="000000"/>
                </a:solidFill>
                <a:cs typeface="华文楷体" panose="02010600040101010101" charset="-122"/>
                <a:sym typeface="宋体" panose="02010600030101010101" pitchFamily="2" charset="-122"/>
              </a:rPr>
              <a:t>销售：专利产品的所有权从一方当事人</a:t>
            </a:r>
            <a:r>
              <a:rPr lang="zh-CN" altLang="en-US" sz="2000" b="1" dirty="0">
                <a:solidFill>
                  <a:srgbClr val="FF0000"/>
                </a:solidFill>
                <a:cs typeface="华文楷体" panose="02010600040101010101" charset="-122"/>
                <a:sym typeface="宋体" panose="02010600030101010101" pitchFamily="2" charset="-122"/>
              </a:rPr>
              <a:t>有偿转移</a:t>
            </a:r>
            <a:r>
              <a:rPr lang="zh-CN" altLang="en-US" sz="2000" dirty="0">
                <a:solidFill>
                  <a:srgbClr val="000000"/>
                </a:solidFill>
                <a:cs typeface="华文楷体" panose="02010600040101010101" charset="-122"/>
                <a:sym typeface="宋体" panose="02010600030101010101" pitchFamily="2" charset="-122"/>
              </a:rPr>
              <a:t>到另一方当事人的行为</a:t>
            </a:r>
          </a:p>
          <a:p>
            <a:pPr marL="1061720" indent="-342900" algn="l" fontAlgn="base">
              <a:lnSpc>
                <a:spcPct val="150000"/>
              </a:lnSpc>
              <a:buFont typeface="Wingdings" panose="05000000000000000000" charset="0"/>
              <a:buChar char="p"/>
            </a:pPr>
            <a:r>
              <a:rPr lang="zh-CN" altLang="en-US" sz="2000" dirty="0">
                <a:solidFill>
                  <a:srgbClr val="000000"/>
                </a:solidFill>
                <a:cs typeface="华文楷体" panose="02010600040101010101" charset="-122"/>
                <a:sym typeface="宋体" panose="02010600030101010101" pitchFamily="2" charset="-122"/>
              </a:rPr>
              <a:t>销售并不区分批发或者零售，只要满足前述定义即构成销售</a:t>
            </a:r>
          </a:p>
          <a:p>
            <a:pPr marL="702310" indent="-457200" algn="l">
              <a:lnSpc>
                <a:spcPct val="150000"/>
              </a:lnSpc>
              <a:spcBef>
                <a:spcPts val="0"/>
              </a:spcBef>
              <a:buClrTx/>
              <a:buSzTx/>
              <a:buFont typeface="Wingdings" panose="05000000000000000000" charset="0"/>
              <a:buChar char="Ø"/>
            </a:pPr>
            <a:r>
              <a:rPr lang="zh-CN" altLang="en-US" sz="2000" dirty="0">
                <a:sym typeface="+mn-ea"/>
              </a:rPr>
              <a:t>许诺销售权</a:t>
            </a:r>
            <a:r>
              <a:rPr lang="zh-CN" altLang="en-US" sz="2000" dirty="0">
                <a:latin typeface="Times New Roman" panose="02020603050405020304" pitchFamily="18" charset="0"/>
                <a:cs typeface="Times New Roman" panose="02020603050405020304" pitchFamily="18" charset="0"/>
                <a:sym typeface="+mn-ea"/>
              </a:rPr>
              <a:t>（offering for sale）</a:t>
            </a:r>
            <a:r>
              <a:rPr lang="zh-CN" altLang="en-US" sz="2000" dirty="0">
                <a:sym typeface="+mn-ea"/>
              </a:rPr>
              <a:t>：</a:t>
            </a:r>
            <a:endParaRPr lang="zh-CN" altLang="en-US" sz="2000" dirty="0">
              <a:sym typeface="宋体" panose="02010600030101010101" pitchFamily="2" charset="-122"/>
            </a:endParaRPr>
          </a:p>
          <a:p>
            <a:pPr marL="1061720" indent="-342900" algn="l" fontAlgn="base">
              <a:lnSpc>
                <a:spcPct val="150000"/>
              </a:lnSpc>
              <a:buFont typeface="Wingdings" panose="05000000000000000000" charset="0"/>
              <a:buChar char="p"/>
            </a:pPr>
            <a:r>
              <a:rPr lang="zh-CN" altLang="en-US" sz="2000" dirty="0">
                <a:solidFill>
                  <a:srgbClr val="000000"/>
                </a:solidFill>
                <a:cs typeface="华文楷体" panose="02010600040101010101" charset="-122"/>
                <a:sym typeface="宋体" panose="02010600030101010101" pitchFamily="2" charset="-122"/>
              </a:rPr>
              <a:t>许诺销售：明确作出愿意</a:t>
            </a:r>
            <a:r>
              <a:rPr lang="zh-CN" altLang="en-US" sz="2000" b="1" dirty="0">
                <a:solidFill>
                  <a:srgbClr val="FF0000"/>
                </a:solidFill>
                <a:cs typeface="华文楷体" panose="02010600040101010101" charset="-122"/>
                <a:sym typeface="宋体" panose="02010600030101010101" pitchFamily="2" charset="-122"/>
              </a:rPr>
              <a:t>销售</a:t>
            </a:r>
            <a:r>
              <a:rPr lang="zh-CN" altLang="en-US" sz="2000" dirty="0">
                <a:solidFill>
                  <a:srgbClr val="000000"/>
                </a:solidFill>
                <a:cs typeface="华文楷体" panose="02010600040101010101" charset="-122"/>
                <a:sym typeface="宋体" panose="02010600030101010101" pitchFamily="2" charset="-122"/>
              </a:rPr>
              <a:t>专利产品的</a:t>
            </a:r>
            <a:r>
              <a:rPr lang="zh-CN" altLang="en-US" sz="2000" b="1" dirty="0">
                <a:solidFill>
                  <a:srgbClr val="FF0000"/>
                </a:solidFill>
                <a:cs typeface="华文楷体" panose="02010600040101010101" charset="-122"/>
                <a:sym typeface="宋体" panose="02010600030101010101" pitchFamily="2" charset="-122"/>
              </a:rPr>
              <a:t>意思表示</a:t>
            </a:r>
            <a:endParaRPr lang="zh-CN" altLang="en-US" sz="2000" dirty="0">
              <a:solidFill>
                <a:srgbClr val="000000"/>
              </a:solidFill>
              <a:cs typeface="华文楷体" panose="02010600040101010101" charset="-122"/>
              <a:sym typeface="宋体" panose="02010600030101010101" pitchFamily="2" charset="-122"/>
            </a:endParaRPr>
          </a:p>
          <a:p>
            <a:pPr marL="1061720" indent="-342900" algn="l" fontAlgn="base">
              <a:lnSpc>
                <a:spcPct val="150000"/>
              </a:lnSpc>
              <a:buFont typeface="Wingdings" panose="05000000000000000000" charset="0"/>
              <a:buChar char="p"/>
            </a:pPr>
            <a:r>
              <a:rPr lang="zh-CN" altLang="en-US" sz="2000" dirty="0">
                <a:solidFill>
                  <a:srgbClr val="000000"/>
                </a:solidFill>
                <a:cs typeface="华文楷体" panose="02010600040101010101" charset="-122"/>
                <a:sym typeface="宋体" panose="02010600030101010101" pitchFamily="2" charset="-122"/>
              </a:rPr>
              <a:t>独立的直接侵权类型：只有在被许诺销售的产品</a:t>
            </a:r>
            <a:r>
              <a:rPr lang="zh-CN" altLang="en-US" sz="2000" b="1" dirty="0">
                <a:solidFill>
                  <a:srgbClr val="FF0000"/>
                </a:solidFill>
                <a:cs typeface="华文楷体" panose="02010600040101010101" charset="-122"/>
                <a:sym typeface="宋体" panose="02010600030101010101" pitchFamily="2" charset="-122"/>
              </a:rPr>
              <a:t>已经实际存在</a:t>
            </a:r>
            <a:r>
              <a:rPr lang="zh-CN" altLang="en-US" sz="2000" dirty="0">
                <a:solidFill>
                  <a:srgbClr val="000000"/>
                </a:solidFill>
                <a:cs typeface="华文楷体" panose="02010600040101010101" charset="-122"/>
                <a:sym typeface="宋体" panose="02010600030101010101" pitchFamily="2" charset="-122"/>
              </a:rPr>
              <a:t>的情况下，才能认定许诺销售行为构成侵权</a:t>
            </a:r>
          </a:p>
          <a:p>
            <a:pPr marL="1061720" indent="-342900" algn="l" fontAlgn="base">
              <a:lnSpc>
                <a:spcPct val="150000"/>
              </a:lnSpc>
              <a:buFont typeface="Wingdings" panose="05000000000000000000" charset="0"/>
              <a:buChar char="p"/>
            </a:pPr>
            <a:r>
              <a:rPr lang="zh-CN" altLang="en-US" sz="2000" dirty="0">
                <a:solidFill>
                  <a:srgbClr val="000000"/>
                </a:solidFill>
                <a:cs typeface="华文楷体" panose="02010600040101010101" charset="-122"/>
                <a:sym typeface="宋体" panose="02010600030101010101" pitchFamily="2" charset="-122"/>
              </a:rPr>
              <a:t>限于国内</a:t>
            </a:r>
          </a:p>
        </p:txBody>
      </p:sp>
      <p:pic>
        <p:nvPicPr>
          <p:cNvPr id="2" name="图片 1"/>
          <p:cNvPicPr>
            <a:picLocks noChangeAspect="1"/>
          </p:cNvPicPr>
          <p:nvPr/>
        </p:nvPicPr>
        <p:blipFill>
          <a:blip r:embed="rId2"/>
          <a:stretch>
            <a:fillRect/>
          </a:stretch>
        </p:blipFill>
        <p:spPr>
          <a:xfrm>
            <a:off x="6351905" y="4782185"/>
            <a:ext cx="1819275" cy="1819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57175" y="925195"/>
            <a:ext cx="8425815" cy="5109210"/>
          </a:xfrm>
        </p:spPr>
        <p:txBody>
          <a:bodyPr>
            <a:noAutofit/>
          </a:bodyPr>
          <a:lstStyle/>
          <a:p>
            <a:pPr marL="702310" indent="-457200" algn="l" fontAlgn="auto">
              <a:lnSpc>
                <a:spcPct val="150000"/>
              </a:lnSpc>
              <a:spcBef>
                <a:spcPts val="0"/>
              </a:spcBef>
              <a:buClrTx/>
              <a:buSzTx/>
              <a:buFont typeface="Wingdings" panose="05000000000000000000" charset="0"/>
              <a:buChar char="Ø"/>
            </a:pPr>
            <a:r>
              <a:rPr lang="zh-CN" altLang="en-US" sz="2000" dirty="0">
                <a:sym typeface="+mn-ea"/>
              </a:rPr>
              <a:t>进口权：</a:t>
            </a:r>
          </a:p>
          <a:p>
            <a:pPr marL="1061720" indent="-342900" algn="l" fontAlgn="base">
              <a:lnSpc>
                <a:spcPct val="150000"/>
              </a:lnSpc>
              <a:buFont typeface="Wingdings" panose="05000000000000000000" charset="0"/>
              <a:buChar char="p"/>
            </a:pPr>
            <a:r>
              <a:rPr lang="zh-CN" altLang="en-US" sz="2000" dirty="0">
                <a:solidFill>
                  <a:srgbClr val="000000"/>
                </a:solidFill>
                <a:cs typeface="华文楷体" panose="02010600040101010101" charset="-122"/>
                <a:sym typeface="宋体" panose="02010600030101010101" pitchFamily="2" charset="-122"/>
              </a:rPr>
              <a:t>进口：将专利产品从专利权效力范围之外的领域输入专利权有效地域的行为</a:t>
            </a:r>
          </a:p>
          <a:p>
            <a:pPr marL="1061720" indent="-342900" algn="l" fontAlgn="base">
              <a:lnSpc>
                <a:spcPct val="150000"/>
              </a:lnSpc>
              <a:buFont typeface="Wingdings" panose="05000000000000000000" charset="0"/>
              <a:buChar char="p"/>
            </a:pPr>
            <a:r>
              <a:rPr lang="zh-CN" altLang="en-US" sz="2000" dirty="0">
                <a:solidFill>
                  <a:srgbClr val="000000"/>
                </a:solidFill>
                <a:cs typeface="华文楷体" panose="02010600040101010101" charset="-122"/>
                <a:sym typeface="宋体" panose="02010600030101010101" pitchFamily="2" charset="-122"/>
              </a:rPr>
              <a:t>该进口行为不一定跨越国境，只需跨越不同的法域即可，即跨越不同法律制度所统辖的地域</a:t>
            </a:r>
          </a:p>
        </p:txBody>
      </p:sp>
      <p:pic>
        <p:nvPicPr>
          <p:cNvPr id="2" name="图片 1"/>
          <p:cNvPicPr>
            <a:picLocks noChangeAspect="1"/>
          </p:cNvPicPr>
          <p:nvPr/>
        </p:nvPicPr>
        <p:blipFill>
          <a:blip r:embed="rId2"/>
          <a:stretch>
            <a:fillRect/>
          </a:stretch>
        </p:blipFill>
        <p:spPr>
          <a:xfrm>
            <a:off x="5104130" y="3517900"/>
            <a:ext cx="3175000" cy="2190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5620" y="1029970"/>
            <a:ext cx="6303645" cy="5109210"/>
          </a:xfrm>
        </p:spPr>
        <p:txBody>
          <a:bodyPr>
            <a:noAutofit/>
          </a:bodyPr>
          <a:lstStyle/>
          <a:p>
            <a:pPr marL="342265" indent="-457200" fontAlgn="auto">
              <a:lnSpc>
                <a:spcPct val="150000"/>
              </a:lnSpc>
              <a:spcBef>
                <a:spcPts val="0"/>
              </a:spcBef>
              <a:buFont typeface="Wingdings" panose="05000000000000000000" charset="0"/>
              <a:buChar char="Ø"/>
            </a:pPr>
            <a:r>
              <a:rPr lang="zh-CN" altLang="en-US" sz="2000" dirty="0">
                <a:sym typeface="+mn-ea"/>
              </a:rPr>
              <a:t>疑问</a:t>
            </a:r>
            <a:r>
              <a:rPr lang="en-US" altLang="zh-CN" sz="2000" dirty="0">
                <a:latin typeface="Times New Roman" panose="02020603050405020304" pitchFamily="18" charset="0"/>
                <a:cs typeface="Times New Roman" panose="02020603050405020304" pitchFamily="18" charset="0"/>
                <a:sym typeface="+mn-ea"/>
              </a:rPr>
              <a:t>1</a:t>
            </a:r>
            <a:r>
              <a:rPr lang="zh-CN" altLang="en-US" sz="2000" dirty="0">
                <a:sym typeface="+mn-ea"/>
              </a:rPr>
              <a:t>：</a:t>
            </a:r>
            <a:r>
              <a:rPr lang="en-US" altLang="zh-CN" sz="2000" dirty="0">
                <a:latin typeface="Times New Roman" panose="02020603050405020304" pitchFamily="18" charset="0"/>
                <a:cs typeface="Times New Roman" panose="02020603050405020304" pitchFamily="18" charset="0"/>
                <a:sym typeface="+mn-ea"/>
              </a:rPr>
              <a:t>除本法另有规定的以外</a:t>
            </a:r>
            <a:endParaRPr lang="zh-CN" altLang="en-US" sz="2000" dirty="0">
              <a:sym typeface="+mn-ea"/>
            </a:endParaRPr>
          </a:p>
          <a:p>
            <a:pPr marL="702310" indent="-342900" algn="l" fontAlgn="base">
              <a:lnSpc>
                <a:spcPct val="150000"/>
              </a:lnSpc>
              <a:spcBef>
                <a:spcPts val="0"/>
              </a:spcBef>
              <a:buFont typeface="Wingdings" panose="05000000000000000000" charset="0"/>
              <a:buChar char="p"/>
            </a:pPr>
            <a:r>
              <a:rPr lang="zh-CN" altLang="en-US" sz="2000" dirty="0">
                <a:solidFill>
                  <a:srgbClr val="000000"/>
                </a:solidFill>
                <a:cs typeface="华文楷体" panose="02010600040101010101" charset="-122"/>
                <a:sym typeface="宋体" panose="02010600030101010101" pitchFamily="2" charset="-122"/>
              </a:rPr>
              <a:t>发明和实用新型专利权被授予后，</a:t>
            </a:r>
            <a:r>
              <a:rPr lang="zh-CN" altLang="en-US" sz="2000" b="1" dirty="0">
                <a:solidFill>
                  <a:srgbClr val="FF0000"/>
                </a:solidFill>
                <a:cs typeface="华文楷体" panose="02010600040101010101" charset="-122"/>
                <a:sym typeface="宋体" panose="02010600030101010101" pitchFamily="2" charset="-122"/>
              </a:rPr>
              <a:t>除本法另有规定的以外</a:t>
            </a:r>
            <a:r>
              <a:rPr lang="zh-CN" altLang="en-US" sz="2000" dirty="0">
                <a:solidFill>
                  <a:srgbClr val="000000"/>
                </a:solidFill>
                <a:cs typeface="华文楷体" panose="02010600040101010101" charset="-122"/>
                <a:sym typeface="宋体" panose="02010600030101010101" pitchFamily="2" charset="-122"/>
              </a:rPr>
              <a:t>，任何单位或者个人未经专利权人许可，都不得实施其专利，即不得为生产经营目的制造、使用、许诺销售、销售、进口其专利产品，或者使用其专利方法以及使用、许诺销售、销售、进口依照该专利方法直接获得的产品</a:t>
            </a:r>
          </a:p>
          <a:p>
            <a:pPr marL="702310" indent="-342900" algn="l" fontAlgn="base">
              <a:lnSpc>
                <a:spcPct val="150000"/>
              </a:lnSpc>
              <a:spcBef>
                <a:spcPts val="0"/>
              </a:spcBef>
              <a:buFont typeface="Wingdings" panose="05000000000000000000" charset="0"/>
              <a:buChar char="p"/>
            </a:pPr>
            <a:r>
              <a:rPr lang="zh-CN" altLang="en-US" sz="2000" dirty="0">
                <a:solidFill>
                  <a:srgbClr val="000000"/>
                </a:solidFill>
                <a:cs typeface="华文楷体" panose="02010600040101010101" charset="-122"/>
                <a:sym typeface="宋体" panose="02010600030101010101" pitchFamily="2" charset="-122"/>
              </a:rPr>
              <a:t>外观设计专利权被授予后，任何单位或者个人未经专利权人许可，都不得实施其专利，即不得为生产经营目的制造、许诺销售、销售、进口其外观设计专利产品</a:t>
            </a:r>
          </a:p>
        </p:txBody>
      </p:sp>
      <p:pic>
        <p:nvPicPr>
          <p:cNvPr id="2" name="图片 1"/>
          <p:cNvPicPr>
            <a:picLocks noChangeAspect="1"/>
          </p:cNvPicPr>
          <p:nvPr/>
        </p:nvPicPr>
        <p:blipFill>
          <a:blip r:embed="rId2"/>
          <a:srcRect l="23200" t="3622" r="21000" b="9672"/>
          <a:stretch>
            <a:fillRect/>
          </a:stretch>
        </p:blipFill>
        <p:spPr>
          <a:xfrm>
            <a:off x="7211695" y="1750060"/>
            <a:ext cx="1178560" cy="1902460"/>
          </a:xfrm>
          <a:prstGeom prst="rect">
            <a:avLst/>
          </a:prstGeom>
        </p:spPr>
      </p:pic>
      <p:sp>
        <p:nvSpPr>
          <p:cNvPr id="4" name="文本框 3"/>
          <p:cNvSpPr txBox="1"/>
          <p:nvPr/>
        </p:nvSpPr>
        <p:spPr>
          <a:xfrm>
            <a:off x="7381875" y="3846195"/>
            <a:ext cx="1198880" cy="1014730"/>
          </a:xfrm>
          <a:prstGeom prst="rect">
            <a:avLst/>
          </a:prstGeom>
          <a:noFill/>
        </p:spPr>
        <p:txBody>
          <a:bodyPr wrap="none" rtlCol="0" anchor="t">
            <a:spAutoFit/>
          </a:bodyPr>
          <a:lstStyle/>
          <a:p>
            <a:pPr algn="l"/>
            <a:r>
              <a:rPr lang="zh-CN" altLang="en-US" sz="2000" dirty="0">
                <a:latin typeface="Times New Roman" panose="02020603050405020304" pitchFamily="18" charset="0"/>
                <a:ea typeface="楷体" panose="02010609060101010101" pitchFamily="49" charset="-122"/>
                <a:cs typeface="Times New Roman" panose="02020603050405020304" pitchFamily="18" charset="0"/>
                <a:sym typeface="宋体" panose="02010600030101010101" pitchFamily="2" charset="-122"/>
              </a:rPr>
              <a:t>指定许可</a:t>
            </a:r>
          </a:p>
          <a:p>
            <a:pPr algn="l"/>
            <a:r>
              <a:rPr lang="zh-CN" altLang="en-US" sz="2000">
                <a:latin typeface="Times New Roman" panose="02020603050405020304" pitchFamily="18" charset="0"/>
                <a:ea typeface="楷体" panose="02010609060101010101" pitchFamily="49" charset="-122"/>
                <a:cs typeface="Times New Roman" panose="02020603050405020304" pitchFamily="18" charset="0"/>
              </a:rPr>
              <a:t>（A49）</a:t>
            </a:r>
          </a:p>
          <a:p>
            <a:pPr algn="l"/>
            <a:endParaRPr lang="zh-CN" altLang="en-US" sz="200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文本框 4"/>
          <p:cNvSpPr txBox="1"/>
          <p:nvPr/>
        </p:nvSpPr>
        <p:spPr>
          <a:xfrm>
            <a:off x="7332980" y="4617720"/>
            <a:ext cx="1297305" cy="706755"/>
          </a:xfrm>
          <a:prstGeom prst="rect">
            <a:avLst/>
          </a:prstGeom>
          <a:noFill/>
        </p:spPr>
        <p:txBody>
          <a:bodyPr wrap="none" rtlCol="0" anchor="t">
            <a:spAutoFit/>
          </a:bodyPr>
          <a:lstStyle/>
          <a:p>
            <a:r>
              <a:rPr lang="zh-CN" sz="2000" dirty="0">
                <a:latin typeface="Times New Roman" panose="02020603050405020304" pitchFamily="18" charset="0"/>
                <a:ea typeface="楷体" panose="02010609060101010101" pitchFamily="49" charset="-122"/>
                <a:cs typeface="Times New Roman" panose="02020603050405020304" pitchFamily="18" charset="0"/>
                <a:sym typeface="宋体" panose="02010600030101010101" pitchFamily="2" charset="-122"/>
              </a:rPr>
              <a:t>强制许可</a:t>
            </a:r>
          </a:p>
          <a:p>
            <a:r>
              <a:rPr lang="zh-CN" altLang="en-US" sz="200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a:latin typeface="Times New Roman" panose="02020603050405020304" pitchFamily="18" charset="0"/>
                <a:ea typeface="楷体" panose="02010609060101010101" pitchFamily="49" charset="-122"/>
                <a:cs typeface="Times New Roman" panose="02020603050405020304" pitchFamily="18" charset="0"/>
              </a:rPr>
              <a:t>A53</a:t>
            </a:r>
            <a:r>
              <a:rPr lang="en-US" sz="2000">
                <a:latin typeface="Times New Roman" panose="02020603050405020304" pitchFamily="18" charset="0"/>
                <a:ea typeface="楷体" panose="02010609060101010101" pitchFamily="49" charset="-122"/>
                <a:cs typeface="Times New Roman" panose="02020603050405020304" pitchFamily="18" charset="0"/>
              </a:rPr>
              <a:t>-56</a:t>
            </a:r>
            <a:r>
              <a:rPr lang="en-US" altLang="zh-CN" sz="2000">
                <a:latin typeface="Times New Roman" panose="02020603050405020304" pitchFamily="18" charset="0"/>
                <a:ea typeface="楷体" panose="02010609060101010101" pitchFamily="49" charset="-122"/>
                <a:cs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par>
                                <p:cTn id="8" presetID="24"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 to="" calcmode="lin" valueType="num">
                                      <p:cBhvr>
                                        <p:cTn id="10" dur="1" fill="hold"/>
                                        <p:tgtEl>
                                          <p:spTgt spid="5"/>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15620" y="1029970"/>
            <a:ext cx="6005830" cy="5109210"/>
          </a:xfrm>
        </p:spPr>
        <p:txBody>
          <a:bodyPr>
            <a:noAutofit/>
          </a:bodyPr>
          <a:lstStyle/>
          <a:p>
            <a:pPr marL="342265" indent="-457200" fontAlgn="auto">
              <a:lnSpc>
                <a:spcPct val="150000"/>
              </a:lnSpc>
              <a:spcBef>
                <a:spcPts val="0"/>
              </a:spcBef>
              <a:buFont typeface="Wingdings" panose="05000000000000000000" charset="0"/>
              <a:buChar char="Ø"/>
            </a:pPr>
            <a:r>
              <a:rPr lang="zh-CN" altLang="en-US" sz="2000" dirty="0">
                <a:latin typeface="Times New Roman" panose="02020603050405020304" pitchFamily="18" charset="0"/>
                <a:cs typeface="Times New Roman" panose="02020603050405020304" pitchFamily="18" charset="0"/>
                <a:sym typeface="+mn-ea"/>
              </a:rPr>
              <a:t>疑问</a:t>
            </a:r>
            <a:r>
              <a:rPr lang="en-US" altLang="zh-CN" sz="2000" dirty="0">
                <a:latin typeface="Times New Roman" panose="02020603050405020304" pitchFamily="18" charset="0"/>
                <a:cs typeface="Times New Roman" panose="02020603050405020304" pitchFamily="18" charset="0"/>
                <a:sym typeface="+mn-ea"/>
              </a:rPr>
              <a:t>2</a:t>
            </a:r>
            <a:r>
              <a:rPr lang="zh-CN" altLang="en-US" sz="2000" dirty="0">
                <a:sym typeface="+mn-ea"/>
              </a:rPr>
              <a:t>：</a:t>
            </a:r>
            <a:r>
              <a:rPr lang="zh-CN" altLang="en-US" sz="2000" dirty="0">
                <a:cs typeface="华文楷体" panose="02010600040101010101" charset="-122"/>
                <a:sym typeface="+mn-ea"/>
              </a:rPr>
              <a:t>直接获得</a:t>
            </a:r>
            <a:endParaRPr lang="zh-CN" altLang="en-US" sz="2000" dirty="0">
              <a:sym typeface="+mn-ea"/>
            </a:endParaRPr>
          </a:p>
          <a:p>
            <a:pPr marL="702310" indent="-342900" algn="l" fontAlgn="base">
              <a:lnSpc>
                <a:spcPct val="150000"/>
              </a:lnSpc>
              <a:spcBef>
                <a:spcPts val="0"/>
              </a:spcBef>
              <a:buFont typeface="Wingdings" panose="05000000000000000000" charset="0"/>
              <a:buChar char="p"/>
            </a:pPr>
            <a:r>
              <a:rPr lang="zh-CN" altLang="en-US" sz="2000" dirty="0">
                <a:cs typeface="华文楷体" panose="02010600040101010101" charset="-122"/>
                <a:sym typeface="宋体" panose="02010600030101010101" pitchFamily="2" charset="-122"/>
              </a:rPr>
              <a:t>对专利方法的延伸保护一般应当仅涵盖完成该专利方法的最后一个步骤后所获得的原始产品</a:t>
            </a:r>
          </a:p>
          <a:p>
            <a:pPr marL="1061720" indent="-342900" algn="l" fontAlgn="base">
              <a:lnSpc>
                <a:spcPct val="150000"/>
              </a:lnSpc>
              <a:spcBef>
                <a:spcPts val="0"/>
              </a:spcBef>
              <a:buClrTx/>
              <a:buSzTx/>
              <a:buFont typeface="Arial" panose="020B0604020202020204" pitchFamily="34" charset="0"/>
              <a:buChar char="•"/>
            </a:pPr>
            <a:r>
              <a:rPr lang="zh-CN" altLang="en-US" sz="2000" dirty="0">
                <a:solidFill>
                  <a:srgbClr val="FF0000"/>
                </a:solidFill>
                <a:cs typeface="华文楷体" panose="02010600040101010101" charset="-122"/>
                <a:sym typeface="宋体" panose="02010600030101010101" pitchFamily="2" charset="-122"/>
              </a:rPr>
              <a:t>已有产品或者新产品</a:t>
            </a:r>
          </a:p>
          <a:p>
            <a:pPr marL="1061720" indent="-342900" algn="l" fontAlgn="base">
              <a:lnSpc>
                <a:spcPct val="150000"/>
              </a:lnSpc>
              <a:spcBef>
                <a:spcPts val="0"/>
              </a:spcBef>
              <a:buClrTx/>
              <a:buSzTx/>
              <a:buFont typeface="Arial" panose="020B0604020202020204" pitchFamily="34" charset="0"/>
              <a:buChar char="•"/>
            </a:pPr>
            <a:r>
              <a:rPr lang="zh-CN" altLang="en-US" sz="2000" dirty="0">
                <a:solidFill>
                  <a:srgbClr val="FF0000"/>
                </a:solidFill>
                <a:cs typeface="华文楷体" panose="02010600040101010101" charset="-122"/>
                <a:sym typeface="宋体" panose="02010600030101010101" pitchFamily="2" charset="-122"/>
              </a:rPr>
              <a:t>产品能否成为专利权对象</a:t>
            </a:r>
          </a:p>
          <a:p>
            <a:pPr marL="702310" indent="-342900" algn="l" fontAlgn="base">
              <a:lnSpc>
                <a:spcPct val="150000"/>
              </a:lnSpc>
              <a:spcBef>
                <a:spcPts val="0"/>
              </a:spcBef>
              <a:buFont typeface="Wingdings" panose="05000000000000000000" charset="0"/>
              <a:buChar char="p"/>
            </a:pPr>
            <a:r>
              <a:rPr lang="zh-CN" altLang="en-US" sz="2000" dirty="0">
                <a:cs typeface="华文楷体" panose="02010600040101010101" charset="-122"/>
                <a:sym typeface="宋体" panose="02010600030101010101" pitchFamily="2" charset="-122"/>
              </a:rPr>
              <a:t>对原始产品的进一步加工处理以获得最终产品的行为本身属于使用</a:t>
            </a:r>
          </a:p>
          <a:p>
            <a:pPr marL="1061720" indent="-342900" algn="l" fontAlgn="base">
              <a:lnSpc>
                <a:spcPct val="150000"/>
              </a:lnSpc>
              <a:spcBef>
                <a:spcPts val="0"/>
              </a:spcBef>
              <a:buFont typeface="Arial" panose="020B0604020202020204" pitchFamily="34" charset="0"/>
              <a:buChar char="•"/>
            </a:pPr>
            <a:r>
              <a:rPr lang="zh-CN" altLang="en-US" sz="2000" dirty="0">
                <a:cs typeface="华文楷体" panose="02010600040101010101" charset="-122"/>
                <a:sym typeface="宋体" panose="02010600030101010101" pitchFamily="2" charset="-122"/>
              </a:rPr>
              <a:t>如果最终产品与原始产品存在实质意义上的物理化学变化，则不再属于保护范围</a:t>
            </a:r>
          </a:p>
        </p:txBody>
      </p:sp>
      <p:pic>
        <p:nvPicPr>
          <p:cNvPr id="2" name="图片 1"/>
          <p:cNvPicPr>
            <a:picLocks noChangeAspect="1"/>
          </p:cNvPicPr>
          <p:nvPr/>
        </p:nvPicPr>
        <p:blipFill>
          <a:blip r:embed="rId2"/>
          <a:srcRect l="23200" t="3622" r="21000" b="9672"/>
          <a:stretch>
            <a:fillRect/>
          </a:stretch>
        </p:blipFill>
        <p:spPr>
          <a:xfrm>
            <a:off x="7211695" y="1750060"/>
            <a:ext cx="1178560" cy="19024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to="" calcmode="lin" valueType="num">
                                      <p:cBhvr>
                                        <p:cTn id="7" dur="1" fill="hold"/>
                                        <p:tgtEl>
                                          <p:spTgt spid="3">
                                            <p:txEl>
                                              <p:pRg st="2" end="2"/>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7190" y="902335"/>
            <a:ext cx="5756275" cy="5604510"/>
          </a:xfrm>
        </p:spPr>
        <p:txBody>
          <a:bodyPr>
            <a:noAutofit/>
          </a:bodyPr>
          <a:lstStyle/>
          <a:p>
            <a:pPr marL="342265" indent="-457200" fontAlgn="auto">
              <a:lnSpc>
                <a:spcPct val="150000"/>
              </a:lnSpc>
              <a:spcBef>
                <a:spcPts val="0"/>
              </a:spcBef>
              <a:buFont typeface="Wingdings" panose="05000000000000000000" charset="0"/>
              <a:buChar char="Ø"/>
            </a:pPr>
            <a:r>
              <a:rPr lang="zh-CN" altLang="en-US" sz="2000" dirty="0">
                <a:latin typeface="Times New Roman" panose="02020603050405020304" pitchFamily="18" charset="0"/>
                <a:cs typeface="Times New Roman" panose="02020603050405020304" pitchFamily="18" charset="0"/>
                <a:sym typeface="+mn-ea"/>
              </a:rPr>
              <a:t>疑问</a:t>
            </a:r>
            <a:r>
              <a:rPr lang="en-US" altLang="zh-CN" sz="2000" dirty="0">
                <a:latin typeface="Times New Roman" panose="02020603050405020304" pitchFamily="18" charset="0"/>
                <a:cs typeface="Times New Roman" panose="02020603050405020304" pitchFamily="18" charset="0"/>
                <a:sym typeface="+mn-ea"/>
              </a:rPr>
              <a:t>3</a:t>
            </a:r>
            <a:r>
              <a:rPr lang="zh-CN" altLang="en-US" sz="2000" dirty="0">
                <a:sym typeface="+mn-ea"/>
              </a:rPr>
              <a:t>：</a:t>
            </a:r>
            <a:r>
              <a:rPr lang="zh-CN" altLang="en-US" sz="2000" dirty="0">
                <a:latin typeface="Times New Roman" panose="02020603050405020304" pitchFamily="18" charset="0"/>
                <a:cs typeface="Times New Roman" panose="02020603050405020304" pitchFamily="18" charset="0"/>
                <a:sym typeface="+mn-ea"/>
              </a:rPr>
              <a:t>与</a:t>
            </a:r>
            <a:r>
              <a:rPr lang="en-US" altLang="zh-CN" sz="2000" dirty="0">
                <a:latin typeface="Times New Roman" panose="02020603050405020304" pitchFamily="18" charset="0"/>
                <a:cs typeface="Times New Roman" panose="02020603050405020304" pitchFamily="18" charset="0"/>
                <a:sym typeface="+mn-ea"/>
              </a:rPr>
              <a:t>A11</a:t>
            </a:r>
            <a:r>
              <a:rPr lang="zh-CN" altLang="en-US" sz="2000" dirty="0">
                <a:latin typeface="Times New Roman" panose="02020603050405020304" pitchFamily="18" charset="0"/>
                <a:cs typeface="Times New Roman" panose="02020603050405020304" pitchFamily="18" charset="0"/>
                <a:sym typeface="+mn-ea"/>
              </a:rPr>
              <a:t>条相关的</a:t>
            </a:r>
            <a:r>
              <a:rPr lang="en-US" altLang="zh-CN" sz="2000" dirty="0">
                <a:latin typeface="Times New Roman" panose="02020603050405020304" pitchFamily="18" charset="0"/>
                <a:cs typeface="Times New Roman" panose="02020603050405020304" pitchFamily="18" charset="0"/>
                <a:sym typeface="+mn-ea"/>
              </a:rPr>
              <a:t>A16</a:t>
            </a:r>
            <a:r>
              <a:rPr lang="zh-CN" altLang="en-US" sz="2000" dirty="0">
                <a:latin typeface="Times New Roman" panose="02020603050405020304" pitchFamily="18" charset="0"/>
                <a:cs typeface="Times New Roman" panose="02020603050405020304" pitchFamily="18" charset="0"/>
                <a:sym typeface="+mn-ea"/>
              </a:rPr>
              <a:t>、</a:t>
            </a:r>
            <a:r>
              <a:rPr lang="en-US" altLang="zh-CN" sz="2000" dirty="0">
                <a:latin typeface="Times New Roman" panose="02020603050405020304" pitchFamily="18" charset="0"/>
                <a:cs typeface="Times New Roman" panose="02020603050405020304" pitchFamily="18" charset="0"/>
                <a:sym typeface="+mn-ea"/>
              </a:rPr>
              <a:t>A6</a:t>
            </a:r>
            <a:r>
              <a:rPr lang="zh-CN" altLang="en-US" sz="2000" dirty="0">
                <a:latin typeface="Times New Roman" panose="02020603050405020304" pitchFamily="18" charset="0"/>
                <a:cs typeface="Times New Roman" panose="02020603050405020304" pitchFamily="18" charset="0"/>
                <a:sym typeface="+mn-ea"/>
              </a:rPr>
              <a:t>、</a:t>
            </a:r>
            <a:r>
              <a:rPr lang="en-US" altLang="zh-CN" sz="2000" dirty="0">
                <a:latin typeface="Times New Roman" panose="02020603050405020304" pitchFamily="18" charset="0"/>
                <a:cs typeface="Times New Roman" panose="02020603050405020304" pitchFamily="18" charset="0"/>
                <a:sym typeface="+mn-ea"/>
              </a:rPr>
              <a:t>A10</a:t>
            </a:r>
            <a:endParaRPr lang="zh-CN" altLang="en-US" sz="2000" dirty="0">
              <a:sym typeface="+mn-ea"/>
            </a:endParaRPr>
          </a:p>
          <a:p>
            <a:pPr marL="702310" indent="-342900" algn="l" fontAlgn="base">
              <a:lnSpc>
                <a:spcPct val="150000"/>
              </a:lnSpc>
              <a:spcBef>
                <a:spcPts val="0"/>
              </a:spcBef>
              <a:buFont typeface="Wingdings" panose="05000000000000000000" charset="0"/>
              <a:buChar char="p"/>
            </a:pPr>
            <a:r>
              <a:rPr lang="zh-CN" altLang="en-US" sz="2000" dirty="0">
                <a:cs typeface="楷体" panose="02010609060101010101" pitchFamily="49" charset="-122"/>
                <a:sym typeface="宋体" panose="02010600030101010101" pitchFamily="2" charset="-122"/>
              </a:rPr>
              <a:t>署名权：在专利文件中写明自己是发明人或者设计人的权利</a:t>
            </a:r>
          </a:p>
          <a:p>
            <a:pPr marL="1061720" indent="-342900" algn="l" fontAlgn="base">
              <a:lnSpc>
                <a:spcPct val="150000"/>
              </a:lnSpc>
              <a:spcBef>
                <a:spcPts val="0"/>
              </a:spcBef>
              <a:buFont typeface="Arial" panose="020B0604020202020204" pitchFamily="34" charset="0"/>
              <a:buChar char="•"/>
            </a:pPr>
            <a:r>
              <a:rPr lang="zh-CN" altLang="en-US" sz="2000" dirty="0">
                <a:cs typeface="楷体" panose="02010609060101010101" pitchFamily="49" charset="-122"/>
                <a:sym typeface="宋体" panose="02010600030101010101" pitchFamily="2" charset="-122"/>
              </a:rPr>
              <a:t>发明人或设计人不一定是专利权人</a:t>
            </a:r>
          </a:p>
          <a:p>
            <a:pPr marL="1061720" indent="-342900" algn="l" fontAlgn="base">
              <a:lnSpc>
                <a:spcPct val="150000"/>
              </a:lnSpc>
              <a:spcBef>
                <a:spcPts val="0"/>
              </a:spcBef>
              <a:buFont typeface="Arial" panose="020B0604020202020204" pitchFamily="34" charset="0"/>
              <a:buChar char="•"/>
            </a:pPr>
            <a:r>
              <a:rPr lang="zh-CN" altLang="en-US" sz="2000" dirty="0">
                <a:cs typeface="楷体" panose="02010609060101010101" pitchFamily="49" charset="-122"/>
                <a:sym typeface="宋体" panose="02010600030101010101" pitchFamily="2" charset="-122"/>
              </a:rPr>
              <a:t>无论能否获得专利权，都享有署名</a:t>
            </a:r>
          </a:p>
          <a:p>
            <a:pPr marL="702310" indent="-342900" algn="l" fontAlgn="base">
              <a:lnSpc>
                <a:spcPct val="150000"/>
              </a:lnSpc>
              <a:spcBef>
                <a:spcPts val="0"/>
              </a:spcBef>
              <a:buFont typeface="Wingdings" panose="05000000000000000000" charset="0"/>
              <a:buChar char="p"/>
            </a:pPr>
            <a:r>
              <a:rPr lang="zh-CN" altLang="en-US" sz="2000" dirty="0">
                <a:cs typeface="楷体" panose="02010609060101010101" pitchFamily="49" charset="-122"/>
                <a:sym typeface="宋体" panose="02010600030101010101" pitchFamily="2" charset="-122"/>
              </a:rPr>
              <a:t>专利标识权：专利权人在其专利产品或其产品包装上标明专利标识的权利</a:t>
            </a:r>
          </a:p>
          <a:p>
            <a:pPr marL="1061720" indent="-342900" algn="l" fontAlgn="base">
              <a:lnSpc>
                <a:spcPct val="150000"/>
              </a:lnSpc>
              <a:spcBef>
                <a:spcPts val="0"/>
              </a:spcBef>
              <a:buClrTx/>
              <a:buSzTx/>
              <a:buChar char="•"/>
            </a:pPr>
            <a:r>
              <a:rPr lang="zh-CN" altLang="en-US" sz="2000" dirty="0">
                <a:cs typeface="楷体" panose="02010609060101010101" pitchFamily="49" charset="-122"/>
                <a:sym typeface="宋体" panose="02010600030101010101" pitchFamily="2" charset="-122"/>
              </a:rPr>
              <a:t>权利</a:t>
            </a:r>
            <a:r>
              <a:rPr lang="en-US" altLang="zh-CN" sz="2000" dirty="0">
                <a:cs typeface="楷体" panose="02010609060101010101" pitchFamily="49" charset="-122"/>
                <a:sym typeface="宋体" panose="02010600030101010101" pitchFamily="2" charset="-122"/>
              </a:rPr>
              <a:t> V. </a:t>
            </a:r>
            <a:r>
              <a:rPr lang="zh-CN" altLang="en-US" sz="2000" dirty="0">
                <a:cs typeface="楷体" panose="02010609060101010101" pitchFamily="49" charset="-122"/>
                <a:sym typeface="宋体" panose="02010600030101010101" pitchFamily="2" charset="-122"/>
              </a:rPr>
              <a:t>义务</a:t>
            </a:r>
          </a:p>
          <a:p>
            <a:pPr marL="1061720" indent="-342900" algn="l" fontAlgn="base">
              <a:lnSpc>
                <a:spcPct val="150000"/>
              </a:lnSpc>
              <a:spcBef>
                <a:spcPts val="0"/>
              </a:spcBef>
              <a:buClrTx/>
              <a:buSzTx/>
              <a:buChar char="•"/>
            </a:pPr>
            <a:r>
              <a:rPr lang="zh-CN" altLang="en-US" sz="2000" dirty="0">
                <a:cs typeface="楷体" panose="02010609060101010101" pitchFamily="49" charset="-122"/>
                <a:sym typeface="宋体" panose="02010600030101010101" pitchFamily="2" charset="-122"/>
              </a:rPr>
              <a:t>宣传与警示作用，随专利权而存在</a:t>
            </a:r>
          </a:p>
        </p:txBody>
      </p:sp>
      <p:pic>
        <p:nvPicPr>
          <p:cNvPr id="2" name="图片 1"/>
          <p:cNvPicPr>
            <a:picLocks noChangeAspect="1"/>
          </p:cNvPicPr>
          <p:nvPr/>
        </p:nvPicPr>
        <p:blipFill>
          <a:blip r:embed="rId2"/>
          <a:srcRect l="23200" t="3622" r="21000" b="9672"/>
          <a:stretch>
            <a:fillRect/>
          </a:stretch>
        </p:blipFill>
        <p:spPr>
          <a:xfrm>
            <a:off x="6853555" y="1531620"/>
            <a:ext cx="1178560" cy="19024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7190" y="902335"/>
            <a:ext cx="6124575" cy="5474970"/>
          </a:xfrm>
        </p:spPr>
        <p:txBody>
          <a:bodyPr>
            <a:noAutofit/>
          </a:bodyPr>
          <a:lstStyle/>
          <a:p>
            <a:pPr marL="342265" indent="-457200" fontAlgn="auto">
              <a:lnSpc>
                <a:spcPct val="150000"/>
              </a:lnSpc>
              <a:spcBef>
                <a:spcPts val="0"/>
              </a:spcBef>
              <a:buFont typeface="Wingdings" panose="05000000000000000000" charset="0"/>
              <a:buChar char="Ø"/>
            </a:pPr>
            <a:r>
              <a:rPr lang="zh-CN" altLang="en-US" sz="2000" dirty="0">
                <a:latin typeface="Times New Roman" panose="02020603050405020304" pitchFamily="18" charset="0"/>
                <a:cs typeface="Times New Roman" panose="02020603050405020304" pitchFamily="18" charset="0"/>
                <a:sym typeface="+mn-ea"/>
              </a:rPr>
              <a:t>疑问</a:t>
            </a:r>
            <a:r>
              <a:rPr lang="en-US" altLang="zh-CN" sz="2000" dirty="0">
                <a:latin typeface="Times New Roman" panose="02020603050405020304" pitchFamily="18" charset="0"/>
                <a:cs typeface="Times New Roman" panose="02020603050405020304" pitchFamily="18" charset="0"/>
                <a:sym typeface="+mn-ea"/>
              </a:rPr>
              <a:t>3</a:t>
            </a:r>
            <a:r>
              <a:rPr lang="zh-CN" altLang="en-US" sz="2000" dirty="0">
                <a:sym typeface="+mn-ea"/>
              </a:rPr>
              <a:t>：</a:t>
            </a:r>
            <a:r>
              <a:rPr lang="zh-CN" altLang="en-US" sz="2000" dirty="0">
                <a:latin typeface="Times New Roman" panose="02020603050405020304" pitchFamily="18" charset="0"/>
                <a:cs typeface="Times New Roman" panose="02020603050405020304" pitchFamily="18" charset="0"/>
                <a:sym typeface="+mn-ea"/>
              </a:rPr>
              <a:t>与</a:t>
            </a:r>
            <a:r>
              <a:rPr lang="en-US" altLang="zh-CN" sz="2000" dirty="0">
                <a:latin typeface="Times New Roman" panose="02020603050405020304" pitchFamily="18" charset="0"/>
                <a:cs typeface="Times New Roman" panose="02020603050405020304" pitchFamily="18" charset="0"/>
                <a:sym typeface="+mn-ea"/>
              </a:rPr>
              <a:t>A11</a:t>
            </a:r>
            <a:r>
              <a:rPr lang="zh-CN" altLang="en-US" sz="2000" dirty="0">
                <a:latin typeface="Times New Roman" panose="02020603050405020304" pitchFamily="18" charset="0"/>
                <a:cs typeface="Times New Roman" panose="02020603050405020304" pitchFamily="18" charset="0"/>
                <a:sym typeface="+mn-ea"/>
              </a:rPr>
              <a:t>条相关的</a:t>
            </a:r>
            <a:r>
              <a:rPr lang="en-US" altLang="zh-CN" sz="2000" dirty="0">
                <a:latin typeface="Times New Roman" panose="02020603050405020304" pitchFamily="18" charset="0"/>
                <a:cs typeface="Times New Roman" panose="02020603050405020304" pitchFamily="18" charset="0"/>
                <a:sym typeface="+mn-ea"/>
              </a:rPr>
              <a:t>A16</a:t>
            </a:r>
            <a:r>
              <a:rPr lang="zh-CN" altLang="en-US" sz="2000" dirty="0">
                <a:latin typeface="Times New Roman" panose="02020603050405020304" pitchFamily="18" charset="0"/>
                <a:cs typeface="Times New Roman" panose="02020603050405020304" pitchFamily="18" charset="0"/>
                <a:sym typeface="+mn-ea"/>
              </a:rPr>
              <a:t>、</a:t>
            </a:r>
            <a:r>
              <a:rPr lang="en-US" altLang="zh-CN" sz="2000" dirty="0">
                <a:latin typeface="Times New Roman" panose="02020603050405020304" pitchFamily="18" charset="0"/>
                <a:cs typeface="Times New Roman" panose="02020603050405020304" pitchFamily="18" charset="0"/>
                <a:sym typeface="+mn-ea"/>
              </a:rPr>
              <a:t>A6</a:t>
            </a:r>
            <a:r>
              <a:rPr lang="zh-CN" altLang="en-US" sz="2000" dirty="0">
                <a:latin typeface="Times New Roman" panose="02020603050405020304" pitchFamily="18" charset="0"/>
                <a:cs typeface="Times New Roman" panose="02020603050405020304" pitchFamily="18" charset="0"/>
                <a:sym typeface="+mn-ea"/>
              </a:rPr>
              <a:t>、</a:t>
            </a:r>
            <a:r>
              <a:rPr lang="en-US" altLang="zh-CN" sz="2000" dirty="0">
                <a:latin typeface="Times New Roman" panose="02020603050405020304" pitchFamily="18" charset="0"/>
                <a:cs typeface="Times New Roman" panose="02020603050405020304" pitchFamily="18" charset="0"/>
                <a:sym typeface="+mn-ea"/>
              </a:rPr>
              <a:t>A10</a:t>
            </a:r>
            <a:endParaRPr lang="zh-CN" altLang="en-US" sz="2000" dirty="0">
              <a:sym typeface="+mn-ea"/>
            </a:endParaRPr>
          </a:p>
          <a:p>
            <a:pPr marL="702310" indent="-342900" algn="l" fontAlgn="base">
              <a:lnSpc>
                <a:spcPct val="150000"/>
              </a:lnSpc>
              <a:spcBef>
                <a:spcPts val="0"/>
              </a:spcBef>
              <a:buClrTx/>
              <a:buSzTx/>
              <a:buFont typeface="Wingdings" panose="05000000000000000000" charset="0"/>
              <a:buChar char="p"/>
            </a:pPr>
            <a:r>
              <a:rPr lang="zh-CN" altLang="en-US" sz="2000" dirty="0">
                <a:cs typeface="楷体" panose="02010609060101010101" pitchFamily="49" charset="-122"/>
                <a:sym typeface="宋体" panose="02010600030101010101" pitchFamily="2" charset="-122"/>
              </a:rPr>
              <a:t>申请专利的权利</a:t>
            </a:r>
            <a:r>
              <a:rPr lang="en-US" altLang="zh-CN" sz="2000" dirty="0">
                <a:cs typeface="楷体" panose="02010609060101010101" pitchFamily="49" charset="-122"/>
                <a:sym typeface="宋体" panose="02010600030101010101" pitchFamily="2" charset="-122"/>
              </a:rPr>
              <a:t>:</a:t>
            </a:r>
            <a:r>
              <a:rPr lang="zh-CN" altLang="en-US" sz="2000" dirty="0">
                <a:cs typeface="楷体" panose="02010609060101010101" pitchFamily="49" charset="-122"/>
                <a:sym typeface="宋体" panose="02010600030101010101" pitchFamily="2" charset="-122"/>
              </a:rPr>
              <a:t>决定是否申请专利以及如何申请专利的权利</a:t>
            </a:r>
          </a:p>
          <a:p>
            <a:pPr marL="1061720" indent="-342900" algn="l" fontAlgn="base">
              <a:lnSpc>
                <a:spcPct val="150000"/>
              </a:lnSpc>
              <a:spcBef>
                <a:spcPts val="0"/>
              </a:spcBef>
              <a:buClrTx/>
              <a:buSzTx/>
              <a:buChar char="•"/>
            </a:pPr>
            <a:r>
              <a:rPr lang="zh-CN" altLang="en-US" sz="2000" dirty="0">
                <a:cs typeface="楷体" panose="02010609060101010101" pitchFamily="49" charset="-122"/>
                <a:sym typeface="宋体" panose="02010600030101010101" pitchFamily="2" charset="-122"/>
              </a:rPr>
              <a:t>具有财产权属性</a:t>
            </a:r>
          </a:p>
          <a:p>
            <a:pPr marL="1061720" indent="-342900" algn="l" fontAlgn="base">
              <a:lnSpc>
                <a:spcPct val="150000"/>
              </a:lnSpc>
              <a:spcBef>
                <a:spcPts val="0"/>
              </a:spcBef>
              <a:buClrTx/>
              <a:buSzTx/>
              <a:buChar char="•"/>
            </a:pPr>
            <a:r>
              <a:rPr lang="zh-CN" altLang="en-US" sz="2000" dirty="0">
                <a:cs typeface="楷体" panose="02010609060101010101" pitchFamily="49" charset="-122"/>
                <a:sym typeface="宋体" panose="02010600030101010101" pitchFamily="2" charset="-122"/>
              </a:rPr>
              <a:t>可转让：不要式行为、效力不能对抗第三人</a:t>
            </a:r>
          </a:p>
          <a:p>
            <a:pPr marL="702310" indent="-342900" algn="l" fontAlgn="base">
              <a:lnSpc>
                <a:spcPct val="150000"/>
              </a:lnSpc>
              <a:spcBef>
                <a:spcPts val="0"/>
              </a:spcBef>
              <a:buClrTx/>
              <a:buSzTx/>
              <a:buFont typeface="Wingdings" panose="05000000000000000000" charset="0"/>
              <a:buChar char="p"/>
            </a:pPr>
            <a:r>
              <a:rPr lang="en-US" altLang="zh-CN" sz="2000" dirty="0">
                <a:cs typeface="楷体" panose="02010609060101010101" pitchFamily="49" charset="-122"/>
                <a:sym typeface="宋体" panose="02010600030101010101" pitchFamily="2" charset="-122"/>
              </a:rPr>
              <a:t>专利申请权:申请人在向国家提出申请后对其专利申请享有的权利</a:t>
            </a:r>
          </a:p>
          <a:p>
            <a:pPr marL="1061720" indent="-342900" algn="l" fontAlgn="base">
              <a:lnSpc>
                <a:spcPct val="150000"/>
              </a:lnSpc>
              <a:spcBef>
                <a:spcPts val="0"/>
              </a:spcBef>
              <a:buClrTx/>
              <a:buSzTx/>
              <a:buChar char="•"/>
            </a:pPr>
            <a:r>
              <a:rPr lang="zh-CN" altLang="en-US" sz="2000" dirty="0">
                <a:cs typeface="楷体" panose="02010609060101010101" pitchFamily="49" charset="-122"/>
                <a:sym typeface="宋体" panose="02010600030101010101" pitchFamily="2" charset="-122"/>
              </a:rPr>
              <a:t>申请专利的资格、获得专利权成为原始主体</a:t>
            </a:r>
          </a:p>
          <a:p>
            <a:pPr marL="1061720" indent="-342900" algn="l" fontAlgn="base">
              <a:lnSpc>
                <a:spcPct val="150000"/>
              </a:lnSpc>
              <a:spcBef>
                <a:spcPts val="0"/>
              </a:spcBef>
              <a:buClrTx/>
              <a:buSzTx/>
              <a:buChar char="•"/>
            </a:pPr>
            <a:r>
              <a:rPr lang="zh-CN" altLang="en-US" sz="2000" dirty="0">
                <a:cs typeface="楷体" panose="02010609060101010101" pitchFamily="49" charset="-122"/>
                <a:sym typeface="宋体" panose="02010600030101010101" pitchFamily="2" charset="-122"/>
              </a:rPr>
              <a:t>是否继续申请、是否转让</a:t>
            </a:r>
          </a:p>
          <a:p>
            <a:pPr marL="1061720" indent="-342900" algn="l" fontAlgn="base">
              <a:lnSpc>
                <a:spcPct val="150000"/>
              </a:lnSpc>
              <a:spcBef>
                <a:spcPts val="0"/>
              </a:spcBef>
              <a:buClrTx/>
              <a:buSzTx/>
              <a:buChar char="•"/>
            </a:pPr>
            <a:r>
              <a:rPr lang="zh-CN" altLang="en-US" sz="2000" dirty="0">
                <a:cs typeface="楷体" panose="02010609060101010101" pitchFamily="49" charset="-122"/>
                <a:sym typeface="宋体" panose="02010600030101010101" pitchFamily="2" charset="-122"/>
              </a:rPr>
              <a:t>具有财产权属性</a:t>
            </a:r>
          </a:p>
          <a:p>
            <a:pPr marL="1061720" indent="-342900" algn="l" fontAlgn="base">
              <a:lnSpc>
                <a:spcPct val="150000"/>
              </a:lnSpc>
              <a:spcBef>
                <a:spcPts val="0"/>
              </a:spcBef>
              <a:buClrTx/>
              <a:buSzTx/>
              <a:buChar char="•"/>
            </a:pPr>
            <a:r>
              <a:rPr lang="zh-CN" altLang="en-US" sz="2000" dirty="0">
                <a:cs typeface="楷体" panose="02010609060101010101" pitchFamily="49" charset="-122"/>
                <a:sym typeface="宋体" panose="02010600030101010101" pitchFamily="2" charset="-122"/>
              </a:rPr>
              <a:t>可转让：要式行为，登记生效</a:t>
            </a:r>
          </a:p>
        </p:txBody>
      </p:sp>
      <p:pic>
        <p:nvPicPr>
          <p:cNvPr id="2" name="图片 1"/>
          <p:cNvPicPr>
            <a:picLocks noChangeAspect="1"/>
          </p:cNvPicPr>
          <p:nvPr/>
        </p:nvPicPr>
        <p:blipFill>
          <a:blip r:embed="rId2"/>
          <a:srcRect l="23200" t="3622" r="21000" b="9672"/>
          <a:stretch>
            <a:fillRect/>
          </a:stretch>
        </p:blipFill>
        <p:spPr>
          <a:xfrm>
            <a:off x="6923405" y="1502410"/>
            <a:ext cx="1178560" cy="190246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70840" y="1518285"/>
            <a:ext cx="8394065" cy="5200015"/>
          </a:xfrm>
        </p:spPr>
        <p:txBody>
          <a:bodyPr>
            <a:normAutofit fontScale="97500"/>
          </a:bodyPr>
          <a:lstStyle/>
          <a:p>
            <a:pPr marL="0" algn="l">
              <a:lnSpc>
                <a:spcPct val="150000"/>
              </a:lnSpc>
              <a:spcBef>
                <a:spcPts val="600"/>
              </a:spcBef>
              <a:spcAft>
                <a:spcPts val="600"/>
              </a:spcAft>
              <a:buClrTx/>
              <a:buSzTx/>
              <a:buNone/>
            </a:pPr>
            <a:r>
              <a:rPr kumimoji="1" lang="zh-CN" altLang="en-US" sz="2700" dirty="0"/>
              <a:t>一、缴纳专利年费（专利维持费）义务：最基本义务</a:t>
            </a:r>
          </a:p>
          <a:p>
            <a:pPr marL="342265" indent="-457200" algn="l" fontAlgn="auto">
              <a:lnSpc>
                <a:spcPct val="150000"/>
              </a:lnSpc>
              <a:spcBef>
                <a:spcPts val="0"/>
              </a:spcBef>
              <a:buClrTx/>
              <a:buSzTx/>
              <a:buFont typeface="Wingdings" panose="05000000000000000000" charset="0"/>
              <a:buChar char="Ø"/>
            </a:pPr>
            <a:r>
              <a:rPr lang="zh-CN" altLang="en-US" sz="2200" dirty="0">
                <a:latin typeface="Times New Roman" panose="02020603050405020304" pitchFamily="18" charset="0"/>
                <a:cs typeface="Times New Roman" panose="02020603050405020304" pitchFamily="18" charset="0"/>
              </a:rPr>
              <a:t>1、维持专利权有效性必须缴纳费用：自专利授权当年开始（A43）</a:t>
            </a:r>
          </a:p>
          <a:p>
            <a:pPr marL="342265" indent="-457200" algn="l" fontAlgn="auto">
              <a:lnSpc>
                <a:spcPct val="150000"/>
              </a:lnSpc>
              <a:spcBef>
                <a:spcPts val="0"/>
              </a:spcBef>
              <a:buClrTx/>
              <a:buSzTx/>
              <a:buFont typeface="Wingdings" panose="05000000000000000000" charset="0"/>
              <a:buChar char="Ø"/>
            </a:pPr>
            <a:r>
              <a:rPr lang="zh-CN" altLang="en-US" sz="2200" dirty="0">
                <a:latin typeface="Times New Roman" panose="02020603050405020304" pitchFamily="18" charset="0"/>
                <a:cs typeface="Times New Roman" panose="02020603050405020304" pitchFamily="18" charset="0"/>
              </a:rPr>
              <a:t>2、特点：一般是预先缴纳+逐阶段增高</a:t>
            </a:r>
          </a:p>
          <a:p>
            <a:pPr marL="342265" indent="-457200" algn="l" fontAlgn="auto">
              <a:lnSpc>
                <a:spcPct val="150000"/>
              </a:lnSpc>
              <a:spcBef>
                <a:spcPts val="0"/>
              </a:spcBef>
              <a:buClrTx/>
              <a:buSzTx/>
              <a:buFont typeface="Wingdings" panose="05000000000000000000" charset="0"/>
              <a:buChar char="Ø"/>
            </a:pPr>
            <a:r>
              <a:rPr lang="zh-CN" altLang="en-US" sz="2200" dirty="0">
                <a:latin typeface="Times New Roman" panose="02020603050405020304" pitchFamily="18" charset="0"/>
                <a:cs typeface="Times New Roman" panose="02020603050405020304" pitchFamily="18" charset="0"/>
              </a:rPr>
              <a:t>3、补救措施：宽限期6个月，同时缴纳滞纳金；</a:t>
            </a:r>
            <a:r>
              <a:rPr lang="zh-CN" altLang="en-US" sz="2200" dirty="0">
                <a:latin typeface="Times New Roman" panose="02020603050405020304" pitchFamily="18" charset="0"/>
                <a:cs typeface="Times New Roman" panose="02020603050405020304" pitchFamily="18" charset="0"/>
                <a:sym typeface="Calibri" panose="020F0502020204030204" charset="0"/>
              </a:rPr>
              <a:t>缴纳有困难，可申请缓缴或减缴；</a:t>
            </a:r>
            <a:r>
              <a:rPr lang="zh-CN" altLang="en-US" sz="2200" dirty="0">
                <a:latin typeface="Times New Roman" panose="02020603050405020304" pitchFamily="18" charset="0"/>
                <a:cs typeface="Times New Roman" panose="02020603050405020304" pitchFamily="18" charset="0"/>
              </a:rPr>
              <a:t>因不可抗拒事由而延误的，自障碍消除之日起2个月内，最迟至期限届满之日起2年内</a:t>
            </a:r>
          </a:p>
          <a:p>
            <a:pPr marL="342265" indent="-457200" algn="l" fontAlgn="auto">
              <a:lnSpc>
                <a:spcPct val="150000"/>
              </a:lnSpc>
              <a:spcBef>
                <a:spcPts val="0"/>
              </a:spcBef>
              <a:buClrTx/>
              <a:buSzTx/>
              <a:buFont typeface="Wingdings" panose="05000000000000000000" charset="0"/>
              <a:buChar char="Ø"/>
            </a:pPr>
            <a:r>
              <a:rPr lang="zh-CN" altLang="en-US" sz="2200" dirty="0">
                <a:latin typeface="Times New Roman" panose="02020603050405020304" pitchFamily="18" charset="0"/>
                <a:cs typeface="Times New Roman" panose="02020603050405020304" pitchFamily="18" charset="0"/>
              </a:rPr>
              <a:t>4、利益调节功能：</a:t>
            </a:r>
          </a:p>
          <a:p>
            <a:pPr marL="698500" fontAlgn="auto">
              <a:lnSpc>
                <a:spcPct val="150000"/>
              </a:lnSpc>
              <a:spcBef>
                <a:spcPts val="0"/>
              </a:spcBef>
              <a:buFont typeface="Wingdings" panose="05000000000000000000" charset="0"/>
              <a:buChar char="p"/>
            </a:pPr>
            <a:r>
              <a:rPr kumimoji="1" lang="zh-CN" altLang="en-US" sz="2200" dirty="0"/>
              <a:t>使专利权人选择放弃不能为自己带来经济价值的专利，使之尽早进入公有领域，成为社会公共财富</a:t>
            </a:r>
          </a:p>
          <a:p>
            <a:pPr marL="698500" fontAlgn="auto">
              <a:lnSpc>
                <a:spcPct val="150000"/>
              </a:lnSpc>
              <a:spcBef>
                <a:spcPts val="0"/>
              </a:spcBef>
              <a:buFont typeface="Wingdings" panose="05000000000000000000" charset="0"/>
              <a:buChar char="p"/>
            </a:pPr>
            <a:r>
              <a:rPr kumimoji="1" lang="zh-CN" altLang="en-US" sz="2200" dirty="0"/>
              <a:t>开放许可</a:t>
            </a:r>
            <a:r>
              <a:rPr kumimoji="1" lang="zh-CN" altLang="en-US" sz="2200" b="1" dirty="0">
                <a:solidFill>
                  <a:srgbClr val="FF0000"/>
                </a:solidFill>
              </a:rPr>
              <a:t>实施</a:t>
            </a:r>
            <a:r>
              <a:rPr kumimoji="1" lang="zh-CN" altLang="en-US" sz="2200" dirty="0"/>
              <a:t>期间，对专利权人缴纳专利年费相应给予减免</a:t>
            </a:r>
          </a:p>
        </p:txBody>
      </p:sp>
      <p:sp>
        <p:nvSpPr>
          <p:cNvPr id="13314" name="标题 13313"/>
          <p:cNvSpPr>
            <a:spLocks noGrp="1"/>
          </p:cNvSpPr>
          <p:nvPr/>
        </p:nvSpPr>
        <p:spPr>
          <a:xfrm>
            <a:off x="656590" y="976630"/>
            <a:ext cx="8091805" cy="561340"/>
          </a:xfrm>
          <a:prstGeom prst="rect">
            <a:avLst/>
          </a:prstGeom>
        </p:spPr>
        <p:txBody>
          <a:bodyPr vert="horz" lIns="69056" tIns="34529" rIns="69056" bIns="34529" rtlCol="0" anchor="ctr">
            <a:noAutofit/>
          </a:bodyPr>
          <a:lstStyle>
            <a:lvl1pPr algn="l" defTabSz="914400" rtl="0" eaLnBrk="1" latinLnBrk="0" hangingPunct="1">
              <a:lnSpc>
                <a:spcPct val="90000"/>
              </a:lnSpc>
              <a:spcBef>
                <a:spcPct val="0"/>
              </a:spcBef>
              <a:buNone/>
              <a:defRPr sz="3200" kern="1200">
                <a:solidFill>
                  <a:schemeClr val="tx1"/>
                </a:solidFill>
                <a:latin typeface="华文楷体" panose="02010600040101010101" charset="-122"/>
                <a:ea typeface="华文楷体" panose="02010600040101010101" charset="-122"/>
                <a:cs typeface="+mn-ea"/>
              </a:defRPr>
            </a:lvl1pPr>
          </a:lstStyle>
          <a:p>
            <a:pPr algn="ctr"/>
            <a:r>
              <a:rPr lang="zh-CN" altLang="en-US" sz="2800" dirty="0">
                <a:ea typeface="黑体" panose="02010609060101010101" pitchFamily="49" charset="-122"/>
              </a:rPr>
              <a:t>第三节  专利权的对价：专利权人的义务</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0210" y="938530"/>
            <a:ext cx="8422640" cy="5796280"/>
          </a:xfrm>
        </p:spPr>
        <p:txBody>
          <a:bodyPr>
            <a:noAutofit/>
          </a:bodyPr>
          <a:lstStyle/>
          <a:p>
            <a:pPr marL="0" indent="0" fontAlgn="auto">
              <a:lnSpc>
                <a:spcPct val="150000"/>
              </a:lnSpc>
              <a:spcBef>
                <a:spcPts val="600"/>
              </a:spcBef>
              <a:spcAft>
                <a:spcPts val="600"/>
              </a:spcAft>
              <a:buNone/>
            </a:pPr>
            <a:r>
              <a:rPr kumimoji="1" lang="zh-CN" altLang="en-US" sz="2400" dirty="0"/>
              <a:t>二、实施专利的义务</a:t>
            </a:r>
          </a:p>
          <a:p>
            <a:pPr marL="342265" indent="-457200" algn="l" fontAlgn="auto">
              <a:lnSpc>
                <a:spcPct val="150000"/>
              </a:lnSpc>
              <a:spcBef>
                <a:spcPts val="0"/>
              </a:spcBef>
              <a:buClrTx/>
              <a:buSzTx/>
              <a:buFont typeface="Wingdings" panose="05000000000000000000" charset="0"/>
              <a:buChar char="Ø"/>
            </a:pPr>
            <a:r>
              <a:rPr lang="zh-CN" altLang="en-US" sz="2000" dirty="0">
                <a:latin typeface="Times New Roman" panose="02020603050405020304" pitchFamily="18" charset="0"/>
                <a:cs typeface="Times New Roman" panose="02020603050405020304" pitchFamily="18" charset="0"/>
              </a:rPr>
              <a:t>1、最终目的的实现依赖于专利实施：</a:t>
            </a:r>
            <a:r>
              <a:rPr lang="zh-CN" altLang="en-US" sz="2000" dirty="0">
                <a:latin typeface="Times New Roman" panose="02020603050405020304" pitchFamily="18" charset="0"/>
                <a:cs typeface="Times New Roman" panose="02020603050405020304" pitchFamily="18" charset="0"/>
                <a:sym typeface="+mn-ea"/>
              </a:rPr>
              <a:t>推动发明创造的应用，提高创新能力，促进科学技术进步和经济社会发展</a:t>
            </a:r>
            <a:endParaRPr lang="zh-CN" altLang="en-US" sz="2000" dirty="0">
              <a:latin typeface="Times New Roman" panose="02020603050405020304" pitchFamily="18" charset="0"/>
              <a:cs typeface="Times New Roman" panose="02020603050405020304" pitchFamily="18" charset="0"/>
            </a:endParaRPr>
          </a:p>
          <a:p>
            <a:pPr marL="342265" indent="-457200" algn="l" fontAlgn="auto">
              <a:lnSpc>
                <a:spcPct val="150000"/>
              </a:lnSpc>
              <a:spcBef>
                <a:spcPts val="0"/>
              </a:spcBef>
              <a:buClrTx/>
              <a:buSzTx/>
              <a:buFont typeface="Wingdings" panose="05000000000000000000" charset="0"/>
              <a:buChar char="Ø"/>
            </a:pPr>
            <a:r>
              <a:rPr lang="zh-CN" altLang="en-US" sz="2000" dirty="0">
                <a:latin typeface="Times New Roman" panose="02020603050405020304" pitchFamily="18" charset="0"/>
                <a:cs typeface="Times New Roman" panose="02020603050405020304" pitchFamily="18" charset="0"/>
              </a:rPr>
              <a:t>2、义务的保障：</a:t>
            </a:r>
            <a:r>
              <a:rPr lang="zh-CN" altLang="en-US" sz="2000" dirty="0">
                <a:latin typeface="Times New Roman" panose="02020603050405020304" pitchFamily="18" charset="0"/>
                <a:cs typeface="Times New Roman" panose="02020603050405020304" pitchFamily="18" charset="0"/>
                <a:sym typeface="+mn-ea"/>
              </a:rPr>
              <a:t>强制实施许可</a:t>
            </a:r>
            <a:endParaRPr lang="zh-CN" altLang="en-US" sz="2000" dirty="0">
              <a:latin typeface="Times New Roman" panose="02020603050405020304" pitchFamily="18" charset="0"/>
              <a:cs typeface="Times New Roman" panose="02020603050405020304" pitchFamily="18" charset="0"/>
            </a:endParaRPr>
          </a:p>
          <a:p>
            <a:pPr marL="342265" indent="-457200" algn="l" fontAlgn="auto">
              <a:lnSpc>
                <a:spcPct val="150000"/>
              </a:lnSpc>
              <a:spcBef>
                <a:spcPts val="0"/>
              </a:spcBef>
              <a:buClrTx/>
              <a:buSzTx/>
              <a:buFont typeface="Wingdings" panose="05000000000000000000" charset="0"/>
              <a:buChar char="Ø"/>
            </a:pPr>
            <a:r>
              <a:rPr lang="zh-CN" altLang="en-US" sz="2000" dirty="0">
                <a:latin typeface="Times New Roman" panose="02020603050405020304" pitchFamily="18" charset="0"/>
                <a:cs typeface="Times New Roman" panose="02020603050405020304" pitchFamily="18" charset="0"/>
              </a:rPr>
              <a:t>3、实施专利的方式：自己实施+许可他人实施</a:t>
            </a:r>
          </a:p>
          <a:p>
            <a:pPr marL="590550" fontAlgn="auto">
              <a:lnSpc>
                <a:spcPct val="150000"/>
              </a:lnSpc>
              <a:spcBef>
                <a:spcPts val="0"/>
              </a:spcBef>
              <a:buFont typeface="Wingdings" panose="05000000000000000000" charset="0"/>
              <a:buChar char="p"/>
            </a:pPr>
            <a:r>
              <a:rPr kumimoji="1" lang="zh-CN" altLang="en-US" sz="2000" dirty="0">
                <a:solidFill>
                  <a:srgbClr val="FF0000"/>
                </a:solidFill>
                <a:latin typeface="Times New Roman" panose="02020603050405020304" pitchFamily="18" charset="0"/>
                <a:cs typeface="Times New Roman" panose="02020603050405020304" pitchFamily="18" charset="0"/>
              </a:rPr>
              <a:t>从国外进口专利产品是专利实施吗？</a:t>
            </a:r>
          </a:p>
          <a:p>
            <a:pPr marL="0" lvl="0" algn="l" eaLnBrk="1" fontAlgn="auto" hangingPunct="1">
              <a:lnSpc>
                <a:spcPct val="150000"/>
              </a:lnSpc>
              <a:spcBef>
                <a:spcPts val="600"/>
              </a:spcBef>
              <a:spcAft>
                <a:spcPts val="600"/>
              </a:spcAft>
              <a:buClrTx/>
              <a:buSzTx/>
              <a:buFont typeface="Arial" panose="020B0604020202020204" pitchFamily="34" charset="0"/>
              <a:buNone/>
            </a:pPr>
            <a:r>
              <a:rPr kumimoji="1" lang="zh-CN" altLang="en-US" sz="2400" dirty="0">
                <a:sym typeface="+mn-ea"/>
              </a:rPr>
              <a:t>三、充分公开发明创造的内容：</a:t>
            </a:r>
            <a:r>
              <a:rPr lang="zh-CN" altLang="en-US" sz="2000" dirty="0">
                <a:latin typeface="Times New Roman" panose="02020603050405020304" pitchFamily="18" charset="0"/>
                <a:cs typeface="Times New Roman" panose="02020603050405020304" pitchFamily="18" charset="0"/>
                <a:sym typeface="+mn-ea"/>
              </a:rPr>
              <a:t>公开换垄断</a:t>
            </a:r>
            <a:endParaRPr kumimoji="1" lang="zh-CN" altLang="en-US" sz="2400" dirty="0">
              <a:latin typeface="楷体" panose="02010609060101010101" pitchFamily="49" charset="-122"/>
              <a:ea typeface="楷体" panose="02010609060101010101" pitchFamily="49" charset="-122"/>
            </a:endParaRPr>
          </a:p>
          <a:p>
            <a:pPr marL="342265" lvl="0" indent="-457200" algn="l" eaLnBrk="1" hangingPunct="1">
              <a:lnSpc>
                <a:spcPct val="150000"/>
              </a:lnSpc>
              <a:spcBef>
                <a:spcPts val="0"/>
              </a:spcBef>
              <a:buClrTx/>
              <a:buSzTx/>
              <a:buFont typeface="Wingdings" panose="05000000000000000000" charset="0"/>
              <a:buChar char="Ø"/>
            </a:pPr>
            <a:r>
              <a:rPr lang="zh-CN" altLang="en-US" sz="2000" dirty="0">
                <a:latin typeface="Times New Roman" panose="02020603050405020304" pitchFamily="18" charset="0"/>
                <a:cs typeface="Times New Roman" panose="02020603050405020304" pitchFamily="18" charset="0"/>
                <a:sym typeface="+mn-ea"/>
              </a:rPr>
              <a:t>既是专利权取得条件，也是取得专利权后专利权人应尽的义务</a:t>
            </a:r>
            <a:endParaRPr lang="zh-CN" altLang="en-US" sz="2000" dirty="0">
              <a:latin typeface="Times New Roman" panose="02020603050405020304" pitchFamily="18" charset="0"/>
              <a:ea typeface="楷体" panose="02010609060101010101" pitchFamily="49" charset="-122"/>
              <a:cs typeface="Times New Roman" panose="02020603050405020304" pitchFamily="18" charset="0"/>
            </a:endParaRPr>
          </a:p>
          <a:p>
            <a:pPr marL="0" lvl="0" algn="l" eaLnBrk="1" fontAlgn="auto" hangingPunct="1">
              <a:lnSpc>
                <a:spcPct val="150000"/>
              </a:lnSpc>
              <a:spcBef>
                <a:spcPts val="600"/>
              </a:spcBef>
              <a:spcAft>
                <a:spcPts val="600"/>
              </a:spcAft>
              <a:buClrTx/>
              <a:buSzTx/>
              <a:buFont typeface="Arial" panose="020B0604020202020204" pitchFamily="34" charset="0"/>
              <a:buNone/>
            </a:pPr>
            <a:r>
              <a:rPr kumimoji="1" lang="zh-CN" altLang="en-US" sz="2400" dirty="0">
                <a:latin typeface="Times New Roman" panose="02020603050405020304" pitchFamily="18" charset="0"/>
                <a:cs typeface="Times New Roman" panose="02020603050405020304" pitchFamily="18" charset="0"/>
                <a:sym typeface="+mn-ea"/>
              </a:rPr>
              <a:t>四、不滥用专利权（A20）：</a:t>
            </a:r>
            <a:r>
              <a:rPr lang="zh-CN" altLang="en-US" sz="2000" dirty="0">
                <a:latin typeface="Times New Roman" panose="02020603050405020304" pitchFamily="18" charset="0"/>
                <a:cs typeface="Times New Roman" panose="02020603050405020304" pitchFamily="18" charset="0"/>
                <a:sym typeface="+mn-ea"/>
              </a:rPr>
              <a:t>诚实信用原则</a:t>
            </a:r>
            <a:endParaRPr kumimoji="1"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marL="342265" lvl="0" indent="-457200" algn="l" eaLnBrk="1" hangingPunct="1">
              <a:lnSpc>
                <a:spcPct val="150000"/>
              </a:lnSpc>
              <a:spcBef>
                <a:spcPts val="0"/>
              </a:spcBef>
              <a:buClrTx/>
              <a:buSzTx/>
              <a:buFont typeface="Wingdings" panose="05000000000000000000" charset="0"/>
              <a:buChar char="Ø"/>
            </a:pPr>
            <a:r>
              <a:rPr lang="zh-CN" altLang="en-US" sz="2000" dirty="0">
                <a:latin typeface="Times New Roman" panose="02020603050405020304" pitchFamily="18" charset="0"/>
                <a:cs typeface="Times New Roman" panose="02020603050405020304" pitchFamily="18" charset="0"/>
                <a:sym typeface="+mn-ea"/>
              </a:rPr>
              <a:t>不得滥用专利权损害公共利益或者他人合法权益，滥用专利权，排除或者限制竞争，构成垄断行为的，依法处理</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4675" y="1646555"/>
            <a:ext cx="7999095" cy="4968875"/>
          </a:xfrm>
        </p:spPr>
        <p:txBody>
          <a:bodyPr>
            <a:normAutofit fontScale="37500" lnSpcReduction="10000"/>
          </a:bodyPr>
          <a:lstStyle/>
          <a:p>
            <a:pPr marL="0" fontAlgn="auto">
              <a:lnSpc>
                <a:spcPct val="150000"/>
              </a:lnSpc>
              <a:spcBef>
                <a:spcPts val="0"/>
              </a:spcBef>
              <a:buNone/>
            </a:pPr>
            <a:r>
              <a:rPr kumimoji="1" lang="zh-CN" altLang="en-US" sz="8000" dirty="0">
                <a:latin typeface="楷体" panose="02010609060101010101" pitchFamily="49" charset="-122"/>
                <a:ea typeface="楷体" panose="02010609060101010101" pitchFamily="49" charset="-122"/>
              </a:rPr>
              <a:t>一、专利（</a:t>
            </a:r>
            <a:r>
              <a:rPr kumimoji="1" lang="en-US" altLang="zh-CN" sz="8000" dirty="0">
                <a:latin typeface="Times New Roman" panose="02020603050405020304" pitchFamily="18" charset="0"/>
                <a:cs typeface="Times New Roman" panose="02020603050405020304" pitchFamily="18" charset="0"/>
                <a:sym typeface="+mn-ea"/>
              </a:rPr>
              <a:t>Patent</a:t>
            </a:r>
            <a:r>
              <a:rPr kumimoji="1" lang="zh-CN" altLang="en-US" sz="8000" dirty="0">
                <a:sym typeface="+mn-ea"/>
              </a:rPr>
              <a:t>）</a:t>
            </a:r>
          </a:p>
          <a:p>
            <a:pPr marL="702310" indent="-457200" fontAlgn="auto">
              <a:lnSpc>
                <a:spcPct val="150000"/>
              </a:lnSpc>
              <a:spcBef>
                <a:spcPts val="0"/>
              </a:spcBef>
              <a:buFont typeface="Wingdings" panose="05000000000000000000" charset="0"/>
              <a:buChar char="Ø"/>
            </a:pPr>
            <a:r>
              <a:rPr lang="zh-CN" altLang="en-US" sz="6700" dirty="0">
                <a:sym typeface="+mn-ea"/>
              </a:rPr>
              <a:t>词源：公开、显著</a:t>
            </a:r>
          </a:p>
          <a:p>
            <a:pPr marL="1061720" indent="-457200" algn="l" fontAlgn="auto">
              <a:lnSpc>
                <a:spcPct val="150000"/>
              </a:lnSpc>
              <a:spcBef>
                <a:spcPts val="0"/>
              </a:spcBef>
              <a:buClrTx/>
              <a:buSzTx/>
              <a:buFont typeface="Wingdings" panose="05000000000000000000" charset="0"/>
              <a:buChar char="p"/>
            </a:pPr>
            <a:r>
              <a:rPr lang="zh-CN" altLang="en-US" sz="6700" dirty="0">
                <a:latin typeface="Times New Roman" panose="02020603050405020304" pitchFamily="18" charset="0"/>
                <a:cs typeface="Times New Roman" panose="02020603050405020304" pitchFamily="18" charset="0"/>
                <a:sym typeface="+mn-ea"/>
              </a:rPr>
              <a:t>Litterae Patentes</a:t>
            </a:r>
            <a:r>
              <a:rPr lang="zh-CN" altLang="en-US" sz="6700" dirty="0">
                <a:sym typeface="+mn-ea"/>
              </a:rPr>
              <a:t>（拉），“公开信件”“公共文献”；中世纪君主颁布的某种特权证明，后指英国国王亲自签署的垄断权利证书</a:t>
            </a:r>
          </a:p>
          <a:p>
            <a:pPr marL="1061720" indent="-457200" algn="l" fontAlgn="auto">
              <a:lnSpc>
                <a:spcPct val="150000"/>
              </a:lnSpc>
              <a:spcBef>
                <a:spcPts val="0"/>
              </a:spcBef>
              <a:buClrTx/>
              <a:buSzTx/>
              <a:buFont typeface="Wingdings" panose="05000000000000000000" charset="0"/>
              <a:buChar char="p"/>
            </a:pPr>
            <a:r>
              <a:rPr lang="zh-CN" altLang="en-US" sz="6700" dirty="0">
                <a:sym typeface="+mn-ea"/>
              </a:rPr>
              <a:t>《国语》：“荣公好专利”“匹夫专利，犹谓之盗”</a:t>
            </a:r>
          </a:p>
          <a:p>
            <a:pPr marL="702310" indent="-457200" fontAlgn="auto">
              <a:lnSpc>
                <a:spcPct val="150000"/>
              </a:lnSpc>
              <a:spcBef>
                <a:spcPts val="0"/>
              </a:spcBef>
              <a:buFont typeface="Wingdings" panose="05000000000000000000" charset="0"/>
              <a:buChar char="Ø"/>
            </a:pPr>
            <a:r>
              <a:rPr lang="zh-CN" altLang="en-US" sz="6700" dirty="0">
                <a:sym typeface="+mn-ea"/>
              </a:rPr>
              <a:t>现代含义：</a:t>
            </a:r>
          </a:p>
          <a:p>
            <a:pPr marL="1061720" indent="-457200" fontAlgn="auto">
              <a:lnSpc>
                <a:spcPct val="150000"/>
              </a:lnSpc>
              <a:spcBef>
                <a:spcPts val="0"/>
              </a:spcBef>
              <a:buFont typeface="Wingdings" panose="05000000000000000000" charset="0"/>
              <a:buChar char="p"/>
            </a:pPr>
            <a:r>
              <a:rPr lang="zh-CN" altLang="en-US" sz="6700" dirty="0">
                <a:sym typeface="+mn-ea"/>
              </a:rPr>
              <a:t>法律：专利权简称，对其发明创造享有的有期限的垄断权</a:t>
            </a:r>
          </a:p>
          <a:p>
            <a:pPr marL="1061720" indent="-457200" fontAlgn="auto">
              <a:lnSpc>
                <a:spcPct val="150000"/>
              </a:lnSpc>
              <a:spcBef>
                <a:spcPts val="0"/>
              </a:spcBef>
              <a:buFont typeface="Wingdings" panose="05000000000000000000" charset="0"/>
              <a:buChar char="p"/>
            </a:pPr>
            <a:r>
              <a:rPr lang="zh-CN" altLang="en-US" sz="6700" dirty="0">
                <a:sym typeface="+mn-ea"/>
              </a:rPr>
              <a:t>客体：获得专利权保护的发明、实用新型和外观设计</a:t>
            </a:r>
            <a:endParaRPr kumimoji="1" lang="en-US" altLang="zh-CN" sz="6700" dirty="0">
              <a:latin typeface="楷体" panose="02010609060101010101" pitchFamily="49" charset="-122"/>
              <a:ea typeface="楷体" panose="02010609060101010101" pitchFamily="49" charset="-122"/>
            </a:endParaRPr>
          </a:p>
          <a:p>
            <a:pPr marL="1061720" indent="-457200" fontAlgn="auto">
              <a:lnSpc>
                <a:spcPct val="150000"/>
              </a:lnSpc>
              <a:spcBef>
                <a:spcPts val="0"/>
              </a:spcBef>
              <a:buFont typeface="Wingdings" panose="05000000000000000000" charset="0"/>
              <a:buChar char="p"/>
            </a:pPr>
            <a:r>
              <a:rPr lang="zh-CN" altLang="en-US" sz="6700" dirty="0">
                <a:latin typeface="楷体" panose="02010609060101010101" pitchFamily="49" charset="-122"/>
                <a:ea typeface="楷体" panose="02010609060101010101" pitchFamily="49" charset="-122"/>
              </a:rPr>
              <a:t>形式：记载授予专利权的发明创造的文献和证书</a:t>
            </a:r>
            <a:endParaRPr kumimoji="1" lang="zh-CN" altLang="en-US" sz="6700" dirty="0">
              <a:latin typeface="楷体" panose="02010609060101010101" pitchFamily="49" charset="-122"/>
              <a:ea typeface="楷体" panose="02010609060101010101" pitchFamily="49" charset="-122"/>
            </a:endParaRPr>
          </a:p>
        </p:txBody>
      </p:sp>
      <p:sp>
        <p:nvSpPr>
          <p:cNvPr id="5" name="内容占位符 2"/>
          <p:cNvSpPr>
            <a:spLocks noGrp="1"/>
          </p:cNvSpPr>
          <p:nvPr/>
        </p:nvSpPr>
        <p:spPr>
          <a:xfrm>
            <a:off x="598170" y="978535"/>
            <a:ext cx="7948295" cy="66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楷体" panose="02010609060101010101" pitchFamily="49" charset="-122"/>
                <a:ea typeface="楷体" panose="02010609060101010101" pitchFamily="49"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kumimoji="1" lang="zh-CN" altLang="en-US" sz="3200" dirty="0">
                <a:latin typeface="楷体" panose="02010609060101010101" pitchFamily="49" charset="-122"/>
                <a:ea typeface="楷体" panose="02010609060101010101" pitchFamily="49" charset="-122"/>
              </a:rPr>
              <a:t>第一节 专利相关概念体系</a:t>
            </a:r>
            <a:endParaRPr kumimoji="1" lang="zh-CN" altLang="en-US" dirty="0">
              <a:latin typeface="楷体" panose="02010609060101010101" pitchFamily="49" charset="-122"/>
              <a:ea typeface="楷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9085" y="925195"/>
            <a:ext cx="8627110" cy="5467985"/>
          </a:xfrm>
        </p:spPr>
        <p:txBody>
          <a:bodyPr>
            <a:normAutofit fontScale="35000" lnSpcReduction="20000"/>
          </a:bodyPr>
          <a:lstStyle/>
          <a:p>
            <a:pPr marL="0" fontAlgn="auto">
              <a:lnSpc>
                <a:spcPct val="150000"/>
              </a:lnSpc>
              <a:spcBef>
                <a:spcPts val="0"/>
              </a:spcBef>
              <a:buNone/>
            </a:pPr>
            <a:r>
              <a:rPr kumimoji="1" lang="zh-CN" altLang="en-US" sz="6900" dirty="0">
                <a:latin typeface="楷体" panose="02010609060101010101" pitchFamily="49" charset="-122"/>
                <a:ea typeface="楷体" panose="02010609060101010101" pitchFamily="49" charset="-122"/>
              </a:rPr>
              <a:t>二、专利权</a:t>
            </a:r>
            <a:endParaRPr kumimoji="1" lang="zh-CN" altLang="en-US" sz="6900" dirty="0">
              <a:sym typeface="+mn-ea"/>
            </a:endParaRPr>
          </a:p>
          <a:p>
            <a:pPr marL="702310" indent="-457200" fontAlgn="auto">
              <a:lnSpc>
                <a:spcPct val="150000"/>
              </a:lnSpc>
              <a:spcBef>
                <a:spcPts val="0"/>
              </a:spcBef>
              <a:buFont typeface="Wingdings" panose="05000000000000000000" charset="0"/>
              <a:buChar char="Ø"/>
            </a:pPr>
            <a:r>
              <a:rPr lang="en-US" altLang="zh-CN" sz="5700" dirty="0">
                <a:latin typeface="Times New Roman" panose="02020603050405020304" pitchFamily="18" charset="0"/>
                <a:cs typeface="Times New Roman" panose="02020603050405020304" pitchFamily="18" charset="0"/>
                <a:sym typeface="+mn-ea"/>
              </a:rPr>
              <a:t>1</a:t>
            </a:r>
            <a:r>
              <a:rPr lang="zh-CN" altLang="en-US" sz="5700" dirty="0">
                <a:latin typeface="Times New Roman" panose="02020603050405020304" pitchFamily="18" charset="0"/>
                <a:cs typeface="Times New Roman" panose="02020603050405020304" pitchFamily="18" charset="0"/>
                <a:sym typeface="+mn-ea"/>
              </a:rPr>
              <a:t>、定义：</a:t>
            </a:r>
          </a:p>
          <a:p>
            <a:pPr marL="1061720" indent="-457200" fontAlgn="auto">
              <a:lnSpc>
                <a:spcPct val="150000"/>
              </a:lnSpc>
              <a:spcBef>
                <a:spcPts val="0"/>
              </a:spcBef>
              <a:buFont typeface="Wingdings" panose="05000000000000000000" charset="0"/>
              <a:buChar char="p"/>
            </a:pPr>
            <a:r>
              <a:rPr lang="zh-CN" altLang="en-US" sz="5700" dirty="0">
                <a:sym typeface="+mn-ea"/>
              </a:rPr>
              <a:t>法律关系：法律赋予</a:t>
            </a:r>
            <a:r>
              <a:rPr lang="zh-CN" altLang="en-US" sz="5700" b="1" dirty="0">
                <a:solidFill>
                  <a:srgbClr val="FF0000"/>
                </a:solidFill>
                <a:sym typeface="+mn-ea"/>
              </a:rPr>
              <a:t>专利权人</a:t>
            </a:r>
            <a:r>
              <a:rPr lang="zh-CN" altLang="en-US" sz="5700" dirty="0">
                <a:sym typeface="+mn-ea"/>
              </a:rPr>
              <a:t>对其获得专利的</a:t>
            </a:r>
            <a:r>
              <a:rPr lang="zh-CN" altLang="en-US" sz="5700" b="1" dirty="0">
                <a:solidFill>
                  <a:srgbClr val="FF0000"/>
                </a:solidFill>
                <a:sym typeface="+mn-ea"/>
              </a:rPr>
              <a:t>发明创造</a:t>
            </a:r>
            <a:r>
              <a:rPr lang="zh-CN" altLang="en-US" sz="5700" dirty="0">
                <a:sym typeface="+mn-ea"/>
              </a:rPr>
              <a:t>在一定范围内享有的</a:t>
            </a:r>
            <a:r>
              <a:rPr lang="zh-CN" altLang="en-US" sz="5700" b="1" dirty="0">
                <a:solidFill>
                  <a:srgbClr val="FF0000"/>
                </a:solidFill>
                <a:sym typeface="+mn-ea"/>
              </a:rPr>
              <a:t>独占性使用权</a:t>
            </a:r>
            <a:r>
              <a:rPr lang="zh-CN" altLang="en-US" sz="5700" dirty="0">
                <a:sym typeface="+mn-ea"/>
              </a:rPr>
              <a:t>（吴汉东、冯晓青）</a:t>
            </a:r>
          </a:p>
          <a:p>
            <a:pPr marL="1421765" indent="-457200" fontAlgn="auto">
              <a:lnSpc>
                <a:spcPct val="150000"/>
              </a:lnSpc>
              <a:spcBef>
                <a:spcPts val="0"/>
              </a:spcBef>
              <a:buFont typeface="Arial" panose="020B0604020202020204" pitchFamily="34" charset="0"/>
              <a:buChar char="•"/>
            </a:pPr>
            <a:r>
              <a:rPr lang="zh-CN" altLang="en-US" sz="5700" dirty="0">
                <a:latin typeface="宋体" panose="02010600030101010101" pitchFamily="2" charset="-122"/>
                <a:sym typeface="+mn-ea"/>
              </a:rPr>
              <a:t>禁止他人为生产经营目的实施特定发明创造的权利（专利法）</a:t>
            </a:r>
            <a:endParaRPr lang="zh-CN" altLang="en-US" sz="5700" dirty="0">
              <a:sym typeface="+mn-ea"/>
            </a:endParaRPr>
          </a:p>
          <a:p>
            <a:pPr marL="1061720" indent="-457200" fontAlgn="auto">
              <a:lnSpc>
                <a:spcPct val="150000"/>
              </a:lnSpc>
              <a:spcBef>
                <a:spcPts val="0"/>
              </a:spcBef>
              <a:buFont typeface="Wingdings" panose="05000000000000000000" charset="0"/>
              <a:buChar char="p"/>
            </a:pPr>
            <a:r>
              <a:rPr lang="zh-CN" altLang="en-US" sz="5700" dirty="0">
                <a:sym typeface="+mn-ea"/>
              </a:rPr>
              <a:t>权利取得：国家根据发明创造人或设计人的</a:t>
            </a:r>
            <a:r>
              <a:rPr lang="zh-CN" altLang="en-US" sz="5700" b="1" dirty="0">
                <a:solidFill>
                  <a:srgbClr val="FF0000"/>
                </a:solidFill>
                <a:sym typeface="+mn-ea"/>
              </a:rPr>
              <a:t>申请</a:t>
            </a:r>
            <a:r>
              <a:rPr lang="zh-CN" altLang="en-US" sz="5700" dirty="0">
                <a:sym typeface="+mn-ea"/>
              </a:rPr>
              <a:t>，以</a:t>
            </a:r>
            <a:r>
              <a:rPr lang="zh-CN" altLang="en-US" sz="5700" b="1" dirty="0">
                <a:solidFill>
                  <a:srgbClr val="FF0000"/>
                </a:solidFill>
                <a:sym typeface="+mn-ea"/>
              </a:rPr>
              <a:t>向社会公开符合法律规定的</a:t>
            </a:r>
            <a:r>
              <a:rPr lang="zh-CN" altLang="en-US" sz="5700" dirty="0">
                <a:sym typeface="+mn-ea"/>
              </a:rPr>
              <a:t>发明创造为前提，根据法定程序在一定期限内授予发明人或设计人的一种</a:t>
            </a:r>
            <a:r>
              <a:rPr lang="zh-CN" altLang="en-US" sz="5700" b="1" dirty="0">
                <a:solidFill>
                  <a:srgbClr val="FF0000"/>
                </a:solidFill>
                <a:sym typeface="+mn-ea"/>
              </a:rPr>
              <a:t>排他性权利</a:t>
            </a:r>
            <a:r>
              <a:rPr lang="zh-CN" altLang="en-US" sz="5700" dirty="0">
                <a:sym typeface="+mn-ea"/>
              </a:rPr>
              <a:t>（来小鹏、王迁）</a:t>
            </a:r>
          </a:p>
          <a:p>
            <a:pPr marL="702310" indent="-457200" algn="l" fontAlgn="auto">
              <a:lnSpc>
                <a:spcPct val="150000"/>
              </a:lnSpc>
              <a:spcBef>
                <a:spcPts val="0"/>
              </a:spcBef>
              <a:buClrTx/>
              <a:buSzTx/>
              <a:buFont typeface="Wingdings" panose="05000000000000000000" charset="0"/>
              <a:buChar char="Ø"/>
            </a:pPr>
            <a:r>
              <a:rPr lang="en-US" sz="5700" dirty="0">
                <a:latin typeface="Times New Roman" panose="02020603050405020304" pitchFamily="18" charset="0"/>
                <a:cs typeface="Times New Roman" panose="02020603050405020304" pitchFamily="18" charset="0"/>
                <a:sym typeface="+mn-ea"/>
              </a:rPr>
              <a:t>2</a:t>
            </a:r>
            <a:r>
              <a:rPr lang="zh-CN" altLang="en-US" sz="5700" dirty="0">
                <a:latin typeface="Times New Roman" panose="02020603050405020304" pitchFamily="18" charset="0"/>
                <a:cs typeface="Times New Roman" panose="02020603050405020304" pitchFamily="18" charset="0"/>
                <a:sym typeface="+mn-ea"/>
              </a:rPr>
              <a:t>、</a:t>
            </a:r>
            <a:r>
              <a:rPr sz="5700" dirty="0">
                <a:latin typeface="Times New Roman" panose="02020603050405020304" pitchFamily="18" charset="0"/>
                <a:cs typeface="Times New Roman" panose="02020603050405020304" pitchFamily="18" charset="0"/>
                <a:sym typeface="+mn-ea"/>
              </a:rPr>
              <a:t>属性：</a:t>
            </a:r>
          </a:p>
          <a:p>
            <a:pPr marL="1061720" indent="-457200" algn="l" fontAlgn="auto">
              <a:lnSpc>
                <a:spcPct val="150000"/>
              </a:lnSpc>
              <a:spcBef>
                <a:spcPts val="0"/>
              </a:spcBef>
              <a:buClrTx/>
              <a:buSzTx/>
              <a:buFont typeface="Wingdings" panose="05000000000000000000" charset="0"/>
              <a:buChar char="p"/>
            </a:pPr>
            <a:r>
              <a:rPr lang="zh-CN" altLang="en-US" sz="5700" dirty="0">
                <a:sym typeface="+mn-ea"/>
              </a:rPr>
              <a:t>精神权利与财产权利 </a:t>
            </a:r>
            <a:r>
              <a:rPr lang="zh-CN" altLang="en-US" sz="5700" dirty="0">
                <a:latin typeface="Times New Roman" panose="02020603050405020304" pitchFamily="18" charset="0"/>
                <a:cs typeface="Times New Roman" panose="02020603050405020304" pitchFamily="18" charset="0"/>
                <a:sym typeface="+mn-ea"/>
              </a:rPr>
              <a:t>V.</a:t>
            </a:r>
            <a:r>
              <a:rPr lang="zh-CN" altLang="en-US" sz="5700" dirty="0">
                <a:sym typeface="+mn-ea"/>
              </a:rPr>
              <a:t> 财产权利</a:t>
            </a:r>
          </a:p>
          <a:p>
            <a:pPr marL="1061720" indent="-457200" algn="l" fontAlgn="auto">
              <a:lnSpc>
                <a:spcPct val="150000"/>
              </a:lnSpc>
              <a:spcBef>
                <a:spcPts val="0"/>
              </a:spcBef>
              <a:buClrTx/>
              <a:buSzTx/>
              <a:buFont typeface="Wingdings" panose="05000000000000000000" charset="0"/>
              <a:buChar char="p"/>
            </a:pPr>
            <a:r>
              <a:rPr lang="zh-CN" altLang="en-US" sz="5700" dirty="0">
                <a:sym typeface="+mn-ea"/>
              </a:rPr>
              <a:t>禁止权（消极、负面） </a:t>
            </a:r>
            <a:r>
              <a:rPr lang="zh-CN" altLang="en-US" sz="5700" dirty="0">
                <a:latin typeface="Times New Roman" panose="02020603050405020304" pitchFamily="18" charset="0"/>
                <a:cs typeface="Times New Roman" panose="02020603050405020304" pitchFamily="18" charset="0"/>
                <a:sym typeface="+mn-ea"/>
              </a:rPr>
              <a:t>V.</a:t>
            </a:r>
            <a:r>
              <a:rPr lang="zh-CN" altLang="en-US" sz="5700" dirty="0">
                <a:sym typeface="+mn-ea"/>
              </a:rPr>
              <a:t> 积极权利（效力）与消极权利（效力）</a:t>
            </a:r>
            <a:endParaRPr lang="zh-CN" altLang="en-US" sz="57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45135" y="925195"/>
            <a:ext cx="8027035" cy="5408930"/>
          </a:xfrm>
        </p:spPr>
        <p:txBody>
          <a:bodyPr>
            <a:normAutofit/>
          </a:bodyPr>
          <a:lstStyle/>
          <a:p>
            <a:pPr marL="702310" indent="-457200" algn="l" fontAlgn="auto">
              <a:lnSpc>
                <a:spcPct val="150000"/>
              </a:lnSpc>
              <a:spcBef>
                <a:spcPts val="0"/>
              </a:spcBef>
              <a:buClrTx/>
              <a:buSzTx/>
              <a:buFont typeface="Wingdings" panose="05000000000000000000" charset="0"/>
              <a:buChar char="Ø"/>
            </a:pPr>
            <a:r>
              <a:rPr lang="en-US" sz="2000" dirty="0">
                <a:latin typeface="Times New Roman" panose="02020603050405020304" pitchFamily="18" charset="0"/>
                <a:cs typeface="Times New Roman" panose="02020603050405020304" pitchFamily="18" charset="0"/>
                <a:sym typeface="+mn-ea"/>
              </a:rPr>
              <a:t>3、</a:t>
            </a:r>
            <a:r>
              <a:rPr lang="zh-CN" altLang="en-US" sz="2000" dirty="0">
                <a:latin typeface="宋体" panose="02010600030101010101" pitchFamily="2" charset="-122"/>
                <a:sym typeface="+mn-ea"/>
              </a:rPr>
              <a:t>内容：实施权 + 禁止权 + 许可权 + 转让权</a:t>
            </a:r>
            <a:endParaRPr lang="en-US" altLang="zh-CN" sz="2000" dirty="0">
              <a:latin typeface="Times New Roman" panose="02020603050405020304" pitchFamily="18" charset="0"/>
              <a:cs typeface="Times New Roman" panose="02020603050405020304" pitchFamily="18" charset="0"/>
              <a:sym typeface="+mn-ea"/>
            </a:endParaRPr>
          </a:p>
          <a:p>
            <a:pPr marL="702310" indent="-457200" algn="l" fontAlgn="auto">
              <a:lnSpc>
                <a:spcPct val="150000"/>
              </a:lnSpc>
              <a:spcBef>
                <a:spcPts val="0"/>
              </a:spcBef>
              <a:buClrTx/>
              <a:buSzTx/>
              <a:buFont typeface="Wingdings" panose="05000000000000000000" charset="0"/>
              <a:buChar char="Ø"/>
            </a:pPr>
            <a:r>
              <a:rPr lang="en-US" altLang="zh-CN" sz="2000" dirty="0">
                <a:latin typeface="Times New Roman" panose="02020603050405020304" pitchFamily="18" charset="0"/>
                <a:cs typeface="Times New Roman" panose="02020603050405020304" pitchFamily="18" charset="0"/>
                <a:sym typeface="+mn-ea"/>
              </a:rPr>
              <a:t>4</a:t>
            </a:r>
            <a:r>
              <a:rPr lang="zh-CN" altLang="en-US" sz="2000" dirty="0">
                <a:latin typeface="Times New Roman" panose="02020603050405020304" pitchFamily="18" charset="0"/>
                <a:cs typeface="Times New Roman" panose="02020603050405020304" pitchFamily="18" charset="0"/>
                <a:sym typeface="+mn-ea"/>
              </a:rPr>
              <a:t>、特征：</a:t>
            </a:r>
          </a:p>
          <a:p>
            <a:pPr marL="1061720" indent="-457200" fontAlgn="auto">
              <a:lnSpc>
                <a:spcPct val="150000"/>
              </a:lnSpc>
              <a:spcBef>
                <a:spcPts val="0"/>
              </a:spcBef>
              <a:buFont typeface="Wingdings" panose="05000000000000000000" charset="0"/>
              <a:buChar char="p"/>
            </a:pPr>
            <a:r>
              <a:rPr kumimoji="1" lang="zh-CN" altLang="en-US" sz="2000" dirty="0">
                <a:latin typeface="楷体" panose="02010609060101010101" pitchFamily="49" charset="-122"/>
                <a:ea typeface="楷体" panose="02010609060101010101" pitchFamily="49" charset="-122"/>
                <a:sym typeface="+mn-ea"/>
              </a:rPr>
              <a:t>垄断性、以向社会公开技术为条件、依法审查才能获得</a:t>
            </a:r>
          </a:p>
          <a:p>
            <a:pPr marL="1421765" indent="-457200" algn="l" fontAlgn="auto">
              <a:lnSpc>
                <a:spcPct val="150000"/>
              </a:lnSpc>
              <a:spcBef>
                <a:spcPts val="0"/>
              </a:spcBef>
              <a:buClrTx/>
              <a:buSzTx/>
              <a:buChar char="•"/>
            </a:pPr>
            <a:r>
              <a:rPr lang="zh-CN" altLang="en-US" sz="2000" dirty="0">
                <a:sym typeface="+mn-ea"/>
              </a:rPr>
              <a:t>法定垄断：专利法的首要属性、以科学审查为实现方式</a:t>
            </a:r>
          </a:p>
          <a:p>
            <a:pPr marL="2141855" indent="-457200" fontAlgn="auto">
              <a:lnSpc>
                <a:spcPct val="150000"/>
              </a:lnSpc>
              <a:spcBef>
                <a:spcPts val="0"/>
              </a:spcBef>
              <a:buFont typeface="Wingdings" panose="05000000000000000000" charset="0"/>
              <a:buChar char="$"/>
            </a:pPr>
            <a:r>
              <a:rPr lang="zh-CN" altLang="en-US" sz="2000" b="1" dirty="0">
                <a:solidFill>
                  <a:srgbClr val="FF0000"/>
                </a:solidFill>
                <a:sym typeface="+mn-ea"/>
              </a:rPr>
              <a:t>独占</a:t>
            </a:r>
            <a:r>
              <a:rPr lang="zh-CN" altLang="en-US" sz="2000" dirty="0">
                <a:sym typeface="+mn-ea"/>
              </a:rPr>
              <a:t>技术实施行为产生的</a:t>
            </a:r>
            <a:r>
              <a:rPr lang="zh-CN" altLang="en-US" sz="2000" b="1" dirty="0">
                <a:solidFill>
                  <a:srgbClr val="FF0000"/>
                </a:solidFill>
                <a:sym typeface="+mn-ea"/>
              </a:rPr>
              <a:t>利益</a:t>
            </a:r>
          </a:p>
          <a:p>
            <a:pPr marL="2141855" indent="-457200" algn="l" fontAlgn="auto">
              <a:lnSpc>
                <a:spcPct val="150000"/>
              </a:lnSpc>
              <a:spcBef>
                <a:spcPts val="0"/>
              </a:spcBef>
              <a:buClrTx/>
              <a:buSzTx/>
              <a:buFont typeface="Wingdings" panose="05000000000000000000" charset="0"/>
              <a:buChar char="$"/>
            </a:pPr>
            <a:r>
              <a:rPr lang="zh-CN" altLang="en-US" sz="2000" dirty="0">
                <a:sym typeface="+mn-ea"/>
              </a:rPr>
              <a:t>信息传播×       新技术×</a:t>
            </a:r>
            <a:endParaRPr lang="zh-CN" altLang="en-US" sz="2000" b="1" dirty="0">
              <a:solidFill>
                <a:srgbClr val="FF0000"/>
              </a:solidFill>
              <a:sym typeface="+mn-ea"/>
            </a:endParaRPr>
          </a:p>
          <a:p>
            <a:pPr marL="1421765" indent="-457200" algn="l" fontAlgn="auto">
              <a:lnSpc>
                <a:spcPct val="150000"/>
              </a:lnSpc>
              <a:spcBef>
                <a:spcPts val="0"/>
              </a:spcBef>
              <a:buClrTx/>
              <a:buSzTx/>
              <a:buChar char="•"/>
            </a:pPr>
            <a:r>
              <a:rPr lang="zh-CN" altLang="en-US" sz="2000" dirty="0">
                <a:sym typeface="+mn-ea"/>
              </a:rPr>
              <a:t>技术公开：基本前提、效果上实现技术交流</a:t>
            </a:r>
          </a:p>
          <a:p>
            <a:pPr marL="2141855" indent="-457200" algn="l" fontAlgn="auto">
              <a:lnSpc>
                <a:spcPct val="150000"/>
              </a:lnSpc>
              <a:spcBef>
                <a:spcPts val="0"/>
              </a:spcBef>
              <a:buClrTx/>
              <a:buSzTx/>
              <a:buFont typeface="Wingdings" panose="05000000000000000000" charset="0"/>
              <a:buChar char="$"/>
            </a:pPr>
            <a:r>
              <a:rPr lang="zh-CN" altLang="en-US" sz="2000" dirty="0">
                <a:sym typeface="+mn-ea"/>
              </a:rPr>
              <a:t>以书面方式向社会公开技术信息：专利说明书</a:t>
            </a:r>
          </a:p>
          <a:p>
            <a:pPr marL="2141855" indent="-457200" algn="l" fontAlgn="auto">
              <a:lnSpc>
                <a:spcPct val="150000"/>
              </a:lnSpc>
              <a:spcBef>
                <a:spcPts val="0"/>
              </a:spcBef>
              <a:buClrTx/>
              <a:buSzTx/>
              <a:buFont typeface="Wingdings" panose="05000000000000000000" charset="0"/>
              <a:buChar char="$"/>
            </a:pPr>
            <a:r>
              <a:rPr lang="zh-CN" altLang="en-US" sz="2000" dirty="0">
                <a:sym typeface="+mn-ea"/>
              </a:rPr>
              <a:t>以书面方式向社会公开权利内容：权利要求书</a:t>
            </a:r>
            <a:endParaRPr kumimoji="1" lang="zh-CN" altLang="en-US" sz="2000" dirty="0">
              <a:latin typeface="楷体" panose="02010609060101010101" pitchFamily="49" charset="-122"/>
              <a:ea typeface="楷体" panose="02010609060101010101" pitchFamily="49" charset="-122"/>
              <a:sym typeface="+mn-ea"/>
            </a:endParaRPr>
          </a:p>
          <a:p>
            <a:pPr marL="1061720" indent="-457200" fontAlgn="auto">
              <a:lnSpc>
                <a:spcPct val="150000"/>
              </a:lnSpc>
              <a:spcBef>
                <a:spcPts val="0"/>
              </a:spcBef>
              <a:buFont typeface="Wingdings" panose="05000000000000000000" charset="0"/>
              <a:buChar char="p"/>
            </a:pPr>
            <a:r>
              <a:rPr lang="zh-CN" altLang="en-US" sz="2000" dirty="0">
                <a:latin typeface="Times New Roman" panose="02020603050405020304" pitchFamily="18" charset="0"/>
                <a:cs typeface="Times New Roman" panose="02020603050405020304" pitchFamily="18" charset="0"/>
                <a:sym typeface="+mn-ea"/>
              </a:rPr>
              <a:t>以实施为核心、内涵封闭性</a:t>
            </a:r>
            <a:endParaRPr kumimoji="1" lang="zh-CN" altLang="en-US" sz="2000" dirty="0">
              <a:latin typeface="楷体" panose="02010609060101010101" pitchFamily="49" charset="-122"/>
              <a:ea typeface="楷体" panose="02010609060101010101" pitchFamily="49" charset="-122"/>
              <a:sym typeface="+mn-ea"/>
            </a:endParaRPr>
          </a:p>
          <a:p>
            <a:pPr marL="1061720" indent="-457200" fontAlgn="auto">
              <a:lnSpc>
                <a:spcPct val="150000"/>
              </a:lnSpc>
              <a:spcBef>
                <a:spcPts val="0"/>
              </a:spcBef>
              <a:buFont typeface="Wingdings" panose="05000000000000000000" charset="0"/>
              <a:buChar char="p"/>
            </a:pPr>
            <a:r>
              <a:rPr kumimoji="1" lang="zh-CN" altLang="en-US" sz="2000" dirty="0">
                <a:latin typeface="楷体" panose="02010609060101010101" pitchFamily="49" charset="-122"/>
                <a:ea typeface="楷体" panose="02010609060101010101" pitchFamily="49" charset="-122"/>
                <a:sym typeface="+mn-ea"/>
              </a:rPr>
              <a:t>财产性、时间性、地域性、</a:t>
            </a:r>
            <a:r>
              <a:rPr kumimoji="1" lang="zh-CN" altLang="en-US" sz="2000" dirty="0">
                <a:solidFill>
                  <a:srgbClr val="FF0000"/>
                </a:solidFill>
                <a:latin typeface="楷体" panose="02010609060101010101" pitchFamily="49" charset="-122"/>
                <a:ea typeface="楷体" panose="02010609060101010101" pitchFamily="49" charset="-122"/>
                <a:sym typeface="+mn-ea"/>
              </a:rPr>
              <a:t>无形性（？）</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98805" y="1647190"/>
            <a:ext cx="7957185" cy="4864735"/>
          </a:xfrm>
        </p:spPr>
        <p:txBody>
          <a:bodyPr>
            <a:noAutofit/>
          </a:bodyPr>
          <a:lstStyle/>
          <a:p>
            <a:pPr algn="l" fontAlgn="base">
              <a:lnSpc>
                <a:spcPct val="150000"/>
              </a:lnSpc>
              <a:spcBef>
                <a:spcPts val="0"/>
              </a:spcBef>
              <a:buFont typeface="Wingdings" panose="05000000000000000000" charset="0"/>
            </a:pPr>
            <a:r>
              <a:rPr lang="zh-CN" altLang="en-US" sz="2400" dirty="0">
                <a:solidFill>
                  <a:srgbClr val="000000"/>
                </a:solidFill>
                <a:cs typeface="华文楷体" panose="02010600040101010101" charset="-122"/>
                <a:sym typeface="宋体" panose="02010600030101010101" pitchFamily="2" charset="-122"/>
              </a:rPr>
              <a:t>一、法条表述</a:t>
            </a:r>
          </a:p>
          <a:p>
            <a:pPr marL="342265" indent="-342900" algn="l" fontAlgn="base">
              <a:lnSpc>
                <a:spcPct val="150000"/>
              </a:lnSpc>
              <a:spcBef>
                <a:spcPts val="0"/>
              </a:spcBef>
              <a:buFont typeface="Wingdings" panose="05000000000000000000" charset="0"/>
              <a:buChar char="Ø"/>
            </a:pPr>
            <a:r>
              <a:rPr lang="zh-CN" altLang="en-US" sz="2000" dirty="0">
                <a:solidFill>
                  <a:srgbClr val="000000"/>
                </a:solidFill>
                <a:cs typeface="华文楷体" panose="02010600040101010101" charset="-122"/>
                <a:sym typeface="宋体" panose="02010600030101010101" pitchFamily="2" charset="-122"/>
              </a:rPr>
              <a:t>发明与实用新型专利权内容</a:t>
            </a:r>
          </a:p>
          <a:p>
            <a:pPr marL="1061720" indent="-457200" algn="l">
              <a:lnSpc>
                <a:spcPct val="150000"/>
              </a:lnSpc>
              <a:spcBef>
                <a:spcPts val="0"/>
              </a:spcBef>
              <a:buClrTx/>
              <a:buSzTx/>
              <a:buFont typeface="Wingdings" panose="05000000000000000000" charset="0"/>
              <a:buChar char="p"/>
            </a:pPr>
            <a:r>
              <a:rPr lang="zh-CN" altLang="en-US" sz="2000" dirty="0">
                <a:sym typeface="宋体" panose="02010600030101010101" pitchFamily="2" charset="-122"/>
              </a:rPr>
              <a:t>专利产品：排除他人为生产经营目的制造、使用、许诺销售、销售和进口该专利产品</a:t>
            </a:r>
          </a:p>
          <a:p>
            <a:pPr marL="1061720" indent="-457200" algn="l">
              <a:lnSpc>
                <a:spcPct val="150000"/>
              </a:lnSpc>
              <a:spcBef>
                <a:spcPts val="0"/>
              </a:spcBef>
              <a:buClrTx/>
              <a:buSzTx/>
              <a:buFont typeface="Wingdings" panose="05000000000000000000" charset="0"/>
              <a:buChar char="p"/>
            </a:pPr>
            <a:r>
              <a:rPr lang="zh-CN" altLang="en-US" sz="2000" dirty="0">
                <a:sym typeface="宋体" panose="02010600030101010101" pitchFamily="2" charset="-122"/>
              </a:rPr>
              <a:t>专利方法：排除他人为生产经营目的使用该专利方法以及使用、许诺销售、销售和进口依照该专利方法直接获得的产品</a:t>
            </a:r>
          </a:p>
          <a:p>
            <a:pPr marL="342265" indent="-342900" algn="l" fontAlgn="base">
              <a:lnSpc>
                <a:spcPct val="150000"/>
              </a:lnSpc>
              <a:spcBef>
                <a:spcPts val="0"/>
              </a:spcBef>
              <a:buClrTx/>
              <a:buSzTx/>
              <a:buFont typeface="Wingdings" panose="05000000000000000000" charset="0"/>
              <a:buChar char="Ø"/>
            </a:pPr>
            <a:r>
              <a:rPr lang="zh-CN" altLang="en-US" sz="2000" dirty="0">
                <a:solidFill>
                  <a:srgbClr val="000000"/>
                </a:solidFill>
                <a:cs typeface="华文楷体" panose="02010600040101010101" charset="-122"/>
                <a:sym typeface="+mn-ea"/>
              </a:rPr>
              <a:t>外观设计专利权的内容</a:t>
            </a:r>
          </a:p>
          <a:p>
            <a:pPr marL="1061720" indent="-457200" algn="l">
              <a:lnSpc>
                <a:spcPct val="150000"/>
              </a:lnSpc>
              <a:spcBef>
                <a:spcPts val="0"/>
              </a:spcBef>
              <a:buClrTx/>
              <a:buSzTx/>
              <a:buFont typeface="Wingdings" panose="05000000000000000000" charset="0"/>
              <a:buChar char="p"/>
            </a:pPr>
            <a:r>
              <a:rPr lang="zh-CN" altLang="en-US" sz="2000" dirty="0">
                <a:sym typeface="宋体" panose="02010600030101010101" pitchFamily="2" charset="-122"/>
              </a:rPr>
              <a:t>不得为生产经营目的制造、许诺销售、销售、进口其外观设计专利产品</a:t>
            </a:r>
          </a:p>
        </p:txBody>
      </p:sp>
      <p:sp>
        <p:nvSpPr>
          <p:cNvPr id="5" name="内容占位符 2"/>
          <p:cNvSpPr>
            <a:spLocks noGrp="1"/>
          </p:cNvSpPr>
          <p:nvPr/>
        </p:nvSpPr>
        <p:spPr>
          <a:xfrm>
            <a:off x="598170" y="978535"/>
            <a:ext cx="7948295" cy="668020"/>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a:solidFill>
                  <a:schemeClr val="tx1"/>
                </a:solidFill>
                <a:latin typeface="楷体" panose="02010609060101010101" pitchFamily="49" charset="-122"/>
                <a:ea typeface="楷体" panose="02010609060101010101" pitchFamily="49"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楷体" panose="02010609060101010101" pitchFamily="49" charset="-122"/>
                <a:ea typeface="楷体"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楷体" panose="02010609060101010101" pitchFamily="49" charset="-122"/>
                <a:ea typeface="楷体"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 panose="02010609060101010101" pitchFamily="49" charset="-122"/>
                <a:ea typeface="楷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buNone/>
            </a:pPr>
            <a:r>
              <a:rPr kumimoji="1" lang="zh-CN" altLang="en-US" sz="3200" dirty="0">
                <a:latin typeface="楷体" panose="02010609060101010101" pitchFamily="49" charset="-122"/>
                <a:ea typeface="楷体" panose="02010609060101010101" pitchFamily="49" charset="-122"/>
              </a:rPr>
              <a:t>第二节 专利权的具体内容</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8590" y="1024255"/>
            <a:ext cx="8729980" cy="5348605"/>
          </a:xfrm>
        </p:spPr>
        <p:txBody>
          <a:bodyPr>
            <a:noAutofit/>
          </a:bodyPr>
          <a:lstStyle/>
          <a:p>
            <a:pPr marL="245110" fontAlgn="auto">
              <a:lnSpc>
                <a:spcPct val="150000"/>
              </a:lnSpc>
              <a:spcBef>
                <a:spcPts val="0"/>
              </a:spcBef>
              <a:buFont typeface="Wingdings" panose="05000000000000000000" charset="0"/>
            </a:pPr>
            <a:r>
              <a:rPr lang="zh-CN" altLang="en-US" sz="2400" dirty="0">
                <a:sym typeface="+mn-ea"/>
              </a:rPr>
              <a:t>二、概念解析</a:t>
            </a:r>
          </a:p>
          <a:p>
            <a:pPr marL="702310" indent="-457200" algn="l">
              <a:lnSpc>
                <a:spcPct val="150000"/>
              </a:lnSpc>
              <a:spcBef>
                <a:spcPts val="0"/>
              </a:spcBef>
              <a:buClrTx/>
              <a:buSzTx/>
              <a:buFont typeface="Wingdings" panose="05000000000000000000" charset="0"/>
              <a:buChar char="Ø"/>
            </a:pPr>
            <a:r>
              <a:rPr lang="zh-CN" altLang="en-US" sz="2000" dirty="0">
                <a:sym typeface="+mn-ea"/>
              </a:rPr>
              <a:t>为生产经营目的：</a:t>
            </a:r>
          </a:p>
          <a:p>
            <a:pPr marL="1061720" indent="-342900" algn="l" fontAlgn="base">
              <a:lnSpc>
                <a:spcPct val="150000"/>
              </a:lnSpc>
              <a:spcBef>
                <a:spcPts val="0"/>
              </a:spcBef>
              <a:buFont typeface="Wingdings" panose="05000000000000000000" charset="0"/>
              <a:buChar char="p"/>
            </a:pPr>
            <a:r>
              <a:rPr lang="zh-CN" altLang="en-US" sz="2000" dirty="0">
                <a:solidFill>
                  <a:srgbClr val="000000"/>
                </a:solidFill>
                <a:cs typeface="楷体" panose="02010609060101010101" pitchFamily="49" charset="-122"/>
                <a:sym typeface="宋体" panose="02010600030101010101" pitchFamily="2" charset="-122"/>
              </a:rPr>
              <a:t>营利目的</a:t>
            </a:r>
            <a:r>
              <a:rPr lang="en-US" altLang="zh-CN" sz="2000" dirty="0">
                <a:solidFill>
                  <a:srgbClr val="000000"/>
                </a:solidFill>
                <a:cs typeface="楷体" panose="02010609060101010101" pitchFamily="49" charset="-122"/>
                <a:sym typeface="宋体" panose="02010600030101010101" pitchFamily="2" charset="-122"/>
              </a:rPr>
              <a:t>+</a:t>
            </a:r>
            <a:r>
              <a:rPr lang="zh-CN" altLang="en-US" sz="2000" dirty="0">
                <a:solidFill>
                  <a:srgbClr val="000000"/>
                </a:solidFill>
                <a:cs typeface="楷体" panose="02010609060101010101" pitchFamily="49" charset="-122"/>
                <a:sym typeface="宋体" panose="02010600030101010101" pitchFamily="2" charset="-122"/>
              </a:rPr>
              <a:t>不以营利为目的的活动：环境检测、气象预报、道路维护、河道疏浚</a:t>
            </a:r>
          </a:p>
          <a:p>
            <a:pPr marL="1061720" indent="-342900" algn="l" fontAlgn="base">
              <a:lnSpc>
                <a:spcPct val="150000"/>
              </a:lnSpc>
              <a:spcBef>
                <a:spcPts val="0"/>
              </a:spcBef>
              <a:buFont typeface="Wingdings" panose="05000000000000000000" charset="0"/>
              <a:buChar char="p"/>
            </a:pPr>
            <a:r>
              <a:rPr lang="zh-CN" altLang="en-US" sz="2000" b="1" dirty="0">
                <a:solidFill>
                  <a:srgbClr val="FF0000"/>
                </a:solidFill>
                <a:cs typeface="楷体" panose="02010609060101010101" pitchFamily="49" charset="-122"/>
                <a:sym typeface="宋体" panose="02010600030101010101" pitchFamily="2" charset="-122"/>
              </a:rPr>
              <a:t>私人方式</a:t>
            </a:r>
            <a:r>
              <a:rPr lang="zh-CN" altLang="en-US" sz="2000" dirty="0">
                <a:solidFill>
                  <a:srgbClr val="000000"/>
                </a:solidFill>
                <a:cs typeface="楷体" panose="02010609060101010101" pitchFamily="49" charset="-122"/>
                <a:sym typeface="宋体" panose="02010600030101010101" pitchFamily="2" charset="-122"/>
              </a:rPr>
              <a:t>进行的实施行为不属于生产经营目的：病人为了治病服用某种专利药品、按照获得专利权的中药药方</a:t>
            </a:r>
            <a:r>
              <a:rPr lang="zh-CN" altLang="en-US" sz="2000" b="1" dirty="0">
                <a:solidFill>
                  <a:srgbClr val="FF0000"/>
                </a:solidFill>
                <a:cs typeface="楷体" panose="02010609060101010101" pitchFamily="49" charset="-122"/>
                <a:sym typeface="宋体" panose="02010600030101010101" pitchFamily="2" charset="-122"/>
              </a:rPr>
              <a:t>熬制</a:t>
            </a:r>
            <a:r>
              <a:rPr lang="zh-CN" altLang="en-US" sz="2000" dirty="0">
                <a:solidFill>
                  <a:srgbClr val="000000"/>
                </a:solidFill>
                <a:cs typeface="楷体" panose="02010609060101010101" pitchFamily="49" charset="-122"/>
                <a:sym typeface="宋体" panose="02010600030101010101" pitchFamily="2" charset="-122"/>
              </a:rPr>
              <a:t>中药并</a:t>
            </a:r>
            <a:r>
              <a:rPr lang="zh-CN" altLang="en-US" sz="2000" b="1" dirty="0">
                <a:solidFill>
                  <a:srgbClr val="FF0000"/>
                </a:solidFill>
                <a:cs typeface="楷体" panose="02010609060101010101" pitchFamily="49" charset="-122"/>
                <a:sym typeface="宋体" panose="02010600030101010101" pitchFamily="2" charset="-122"/>
              </a:rPr>
              <a:t>服用</a:t>
            </a:r>
          </a:p>
        </p:txBody>
      </p:sp>
      <p:pic>
        <p:nvPicPr>
          <p:cNvPr id="2" name="图片 1"/>
          <p:cNvPicPr>
            <a:picLocks noChangeAspect="1"/>
          </p:cNvPicPr>
          <p:nvPr/>
        </p:nvPicPr>
        <p:blipFill>
          <a:blip r:embed="rId2"/>
          <a:srcRect t="28000" b="26120"/>
          <a:stretch>
            <a:fillRect/>
          </a:stretch>
        </p:blipFill>
        <p:spPr>
          <a:xfrm>
            <a:off x="597535" y="4187825"/>
            <a:ext cx="4762500" cy="21850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67640" y="925195"/>
            <a:ext cx="8585200" cy="5658485"/>
          </a:xfrm>
        </p:spPr>
        <p:txBody>
          <a:bodyPr>
            <a:noAutofit/>
          </a:bodyPr>
          <a:lstStyle/>
          <a:p>
            <a:pPr marL="702310" indent="-457200" algn="l">
              <a:lnSpc>
                <a:spcPct val="150000"/>
              </a:lnSpc>
              <a:spcBef>
                <a:spcPts val="0"/>
              </a:spcBef>
              <a:buClrTx/>
              <a:buSzTx/>
              <a:buFont typeface="Wingdings" panose="05000000000000000000" charset="0"/>
              <a:buChar char="Ø"/>
            </a:pPr>
            <a:r>
              <a:rPr lang="zh-CN" altLang="en-US" sz="2000" dirty="0">
                <a:sym typeface="+mn-ea"/>
              </a:rPr>
              <a:t>制造权：</a:t>
            </a:r>
          </a:p>
          <a:p>
            <a:pPr marL="1061720" indent="-342900" algn="l" fontAlgn="base">
              <a:lnSpc>
                <a:spcPct val="150000"/>
              </a:lnSpc>
              <a:spcBef>
                <a:spcPts val="0"/>
              </a:spcBef>
              <a:buFont typeface="Wingdings" panose="05000000000000000000" charset="0"/>
              <a:buChar char="p"/>
            </a:pPr>
            <a:r>
              <a:rPr lang="zh-CN" altLang="en-US" sz="2000" dirty="0">
                <a:solidFill>
                  <a:srgbClr val="000000"/>
                </a:solidFill>
                <a:cs typeface="华文楷体" panose="02010600040101010101" charset="-122"/>
                <a:sym typeface="宋体" panose="02010600030101010101" pitchFamily="2" charset="-122"/>
              </a:rPr>
              <a:t>制造：以生产经营为目的而生产出具有</a:t>
            </a:r>
            <a:r>
              <a:rPr lang="zh-CN" altLang="en-US" sz="2000" b="1" dirty="0">
                <a:solidFill>
                  <a:srgbClr val="FF0000"/>
                </a:solidFill>
                <a:cs typeface="华文楷体" panose="02010600040101010101" charset="-122"/>
                <a:sym typeface="宋体" panose="02010600030101010101" pitchFamily="2" charset="-122"/>
              </a:rPr>
              <a:t>实用功能</a:t>
            </a:r>
            <a:r>
              <a:rPr lang="zh-CN" altLang="en-US" sz="2000" dirty="0">
                <a:solidFill>
                  <a:srgbClr val="000000"/>
                </a:solidFill>
                <a:cs typeface="华文楷体" panose="02010600040101010101" charset="-122"/>
                <a:sym typeface="宋体" panose="02010600030101010101" pitchFamily="2" charset="-122"/>
              </a:rPr>
              <a:t>的产品的行为</a:t>
            </a:r>
          </a:p>
          <a:p>
            <a:pPr marL="1421765" indent="-342900" algn="l" fontAlgn="base">
              <a:lnSpc>
                <a:spcPct val="150000"/>
              </a:lnSpc>
              <a:spcBef>
                <a:spcPts val="0"/>
              </a:spcBef>
              <a:buFont typeface="Arial" panose="020B0604020202020204" pitchFamily="34" charset="0"/>
              <a:buChar char="•"/>
            </a:pPr>
            <a:r>
              <a:rPr lang="zh-CN" altLang="en-US" sz="2000" dirty="0">
                <a:solidFill>
                  <a:srgbClr val="000000"/>
                </a:solidFill>
                <a:cs typeface="华文楷体" panose="02010600040101010101" charset="-122"/>
                <a:sym typeface="宋体" panose="02010600030101010101" pitchFamily="2" charset="-122"/>
              </a:rPr>
              <a:t>只要生产出相同的产品即构成制造，而不论其数量多少</a:t>
            </a:r>
          </a:p>
          <a:p>
            <a:pPr marL="1421765" indent="-342900" algn="l" fontAlgn="base">
              <a:lnSpc>
                <a:spcPct val="150000"/>
              </a:lnSpc>
              <a:spcBef>
                <a:spcPts val="0"/>
              </a:spcBef>
              <a:buFont typeface="Arial" panose="020B0604020202020204" pitchFamily="34" charset="0"/>
              <a:buChar char="•"/>
            </a:pPr>
            <a:r>
              <a:rPr lang="zh-CN" altLang="en-US" sz="2000" dirty="0">
                <a:solidFill>
                  <a:srgbClr val="000000"/>
                </a:solidFill>
                <a:cs typeface="华文楷体" panose="02010600040101010101" charset="-122"/>
                <a:sym typeface="宋体" panose="02010600030101010101" pitchFamily="2" charset="-122"/>
              </a:rPr>
              <a:t>独立销售</a:t>
            </a:r>
            <a:r>
              <a:rPr lang="en-US" altLang="zh-CN" sz="2000" dirty="0">
                <a:solidFill>
                  <a:srgbClr val="000000"/>
                </a:solidFill>
                <a:cs typeface="华文楷体" panose="02010600040101010101" charset="-122"/>
                <a:sym typeface="宋体" panose="02010600030101010101" pitchFamily="2" charset="-122"/>
              </a:rPr>
              <a:t> &amp; </a:t>
            </a:r>
            <a:r>
              <a:rPr lang="zh-CN" altLang="en-US" sz="2000" dirty="0">
                <a:solidFill>
                  <a:srgbClr val="000000"/>
                </a:solidFill>
                <a:cs typeface="华文楷体" panose="02010600040101010101" charset="-122"/>
                <a:sym typeface="宋体" panose="02010600030101010101" pitchFamily="2" charset="-122"/>
              </a:rPr>
              <a:t>作为其他产品的组成部分或零部件销售</a:t>
            </a:r>
          </a:p>
          <a:p>
            <a:pPr marL="1061720" indent="-342900" algn="l" fontAlgn="base">
              <a:lnSpc>
                <a:spcPct val="150000"/>
              </a:lnSpc>
              <a:spcBef>
                <a:spcPts val="0"/>
              </a:spcBef>
              <a:buFont typeface="Wingdings" panose="05000000000000000000" charset="0"/>
              <a:buChar char="p"/>
            </a:pPr>
            <a:r>
              <a:rPr lang="zh-CN" altLang="en-US" sz="2000" dirty="0">
                <a:solidFill>
                  <a:srgbClr val="000000"/>
                </a:solidFill>
                <a:cs typeface="华文楷体" panose="02010600040101010101" charset="-122"/>
                <a:sym typeface="宋体" panose="02010600030101010101" pitchFamily="2" charset="-122"/>
              </a:rPr>
              <a:t>绝对保护：除不视为侵犯专利权的情形外，没有其他先决条件</a:t>
            </a:r>
          </a:p>
          <a:p>
            <a:pPr marL="1061720" indent="-342900" algn="l" fontAlgn="base">
              <a:lnSpc>
                <a:spcPct val="150000"/>
              </a:lnSpc>
              <a:spcBef>
                <a:spcPts val="0"/>
              </a:spcBef>
              <a:buFont typeface="Wingdings" panose="05000000000000000000" charset="0"/>
              <a:buChar char="p"/>
            </a:pPr>
            <a:r>
              <a:rPr lang="zh-CN" altLang="en-US" sz="2000" dirty="0">
                <a:solidFill>
                  <a:srgbClr val="000000"/>
                </a:solidFill>
                <a:cs typeface="华文楷体" panose="02010600040101010101" charset="-122"/>
                <a:sym typeface="宋体" panose="02010600030101010101" pitchFamily="2" charset="-122"/>
              </a:rPr>
              <a:t>修理</a:t>
            </a:r>
            <a:r>
              <a:rPr lang="en-US" altLang="zh-CN" sz="2000" dirty="0">
                <a:solidFill>
                  <a:srgbClr val="000000"/>
                </a:solidFill>
                <a:cs typeface="华文楷体" panose="02010600040101010101" charset="-122"/>
                <a:sym typeface="宋体" panose="02010600030101010101" pitchFamily="2" charset="-122"/>
              </a:rPr>
              <a:t> v.</a:t>
            </a:r>
            <a:r>
              <a:rPr lang="zh-CN" altLang="en-US" sz="2000" dirty="0">
                <a:solidFill>
                  <a:srgbClr val="000000"/>
                </a:solidFill>
                <a:cs typeface="华文楷体" panose="02010600040101010101" charset="-122"/>
                <a:sym typeface="宋体" panose="02010600030101010101" pitchFamily="2" charset="-122"/>
              </a:rPr>
              <a:t>再造行为：零部件本身获得专利保护</a:t>
            </a:r>
            <a:r>
              <a:rPr lang="en-US" altLang="zh-CN" sz="2000" dirty="0">
                <a:solidFill>
                  <a:srgbClr val="000000"/>
                </a:solidFill>
                <a:cs typeface="华文楷体" panose="02010600040101010101" charset="-122"/>
                <a:sym typeface="宋体" panose="02010600030101010101" pitchFamily="2" charset="-122"/>
              </a:rPr>
              <a:t> v.</a:t>
            </a:r>
            <a:r>
              <a:rPr lang="zh-CN" altLang="en-US" sz="2000" dirty="0">
                <a:solidFill>
                  <a:srgbClr val="000000"/>
                </a:solidFill>
                <a:cs typeface="华文楷体" panose="02010600040101010101" charset="-122"/>
                <a:sym typeface="宋体" panose="02010600030101010101" pitchFamily="2" charset="-122"/>
              </a:rPr>
              <a:t>多因素综合判断</a:t>
            </a:r>
          </a:p>
          <a:p>
            <a:pPr marL="1421765" indent="-342900" algn="l" fontAlgn="base">
              <a:lnSpc>
                <a:spcPct val="150000"/>
              </a:lnSpc>
              <a:spcBef>
                <a:spcPts val="0"/>
              </a:spcBef>
              <a:buClrTx/>
              <a:buSzTx/>
              <a:buChar char="•"/>
            </a:pPr>
            <a:r>
              <a:rPr lang="zh-CN" altLang="en-US" sz="2000" dirty="0">
                <a:solidFill>
                  <a:srgbClr val="000000"/>
                </a:solidFill>
                <a:cs typeface="华文楷体" panose="02010600040101010101" charset="-122"/>
                <a:sym typeface="宋体" panose="02010600030101010101" pitchFamily="2" charset="-122"/>
              </a:rPr>
              <a:t>是否更换元件、更换的元件是否核心部件</a:t>
            </a:r>
          </a:p>
          <a:p>
            <a:pPr marL="1421765" indent="-342900" algn="l" fontAlgn="base">
              <a:lnSpc>
                <a:spcPct val="150000"/>
              </a:lnSpc>
              <a:spcBef>
                <a:spcPts val="0"/>
              </a:spcBef>
              <a:buClrTx/>
              <a:buSzTx/>
              <a:buChar char="•"/>
            </a:pPr>
            <a:r>
              <a:rPr lang="zh-CN" altLang="en-US" sz="2000" dirty="0">
                <a:solidFill>
                  <a:srgbClr val="000000"/>
                </a:solidFill>
                <a:cs typeface="华文楷体" panose="02010600040101010101" charset="-122"/>
                <a:sym typeface="宋体" panose="02010600030101010101" pitchFamily="2" charset="-122"/>
              </a:rPr>
              <a:t>被更换元件的数量占产品元件数量的多少</a:t>
            </a:r>
          </a:p>
          <a:p>
            <a:pPr marL="1421765" indent="-342900" algn="l" fontAlgn="base">
              <a:lnSpc>
                <a:spcPct val="150000"/>
              </a:lnSpc>
              <a:spcBef>
                <a:spcPts val="0"/>
              </a:spcBef>
              <a:buClrTx/>
              <a:buSzTx/>
              <a:buChar char="•"/>
            </a:pPr>
            <a:r>
              <a:rPr lang="zh-CN" altLang="en-US" sz="2000" dirty="0">
                <a:solidFill>
                  <a:srgbClr val="000000"/>
                </a:solidFill>
                <a:cs typeface="华文楷体" panose="02010600040101010101" charset="-122"/>
                <a:sym typeface="宋体" panose="02010600030101010101" pitchFamily="2" charset="-122"/>
              </a:rPr>
              <a:t>更换的元件与产品预期寿命的对比关系、留存部分的剩余市场价值</a:t>
            </a:r>
          </a:p>
          <a:p>
            <a:pPr marL="1421765" indent="-342900" algn="l" fontAlgn="base">
              <a:lnSpc>
                <a:spcPct val="150000"/>
              </a:lnSpc>
              <a:spcBef>
                <a:spcPts val="0"/>
              </a:spcBef>
              <a:buClrTx/>
              <a:buSzTx/>
              <a:buChar char="•"/>
            </a:pPr>
            <a:r>
              <a:rPr lang="zh-CN" altLang="en-US" sz="2000" dirty="0">
                <a:solidFill>
                  <a:srgbClr val="000000"/>
                </a:solidFill>
                <a:cs typeface="华文楷体" panose="02010600040101010101" charset="-122"/>
                <a:sym typeface="宋体" panose="02010600030101010101" pitchFamily="2" charset="-122"/>
              </a:rPr>
              <a:t>市场的通常实践或公众的通常看法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3505" y="925195"/>
            <a:ext cx="6798945" cy="5487035"/>
          </a:xfrm>
        </p:spPr>
        <p:txBody>
          <a:bodyPr>
            <a:noAutofit/>
          </a:bodyPr>
          <a:lstStyle/>
          <a:p>
            <a:pPr marL="702310" indent="-457200" algn="l" fontAlgn="auto">
              <a:lnSpc>
                <a:spcPct val="150000"/>
              </a:lnSpc>
              <a:spcBef>
                <a:spcPts val="0"/>
              </a:spcBef>
              <a:buClrTx/>
              <a:buSzTx/>
              <a:buFont typeface="Wingdings" panose="05000000000000000000" charset="0"/>
              <a:buChar char="Ø"/>
            </a:pPr>
            <a:r>
              <a:rPr lang="zh-CN" altLang="en-US" sz="2000" dirty="0">
                <a:sym typeface="+mn-ea"/>
              </a:rPr>
              <a:t>使用权：</a:t>
            </a:r>
            <a:r>
              <a:rPr lang="zh-CN" altLang="en-US" sz="2000" dirty="0">
                <a:sym typeface="宋体" panose="02010600030101010101" pitchFamily="2" charset="-122"/>
              </a:rPr>
              <a:t>对专利产品的使用权和对专利方法的使用权</a:t>
            </a:r>
            <a:endParaRPr lang="zh-CN" altLang="en-US" sz="2000" dirty="0">
              <a:sym typeface="+mn-ea"/>
            </a:endParaRPr>
          </a:p>
          <a:p>
            <a:pPr marL="1061720" indent="-342900" algn="l" fontAlgn="base">
              <a:lnSpc>
                <a:spcPct val="150000"/>
              </a:lnSpc>
              <a:spcBef>
                <a:spcPts val="0"/>
              </a:spcBef>
              <a:buFont typeface="Wingdings" panose="05000000000000000000" charset="0"/>
              <a:buChar char="p"/>
            </a:pPr>
            <a:r>
              <a:rPr lang="zh-CN" altLang="en-US" sz="2000" dirty="0">
                <a:solidFill>
                  <a:srgbClr val="000000"/>
                </a:solidFill>
                <a:cs typeface="楷体" panose="02010609060101010101" pitchFamily="49" charset="-122"/>
                <a:sym typeface="宋体" panose="02010600030101010101" pitchFamily="2" charset="-122"/>
              </a:rPr>
              <a:t>对专利产品与依照专利方法直接获得的产品的使用：直接使用产品获得相应效果</a:t>
            </a:r>
            <a:r>
              <a:rPr lang="en-US" altLang="zh-CN" sz="2000" dirty="0">
                <a:solidFill>
                  <a:srgbClr val="000000"/>
                </a:solidFill>
                <a:cs typeface="楷体" panose="02010609060101010101" pitchFamily="49" charset="-122"/>
                <a:sym typeface="宋体" panose="02010600030101010101" pitchFamily="2" charset="-122"/>
              </a:rPr>
              <a:t> &amp; </a:t>
            </a:r>
            <a:r>
              <a:rPr lang="zh-CN" altLang="en-US" sz="2000" dirty="0">
                <a:solidFill>
                  <a:srgbClr val="000000"/>
                </a:solidFill>
                <a:cs typeface="楷体" panose="02010609060101010101" pitchFamily="49" charset="-122"/>
                <a:sym typeface="宋体" panose="02010600030101010101" pitchFamily="2" charset="-122"/>
              </a:rPr>
              <a:t>使用专利产品制造另一产品（不论重要性）</a:t>
            </a:r>
          </a:p>
          <a:p>
            <a:pPr marL="1421765" indent="-342900" algn="l" fontAlgn="base">
              <a:lnSpc>
                <a:spcPct val="150000"/>
              </a:lnSpc>
              <a:spcBef>
                <a:spcPts val="0"/>
              </a:spcBef>
              <a:buFont typeface="Arial" panose="020B0604020202020204" pitchFamily="34" charset="0"/>
              <a:buChar char="•"/>
            </a:pPr>
            <a:r>
              <a:rPr lang="zh-CN" altLang="en-US" sz="2000" dirty="0">
                <a:solidFill>
                  <a:srgbClr val="000000"/>
                </a:solidFill>
                <a:cs typeface="楷体" panose="02010609060101010101" pitchFamily="49" charset="-122"/>
                <a:sym typeface="宋体" panose="02010600030101010101" pitchFamily="2" charset="-122"/>
              </a:rPr>
              <a:t>结构特征限定：全部用途</a:t>
            </a:r>
          </a:p>
          <a:p>
            <a:pPr marL="1421765" indent="-342900" algn="l" fontAlgn="base">
              <a:lnSpc>
                <a:spcPct val="150000"/>
              </a:lnSpc>
              <a:spcBef>
                <a:spcPts val="0"/>
              </a:spcBef>
              <a:buFont typeface="Arial" panose="020B0604020202020204" pitchFamily="34" charset="0"/>
              <a:buChar char="•"/>
            </a:pPr>
            <a:r>
              <a:rPr lang="zh-CN" altLang="en-US" sz="2000" dirty="0">
                <a:solidFill>
                  <a:srgbClr val="000000"/>
                </a:solidFill>
                <a:cs typeface="楷体" panose="02010609060101010101" pitchFamily="49" charset="-122"/>
                <a:sym typeface="宋体" panose="02010600030101010101" pitchFamily="2" charset="-122"/>
              </a:rPr>
              <a:t>用途特征限定：限定用途</a:t>
            </a:r>
          </a:p>
          <a:p>
            <a:pPr marL="1061720" indent="-342900" algn="l" fontAlgn="base">
              <a:lnSpc>
                <a:spcPct val="150000"/>
              </a:lnSpc>
              <a:spcBef>
                <a:spcPts val="0"/>
              </a:spcBef>
              <a:buFont typeface="Wingdings" panose="05000000000000000000" charset="0"/>
              <a:buChar char="p"/>
            </a:pPr>
            <a:r>
              <a:rPr lang="zh-CN" altLang="en-US" sz="2000" dirty="0">
                <a:solidFill>
                  <a:srgbClr val="000000"/>
                </a:solidFill>
                <a:cs typeface="楷体" panose="02010609060101010101" pitchFamily="49" charset="-122"/>
                <a:sym typeface="宋体" panose="02010600030101010101" pitchFamily="2" charset="-122"/>
              </a:rPr>
              <a:t>前提：制造的专利产品未经许可</a:t>
            </a:r>
          </a:p>
          <a:p>
            <a:pPr marL="1061720" indent="-342900" algn="l" fontAlgn="base">
              <a:lnSpc>
                <a:spcPct val="150000"/>
              </a:lnSpc>
              <a:spcBef>
                <a:spcPts val="0"/>
              </a:spcBef>
              <a:buFont typeface="Wingdings" panose="05000000000000000000" charset="0"/>
              <a:buChar char="p"/>
            </a:pPr>
            <a:r>
              <a:rPr lang="zh-CN" altLang="en-US" sz="2000" dirty="0">
                <a:solidFill>
                  <a:srgbClr val="000000"/>
                </a:solidFill>
                <a:cs typeface="楷体" panose="02010609060101010101" pitchFamily="49" charset="-122"/>
                <a:sym typeface="宋体" panose="02010600030101010101" pitchFamily="2" charset="-122"/>
              </a:rPr>
              <a:t>拥有、储存或者保存专利产品：过路</a:t>
            </a:r>
            <a:r>
              <a:rPr lang="en-US" altLang="zh-CN" sz="2000" dirty="0">
                <a:solidFill>
                  <a:srgbClr val="000000"/>
                </a:solidFill>
                <a:cs typeface="楷体" panose="02010609060101010101" pitchFamily="49" charset="-122"/>
                <a:sym typeface="宋体" panose="02010600030101010101" pitchFamily="2" charset="-122"/>
              </a:rPr>
              <a:t> V. </a:t>
            </a:r>
            <a:r>
              <a:rPr lang="zh-CN" altLang="en-US" sz="2000" dirty="0">
                <a:solidFill>
                  <a:srgbClr val="000000"/>
                </a:solidFill>
                <a:cs typeface="楷体" panose="02010609060101010101" pitchFamily="49" charset="-122"/>
                <a:sym typeface="宋体" panose="02010600030101010101" pitchFamily="2" charset="-122"/>
              </a:rPr>
              <a:t>备用</a:t>
            </a:r>
          </a:p>
          <a:p>
            <a:pPr marL="1061720" indent="-342900" algn="l" fontAlgn="base">
              <a:lnSpc>
                <a:spcPct val="150000"/>
              </a:lnSpc>
              <a:spcBef>
                <a:spcPts val="0"/>
              </a:spcBef>
              <a:buFont typeface="Wingdings" panose="05000000000000000000" charset="0"/>
              <a:buChar char="p"/>
            </a:pPr>
            <a:r>
              <a:rPr lang="zh-CN" altLang="en-US" sz="2000" dirty="0">
                <a:solidFill>
                  <a:srgbClr val="000000"/>
                </a:solidFill>
                <a:cs typeface="楷体" panose="02010609060101010101" pitchFamily="49" charset="-122"/>
                <a:sym typeface="宋体" panose="02010600030101010101" pitchFamily="2" charset="-122"/>
              </a:rPr>
              <a:t>外观设计无使用权：大多数情况下不可能为生产经营目的</a:t>
            </a:r>
            <a:endParaRPr lang="en-US" altLang="zh-CN" sz="2000" dirty="0">
              <a:solidFill>
                <a:srgbClr val="000000"/>
              </a:solidFill>
              <a:cs typeface="楷体" panose="02010609060101010101" pitchFamily="49" charset="-122"/>
              <a:sym typeface="宋体" panose="02010600030101010101" pitchFamily="2" charset="-122"/>
            </a:endParaRPr>
          </a:p>
        </p:txBody>
      </p:sp>
      <p:pic>
        <p:nvPicPr>
          <p:cNvPr id="2" name="图片 1"/>
          <p:cNvPicPr>
            <a:picLocks noChangeAspect="1"/>
          </p:cNvPicPr>
          <p:nvPr/>
        </p:nvPicPr>
        <p:blipFill>
          <a:blip r:embed="rId2"/>
          <a:srcRect l="17133" r="20750" b="1583"/>
          <a:stretch>
            <a:fillRect/>
          </a:stretch>
        </p:blipFill>
        <p:spPr>
          <a:xfrm>
            <a:off x="6903085" y="1289050"/>
            <a:ext cx="1499235" cy="2375535"/>
          </a:xfrm>
          <a:prstGeom prst="rect">
            <a:avLst/>
          </a:prstGeom>
        </p:spPr>
      </p:pic>
      <p:pic>
        <p:nvPicPr>
          <p:cNvPr id="100" name="图片 99"/>
          <p:cNvPicPr/>
          <p:nvPr/>
        </p:nvPicPr>
        <p:blipFill>
          <a:blip r:embed="rId3"/>
          <a:stretch>
            <a:fillRect/>
          </a:stretch>
        </p:blipFill>
        <p:spPr>
          <a:xfrm>
            <a:off x="6722110" y="4070985"/>
            <a:ext cx="1680210" cy="224091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to="" calcmode="lin" valueType="num">
                                      <p:cBhvr>
                                        <p:cTn id="7" dur="1" fill="hold"/>
                                        <p:tgtEl>
                                          <p:spTgt spid="2"/>
                                        </p:tgtEl>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 to="" calcmode="lin" valueType="num">
                                      <p:cBhvr>
                                        <p:cTn id="12" dur="1" fill="hold"/>
                                        <p:tgtEl>
                                          <p:spTgt spid="100"/>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7320" y="925195"/>
            <a:ext cx="8545195" cy="4970145"/>
          </a:xfrm>
        </p:spPr>
        <p:txBody>
          <a:bodyPr>
            <a:noAutofit/>
          </a:bodyPr>
          <a:lstStyle/>
          <a:p>
            <a:pPr marL="1061720" indent="-457200" fontAlgn="auto">
              <a:lnSpc>
                <a:spcPct val="150000"/>
              </a:lnSpc>
              <a:spcBef>
                <a:spcPts val="0"/>
              </a:spcBef>
              <a:buFont typeface="Wingdings" panose="05000000000000000000" charset="0"/>
              <a:buChar char="p"/>
            </a:pPr>
            <a:r>
              <a:rPr lang="zh-CN" altLang="en-US" sz="2000" dirty="0">
                <a:sym typeface="+mn-ea"/>
              </a:rPr>
              <a:t>使用权：</a:t>
            </a:r>
          </a:p>
          <a:p>
            <a:pPr marL="1061720" indent="-342900" algn="l" fontAlgn="base">
              <a:lnSpc>
                <a:spcPct val="150000"/>
              </a:lnSpc>
              <a:buChar char="•"/>
            </a:pPr>
            <a:r>
              <a:rPr lang="zh-CN" altLang="en-US" sz="2000" dirty="0">
                <a:solidFill>
                  <a:srgbClr val="000000"/>
                </a:solidFill>
                <a:cs typeface="华文楷体" panose="02010600040101010101" charset="-122"/>
                <a:sym typeface="宋体" panose="02010600030101010101" pitchFamily="2" charset="-122"/>
              </a:rPr>
              <a:t>关于专利方法的使用：</a:t>
            </a:r>
            <a:r>
              <a:rPr lang="zh-CN" altLang="en-US" sz="2000" b="1" dirty="0">
                <a:solidFill>
                  <a:srgbClr val="FF0000"/>
                </a:solidFill>
                <a:cs typeface="华文楷体" panose="02010600040101010101" charset="-122"/>
                <a:sym typeface="宋体" panose="02010600030101010101" pitchFamily="2" charset="-122"/>
              </a:rPr>
              <a:t>相同的方法</a:t>
            </a:r>
            <a:r>
              <a:rPr lang="zh-CN" altLang="en-US" sz="2000" dirty="0">
                <a:solidFill>
                  <a:srgbClr val="000000"/>
                </a:solidFill>
                <a:cs typeface="华文楷体" panose="02010600040101010101" charset="-122"/>
                <a:sym typeface="宋体" panose="02010600030101010101" pitchFamily="2" charset="-122"/>
              </a:rPr>
              <a:t>实现专利所称的</a:t>
            </a:r>
            <a:r>
              <a:rPr lang="zh-CN" altLang="en-US" sz="2000" b="1" dirty="0">
                <a:solidFill>
                  <a:srgbClr val="FF0000"/>
                </a:solidFill>
                <a:cs typeface="华文楷体" panose="02010600040101010101" charset="-122"/>
                <a:sym typeface="宋体" panose="02010600030101010101" pitchFamily="2" charset="-122"/>
              </a:rPr>
              <a:t>目的和效果的使用</a:t>
            </a:r>
            <a:r>
              <a:rPr lang="zh-CN" altLang="en-US" sz="2000" dirty="0">
                <a:solidFill>
                  <a:srgbClr val="000000"/>
                </a:solidFill>
                <a:cs typeface="华文楷体" panose="02010600040101010101" charset="-122"/>
                <a:sym typeface="宋体" panose="02010600030101010101" pitchFamily="2" charset="-122"/>
              </a:rPr>
              <a:t>。方法专利的效力只能及于相同目的的使用行为</a:t>
            </a:r>
          </a:p>
          <a:p>
            <a:pPr marL="1061720" indent="-342900" algn="l" fontAlgn="base">
              <a:lnSpc>
                <a:spcPct val="150000"/>
              </a:lnSpc>
              <a:buChar char="•"/>
            </a:pPr>
            <a:r>
              <a:rPr lang="zh-CN" altLang="en-US" sz="2000" dirty="0">
                <a:solidFill>
                  <a:srgbClr val="000000"/>
                </a:solidFill>
                <a:cs typeface="华文楷体" panose="02010600040101010101" charset="-122"/>
                <a:sym typeface="宋体" panose="02010600030101010101" pitchFamily="2" charset="-122"/>
              </a:rPr>
              <a:t>认定使用并不取决于实施人的主观心理状态。即便实施人并非刻意追求专利本身的目的，但只要在客观上产生了专利技术所希望达到的目的，则仍然属于专利法上的使用</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I4YjA3ODVhYzA3M2Y4MWNjNDhlY2I5ZGUxYTZlMW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1579</Words>
  <Application>Microsoft Office PowerPoint</Application>
  <PresentationFormat>全屏显示(4:3)</PresentationFormat>
  <Paragraphs>119</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等线</vt:lpstr>
      <vt:lpstr>华文楷体</vt:lpstr>
      <vt:lpstr>楷体</vt:lpstr>
      <vt:lpstr>宋体</vt:lpstr>
      <vt:lpstr>Arial</vt:lpstr>
      <vt:lpstr>Times New Roman</vt:lpstr>
      <vt:lpstr>Wingdings</vt:lpstr>
      <vt:lpstr>Office 主题​​</vt:lpstr>
      <vt:lpstr>第十一章    专利权内容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2010知识产权法</dc:title>
  <dc:creator>Microsoft Office User</dc:creator>
  <cp:lastModifiedBy>以灰 以灰</cp:lastModifiedBy>
  <cp:revision>371</cp:revision>
  <dcterms:created xsi:type="dcterms:W3CDTF">2021-01-25T04:58:00Z</dcterms:created>
  <dcterms:modified xsi:type="dcterms:W3CDTF">2022-05-24T08:58:18Z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2052-11.1.0.11691</vt:lpwstr>
  </property>
  <property fmtid="{D5CDD505-2E9C-101B-9397-08002B2CF9AE}" pid="3" name="ICV">
    <vt:lpwstr>677DB903F2A6489291AB777212583081</vt:lpwstr>
  </property>
</Properties>
</file>