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2"/>
    <p:sldId id="499" r:id="rId3"/>
    <p:sldId id="500" r:id="rId4"/>
    <p:sldId id="501" r:id="rId5"/>
    <p:sldId id="502" r:id="rId6"/>
    <p:sldId id="515" r:id="rId7"/>
    <p:sldId id="324" r:id="rId8"/>
    <p:sldId id="639" r:id="rId9"/>
    <p:sldId id="605" r:id="rId10"/>
    <p:sldId id="517" r:id="rId11"/>
    <p:sldId id="503" r:id="rId12"/>
    <p:sldId id="510" r:id="rId13"/>
    <p:sldId id="631" r:id="rId14"/>
    <p:sldId id="632" r:id="rId15"/>
    <p:sldId id="509" r:id="rId16"/>
    <p:sldId id="508" r:id="rId17"/>
    <p:sldId id="505" r:id="rId18"/>
    <p:sldId id="511" r:id="rId19"/>
    <p:sldId id="519" r:id="rId20"/>
  </p:sldIdLst>
  <p:sldSz cx="9144000" cy="6858000" type="screen4x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4"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93" autoAdjust="0"/>
  </p:normalViewPr>
  <p:slideViewPr>
    <p:cSldViewPr snapToGrid="0" snapToObjects="1">
      <p:cViewPr>
        <p:scale>
          <a:sx n="79" d="100"/>
          <a:sy n="79" d="100"/>
        </p:scale>
        <p:origin x="1324" y="3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4T17:00:27.747" idx="2">
    <p:pos x="2731" y="1099"/>
    <p:text>自然人 人的智力成果</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24T17:17:55.865" idx="3">
    <p:pos x="3023" y="1858"/>
    <p:text>工作时间不是衡量的因素</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24T17:25:45.087" idx="4">
    <p:pos x="5349" y="3045"/>
    <p:text>更强调对做出实质贡献的人进行激励</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华文楷体" panose="02010600040101010101" pitchFamily="2" charset="-122"/>
          <a:ea typeface="华文楷体"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1057275" y="1285240"/>
            <a:ext cx="7241540" cy="819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华文楷体" panose="02010600040101010101" pitchFamily="2" charset="-122"/>
                <a:ea typeface="华文楷体" panose="02010600040101010101" pitchFamily="2" charset="-122"/>
                <a:cs typeface="+mj-cs"/>
              </a:defRPr>
            </a:lvl1pPr>
          </a:lstStyle>
          <a:p>
            <a:pPr algn="ctr" eaLnBrk="1" hangingPunct="1"/>
            <a:r>
              <a:rPr kumimoji="1" lang="zh-CN" altLang="en-US" sz="3200" dirty="0">
                <a:ea typeface="黑体" panose="02010609060101010101" pitchFamily="49" charset="-122"/>
              </a:rPr>
              <a:t>第十二章    专利权的主体与归属</a:t>
            </a:r>
          </a:p>
        </p:txBody>
      </p:sp>
      <p:sp>
        <p:nvSpPr>
          <p:cNvPr id="5" name="内容占位符 4"/>
          <p:cNvSpPr>
            <a:spLocks noGrp="1"/>
          </p:cNvSpPr>
          <p:nvPr>
            <p:ph idx="1"/>
          </p:nvPr>
        </p:nvSpPr>
        <p:spPr>
          <a:xfrm>
            <a:off x="1633855" y="2844800"/>
            <a:ext cx="6422390" cy="2131060"/>
          </a:xfrm>
          <a:ln w="6350">
            <a:solidFill>
              <a:schemeClr val="tx1"/>
            </a:solidFill>
          </a:ln>
        </p:spPr>
        <p:txBody>
          <a:bodyPr>
            <a:normAutofit/>
          </a:bodyPr>
          <a:lstStyle/>
          <a:p>
            <a:pPr marL="342900" indent="-342900" algn="l" defTabSz="342900" fontAlgn="base">
              <a:lnSpc>
                <a:spcPct val="1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发明人或设计人、申请人与专利权人</a:t>
            </a: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专利权归属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type="body" idx="4294967295"/>
          </p:nvPr>
        </p:nvSpPr>
        <p:spPr>
          <a:xfrm>
            <a:off x="370840" y="930276"/>
            <a:ext cx="8422640" cy="3902982"/>
          </a:xfrm>
        </p:spPr>
        <p:txBody>
          <a:bodyPr vert="horz" wrap="square" lIns="91440" tIns="45720" rIns="91440" bIns="45720" anchor="t">
            <a:normAutofit fontScale="25000" lnSpcReduction="20000"/>
          </a:bodyPr>
          <a:lstStyle/>
          <a:p>
            <a:pPr fontAlgn="auto">
              <a:lnSpc>
                <a:spcPct val="150000"/>
              </a:lnSpc>
              <a:spcBef>
                <a:spcPts val="0"/>
              </a:spcBef>
              <a:buNone/>
            </a:pPr>
            <a:r>
              <a:rPr lang="zh-CN" altLang="en-US" sz="9600" dirty="0">
                <a:sym typeface="+mn-ea"/>
              </a:rPr>
              <a:t>三、职务发明创造（雇员发明）</a:t>
            </a:r>
            <a:endParaRPr lang="zh-CN" altLang="en-US" sz="9600" dirty="0"/>
          </a:p>
          <a:p>
            <a:pPr fontAlgn="auto">
              <a:lnSpc>
                <a:spcPct val="150000"/>
              </a:lnSpc>
              <a:spcBef>
                <a:spcPts val="0"/>
              </a:spcBef>
              <a:buFont typeface="Wingdings" panose="05000000000000000000" charset="0"/>
              <a:buChar char="Ø"/>
            </a:pPr>
            <a:r>
              <a:rPr lang="en-US" altLang="zh-CN" sz="8000" dirty="0">
                <a:solidFill>
                  <a:srgbClr val="000000"/>
                </a:solidFill>
                <a:latin typeface="华文楷体" panose="02010600040101010101" pitchFamily="2" charset="-122"/>
                <a:sym typeface="华文楷体" panose="02010600040101010101" pitchFamily="2" charset="-122"/>
              </a:rPr>
              <a:t>1</a:t>
            </a:r>
            <a:r>
              <a:rPr lang="zh-CN" altLang="en-US" sz="8000" dirty="0">
                <a:solidFill>
                  <a:srgbClr val="000000"/>
                </a:solidFill>
                <a:latin typeface="华文楷体" panose="02010600040101010101" pitchFamily="2" charset="-122"/>
                <a:sym typeface="华文楷体" panose="02010600040101010101" pitchFamily="2" charset="-122"/>
              </a:rPr>
              <a:t>、起源：</a:t>
            </a:r>
            <a:r>
              <a:rPr lang="en-US" altLang="zh-CN" sz="8000" dirty="0">
                <a:solidFill>
                  <a:srgbClr val="000000"/>
                </a:solidFill>
                <a:latin typeface="华文楷体" panose="02010600040101010101" pitchFamily="2" charset="-122"/>
                <a:sym typeface="华文楷体" panose="02010600040101010101" pitchFamily="2" charset="-122"/>
              </a:rPr>
              <a:t>1897</a:t>
            </a:r>
            <a:r>
              <a:rPr lang="zh-CN" altLang="en-US" sz="8000" dirty="0">
                <a:solidFill>
                  <a:srgbClr val="000000"/>
                </a:solidFill>
                <a:latin typeface="华文楷体" panose="02010600040101010101" pitchFamily="2" charset="-122"/>
                <a:sym typeface="华文楷体" panose="02010600040101010101" pitchFamily="2" charset="-122"/>
              </a:rPr>
              <a:t>年，奥匈帝国最早规定，雇员在职务上完成的发明创造专利权利归属由合同或服务章程约定</a:t>
            </a:r>
            <a:endParaRPr lang="en-US" altLang="zh-CN" sz="8000" dirty="0">
              <a:solidFill>
                <a:srgbClr val="000000"/>
              </a:solidFill>
              <a:latin typeface="华文楷体" panose="02010600040101010101" pitchFamily="2" charset="-122"/>
              <a:sym typeface="华文楷体" panose="02010600040101010101" pitchFamily="2" charset="-122"/>
            </a:endParaRPr>
          </a:p>
          <a:p>
            <a:pPr fontAlgn="auto">
              <a:lnSpc>
                <a:spcPct val="150000"/>
              </a:lnSpc>
              <a:spcBef>
                <a:spcPts val="0"/>
              </a:spcBef>
              <a:buFont typeface="Wingdings" panose="05000000000000000000" charset="0"/>
              <a:buChar char="Ø"/>
            </a:pPr>
            <a:r>
              <a:rPr lang="en-US" altLang="zh-CN" sz="8000" dirty="0">
                <a:solidFill>
                  <a:srgbClr val="000000"/>
                </a:solidFill>
                <a:latin typeface="华文楷体" panose="02010600040101010101" pitchFamily="2" charset="-122"/>
                <a:sym typeface="华文楷体" panose="02010600040101010101" pitchFamily="2" charset="-122"/>
              </a:rPr>
              <a:t>2</a:t>
            </a:r>
            <a:r>
              <a:rPr lang="zh-CN" altLang="en-US" sz="8000" dirty="0">
                <a:solidFill>
                  <a:srgbClr val="000000"/>
                </a:solidFill>
                <a:latin typeface="华文楷体" panose="02010600040101010101" pitchFamily="2" charset="-122"/>
                <a:sym typeface="华文楷体" panose="02010600040101010101" pitchFamily="2" charset="-122"/>
              </a:rPr>
              <a:t>、立法形式：</a:t>
            </a: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专利法中直接作出规定：日本、意大利、法国、巴西、英国等</a:t>
            </a:r>
            <a:endParaRPr lang="en-US" altLang="zh-CN"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颁布专门的职务发明法：德国、加拿大</a:t>
            </a:r>
            <a:endParaRPr lang="en-US" altLang="zh-CN"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通过合同或判例处理</a:t>
            </a:r>
          </a:p>
          <a:p>
            <a:pPr algn="l" fontAlgn="auto">
              <a:lnSpc>
                <a:spcPct val="150000"/>
              </a:lnSpc>
              <a:spcBef>
                <a:spcPts val="0"/>
              </a:spcBef>
              <a:buClrTx/>
              <a:buSzTx/>
              <a:buFont typeface="Wingdings" panose="05000000000000000000" charset="0"/>
              <a:buChar char="Ø"/>
            </a:pPr>
            <a:r>
              <a:rPr lang="en-US" altLang="zh-CN" sz="8000" dirty="0">
                <a:solidFill>
                  <a:srgbClr val="000000"/>
                </a:solidFill>
                <a:latin typeface="华文楷体" panose="02010600040101010101" pitchFamily="2" charset="-122"/>
                <a:sym typeface="华文楷体" panose="02010600040101010101" pitchFamily="2" charset="-122"/>
              </a:rPr>
              <a:t>3</a:t>
            </a:r>
            <a:r>
              <a:rPr lang="zh-CN" altLang="en-US" sz="8000" dirty="0">
                <a:solidFill>
                  <a:srgbClr val="000000"/>
                </a:solidFill>
                <a:latin typeface="华文楷体" panose="02010600040101010101" pitchFamily="2" charset="-122"/>
                <a:sym typeface="华文楷体" panose="02010600040101010101" pitchFamily="2" charset="-122"/>
              </a:rPr>
              <a:t>、</a:t>
            </a:r>
            <a:r>
              <a:rPr lang="en-US" altLang="zh-CN" sz="8000" dirty="0">
                <a:solidFill>
                  <a:srgbClr val="000000"/>
                </a:solidFill>
                <a:latin typeface="华文楷体" panose="02010600040101010101" pitchFamily="2" charset="-122"/>
                <a:sym typeface="华文楷体" panose="02010600040101010101" pitchFamily="2" charset="-122"/>
              </a:rPr>
              <a:t>判断标准</a:t>
            </a:r>
            <a:r>
              <a:rPr lang="zh-CN" altLang="en-US" sz="8000" dirty="0">
                <a:solidFill>
                  <a:srgbClr val="000000"/>
                </a:solidFill>
                <a:latin typeface="华文楷体" panose="02010600040101010101" pitchFamily="2" charset="-122"/>
                <a:sym typeface="华文楷体" panose="02010600040101010101" pitchFamily="2" charset="-122"/>
              </a:rPr>
              <a:t>：</a:t>
            </a:r>
            <a:endParaRPr lang="en-US" altLang="zh-CN"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业务范围</a:t>
            </a:r>
            <a:r>
              <a:rPr lang="en-US" altLang="zh-CN" sz="8000" dirty="0">
                <a:solidFill>
                  <a:srgbClr val="000000"/>
                </a:solidFill>
                <a:latin typeface="华文楷体" panose="02010600040101010101" pitchFamily="2" charset="-122"/>
                <a:sym typeface="华文楷体" panose="02010600040101010101" pitchFamily="2" charset="-122"/>
              </a:rPr>
              <a:t> v. </a:t>
            </a:r>
            <a:r>
              <a:rPr lang="zh-CN" altLang="en-US" sz="8000" dirty="0">
                <a:solidFill>
                  <a:srgbClr val="000000"/>
                </a:solidFill>
                <a:latin typeface="华文楷体" panose="02010600040101010101" pitchFamily="2" charset="-122"/>
                <a:sym typeface="华文楷体" panose="02010600040101010101" pitchFamily="2" charset="-122"/>
              </a:rPr>
              <a:t>物质条件</a:t>
            </a:r>
            <a:r>
              <a:rPr lang="en-US" altLang="zh-CN" sz="8000" dirty="0">
                <a:solidFill>
                  <a:srgbClr val="000000"/>
                </a:solidFill>
                <a:latin typeface="华文楷体" panose="02010600040101010101" pitchFamily="2" charset="-122"/>
                <a:sym typeface="华文楷体" panose="02010600040101010101" pitchFamily="2" charset="-122"/>
              </a:rPr>
              <a:t> v.</a:t>
            </a:r>
            <a:r>
              <a:rPr lang="zh-CN" altLang="en-US" sz="8000" dirty="0">
                <a:solidFill>
                  <a:srgbClr val="000000"/>
                </a:solidFill>
                <a:latin typeface="华文楷体" panose="02010600040101010101" pitchFamily="2" charset="-122"/>
                <a:sym typeface="华文楷体" panose="02010600040101010101" pitchFamily="2" charset="-122"/>
              </a:rPr>
              <a:t>完成时间</a:t>
            </a:r>
            <a:r>
              <a:rPr lang="en-US" altLang="zh-CN" sz="8000" dirty="0">
                <a:solidFill>
                  <a:srgbClr val="000000"/>
                </a:solidFill>
                <a:latin typeface="华文楷体" panose="02010600040101010101" pitchFamily="2" charset="-122"/>
                <a:sym typeface="华文楷体" panose="02010600040101010101" pitchFamily="2" charset="-122"/>
              </a:rPr>
              <a:t> v. </a:t>
            </a:r>
            <a:r>
              <a:rPr lang="zh-CN" altLang="en-US" sz="8000" dirty="0">
                <a:solidFill>
                  <a:srgbClr val="000000"/>
                </a:solidFill>
                <a:latin typeface="华文楷体" panose="02010600040101010101" pitchFamily="2" charset="-122"/>
                <a:sym typeface="华文楷体" panose="02010600040101010101" pitchFamily="2" charset="-122"/>
              </a:rPr>
              <a:t>单位立项</a:t>
            </a:r>
            <a:r>
              <a:rPr lang="en-US" altLang="zh-CN" sz="8000" dirty="0">
                <a:solidFill>
                  <a:srgbClr val="000000"/>
                </a:solidFill>
                <a:latin typeface="华文楷体" panose="02010600040101010101" pitchFamily="2" charset="-122"/>
                <a:sym typeface="华文楷体" panose="02010600040101010101" pitchFamily="2" charset="-122"/>
              </a:rPr>
              <a:t> v.</a:t>
            </a:r>
            <a:r>
              <a:rPr lang="zh-CN" altLang="en-US" sz="8000" dirty="0">
                <a:solidFill>
                  <a:srgbClr val="000000"/>
                </a:solidFill>
                <a:latin typeface="华文楷体" panose="02010600040101010101" pitchFamily="2" charset="-122"/>
                <a:sym typeface="华文楷体" panose="02010600040101010101" pitchFamily="2" charset="-122"/>
              </a:rPr>
              <a:t>岗位责任制和聘任合同约定范围</a:t>
            </a:r>
          </a:p>
          <a:p>
            <a:pPr>
              <a:lnSpc>
                <a:spcPct val="150000"/>
              </a:lnSpc>
              <a:spcBef>
                <a:spcPts val="0"/>
              </a:spcBef>
              <a:buFont typeface="Wingdings" panose="05000000000000000000" charset="0"/>
              <a:buChar char="Ø"/>
            </a:pPr>
            <a:r>
              <a:rPr lang="en-US" altLang="zh-CN" sz="8000" dirty="0">
                <a:sym typeface="+mn-ea"/>
              </a:rPr>
              <a:t>4</a:t>
            </a:r>
            <a:r>
              <a:rPr lang="zh-CN" altLang="en-US" sz="8000" dirty="0">
                <a:sym typeface="+mn-ea"/>
              </a:rPr>
              <a:t>、执行本单位的任务或者主要是利用本单位的物质技术条件所完成的发明创造为职务发明创造（</a:t>
            </a:r>
            <a:r>
              <a:rPr lang="en-US" altLang="zh-CN" sz="8000" dirty="0">
                <a:sym typeface="+mn-ea"/>
              </a:rPr>
              <a:t>A6</a:t>
            </a:r>
            <a:r>
              <a:rPr lang="zh-CN" altLang="en-US" sz="8000" dirty="0">
                <a:sym typeface="+mn-ea"/>
              </a:rPr>
              <a:t>）</a:t>
            </a:r>
          </a:p>
          <a:p>
            <a:pPr>
              <a:lnSpc>
                <a:spcPct val="150000"/>
              </a:lnSpc>
              <a:spcBef>
                <a:spcPts val="0"/>
              </a:spcBef>
              <a:buFont typeface="Wingdings" panose="05000000000000000000" charset="0"/>
              <a:buChar char="Ø"/>
            </a:pPr>
            <a:r>
              <a:rPr lang="en-US" altLang="zh-CN" sz="8000" dirty="0">
                <a:sym typeface="+mn-ea"/>
              </a:rPr>
              <a:t>5</a:t>
            </a:r>
            <a:r>
              <a:rPr lang="zh-CN" altLang="en-US" sz="8000" dirty="0">
                <a:sym typeface="+mn-ea"/>
              </a:rPr>
              <a:t>、调整发明人或设计人与所在单位之间的利益，实现合理的利益分配</a:t>
            </a:r>
            <a:endParaRPr lang="zh-CN" altLang="en-US" sz="8000" dirty="0">
              <a:solidFill>
                <a:srgbClr val="000000"/>
              </a:solidFill>
              <a:latin typeface="华文楷体" panose="02010600040101010101" pitchFamily="2" charset="-122"/>
              <a:sym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0530" y="934720"/>
            <a:ext cx="8432165" cy="5758180"/>
          </a:xfrm>
        </p:spPr>
        <p:txBody>
          <a:bodyPr/>
          <a:lstStyle/>
          <a:p>
            <a:pPr>
              <a:lnSpc>
                <a:spcPct val="150000"/>
              </a:lnSpc>
              <a:spcBef>
                <a:spcPts val="0"/>
              </a:spcBef>
              <a:buFont typeface="Wingdings" panose="05000000000000000000" charset="0"/>
              <a:buChar char="Ø"/>
            </a:pPr>
            <a:r>
              <a:rPr lang="en-US" altLang="zh-CN" sz="2000" dirty="0"/>
              <a:t>6</a:t>
            </a:r>
            <a:r>
              <a:rPr lang="zh-CN" altLang="en-US" sz="2000" dirty="0"/>
              <a:t>、</a:t>
            </a:r>
            <a:r>
              <a:rPr lang="en-US" altLang="zh-CN" sz="2000" dirty="0"/>
              <a:t>情形</a:t>
            </a:r>
          </a:p>
          <a:p>
            <a:pPr marL="590550" fontAlgn="auto">
              <a:lnSpc>
                <a:spcPct val="150000"/>
              </a:lnSpc>
              <a:spcBef>
                <a:spcPts val="0"/>
              </a:spcBef>
              <a:buFont typeface="Wingdings" panose="05000000000000000000" charset="0"/>
              <a:buChar char="p"/>
            </a:pPr>
            <a:r>
              <a:rPr lang="zh-CN" altLang="en-US" sz="2000" dirty="0"/>
              <a:t>（</a:t>
            </a:r>
            <a:r>
              <a:rPr lang="en-US" altLang="zh-CN" sz="2000" dirty="0"/>
              <a:t>1</a:t>
            </a:r>
            <a:r>
              <a:rPr lang="zh-CN" altLang="en-US" sz="2000" dirty="0"/>
              <a:t>）</a:t>
            </a:r>
            <a:r>
              <a:rPr lang="en-US" altLang="zh-CN" sz="2000" dirty="0"/>
              <a:t>执行本单位</a:t>
            </a:r>
            <a:r>
              <a:rPr lang="zh-CN" altLang="en-US" sz="2000" dirty="0"/>
              <a:t>（</a:t>
            </a:r>
            <a:r>
              <a:rPr lang="en-US" altLang="zh-CN" sz="2000" dirty="0">
                <a:sym typeface="+mn-ea"/>
              </a:rPr>
              <a:t>临时工作单位</a:t>
            </a:r>
            <a:r>
              <a:rPr lang="zh-CN" altLang="en-US" sz="2000" dirty="0">
                <a:sym typeface="+mn-ea"/>
              </a:rPr>
              <a:t>）</a:t>
            </a:r>
            <a:r>
              <a:rPr lang="en-US" altLang="zh-CN" sz="2000" dirty="0"/>
              <a:t>的任务完成的发明创造</a:t>
            </a:r>
          </a:p>
          <a:p>
            <a:pPr marL="704850" indent="-342900" fontAlgn="auto">
              <a:lnSpc>
                <a:spcPct val="150000"/>
              </a:lnSpc>
              <a:spcBef>
                <a:spcPts val="0"/>
              </a:spcBef>
              <a:buFont typeface="Arial" panose="020B0604020202020204" pitchFamily="34" charset="0"/>
              <a:buChar char="•"/>
            </a:pPr>
            <a:r>
              <a:rPr lang="en-US" altLang="zh-CN" sz="2000" dirty="0"/>
              <a:t>在本职工作中做出的发明创造</a:t>
            </a:r>
            <a:r>
              <a:rPr lang="zh-CN" altLang="en-US" sz="2000" dirty="0"/>
              <a:t>：职务内容、责任范围和工作目标</a:t>
            </a:r>
            <a:endParaRPr lang="en-US" altLang="zh-CN" sz="2000" dirty="0"/>
          </a:p>
          <a:p>
            <a:pPr marL="704850" indent="-342900" fontAlgn="auto">
              <a:lnSpc>
                <a:spcPct val="150000"/>
              </a:lnSpc>
              <a:spcBef>
                <a:spcPts val="0"/>
              </a:spcBef>
              <a:buFont typeface="Arial" panose="020B0604020202020204" pitchFamily="34" charset="0"/>
              <a:buChar char="•"/>
            </a:pPr>
            <a:r>
              <a:rPr lang="en-US" altLang="zh-CN" sz="2000" dirty="0"/>
              <a:t>履行本单位交付的本职工作之外的任务所作出的发明创造</a:t>
            </a:r>
            <a:r>
              <a:rPr lang="zh-CN" altLang="en-US" sz="2000" dirty="0"/>
              <a:t>：相对短期或临时下达的任务，例如临时攻关</a:t>
            </a:r>
            <a:endParaRPr lang="en-US" altLang="zh-CN" sz="2000" dirty="0"/>
          </a:p>
          <a:p>
            <a:pPr marL="704850" indent="-342900" fontAlgn="auto">
              <a:lnSpc>
                <a:spcPct val="150000"/>
              </a:lnSpc>
              <a:spcBef>
                <a:spcPts val="0"/>
              </a:spcBef>
              <a:buFont typeface="Arial" panose="020B0604020202020204" pitchFamily="34" charset="0"/>
              <a:buChar char="•"/>
            </a:pPr>
            <a:r>
              <a:rPr lang="en-US" altLang="zh-CN" sz="2000" dirty="0"/>
              <a:t>退休、调离原单位后或者劳动、人事关系终止后</a:t>
            </a:r>
            <a:r>
              <a:rPr lang="en-US" altLang="zh-CN" sz="2000" b="1" dirty="0">
                <a:solidFill>
                  <a:srgbClr val="FF0000"/>
                </a:solidFill>
              </a:rPr>
              <a:t>1年内</a:t>
            </a:r>
            <a:r>
              <a:rPr lang="en-US" altLang="zh-CN" sz="2000" dirty="0"/>
              <a:t>作出的，与其在原单位承担的本职工作或原单位分配的</a:t>
            </a:r>
            <a:r>
              <a:rPr lang="en-US" altLang="zh-CN" sz="2000" b="1" dirty="0">
                <a:solidFill>
                  <a:srgbClr val="FF0000"/>
                </a:solidFill>
              </a:rPr>
              <a:t>任务有关</a:t>
            </a:r>
            <a:r>
              <a:rPr lang="en-US" altLang="zh-CN" sz="2000" dirty="0"/>
              <a:t>的发明创造</a:t>
            </a:r>
            <a:r>
              <a:rPr lang="zh-CN" altLang="en-US" sz="2000" dirty="0"/>
              <a:t>：防止利用退休、离职机会获得原属单位的专利权</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785" y="1445260"/>
            <a:ext cx="4548505" cy="3858895"/>
          </a:xfrm>
        </p:spPr>
        <p:txBody>
          <a:bodyPr>
            <a:noAutofit/>
          </a:bodyPr>
          <a:lstStyle/>
          <a:p>
            <a:pPr fontAlgn="auto">
              <a:lnSpc>
                <a:spcPct val="150000"/>
              </a:lnSpc>
              <a:spcBef>
                <a:spcPts val="0"/>
              </a:spcBef>
              <a:buFont typeface="Wingdings" panose="05000000000000000000" charset="0"/>
              <a:buChar char="Ø"/>
            </a:pPr>
            <a:r>
              <a:rPr lang="zh-CN" altLang="en-US" sz="2400" dirty="0"/>
              <a:t>讨论：职务发明和工作时间</a:t>
            </a:r>
            <a:endParaRPr lang="en-US" altLang="zh-CN" sz="2400" dirty="0"/>
          </a:p>
          <a:p>
            <a:pPr marL="590550" fontAlgn="auto">
              <a:lnSpc>
                <a:spcPct val="150000"/>
              </a:lnSpc>
              <a:spcBef>
                <a:spcPts val="0"/>
              </a:spcBef>
              <a:buFont typeface="Wingdings" panose="05000000000000000000" charset="0"/>
              <a:buChar char="p"/>
            </a:pPr>
            <a:r>
              <a:rPr lang="zh-CN" altLang="en-US" sz="2000" dirty="0"/>
              <a:t>利用业余时间，从属于工作任务或职务范围的发明？</a:t>
            </a:r>
            <a:endParaRPr lang="en-US" altLang="zh-CN" sz="2000" dirty="0"/>
          </a:p>
          <a:p>
            <a:pPr marL="590550" fontAlgn="auto">
              <a:lnSpc>
                <a:spcPct val="150000"/>
              </a:lnSpc>
              <a:spcBef>
                <a:spcPts val="0"/>
              </a:spcBef>
              <a:buFont typeface="Wingdings" panose="05000000000000000000" charset="0"/>
              <a:buChar char="p"/>
            </a:pPr>
            <a:r>
              <a:rPr lang="zh-CN" altLang="en-US" sz="2000" dirty="0"/>
              <a:t>不属于职务范围或工作任务，工作时间内完成的发明创造？</a:t>
            </a:r>
          </a:p>
        </p:txBody>
      </p:sp>
      <p:sp>
        <p:nvSpPr>
          <p:cNvPr id="154627" name="文本占位符 154626"/>
          <p:cNvSpPr>
            <a:spLocks noGrp="1"/>
          </p:cNvSpPr>
          <p:nvPr/>
        </p:nvSpPr>
        <p:spPr>
          <a:xfrm>
            <a:off x="565785" y="2840355"/>
            <a:ext cx="7886700" cy="3392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Bef>
                <a:spcPts val="0"/>
              </a:spcBef>
              <a:buFont typeface="Wingdings" panose="05000000000000000000" charset="0"/>
              <a:buChar char="Ø"/>
            </a:pPr>
            <a:endParaRPr lang="zh-CN" altLang="en-US" sz="2000">
              <a:latin typeface="宋体" panose="02010600030101010101" pitchFamily="2" charset="-122"/>
            </a:endParaRPr>
          </a:p>
        </p:txBody>
      </p:sp>
      <p:pic>
        <p:nvPicPr>
          <p:cNvPr id="2" name="图片 1"/>
          <p:cNvPicPr>
            <a:picLocks noChangeAspect="1"/>
          </p:cNvPicPr>
          <p:nvPr/>
        </p:nvPicPr>
        <p:blipFill>
          <a:blip r:embed="rId2"/>
          <a:stretch>
            <a:fillRect/>
          </a:stretch>
        </p:blipFill>
        <p:spPr>
          <a:xfrm>
            <a:off x="5474335" y="1402080"/>
            <a:ext cx="2417445" cy="3602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80">
                                          <p:stCondLst>
                                            <p:cond delay="0"/>
                                          </p:stCondLst>
                                        </p:cTn>
                                        <p:tgtEl>
                                          <p:spTgt spid="3">
                                            <p:txEl>
                                              <p:pRg st="2" end="2"/>
                                            </p:txEl>
                                          </p:spTgt>
                                        </p:tgtEl>
                                      </p:cBhvr>
                                    </p:animEffect>
                                    <p:anim calcmode="lin" valueType="num">
                                      <p:cBhvr>
                                        <p:cTn id="2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xEl>
                                              <p:pRg st="2" end="2"/>
                                            </p:txEl>
                                          </p:spTgt>
                                        </p:tgtEl>
                                      </p:cBhvr>
                                      <p:to x="100000" y="60000"/>
                                    </p:animScale>
                                    <p:animScale>
                                      <p:cBhvr>
                                        <p:cTn id="29" dur="166" decel="50000">
                                          <p:stCondLst>
                                            <p:cond delay="676"/>
                                          </p:stCondLst>
                                        </p:cTn>
                                        <p:tgtEl>
                                          <p:spTgt spid="3">
                                            <p:txEl>
                                              <p:pRg st="2" end="2"/>
                                            </p:txEl>
                                          </p:spTgt>
                                        </p:tgtEl>
                                      </p:cBhvr>
                                      <p:to x="100000" y="100000"/>
                                    </p:animScale>
                                    <p:animScale>
                                      <p:cBhvr>
                                        <p:cTn id="30" dur="26">
                                          <p:stCondLst>
                                            <p:cond delay="1312"/>
                                          </p:stCondLst>
                                        </p:cTn>
                                        <p:tgtEl>
                                          <p:spTgt spid="3">
                                            <p:txEl>
                                              <p:pRg st="2" end="2"/>
                                            </p:txEl>
                                          </p:spTgt>
                                        </p:tgtEl>
                                      </p:cBhvr>
                                      <p:to x="100000" y="80000"/>
                                    </p:animScale>
                                    <p:animScale>
                                      <p:cBhvr>
                                        <p:cTn id="31" dur="166" decel="50000">
                                          <p:stCondLst>
                                            <p:cond delay="1338"/>
                                          </p:stCondLst>
                                        </p:cTn>
                                        <p:tgtEl>
                                          <p:spTgt spid="3">
                                            <p:txEl>
                                              <p:pRg st="2" end="2"/>
                                            </p:txEl>
                                          </p:spTgt>
                                        </p:tgtEl>
                                      </p:cBhvr>
                                      <p:to x="100000" y="100000"/>
                                    </p:animScale>
                                    <p:animScale>
                                      <p:cBhvr>
                                        <p:cTn id="32" dur="26">
                                          <p:stCondLst>
                                            <p:cond delay="1642"/>
                                          </p:stCondLst>
                                        </p:cTn>
                                        <p:tgtEl>
                                          <p:spTgt spid="3">
                                            <p:txEl>
                                              <p:pRg st="2" end="2"/>
                                            </p:txEl>
                                          </p:spTgt>
                                        </p:tgtEl>
                                      </p:cBhvr>
                                      <p:to x="100000" y="90000"/>
                                    </p:animScale>
                                    <p:animScale>
                                      <p:cBhvr>
                                        <p:cTn id="33" dur="166" decel="50000">
                                          <p:stCondLst>
                                            <p:cond delay="1668"/>
                                          </p:stCondLst>
                                        </p:cTn>
                                        <p:tgtEl>
                                          <p:spTgt spid="3">
                                            <p:txEl>
                                              <p:pRg st="2" end="2"/>
                                            </p:txEl>
                                          </p:spTgt>
                                        </p:tgtEl>
                                      </p:cBhvr>
                                      <p:to x="100000" y="100000"/>
                                    </p:animScale>
                                    <p:animScale>
                                      <p:cBhvr>
                                        <p:cTn id="34" dur="26">
                                          <p:stCondLst>
                                            <p:cond delay="1808"/>
                                          </p:stCondLst>
                                        </p:cTn>
                                        <p:tgtEl>
                                          <p:spTgt spid="3">
                                            <p:txEl>
                                              <p:pRg st="2" end="2"/>
                                            </p:txEl>
                                          </p:spTgt>
                                        </p:tgtEl>
                                      </p:cBhvr>
                                      <p:to x="100000" y="95000"/>
                                    </p:animScale>
                                    <p:animScale>
                                      <p:cBhvr>
                                        <p:cTn id="35"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730" y="918845"/>
            <a:ext cx="8266430" cy="4912360"/>
          </a:xfrm>
        </p:spPr>
        <p:txBody>
          <a:bodyPr>
            <a:noAutofit/>
          </a:bodyPr>
          <a:lstStyle/>
          <a:p>
            <a:pPr fontAlgn="auto">
              <a:lnSpc>
                <a:spcPct val="150000"/>
              </a:lnSpc>
              <a:spcBef>
                <a:spcPts val="0"/>
              </a:spcBef>
              <a:buFont typeface="Wingdings" panose="05000000000000000000" charset="0"/>
              <a:buChar char="Ø"/>
            </a:pPr>
            <a:r>
              <a:rPr lang="zh-CN" altLang="en-US" sz="2400" dirty="0"/>
              <a:t>案例：天津南开大学蓖麻工程科技有限公司与张敏专利申请权纠纷案</a:t>
            </a:r>
          </a:p>
          <a:p>
            <a:pPr marL="590550" fontAlgn="auto">
              <a:lnSpc>
                <a:spcPct val="150000"/>
              </a:lnSpc>
              <a:spcBef>
                <a:spcPts val="0"/>
              </a:spcBef>
              <a:buFont typeface="Wingdings" panose="05000000000000000000" charset="0"/>
              <a:buChar char="p"/>
            </a:pPr>
            <a:r>
              <a:rPr lang="zh-CN" altLang="en-US" sz="2000" dirty="0"/>
              <a:t>基本案情：原告天津南开大学蓖麻工程科技有限公司（以下简称蓖麻公司）诉称，被告张敏受聘于蓖麻公司并参与蓖麻无酚裂解制备癸二酸清洁生产方法的研发工作，然而张敏利用职务之便擅自将科研成果据为己有并申请专利，其行为侵犯了蓖麻公司之合法权益。被告张敏辩称：其并非蓖麻公司的员工，而是南开大学的教授；蓖麻公司只是张敏作为兼职研究员，参与科研开发的临时工作单位。</a:t>
            </a:r>
          </a:p>
          <a:p>
            <a:pPr marL="590550" fontAlgn="auto">
              <a:lnSpc>
                <a:spcPct val="150000"/>
              </a:lnSpc>
              <a:spcBef>
                <a:spcPts val="0"/>
              </a:spcBef>
              <a:buFont typeface="Wingdings" panose="05000000000000000000" charset="0"/>
              <a:buChar char="p"/>
            </a:pPr>
            <a:r>
              <a:rPr lang="zh-CN" altLang="en-US" sz="2000" dirty="0"/>
              <a:t>案件争议：兼职过程中参与研发的专利能否被认定为职务发明？</a:t>
            </a:r>
          </a:p>
        </p:txBody>
      </p:sp>
      <p:sp>
        <p:nvSpPr>
          <p:cNvPr id="154627" name="文本占位符 154626"/>
          <p:cNvSpPr>
            <a:spLocks noGrp="1"/>
          </p:cNvSpPr>
          <p:nvPr/>
        </p:nvSpPr>
        <p:spPr>
          <a:xfrm>
            <a:off x="565785" y="2840355"/>
            <a:ext cx="7886700" cy="3392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Bef>
                <a:spcPts val="0"/>
              </a:spcBef>
              <a:buFont typeface="Wingdings" panose="05000000000000000000" charset="0"/>
              <a:buChar char="Ø"/>
            </a:pPr>
            <a:endParaRPr lang="zh-CN" altLang="en-US" sz="2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730" y="918845"/>
            <a:ext cx="8266430" cy="4912360"/>
          </a:xfrm>
        </p:spPr>
        <p:txBody>
          <a:bodyPr>
            <a:noAutofit/>
          </a:bodyPr>
          <a:lstStyle/>
          <a:p>
            <a:pPr fontAlgn="auto">
              <a:lnSpc>
                <a:spcPct val="150000"/>
              </a:lnSpc>
              <a:spcBef>
                <a:spcPts val="0"/>
              </a:spcBef>
              <a:buFont typeface="Wingdings" panose="05000000000000000000" charset="0"/>
              <a:buChar char="Ø"/>
            </a:pPr>
            <a:r>
              <a:rPr lang="zh-CN" altLang="en-US" sz="2400" dirty="0"/>
              <a:t>案例：天津南开大学蓖麻工程科技有限公司与张敏专利申请权纠纷案</a:t>
            </a:r>
          </a:p>
          <a:p>
            <a:pPr marL="590550" fontAlgn="auto">
              <a:lnSpc>
                <a:spcPct val="150000"/>
              </a:lnSpc>
              <a:spcBef>
                <a:spcPts val="0"/>
              </a:spcBef>
              <a:buFont typeface="Wingdings" panose="05000000000000000000" charset="0"/>
              <a:buChar char="p"/>
            </a:pPr>
            <a:r>
              <a:rPr lang="zh-CN" altLang="en-US" sz="2000" dirty="0"/>
              <a:t>庭审调查确认，张敏参与了研究微波裂解制备癸二酸的清洁生产方法，从事前期研发工作。张敏认可的邮箱中，其与蓖麻公司往来的邮件内容显示其曾参与涉案技术项目的申请等，结合蓖麻公司提交的课题申报文件，原审判决认定张敏在蓖麻公司</a:t>
            </a:r>
            <a:r>
              <a:rPr lang="zh-CN" altLang="en-US" sz="2000" b="1" dirty="0">
                <a:solidFill>
                  <a:srgbClr val="FF0000"/>
                </a:solidFill>
              </a:rPr>
              <a:t>兼职</a:t>
            </a:r>
            <a:r>
              <a:rPr lang="zh-CN" altLang="en-US" sz="2000" dirty="0"/>
              <a:t>。</a:t>
            </a:r>
          </a:p>
          <a:p>
            <a:pPr marL="590550" fontAlgn="auto">
              <a:lnSpc>
                <a:spcPct val="150000"/>
              </a:lnSpc>
              <a:spcBef>
                <a:spcPts val="0"/>
              </a:spcBef>
              <a:buFont typeface="Wingdings" panose="05000000000000000000" charset="0"/>
              <a:buChar char="p"/>
            </a:pPr>
            <a:r>
              <a:rPr lang="zh-CN" altLang="en-US" sz="2000" dirty="0"/>
              <a:t>张敏申请专利的发明创造与其在蓖麻公司的研发工作有关，且在离职一年内作出，故应认定张敏申请的专利系执行本单位的任务所完成的职务发明创造，该发明创造申请专利的权利应属于蓖麻公司。</a:t>
            </a:r>
          </a:p>
        </p:txBody>
      </p:sp>
      <p:sp>
        <p:nvSpPr>
          <p:cNvPr id="154627" name="文本占位符 154626"/>
          <p:cNvSpPr>
            <a:spLocks noGrp="1"/>
          </p:cNvSpPr>
          <p:nvPr/>
        </p:nvSpPr>
        <p:spPr>
          <a:xfrm>
            <a:off x="565785" y="2840355"/>
            <a:ext cx="7886700" cy="3392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Bef>
                <a:spcPts val="0"/>
              </a:spcBef>
              <a:buFont typeface="Wingdings" panose="05000000000000000000" charset="0"/>
              <a:buChar char="Ø"/>
            </a:pPr>
            <a:endParaRPr lang="zh-CN" altLang="en-US" sz="20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3" descr="201750-120ggh14249.jpg"/>
          <p:cNvPicPr>
            <a:picLocks noChangeAspect="1"/>
          </p:cNvPicPr>
          <p:nvPr/>
        </p:nvPicPr>
        <p:blipFill>
          <a:blip r:embed="rId2"/>
          <a:stretch>
            <a:fillRect/>
          </a:stretch>
        </p:blipFill>
        <p:spPr>
          <a:xfrm>
            <a:off x="285750" y="3000375"/>
            <a:ext cx="3214688" cy="3571875"/>
          </a:xfrm>
          <a:prstGeom prst="rect">
            <a:avLst/>
          </a:prstGeom>
          <a:noFill/>
          <a:ln w="9525">
            <a:noFill/>
          </a:ln>
        </p:spPr>
      </p:pic>
      <p:sp>
        <p:nvSpPr>
          <p:cNvPr id="13320" name="矩形 23"/>
          <p:cNvSpPr/>
          <p:nvPr/>
        </p:nvSpPr>
        <p:spPr>
          <a:xfrm>
            <a:off x="3786505" y="1374775"/>
            <a:ext cx="4646930" cy="5169535"/>
          </a:xfrm>
          <a:prstGeom prst="rect">
            <a:avLst/>
          </a:prstGeom>
          <a:solidFill>
            <a:schemeClr val="bg1"/>
          </a:solidFill>
          <a:ln w="25400" cap="flat" cmpd="sng">
            <a:solidFill>
              <a:schemeClr val="accent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50000"/>
              </a:lnSpc>
              <a:spcBef>
                <a:spcPct val="0"/>
              </a:spcBef>
              <a:buFont typeface="Wingdings" panose="05000000000000000000" charset="0"/>
              <a:buChar char="Ø"/>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发明人与单位之间存在劳动关系或者与临时工作单位之间存在工作关系，是认定职务发明的前提</a:t>
            </a:r>
          </a:p>
          <a:p>
            <a:pPr lvl="0" eaLnBrk="1" hangingPunct="1">
              <a:lnSpc>
                <a:spcPct val="150000"/>
              </a:lnSpc>
              <a:spcBef>
                <a:spcPct val="0"/>
              </a:spcBef>
              <a:buFont typeface="Wingdings" panose="05000000000000000000" charset="0"/>
              <a:buChar char="Ø"/>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判断标准在于单位是否取得了对发明人包括完成涉案发明创造的创造性劳动在内的劳动支配权</a:t>
            </a:r>
          </a:p>
          <a:p>
            <a:pPr lvl="0" eaLnBrk="1" hangingPunct="1">
              <a:lnSpc>
                <a:spcPct val="150000"/>
              </a:lnSpc>
              <a:spcBef>
                <a:spcPct val="0"/>
              </a:spcBef>
              <a:buFont typeface="Wingdings" panose="05000000000000000000" charset="0"/>
              <a:buChar char="Ø"/>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单位与发明人之间仅存在一般的合作关系，单位并不掌握对发明人的劳动支配权的，该发明人的有关发明创造不属于职务发明创造</a:t>
            </a:r>
          </a:p>
          <a:p>
            <a:pPr marL="0" lvl="0" indent="0" algn="r" eaLnBrk="1" hangingPunct="1">
              <a:lnSpc>
                <a:spcPct val="150000"/>
              </a:lnSpc>
              <a:spcBef>
                <a:spcPct val="0"/>
              </a:spcBef>
              <a:buFont typeface="Wingdings" panose="05000000000000000000" charset="0"/>
              <a:buNone/>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（2020）最高法知民终1258号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20"/>
                                        </p:tgtEl>
                                        <p:attrNameLst>
                                          <p:attrName>style.visibility</p:attrName>
                                        </p:attrNameLst>
                                      </p:cBhvr>
                                      <p:to>
                                        <p:strVal val="visible"/>
                                      </p:to>
                                    </p:set>
                                    <p:anim calcmode="lin" valueType="num">
                                      <p:cBhvr additive="base">
                                        <p:cTn id="11" dur="500" fill="hold"/>
                                        <p:tgtEl>
                                          <p:spTgt spid="13320"/>
                                        </p:tgtEl>
                                        <p:attrNameLst>
                                          <p:attrName>ppt_x</p:attrName>
                                        </p:attrNameLst>
                                      </p:cBhvr>
                                      <p:tavLst>
                                        <p:tav tm="0">
                                          <p:val>
                                            <p:strVal val="#ppt_x"/>
                                          </p:val>
                                        </p:tav>
                                        <p:tav tm="100000">
                                          <p:val>
                                            <p:strVal val="#ppt_x"/>
                                          </p:val>
                                        </p:tav>
                                      </p:tavLst>
                                    </p:anim>
                                    <p:anim calcmode="lin" valueType="num">
                                      <p:cBhvr additive="base">
                                        <p:cTn id="12"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0530" y="1023620"/>
            <a:ext cx="8323580" cy="5300980"/>
          </a:xfrm>
        </p:spPr>
        <p:txBody>
          <a:bodyPr>
            <a:normAutofit/>
          </a:bodyPr>
          <a:lstStyle/>
          <a:p>
            <a:pPr>
              <a:lnSpc>
                <a:spcPct val="150000"/>
              </a:lnSpc>
              <a:spcBef>
                <a:spcPts val="0"/>
              </a:spcBef>
              <a:buFont typeface="Wingdings" panose="05000000000000000000" charset="0"/>
              <a:buChar char="p"/>
            </a:pPr>
            <a:r>
              <a:rPr lang="zh-CN" altLang="en-US" sz="2220" dirty="0"/>
              <a:t>（</a:t>
            </a:r>
            <a:r>
              <a:rPr lang="en-US" altLang="zh-CN" sz="2220" dirty="0"/>
              <a:t>2</a:t>
            </a:r>
            <a:r>
              <a:rPr lang="zh-CN" altLang="en-US" sz="2220" dirty="0"/>
              <a:t>）</a:t>
            </a:r>
            <a:r>
              <a:rPr lang="en-US" altLang="zh-CN" sz="2220" dirty="0"/>
              <a:t>主要利用本单位的物质技术条件完成的发明创造</a:t>
            </a:r>
          </a:p>
          <a:p>
            <a:pPr marL="590550" fontAlgn="auto">
              <a:lnSpc>
                <a:spcPct val="150000"/>
              </a:lnSpc>
              <a:spcBef>
                <a:spcPts val="0"/>
              </a:spcBef>
              <a:buFont typeface="Arial" panose="020B0604020202020204" pitchFamily="34" charset="0"/>
              <a:buChar char="•"/>
            </a:pPr>
            <a:r>
              <a:rPr kumimoji="1" lang="zh-CN" altLang="en-US" sz="2220" dirty="0"/>
              <a:t>本单位的物质技术条件，是指本单位的资金、设备、零部件、原材料或者不对外公开的技术资</a:t>
            </a:r>
            <a:r>
              <a:rPr kumimoji="1" lang="zh-CN" altLang="en-US" sz="2220" dirty="0">
                <a:sym typeface="+mn-ea"/>
              </a:rPr>
              <a:t>料（独有的内部情报、技术档案、设计图纸和新技术信息）</a:t>
            </a:r>
            <a:r>
              <a:rPr kumimoji="1" lang="zh-CN" altLang="en-US" sz="2220" dirty="0"/>
              <a:t>等</a:t>
            </a:r>
          </a:p>
          <a:p>
            <a:pPr marL="590550" fontAlgn="auto">
              <a:lnSpc>
                <a:spcPct val="150000"/>
              </a:lnSpc>
              <a:spcBef>
                <a:spcPts val="0"/>
              </a:spcBef>
              <a:buFont typeface="Arial" panose="020B0604020202020204" pitchFamily="34" charset="0"/>
              <a:buChar char="•"/>
            </a:pPr>
            <a:r>
              <a:rPr kumimoji="1" lang="zh-CN" altLang="en-US" sz="2220" dirty="0"/>
              <a:t>主要利用：本单位提供的物质技术条件是完成发明创造</a:t>
            </a:r>
            <a:r>
              <a:rPr kumimoji="1" lang="zh-CN" altLang="en-US" sz="2220" b="1" dirty="0">
                <a:solidFill>
                  <a:srgbClr val="FF0000"/>
                </a:solidFill>
              </a:rPr>
              <a:t>不可或缺</a:t>
            </a:r>
            <a:r>
              <a:rPr kumimoji="1" lang="zh-CN" altLang="en-US" sz="2220" dirty="0"/>
              <a:t>的，对发明创造的完成起了决定作用，缺少该物质条件则发明创造就不能完成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520" y="1033780"/>
            <a:ext cx="8394065" cy="4740910"/>
          </a:xfrm>
        </p:spPr>
        <p:txBody>
          <a:bodyPr>
            <a:normAutofit/>
          </a:bodyPr>
          <a:lstStyle/>
          <a:p>
            <a:pPr algn="l" fontAlgn="auto">
              <a:lnSpc>
                <a:spcPct val="150000"/>
              </a:lnSpc>
              <a:spcBef>
                <a:spcPts val="0"/>
              </a:spcBef>
              <a:buClrTx/>
              <a:buSzTx/>
              <a:buFont typeface="Wingdings" panose="05000000000000000000" charset="0"/>
              <a:buChar char="Ø"/>
            </a:pPr>
            <a:r>
              <a:rPr lang="en-US" altLang="zh-CN" sz="2000" dirty="0"/>
              <a:t>7、职务发明创造的专利申请权及专利权的归属</a:t>
            </a:r>
          </a:p>
          <a:p>
            <a:pPr marL="590550" fontAlgn="auto">
              <a:lnSpc>
                <a:spcPct val="200000"/>
              </a:lnSpc>
              <a:spcBef>
                <a:spcPts val="0"/>
              </a:spcBef>
              <a:buFont typeface="Wingdings" panose="05000000000000000000" charset="0"/>
              <a:buChar char="p"/>
            </a:pPr>
            <a:r>
              <a:rPr lang="zh-CN" altLang="en-US" sz="2000" dirty="0"/>
              <a:t>属于该单位，申请被批准后，该单位为专利权人</a:t>
            </a:r>
          </a:p>
          <a:p>
            <a:pPr marL="590550" fontAlgn="auto">
              <a:lnSpc>
                <a:spcPct val="200000"/>
              </a:lnSpc>
              <a:spcBef>
                <a:spcPts val="0"/>
              </a:spcBef>
              <a:buFont typeface="Wingdings" panose="05000000000000000000" charset="0"/>
              <a:buChar char="p"/>
            </a:pPr>
            <a:r>
              <a:rPr lang="zh-CN" altLang="en-US" sz="2000" b="1" dirty="0">
                <a:solidFill>
                  <a:srgbClr val="FF0000"/>
                </a:solidFill>
              </a:rPr>
              <a:t>利用</a:t>
            </a:r>
            <a:r>
              <a:rPr lang="zh-CN" altLang="en-US" sz="2000" dirty="0"/>
              <a:t>单位的物质技术条件所完成的发明创造：有约定，从其约定</a:t>
            </a:r>
          </a:p>
          <a:p>
            <a:pPr marL="950595" algn="l" fontAlgn="auto">
              <a:lnSpc>
                <a:spcPct val="150000"/>
              </a:lnSpc>
              <a:spcBef>
                <a:spcPts val="0"/>
              </a:spcBef>
              <a:buClrTx/>
              <a:buSzTx/>
              <a:buChar char="•"/>
            </a:pPr>
            <a:r>
              <a:rPr kumimoji="1" lang="zh-CN" altLang="en-US" sz="2200" dirty="0">
                <a:solidFill>
                  <a:schemeClr val="tx1"/>
                </a:solidFill>
                <a:uFillTx/>
              </a:rPr>
              <a:t>将非职务发明创造约定为职务发明创造</a:t>
            </a:r>
          </a:p>
          <a:p>
            <a:pPr marL="950595" algn="l" fontAlgn="auto">
              <a:lnSpc>
                <a:spcPct val="150000"/>
              </a:lnSpc>
              <a:spcBef>
                <a:spcPts val="0"/>
              </a:spcBef>
              <a:buClrTx/>
              <a:buSzTx/>
              <a:buChar char="•"/>
            </a:pPr>
            <a:r>
              <a:rPr lang="zh-CN" altLang="en-US" sz="2000" dirty="0">
                <a:solidFill>
                  <a:schemeClr val="tx1"/>
                </a:solidFill>
              </a:rPr>
              <a:t>将职务发明创造约定为非职务发明创造</a:t>
            </a:r>
            <a:r>
              <a:rPr lang="en-US" altLang="zh-CN" sz="2000" dirty="0">
                <a:solidFill>
                  <a:schemeClr val="tx1"/>
                </a:solidFill>
              </a:rPr>
              <a:t> &amp; </a:t>
            </a:r>
            <a:r>
              <a:rPr lang="zh-CN" altLang="en-US" sz="2000" dirty="0">
                <a:solidFill>
                  <a:schemeClr val="tx1"/>
                </a:solidFill>
              </a:rPr>
              <a:t>将非职务发明创造约定为职务发明创造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520" y="1033780"/>
            <a:ext cx="8394065" cy="5287645"/>
          </a:xfrm>
        </p:spPr>
        <p:txBody>
          <a:bodyPr>
            <a:normAutofit fontScale="97500" lnSpcReduction="10000"/>
          </a:bodyPr>
          <a:lstStyle/>
          <a:p>
            <a:pPr algn="l" fontAlgn="auto">
              <a:lnSpc>
                <a:spcPct val="200000"/>
              </a:lnSpc>
              <a:spcBef>
                <a:spcPts val="0"/>
              </a:spcBef>
              <a:buClrTx/>
              <a:buSzTx/>
              <a:buFont typeface="Wingdings" panose="05000000000000000000" charset="0"/>
              <a:buChar char="Ø"/>
            </a:pPr>
            <a:r>
              <a:rPr lang="en-US" altLang="zh-CN" sz="2200" dirty="0"/>
              <a:t>8、职务发明创造的发明人或设计人的权利</a:t>
            </a:r>
          </a:p>
          <a:p>
            <a:pPr marL="590550" algn="l" fontAlgn="auto">
              <a:lnSpc>
                <a:spcPct val="200000"/>
              </a:lnSpc>
              <a:spcBef>
                <a:spcPts val="0"/>
              </a:spcBef>
              <a:buClrTx/>
              <a:buSzTx/>
              <a:buFont typeface="Wingdings" panose="05000000000000000000" charset="0"/>
              <a:buChar char="p"/>
            </a:pPr>
            <a:r>
              <a:rPr lang="zh-CN" altLang="en-US" sz="2220" dirty="0">
                <a:sym typeface="+mn-ea"/>
              </a:rPr>
              <a:t>署名权：</a:t>
            </a:r>
            <a:r>
              <a:rPr lang="zh-CN" altLang="en-US" sz="2220" dirty="0"/>
              <a:t>有权在专利文件中写明自己是发明人或设计人</a:t>
            </a:r>
          </a:p>
          <a:p>
            <a:pPr marL="590550" algn="l" fontAlgn="auto">
              <a:lnSpc>
                <a:spcPct val="200000"/>
              </a:lnSpc>
              <a:spcBef>
                <a:spcPts val="0"/>
              </a:spcBef>
              <a:buClrTx/>
              <a:buSzTx/>
              <a:buFont typeface="Wingdings" panose="05000000000000000000" charset="0"/>
              <a:buChar char="p"/>
            </a:pPr>
            <a:r>
              <a:rPr lang="zh-CN" altLang="en-US" sz="2220" dirty="0"/>
              <a:t>获得奖励、报酬和收益权目的：</a:t>
            </a:r>
          </a:p>
          <a:p>
            <a:pPr marL="1065530" indent="-342900" algn="l" fontAlgn="auto">
              <a:lnSpc>
                <a:spcPct val="150000"/>
              </a:lnSpc>
              <a:spcBef>
                <a:spcPts val="0"/>
              </a:spcBef>
              <a:buClrTx/>
              <a:buSzTx/>
              <a:buFont typeface="Arial" panose="020B0604020202020204" pitchFamily="34" charset="0"/>
              <a:buChar char="•"/>
            </a:pPr>
            <a:r>
              <a:rPr lang="zh-CN" altLang="en-US" sz="2220" dirty="0"/>
              <a:t>被授予专利权的单位</a:t>
            </a:r>
            <a:r>
              <a:rPr lang="zh-CN" altLang="en-US" sz="2220" b="1" dirty="0">
                <a:solidFill>
                  <a:srgbClr val="FF0000"/>
                </a:solidFill>
              </a:rPr>
              <a:t>应当</a:t>
            </a:r>
            <a:r>
              <a:rPr lang="zh-CN" altLang="en-US" sz="2220" dirty="0"/>
              <a:t>对职务发明创造的发明人或设计人给予奖励</a:t>
            </a:r>
          </a:p>
          <a:p>
            <a:pPr marL="1065530" indent="-342900" algn="l" fontAlgn="auto">
              <a:lnSpc>
                <a:spcPct val="150000"/>
              </a:lnSpc>
              <a:spcBef>
                <a:spcPts val="0"/>
              </a:spcBef>
              <a:buClrTx/>
              <a:buSzTx/>
              <a:buFont typeface="Arial" panose="020B0604020202020204" pitchFamily="34" charset="0"/>
              <a:buChar char="•"/>
            </a:pPr>
            <a:r>
              <a:rPr lang="zh-CN" altLang="en-US" sz="2220" dirty="0"/>
              <a:t>发明创造专利实施后，根据其推广应用的范围和取得的经济效益，对发明人或设计人给予</a:t>
            </a:r>
            <a:r>
              <a:rPr lang="zh-CN" altLang="en-US" sz="2220" b="1" dirty="0">
                <a:solidFill>
                  <a:srgbClr val="FF0000"/>
                </a:solidFill>
              </a:rPr>
              <a:t>合理的报酬</a:t>
            </a:r>
            <a:endParaRPr lang="zh-CN" altLang="en-US" sz="2220" dirty="0"/>
          </a:p>
          <a:p>
            <a:pPr marL="1065530" indent="-342900" algn="l" fontAlgn="auto">
              <a:lnSpc>
                <a:spcPct val="150000"/>
              </a:lnSpc>
              <a:spcBef>
                <a:spcPts val="0"/>
              </a:spcBef>
              <a:buClrTx/>
              <a:buSzTx/>
              <a:buFont typeface="Arial" panose="020B0604020202020204" pitchFamily="34" charset="0"/>
              <a:buChar char="•"/>
            </a:pPr>
            <a:r>
              <a:rPr lang="zh-CN" altLang="en-US" sz="2220" dirty="0"/>
              <a:t>国家鼓励被授予专利权的单位实行产权激励，采取股权、期权、分红等方式，使发明人或者设计人合理分享创新收益</a:t>
            </a:r>
            <a:endParaRPr kumimoji="1" lang="zh-CN" altLang="en-US" sz="222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9110" y="924560"/>
            <a:ext cx="8215630" cy="4938395"/>
          </a:xfrm>
        </p:spPr>
        <p:txBody>
          <a:bodyPr>
            <a:normAutofit fontScale="32500" lnSpcReduction="20000"/>
          </a:bodyPr>
          <a:lstStyle/>
          <a:p>
            <a:pPr marL="0" indent="0">
              <a:lnSpc>
                <a:spcPct val="150000"/>
              </a:lnSpc>
              <a:spcBef>
                <a:spcPts val="0"/>
              </a:spcBef>
              <a:buNone/>
            </a:pPr>
            <a:r>
              <a:rPr lang="zh-CN" altLang="en-US" sz="9600" dirty="0">
                <a:sym typeface="+mn-ea"/>
              </a:rPr>
              <a:t>四、委托完成的发明创造的专利权归属</a:t>
            </a:r>
          </a:p>
          <a:p>
            <a:pPr>
              <a:lnSpc>
                <a:spcPct val="150000"/>
              </a:lnSpc>
              <a:spcBef>
                <a:spcPts val="0"/>
              </a:spcBef>
              <a:buFont typeface="Wingdings" panose="05000000000000000000" charset="0"/>
              <a:buChar char="Ø"/>
            </a:pPr>
            <a:r>
              <a:rPr kumimoji="1" lang="zh-CN" altLang="en-US" sz="8000" dirty="0">
                <a:latin typeface="Times New Roman" panose="02020603050405020304" charset="0"/>
                <a:cs typeface="Times New Roman" panose="02020603050405020304" charset="0"/>
              </a:rPr>
              <a:t>委托完成发明创造：一个单位或个人接受其他单位或个人委托的研究、设计任务完成的发明创造</a:t>
            </a: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有协议的从协议；无协议的，申请专利的权利和取得的专利权归完成发明创造的一方，即归受托方</a:t>
            </a: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国家资助单位或个人完成科研项目实际上是在国家与单位或个人之间形成了委托关系。在没有约定的情况下，由此完成的发明创造的专利申请权应当属于个人</a:t>
            </a: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委托人可以免费使用</a:t>
            </a: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委托人</a:t>
            </a:r>
            <a:r>
              <a:rPr kumimoji="1" lang="zh-CN" altLang="en-US" sz="8000" dirty="0">
                <a:latin typeface="Times New Roman" panose="02020603050405020304" charset="0"/>
                <a:cs typeface="Times New Roman" panose="02020603050405020304" charset="0"/>
                <a:sym typeface="+mn-ea"/>
              </a:rPr>
              <a:t>对专利申请权</a:t>
            </a:r>
            <a:r>
              <a:rPr kumimoji="1" lang="zh-CN" altLang="en-US" sz="8000" dirty="0">
                <a:latin typeface="Times New Roman" panose="02020603050405020304" charset="0"/>
                <a:cs typeface="Times New Roman" panose="02020603050405020304" charset="0"/>
              </a:rPr>
              <a:t>享有优先受让权</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rcRect l="1121" t="10849" r="108" b="9572"/>
          <a:stretch>
            <a:fillRect/>
          </a:stretch>
        </p:blipFill>
        <p:spPr>
          <a:xfrm>
            <a:off x="212725" y="2275205"/>
            <a:ext cx="8796655" cy="3750945"/>
          </a:xfrm>
          <a:prstGeom prst="rect">
            <a:avLst/>
          </a:prstGeom>
        </p:spPr>
      </p:pic>
      <p:sp>
        <p:nvSpPr>
          <p:cNvPr id="6" name="标题 5"/>
          <p:cNvSpPr>
            <a:spLocks noGrp="1"/>
          </p:cNvSpPr>
          <p:nvPr>
            <p:ph type="title"/>
          </p:nvPr>
        </p:nvSpPr>
        <p:spPr>
          <a:xfrm>
            <a:off x="484505" y="1174115"/>
            <a:ext cx="8131175" cy="561340"/>
          </a:xfrm>
        </p:spPr>
        <p:txBody>
          <a:bodyPr vert="horz" lIns="69056" tIns="34529" rIns="69056" bIns="34529" rtlCol="0" anchor="ctr">
            <a:noAutofit/>
          </a:bodyPr>
          <a:lstStyle/>
          <a:p>
            <a:pPr algn="ctr"/>
            <a:r>
              <a:rPr lang="zh-CN" altLang="en-US" sz="2800" dirty="0">
                <a:ea typeface="黑体" panose="02010609060101010101" pitchFamily="49" charset="-122"/>
              </a:rPr>
              <a:t>第一节  发明人或设计人、申请人与专利权人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文本占位符 150530"/>
          <p:cNvSpPr>
            <a:spLocks noGrp="1"/>
          </p:cNvSpPr>
          <p:nvPr>
            <p:ph type="body" idx="1"/>
          </p:nvPr>
        </p:nvSpPr>
        <p:spPr>
          <a:xfrm>
            <a:off x="257175" y="1762545"/>
            <a:ext cx="8629650" cy="6538306"/>
          </a:xfrm>
        </p:spPr>
        <p:txBody>
          <a:bodyPr>
            <a:normAutofit fontScale="25000" lnSpcReduction="20000"/>
          </a:bodyPr>
          <a:lstStyle/>
          <a:p>
            <a:pPr fontAlgn="auto">
              <a:lnSpc>
                <a:spcPct val="150000"/>
              </a:lnSpc>
              <a:spcBef>
                <a:spcPts val="0"/>
              </a:spcBef>
              <a:buNone/>
            </a:pPr>
            <a:r>
              <a:rPr lang="zh-CN" altLang="en-US" sz="9600" dirty="0"/>
              <a:t>一、发明人或设计人</a:t>
            </a:r>
          </a:p>
          <a:p>
            <a:pPr fontAlgn="auto">
              <a:lnSpc>
                <a:spcPct val="190000"/>
              </a:lnSpc>
              <a:spcBef>
                <a:spcPts val="0"/>
              </a:spcBef>
              <a:buFont typeface="Wingdings" panose="05000000000000000000" charset="0"/>
              <a:buChar char="Ø"/>
            </a:pPr>
            <a:r>
              <a:rPr lang="en-US" altLang="zh-CN" sz="8000" dirty="0"/>
              <a:t>1</a:t>
            </a:r>
            <a:r>
              <a:rPr lang="zh-CN" altLang="en-US" sz="8000" dirty="0"/>
              <a:t>、发明人或设计人：对发明创造的实质性特点作出创造性贡献的人</a:t>
            </a:r>
          </a:p>
          <a:p>
            <a:pPr marL="590550" algn="l" fontAlgn="auto">
              <a:lnSpc>
                <a:spcPct val="190000"/>
              </a:lnSpc>
              <a:spcBef>
                <a:spcPts val="0"/>
              </a:spcBef>
              <a:buClrTx/>
              <a:buSzTx/>
              <a:buFont typeface="Wingdings" panose="05000000000000000000" charset="0"/>
              <a:buChar char="p"/>
            </a:pPr>
            <a:r>
              <a:rPr lang="zh-CN" altLang="en-US" sz="8000" dirty="0"/>
              <a:t>共同发明人或设计人：两个以上</a:t>
            </a:r>
            <a:r>
              <a:rPr lang="en-US" altLang="zh-CN" sz="8000" dirty="0"/>
              <a:t> &amp; </a:t>
            </a:r>
            <a:r>
              <a:rPr lang="zh-CN" altLang="en-US" sz="8000" dirty="0"/>
              <a:t>同一发明创造</a:t>
            </a:r>
            <a:r>
              <a:rPr lang="en-US" altLang="zh-CN" sz="8000" dirty="0"/>
              <a:t> &amp; </a:t>
            </a:r>
            <a:r>
              <a:rPr lang="zh-CN" altLang="en-US" sz="8000" dirty="0">
                <a:sym typeface="+mn-ea"/>
              </a:rPr>
              <a:t>创造性贡献</a:t>
            </a:r>
            <a:endParaRPr lang="zh-CN" altLang="en-US" sz="8000" dirty="0"/>
          </a:p>
          <a:p>
            <a:pPr fontAlgn="auto">
              <a:lnSpc>
                <a:spcPct val="190000"/>
              </a:lnSpc>
              <a:spcBef>
                <a:spcPts val="0"/>
              </a:spcBef>
              <a:buFont typeface="Wingdings" panose="05000000000000000000" charset="0"/>
              <a:buChar char="Ø"/>
            </a:pPr>
            <a:r>
              <a:rPr lang="en-US" altLang="zh-CN" sz="8000" dirty="0">
                <a:sym typeface="+mn-ea"/>
              </a:rPr>
              <a:t>2</a:t>
            </a:r>
            <a:r>
              <a:rPr lang="zh-CN" altLang="en-US" sz="8000" dirty="0"/>
              <a:t>、发明人的构成条件</a:t>
            </a:r>
          </a:p>
          <a:p>
            <a:pPr marL="590550" fontAlgn="auto">
              <a:lnSpc>
                <a:spcPct val="190000"/>
              </a:lnSpc>
              <a:spcBef>
                <a:spcPts val="0"/>
              </a:spcBef>
              <a:buFont typeface="Wingdings" panose="05000000000000000000" charset="0"/>
              <a:buChar char="p"/>
            </a:pPr>
            <a:r>
              <a:rPr lang="zh-CN" altLang="en-US" sz="8000" dirty="0"/>
              <a:t>自然人</a:t>
            </a:r>
            <a:r>
              <a:rPr lang="en-US" altLang="zh-CN" sz="8000" dirty="0"/>
              <a:t> &amp; </a:t>
            </a:r>
            <a:r>
              <a:rPr lang="zh-CN" altLang="en-US" sz="8000" dirty="0"/>
              <a:t>直接参加发明创造活动</a:t>
            </a:r>
            <a:r>
              <a:rPr lang="en-US" altLang="zh-CN" sz="8000" dirty="0"/>
              <a:t> &amp; </a:t>
            </a:r>
            <a:r>
              <a:rPr lang="zh-CN" altLang="en-US" sz="8000" dirty="0"/>
              <a:t>对实质性特点有创造性贡献</a:t>
            </a:r>
          </a:p>
          <a:p>
            <a:pPr algn="l" fontAlgn="auto">
              <a:lnSpc>
                <a:spcPct val="190000"/>
              </a:lnSpc>
              <a:spcBef>
                <a:spcPts val="0"/>
              </a:spcBef>
              <a:buClrTx/>
              <a:buSzTx/>
              <a:buFont typeface="Wingdings" panose="05000000000000000000" charset="0"/>
              <a:buChar char="Ø"/>
            </a:pPr>
            <a:r>
              <a:rPr lang="en-US" altLang="zh-CN" sz="8000" dirty="0"/>
              <a:t>3、发明人或设计人</a:t>
            </a:r>
            <a:r>
              <a:rPr lang="zh-CN" altLang="en-US" sz="8000" dirty="0"/>
              <a:t>的排除：</a:t>
            </a:r>
            <a:endParaRPr lang="en-US" altLang="zh-CN" sz="8000" dirty="0"/>
          </a:p>
          <a:p>
            <a:pPr marL="590550" fontAlgn="auto">
              <a:lnSpc>
                <a:spcPct val="190000"/>
              </a:lnSpc>
              <a:spcBef>
                <a:spcPts val="0"/>
              </a:spcBef>
              <a:buFont typeface="Wingdings" panose="05000000000000000000" charset="0"/>
              <a:buChar char="p"/>
            </a:pPr>
            <a:r>
              <a:rPr lang="zh-CN" altLang="en-US" sz="8000" dirty="0"/>
              <a:t>只负责组织、管理或者从事辅助性工作的人：实验员、加工人员</a:t>
            </a:r>
          </a:p>
          <a:p>
            <a:pPr marL="590550" fontAlgn="auto">
              <a:lnSpc>
                <a:spcPct val="190000"/>
              </a:lnSpc>
              <a:spcBef>
                <a:spcPts val="0"/>
              </a:spcBef>
              <a:buFont typeface="Wingdings" panose="05000000000000000000" charset="0"/>
              <a:buChar char="p"/>
            </a:pPr>
            <a:r>
              <a:rPr lang="zh-CN" altLang="en-US" sz="8000" dirty="0"/>
              <a:t>为物质技术条件的利用提供方便的人</a:t>
            </a:r>
          </a:p>
          <a:p>
            <a:pPr marL="590550" fontAlgn="auto">
              <a:lnSpc>
                <a:spcPct val="190000"/>
              </a:lnSpc>
              <a:spcBef>
                <a:spcPts val="0"/>
              </a:spcBef>
              <a:buFont typeface="Wingdings" panose="05000000000000000000" charset="0"/>
              <a:buChar char="p"/>
            </a:pPr>
            <a:r>
              <a:rPr lang="zh-CN" altLang="en-US" sz="8000" dirty="0"/>
              <a:t>仅提出问题但没能为解决技术难题提出具体方案的人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文本占位符 151554"/>
          <p:cNvSpPr>
            <a:spLocks noGrp="1"/>
          </p:cNvSpPr>
          <p:nvPr>
            <p:ph type="body" idx="1"/>
          </p:nvPr>
        </p:nvSpPr>
        <p:spPr>
          <a:xfrm>
            <a:off x="430530" y="993140"/>
            <a:ext cx="8442960" cy="5288915"/>
          </a:xfrm>
        </p:spPr>
        <p:txBody>
          <a:bodyPr>
            <a:noAutofit/>
          </a:bodyPr>
          <a:lstStyle/>
          <a:p>
            <a:pPr algn="l" fontAlgn="auto">
              <a:lnSpc>
                <a:spcPct val="150000"/>
              </a:lnSpc>
              <a:buClrTx/>
              <a:buSzTx/>
              <a:buNone/>
            </a:pPr>
            <a:r>
              <a:rPr lang="zh-CN" altLang="en-US" sz="2400" dirty="0"/>
              <a:t>二、申请人 </a:t>
            </a:r>
          </a:p>
          <a:p>
            <a:pPr fontAlgn="auto">
              <a:lnSpc>
                <a:spcPct val="150000"/>
              </a:lnSpc>
              <a:spcBef>
                <a:spcPts val="0"/>
              </a:spcBef>
              <a:buFont typeface="Wingdings" panose="05000000000000000000" charset="0"/>
              <a:buChar char="Ø"/>
            </a:pPr>
            <a:r>
              <a:rPr lang="en-US" altLang="zh-CN" sz="2000" dirty="0"/>
              <a:t>1</a:t>
            </a:r>
            <a:r>
              <a:rPr lang="zh-CN" altLang="en-US" sz="2000" dirty="0"/>
              <a:t>、申请人：就一项发明创造向专利局申请专利的人</a:t>
            </a:r>
          </a:p>
          <a:p>
            <a:pPr marL="590550" algn="l" fontAlgn="auto">
              <a:lnSpc>
                <a:spcPct val="150000"/>
              </a:lnSpc>
              <a:spcBef>
                <a:spcPts val="0"/>
              </a:spcBef>
              <a:buClrTx/>
              <a:buSzTx/>
              <a:buFont typeface="Wingdings" panose="05000000000000000000" charset="0"/>
              <a:buChar char="p"/>
            </a:pPr>
            <a:r>
              <a:rPr lang="zh-CN" altLang="en-US" sz="2000" dirty="0"/>
              <a:t>发明人有权对其完成的发明创造申请专利，但有时也会发生分离</a:t>
            </a:r>
          </a:p>
          <a:p>
            <a:pPr marL="590550" fontAlgn="auto">
              <a:lnSpc>
                <a:spcPct val="150000"/>
              </a:lnSpc>
              <a:spcBef>
                <a:spcPts val="0"/>
              </a:spcBef>
              <a:buFont typeface="Wingdings" panose="05000000000000000000" charset="0"/>
              <a:buChar char="p"/>
            </a:pPr>
            <a:r>
              <a:rPr lang="zh-CN" altLang="en-US" sz="2000" dirty="0"/>
              <a:t>依照专利法申请专利后在专利申请和审查阶段享有权利并承担义务</a:t>
            </a:r>
          </a:p>
          <a:p>
            <a:pPr fontAlgn="auto">
              <a:lnSpc>
                <a:spcPct val="150000"/>
              </a:lnSpc>
              <a:spcBef>
                <a:spcPts val="0"/>
              </a:spcBef>
              <a:buFont typeface="Wingdings" panose="05000000000000000000" charset="0"/>
              <a:buChar char="Ø"/>
            </a:pPr>
            <a:r>
              <a:rPr lang="en-US" altLang="zh-CN" sz="2000" dirty="0"/>
              <a:t>2</a:t>
            </a:r>
            <a:r>
              <a:rPr lang="zh-CN" altLang="en-US" sz="2000" dirty="0"/>
              <a:t>、发明人与申请人分离</a:t>
            </a:r>
          </a:p>
          <a:p>
            <a:pPr marL="704850" indent="-342900" fontAlgn="auto">
              <a:lnSpc>
                <a:spcPct val="150000"/>
              </a:lnSpc>
              <a:spcBef>
                <a:spcPts val="0"/>
              </a:spcBef>
              <a:buFont typeface="Wingdings" panose="05000000000000000000" charset="0"/>
              <a:buChar char="p"/>
            </a:pPr>
            <a:r>
              <a:rPr lang="zh-CN" altLang="en-US" sz="2000" dirty="0"/>
              <a:t>通过合同从发明人处取得了就发明创造申请专利的权利</a:t>
            </a:r>
          </a:p>
          <a:p>
            <a:pPr marL="704850" indent="-342900" fontAlgn="auto">
              <a:lnSpc>
                <a:spcPct val="150000"/>
              </a:lnSpc>
              <a:spcBef>
                <a:spcPts val="0"/>
              </a:spcBef>
              <a:buFont typeface="Wingdings" panose="05000000000000000000" charset="0"/>
              <a:buChar char="p"/>
            </a:pPr>
            <a:r>
              <a:rPr lang="zh-CN" altLang="en-US" sz="2000" dirty="0"/>
              <a:t>通过继承取得就发明创造申请专利的权利</a:t>
            </a:r>
          </a:p>
          <a:p>
            <a:pPr marL="704850" indent="-342900" fontAlgn="auto">
              <a:lnSpc>
                <a:spcPct val="150000"/>
              </a:lnSpc>
              <a:spcBef>
                <a:spcPts val="0"/>
              </a:spcBef>
              <a:buFont typeface="Wingdings" panose="05000000000000000000" charset="0"/>
              <a:buChar char="p"/>
            </a:pPr>
            <a:r>
              <a:rPr lang="zh-CN" altLang="en-US" sz="2000" dirty="0"/>
              <a:t>法律直接将申请专利的权利赋予发明人以外的其他人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文本占位符 152578"/>
          <p:cNvSpPr>
            <a:spLocks noGrp="1"/>
          </p:cNvSpPr>
          <p:nvPr>
            <p:ph type="body" idx="1"/>
          </p:nvPr>
        </p:nvSpPr>
        <p:spPr>
          <a:xfrm>
            <a:off x="394970" y="1062355"/>
            <a:ext cx="8353425" cy="4949825"/>
          </a:xfrm>
        </p:spPr>
        <p:txBody>
          <a:bodyPr>
            <a:normAutofit/>
          </a:bodyPr>
          <a:lstStyle/>
          <a:p>
            <a:pPr fontAlgn="auto">
              <a:lnSpc>
                <a:spcPct val="150000"/>
              </a:lnSpc>
              <a:spcBef>
                <a:spcPts val="0"/>
              </a:spcBef>
              <a:buFont typeface="Wingdings" panose="05000000000000000000" charset="0"/>
              <a:buChar char="Ø"/>
            </a:pPr>
            <a:r>
              <a:rPr lang="en-US" altLang="zh-CN" sz="2000" dirty="0">
                <a:sym typeface="+mn-ea"/>
              </a:rPr>
              <a:t>3</a:t>
            </a:r>
            <a:r>
              <a:rPr lang="zh-CN" altLang="en-US" sz="2000" dirty="0">
                <a:sym typeface="+mn-ea"/>
              </a:rPr>
              <a:t>、外国人在中国申请专利的条件</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sym typeface="+mn-ea"/>
              </a:rPr>
              <a:t>在我国有经常居所或营业所：在我国境内长期居住、生活、工作的外国自然人和外国公司、企业以及其他组织，专利保护不附加任何条件或限制，符合《巴黎公约》国民待遇原则</a:t>
            </a:r>
          </a:p>
          <a:p>
            <a:pPr marL="704850" indent="-342900" fontAlgn="auto">
              <a:lnSpc>
                <a:spcPct val="150000"/>
              </a:lnSpc>
              <a:spcBef>
                <a:spcPts val="0"/>
              </a:spcBef>
              <a:buFont typeface="Wingdings" panose="05000000000000000000" charset="0"/>
              <a:buChar char="p"/>
            </a:pPr>
            <a:r>
              <a:rPr lang="zh-CN" altLang="en-US" sz="2000" dirty="0"/>
              <a:t>所属国同中国签订了专利保护的双边条约或共同参加有关国际公约</a:t>
            </a:r>
          </a:p>
          <a:p>
            <a:pPr marL="704850" indent="-342900" fontAlgn="auto">
              <a:lnSpc>
                <a:spcPct val="150000"/>
              </a:lnSpc>
              <a:spcBef>
                <a:spcPts val="0"/>
              </a:spcBef>
              <a:buFont typeface="Wingdings" panose="05000000000000000000" charset="0"/>
              <a:buChar char="p"/>
            </a:pPr>
            <a:r>
              <a:rPr lang="zh-CN" altLang="en-US" sz="2000" dirty="0"/>
              <a:t>按照互惠原则办理</a:t>
            </a:r>
          </a:p>
          <a:p>
            <a:pPr marL="704850" indent="-342900" fontAlgn="auto">
              <a:lnSpc>
                <a:spcPct val="150000"/>
              </a:lnSpc>
              <a:spcBef>
                <a:spcPts val="0"/>
              </a:spcBef>
              <a:buFont typeface="Wingdings" panose="05000000000000000000" charset="0"/>
              <a:buChar char="p"/>
            </a:pPr>
            <a:r>
              <a:rPr lang="zh-CN" altLang="en-US" sz="2000" dirty="0"/>
              <a:t>对非</a:t>
            </a:r>
            <a:r>
              <a:rPr lang="en-US" altLang="zh-CN" sz="2000" dirty="0"/>
              <a:t>《</a:t>
            </a:r>
            <a:r>
              <a:rPr lang="zh-CN" altLang="en-US" sz="2000" dirty="0"/>
              <a:t>巴黎公约</a:t>
            </a:r>
            <a:r>
              <a:rPr lang="en-US" altLang="zh-CN" sz="2000" dirty="0"/>
              <a:t>》</a:t>
            </a:r>
            <a:r>
              <a:rPr lang="zh-CN" altLang="en-US" sz="2000" dirty="0"/>
              <a:t>成员国国民，只要在</a:t>
            </a:r>
            <a:r>
              <a:rPr lang="en-US" altLang="zh-CN" sz="2000" dirty="0"/>
              <a:t>《</a:t>
            </a:r>
            <a:r>
              <a:rPr lang="zh-CN" altLang="en-US" sz="2000" dirty="0"/>
              <a:t>巴黎公约</a:t>
            </a:r>
            <a:r>
              <a:rPr lang="en-US" altLang="zh-CN" sz="2000" dirty="0"/>
              <a:t>》</a:t>
            </a:r>
            <a:r>
              <a:rPr lang="zh-CN" altLang="en-US" sz="2000" dirty="0">
                <a:sym typeface="+mn-ea"/>
              </a:rPr>
              <a:t>任一</a:t>
            </a:r>
            <a:r>
              <a:rPr lang="zh-CN" altLang="en-US" sz="2000" dirty="0"/>
              <a:t>成员国领域内设有住所或真实有效的营业所</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1465" y="940436"/>
            <a:ext cx="8695690" cy="7186036"/>
          </a:xfrm>
        </p:spPr>
        <p:txBody>
          <a:bodyPr>
            <a:normAutofit fontScale="25000" lnSpcReduction="20000"/>
          </a:bodyPr>
          <a:lstStyle/>
          <a:p>
            <a:pPr algn="l">
              <a:lnSpc>
                <a:spcPct val="150000"/>
              </a:lnSpc>
              <a:buClrTx/>
              <a:buSzTx/>
              <a:buNone/>
            </a:pPr>
            <a:r>
              <a:rPr lang="zh-CN" altLang="en-US" sz="9600" dirty="0">
                <a:sym typeface="+mn-ea"/>
              </a:rPr>
              <a:t>三、专利权人（专利权主体）</a:t>
            </a:r>
            <a:endParaRPr lang="zh-CN" altLang="en-US" sz="9600" dirty="0"/>
          </a:p>
          <a:p>
            <a:pPr algn="l">
              <a:lnSpc>
                <a:spcPct val="150000"/>
              </a:lnSpc>
              <a:spcBef>
                <a:spcPts val="0"/>
              </a:spcBef>
              <a:buClrTx/>
              <a:buSzTx/>
              <a:buFont typeface="Wingdings" panose="05000000000000000000" charset="0"/>
              <a:buChar char="Ø"/>
            </a:pPr>
            <a:r>
              <a:rPr lang="en-US" altLang="zh-CN" sz="8000" dirty="0">
                <a:sym typeface="+mn-ea"/>
              </a:rPr>
              <a:t>1</a:t>
            </a:r>
            <a:r>
              <a:rPr lang="zh-CN" altLang="en-US" sz="8000" dirty="0">
                <a:sym typeface="+mn-ea"/>
              </a:rPr>
              <a:t>、</a:t>
            </a:r>
            <a:r>
              <a:rPr lang="en-US" altLang="zh-CN" sz="8000" dirty="0" err="1">
                <a:sym typeface="+mn-ea"/>
              </a:rPr>
              <a:t>专利权人</a:t>
            </a:r>
            <a:r>
              <a:rPr lang="zh-CN" altLang="en-US" sz="8000" dirty="0">
                <a:sym typeface="+mn-ea"/>
              </a:rPr>
              <a:t>：对依法授予专利权的发明创造在一定时期内享有独占权的人</a:t>
            </a:r>
          </a:p>
          <a:p>
            <a:pPr marL="590550" algn="l">
              <a:lnSpc>
                <a:spcPct val="150000"/>
              </a:lnSpc>
              <a:spcBef>
                <a:spcPts val="0"/>
              </a:spcBef>
              <a:buClrTx/>
              <a:buSzTx/>
              <a:buFont typeface="Wingdings" panose="05000000000000000000" charset="0"/>
              <a:buChar char="p"/>
            </a:pPr>
            <a:r>
              <a:rPr lang="zh-CN" altLang="en-US" sz="8000" dirty="0">
                <a:sym typeface="+mn-ea"/>
              </a:rPr>
              <a:t>（共同）发明人或设计人、授权前的受让人或继承人、委托人、单位</a:t>
            </a:r>
          </a:p>
          <a:p>
            <a:pPr marL="590550" algn="l">
              <a:lnSpc>
                <a:spcPct val="150000"/>
              </a:lnSpc>
              <a:spcBef>
                <a:spcPts val="0"/>
              </a:spcBef>
              <a:buClrTx/>
              <a:buSzTx/>
              <a:buFont typeface="Wingdings" panose="05000000000000000000" charset="0"/>
              <a:buChar char="p"/>
            </a:pPr>
            <a:r>
              <a:rPr lang="zh-CN" altLang="en-US" sz="8000" dirty="0">
                <a:sym typeface="+mn-ea"/>
              </a:rPr>
              <a:t>有权利申请专利的人？</a:t>
            </a:r>
          </a:p>
          <a:p>
            <a:pPr marL="590550" algn="l">
              <a:lnSpc>
                <a:spcPct val="150000"/>
              </a:lnSpc>
              <a:spcBef>
                <a:spcPts val="0"/>
              </a:spcBef>
              <a:buClrTx/>
              <a:buSzTx/>
              <a:buFont typeface="Wingdings" panose="05000000000000000000" charset="0"/>
              <a:buChar char="p"/>
            </a:pPr>
            <a:r>
              <a:rPr lang="zh-CN" altLang="en-US" sz="8000" dirty="0">
                <a:sym typeface="+mn-ea"/>
              </a:rPr>
              <a:t>原始主体</a:t>
            </a:r>
            <a:r>
              <a:rPr lang="en-US" altLang="zh-CN" sz="8000" dirty="0">
                <a:sym typeface="+mn-ea"/>
              </a:rPr>
              <a:t> V. </a:t>
            </a:r>
            <a:r>
              <a:rPr lang="zh-CN" altLang="en-US" sz="8000" dirty="0">
                <a:sym typeface="+mn-ea"/>
              </a:rPr>
              <a:t>继受主体？</a:t>
            </a:r>
          </a:p>
          <a:p>
            <a:pPr marL="590550" algn="l">
              <a:lnSpc>
                <a:spcPct val="150000"/>
              </a:lnSpc>
              <a:spcBef>
                <a:spcPts val="0"/>
              </a:spcBef>
              <a:buClrTx/>
              <a:buSzTx/>
              <a:buFont typeface="Wingdings" panose="05000000000000000000" charset="0"/>
              <a:buChar char="p"/>
            </a:pPr>
            <a:r>
              <a:rPr lang="zh-CN" altLang="en-US" sz="8000" dirty="0">
                <a:sym typeface="+mn-ea"/>
              </a:rPr>
              <a:t>对专利权享有使用、收益和处分并承担相应义务的人？</a:t>
            </a:r>
          </a:p>
          <a:p>
            <a:pPr algn="l">
              <a:lnSpc>
                <a:spcPct val="150000"/>
              </a:lnSpc>
              <a:spcBef>
                <a:spcPts val="0"/>
              </a:spcBef>
              <a:buClrTx/>
              <a:buSzTx/>
              <a:buFont typeface="Wingdings" panose="05000000000000000000" charset="0"/>
              <a:buChar char="Ø"/>
            </a:pPr>
            <a:r>
              <a:rPr lang="en-US" altLang="zh-CN" sz="8000" dirty="0">
                <a:sym typeface="+mn-ea"/>
              </a:rPr>
              <a:t>2</a:t>
            </a:r>
            <a:r>
              <a:rPr lang="zh-CN" altLang="en-US" sz="8000" dirty="0">
                <a:sym typeface="+mn-ea"/>
              </a:rPr>
              <a:t>、</a:t>
            </a:r>
            <a:r>
              <a:rPr lang="en-US" altLang="zh-CN" sz="8000" dirty="0" err="1">
                <a:sym typeface="+mn-ea"/>
              </a:rPr>
              <a:t>专利申请人</a:t>
            </a:r>
            <a:r>
              <a:rPr lang="en-US" altLang="zh-CN" sz="8000" dirty="0">
                <a:sym typeface="+mn-ea"/>
              </a:rPr>
              <a:t> V. </a:t>
            </a:r>
            <a:r>
              <a:rPr lang="en-US" altLang="zh-CN" sz="8000" dirty="0" err="1">
                <a:sym typeface="+mn-ea"/>
              </a:rPr>
              <a:t>专利权人</a:t>
            </a:r>
            <a:endParaRPr lang="en-US" altLang="zh-CN" sz="8000" dirty="0"/>
          </a:p>
          <a:p>
            <a:pPr marL="590550" fontAlgn="auto">
              <a:lnSpc>
                <a:spcPct val="150000"/>
              </a:lnSpc>
              <a:spcBef>
                <a:spcPts val="0"/>
              </a:spcBef>
              <a:buFont typeface="Wingdings" panose="05000000000000000000" charset="0"/>
              <a:buChar char="p"/>
            </a:pPr>
            <a:r>
              <a:rPr lang="zh-CN" altLang="en-US" sz="8000" dirty="0"/>
              <a:t>专利申请人：依照专利法的相关规定申请专利后在专利申请和审查阶段享有权利并承担义务的人</a:t>
            </a:r>
            <a:r>
              <a:rPr lang="zh-CN" altLang="en-US" sz="8000" dirty="0">
                <a:sym typeface="+mn-ea"/>
              </a:rPr>
              <a:t>（</a:t>
            </a:r>
            <a:r>
              <a:rPr lang="zh-CN" altLang="en-US" sz="8000" dirty="0">
                <a:solidFill>
                  <a:srgbClr val="FF0000"/>
                </a:solidFill>
                <a:sym typeface="+mn-ea"/>
              </a:rPr>
              <a:t>专利申请人≠专利权人</a:t>
            </a:r>
            <a:r>
              <a:rPr lang="zh-CN" altLang="en-US" sz="8000" dirty="0">
                <a:sym typeface="+mn-ea"/>
              </a:rPr>
              <a:t>）</a:t>
            </a:r>
            <a:endParaRPr lang="en-US" altLang="zh-CN" sz="8000" dirty="0"/>
          </a:p>
          <a:p>
            <a:pPr marL="590550" fontAlgn="auto">
              <a:lnSpc>
                <a:spcPct val="150000"/>
              </a:lnSpc>
              <a:spcBef>
                <a:spcPts val="0"/>
              </a:spcBef>
              <a:buFont typeface="Wingdings" panose="05000000000000000000" charset="0"/>
              <a:buChar char="p"/>
            </a:pPr>
            <a:r>
              <a:rPr lang="zh-CN" altLang="en-US" sz="8000" dirty="0"/>
              <a:t>专利申请经由专利国家机关审批并授予申请人后，专利申请人成为专利权人（</a:t>
            </a:r>
            <a:r>
              <a:rPr lang="zh-CN" altLang="en-US" sz="8000" dirty="0">
                <a:solidFill>
                  <a:srgbClr val="FF0000"/>
                </a:solidFill>
              </a:rPr>
              <a:t>专利申请人</a:t>
            </a:r>
            <a:r>
              <a:rPr lang="en-US" altLang="zh-CN" sz="8000" dirty="0">
                <a:solidFill>
                  <a:srgbClr val="FF0000"/>
                </a:solidFill>
              </a:rPr>
              <a:t>       </a:t>
            </a:r>
            <a:r>
              <a:rPr lang="zh-CN" altLang="en-US" sz="8000" dirty="0">
                <a:solidFill>
                  <a:srgbClr val="FF0000"/>
                </a:solidFill>
              </a:rPr>
              <a:t>专利权人</a:t>
            </a:r>
            <a:r>
              <a:rPr lang="zh-CN" altLang="en-US" sz="8000" dirty="0"/>
              <a:t>）</a:t>
            </a:r>
          </a:p>
        </p:txBody>
      </p:sp>
      <p:cxnSp>
        <p:nvCxnSpPr>
          <p:cNvPr id="2" name="直接箭头连接符 1"/>
          <p:cNvCxnSpPr/>
          <p:nvPr/>
        </p:nvCxnSpPr>
        <p:spPr>
          <a:xfrm>
            <a:off x="3079750" y="5583555"/>
            <a:ext cx="2686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p:cTn id="7"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7" end="7"/>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p:cTn id="15"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17" dur="500"/>
                                        <p:tgtEl>
                                          <p:spTgt spid="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380490" y="983615"/>
            <a:ext cx="6787515" cy="561340"/>
          </a:xfrm>
        </p:spPr>
        <p:txBody>
          <a:bodyPr vert="horz" lIns="69056" tIns="34529" rIns="69056" bIns="34529" rtlCol="0" anchor="ctr">
            <a:noAutofit/>
          </a:bodyPr>
          <a:lstStyle/>
          <a:p>
            <a:pPr algn="ctr"/>
            <a:r>
              <a:rPr lang="zh-CN" altLang="en-US" sz="2800" dirty="0">
                <a:ea typeface="黑体" panose="02010609060101010101" pitchFamily="49" charset="-122"/>
              </a:rPr>
              <a:t>第二节  专利权归属</a:t>
            </a:r>
          </a:p>
        </p:txBody>
      </p:sp>
      <p:sp>
        <p:nvSpPr>
          <p:cNvPr id="4" name="文本框 3"/>
          <p:cNvSpPr txBox="1"/>
          <p:nvPr/>
        </p:nvSpPr>
        <p:spPr>
          <a:xfrm>
            <a:off x="758825" y="1583055"/>
            <a:ext cx="4104005" cy="3415030"/>
          </a:xfrm>
          <a:prstGeom prst="rect">
            <a:avLst/>
          </a:prstGeom>
          <a:noFill/>
        </p:spPr>
        <p:txBody>
          <a:bodyPr wrap="square" rtlCol="0" anchor="t">
            <a:spAutoFit/>
          </a:bodyPr>
          <a:lstStyle/>
          <a:p>
            <a:pPr indent="0">
              <a:lnSpc>
                <a:spcPct val="150000"/>
              </a:lnSpc>
              <a:spcBef>
                <a:spcPts val="0"/>
              </a:spcBef>
              <a:buNone/>
            </a:pPr>
            <a:r>
              <a:rPr lang="zh-CN" altLang="en-US" sz="2400" dirty="0">
                <a:latin typeface="华文楷体" panose="02010600040101010101" pitchFamily="2" charset="-122"/>
                <a:ea typeface="华文楷体" panose="02010600040101010101" pitchFamily="2" charset="-122"/>
                <a:sym typeface="+mn-ea"/>
              </a:rPr>
              <a:t>一、原则：发明人或设计人</a:t>
            </a:r>
            <a:endParaRPr lang="zh-CN" altLang="en-US" dirty="0"/>
          </a:p>
          <a:p>
            <a:pPr marL="228600" indent="-228600" fontAlgn="auto">
              <a:lnSpc>
                <a:spcPct val="150000"/>
              </a:lnSpc>
              <a:spcBef>
                <a:spcPts val="0"/>
              </a:spcBef>
              <a:buClrTx/>
              <a:buSzTx/>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sym typeface="+mn-ea"/>
              </a:rPr>
              <a:t>1</a:t>
            </a:r>
            <a:r>
              <a:rPr lang="zh-CN" altLang="en-US" sz="2000" dirty="0">
                <a:latin typeface="华文楷体" panose="02010600040101010101" pitchFamily="2" charset="-122"/>
                <a:ea typeface="华文楷体" panose="02010600040101010101" pitchFamily="2" charset="-122"/>
                <a:sym typeface="+mn-ea"/>
              </a:rPr>
              <a:t>、</a:t>
            </a:r>
            <a:r>
              <a:rPr lang="en-US" altLang="zh-CN" sz="2000" dirty="0" err="1">
                <a:latin typeface="华文楷体" panose="02010600040101010101" pitchFamily="2" charset="-122"/>
                <a:ea typeface="华文楷体" panose="02010600040101010101" pitchFamily="2" charset="-122"/>
                <a:sym typeface="+mn-ea"/>
              </a:rPr>
              <a:t>非职务发明创造</a:t>
            </a:r>
            <a:r>
              <a:rPr lang="zh-CN" altLang="en-US" sz="2000" dirty="0">
                <a:latin typeface="华文楷体" panose="02010600040101010101" pitchFamily="2" charset="-122"/>
                <a:ea typeface="华文楷体" panose="02010600040101010101" pitchFamily="2" charset="-122"/>
                <a:sym typeface="+mn-ea"/>
              </a:rPr>
              <a:t>（</a:t>
            </a:r>
            <a:r>
              <a:rPr lang="en-US" altLang="zh-CN" sz="2000" dirty="0" err="1">
                <a:latin typeface="华文楷体" panose="02010600040101010101" pitchFamily="2" charset="-122"/>
                <a:ea typeface="华文楷体" panose="02010600040101010101" pitchFamily="2" charset="-122"/>
                <a:sym typeface="+mn-ea"/>
              </a:rPr>
              <a:t>个人发明创造</a:t>
            </a:r>
            <a:r>
              <a:rPr lang="zh-CN" altLang="en-US" sz="2000" dirty="0">
                <a:latin typeface="华文楷体" panose="02010600040101010101" pitchFamily="2" charset="-122"/>
                <a:ea typeface="华文楷体" panose="02010600040101010101" pitchFamily="2" charset="-122"/>
                <a:sym typeface="+mn-ea"/>
              </a:rPr>
              <a:t>、自由发明）：发明人完全独立地依靠自己的智力劳动以及设备、资金等外部条件所完成的发明创造</a:t>
            </a:r>
          </a:p>
          <a:p>
            <a:pPr marL="228600" indent="-228600" fontAlgn="auto">
              <a:lnSpc>
                <a:spcPct val="150000"/>
              </a:lnSpc>
              <a:spcBef>
                <a:spcPts val="0"/>
              </a:spcBef>
              <a:buClrTx/>
              <a:buSzTx/>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sym typeface="+mn-ea"/>
              </a:rPr>
              <a:t>2、事实行为 &amp; </a:t>
            </a:r>
            <a:r>
              <a:rPr lang="zh-CN" altLang="en-US" sz="2000" dirty="0" err="1">
                <a:latin typeface="华文楷体" panose="02010600040101010101" pitchFamily="2" charset="-122"/>
                <a:ea typeface="华文楷体" panose="02010600040101010101" pitchFamily="2" charset="-122"/>
                <a:sym typeface="+mn-ea"/>
              </a:rPr>
              <a:t>行为</a:t>
            </a:r>
            <a:r>
              <a:rPr lang="en-US" altLang="zh-CN" sz="2000" dirty="0" err="1">
                <a:latin typeface="华文楷体" panose="02010600040101010101" pitchFamily="2" charset="-122"/>
                <a:ea typeface="华文楷体" panose="02010600040101010101" pitchFamily="2" charset="-122"/>
                <a:sym typeface="+mn-ea"/>
              </a:rPr>
              <a:t>能力不论</a:t>
            </a:r>
            <a:endParaRPr lang="en-US" altLang="zh-CN" sz="2000" dirty="0">
              <a:latin typeface="华文楷体" panose="02010600040101010101" pitchFamily="2" charset="-122"/>
              <a:ea typeface="华文楷体" panose="02010600040101010101" pitchFamily="2" charset="-122"/>
              <a:sym typeface="+mn-ea"/>
            </a:endParaRPr>
          </a:p>
        </p:txBody>
      </p:sp>
      <p:pic>
        <p:nvPicPr>
          <p:cNvPr id="101" name="图片 100"/>
          <p:cNvPicPr/>
          <p:nvPr/>
        </p:nvPicPr>
        <p:blipFill>
          <a:blip r:embed="rId2"/>
          <a:stretch>
            <a:fillRect/>
          </a:stretch>
        </p:blipFill>
        <p:spPr>
          <a:xfrm>
            <a:off x="5071110" y="1725930"/>
            <a:ext cx="3747770" cy="2687320"/>
          </a:xfrm>
          <a:prstGeom prst="rect">
            <a:avLst/>
          </a:prstGeom>
          <a:noFill/>
          <a:ln w="9525">
            <a:noFill/>
          </a:ln>
        </p:spPr>
      </p:pic>
      <p:sp>
        <p:nvSpPr>
          <p:cNvPr id="2" name="文本框 1"/>
          <p:cNvSpPr txBox="1"/>
          <p:nvPr/>
        </p:nvSpPr>
        <p:spPr>
          <a:xfrm>
            <a:off x="5123180" y="4529455"/>
            <a:ext cx="3649345" cy="398780"/>
          </a:xfrm>
          <a:prstGeom prst="rect">
            <a:avLst/>
          </a:prstGeom>
          <a:noFill/>
        </p:spPr>
        <p:txBody>
          <a:bodyPr wrap="square" rtlCol="0" anchor="t">
            <a:spAutoFit/>
          </a:bodyPr>
          <a:lstStyle/>
          <a:p>
            <a:pPr algn="ctr"/>
            <a:r>
              <a:rPr lang="zh-CN" altLang="en-US" sz="2000">
                <a:latin typeface="楷体" panose="02010609060101010101" pitchFamily="49" charset="-122"/>
                <a:ea typeface="楷体" panose="02010609060101010101" pitchFamily="49" charset="-122"/>
                <a:cs typeface="楷体" panose="02010609060101010101" pitchFamily="49" charset="-122"/>
              </a:rPr>
              <a:t>6岁佩勇（Peh Yong）：冷却伞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to="" calcmode="lin" valueType="num">
                                      <p:cBhvr>
                                        <p:cTn id="7" dur="1" fill="hold"/>
                                        <p:tgtEl>
                                          <p:spTgt spid="101"/>
                                        </p:tgtEl>
                                      </p:cBhvr>
                                    </p:anim>
                                  </p:childTnLst>
                                </p:cTn>
                              </p:par>
                              <p:par>
                                <p:cTn id="8" presetID="24"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to="" calcmode="lin" valueType="num">
                                      <p:cBhvr>
                                        <p:cTn id="10"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8935" y="1004570"/>
            <a:ext cx="5860415" cy="5631180"/>
          </a:xfrm>
          <a:prstGeom prst="rect">
            <a:avLst/>
          </a:prstGeom>
          <a:noFill/>
        </p:spPr>
        <p:txBody>
          <a:bodyPr wrap="square" rtlCol="0">
            <a:spAutoFit/>
          </a:bodyPr>
          <a:lstStyle/>
          <a:p>
            <a:pPr marL="342900" indent="-342900" algn="just">
              <a:lnSpc>
                <a:spcPct val="150000"/>
              </a:lnSpc>
              <a:buClrTx/>
              <a:buSzTx/>
              <a:buFont typeface="Wingdings" panose="05000000000000000000" charset="0"/>
              <a:buChar char="Ø"/>
            </a:pPr>
            <a:r>
              <a:rPr lang="zh-CN" altLang="en-US" sz="2000">
                <a:latin typeface="楷体" panose="02010609060101010101" pitchFamily="49" charset="-122"/>
                <a:ea typeface="楷体" panose="02010609060101010101" pitchFamily="49" charset="-122"/>
                <a:cs typeface="楷体" panose="02010609060101010101" pitchFamily="49" charset="-122"/>
              </a:rPr>
              <a:t>重庆市2021年十大案例：义柏科技（深圳）公司、义柏应用技术（深圳）公司与荣耀电子材料（重庆）有限公司专利权属（</a:t>
            </a:r>
            <a:r>
              <a:rPr lang="zh-CN" altLang="en-US" sz="2000">
                <a:latin typeface="楷体" panose="02010609060101010101" pitchFamily="49" charset="-122"/>
                <a:ea typeface="楷体" panose="02010609060101010101" pitchFamily="49" charset="-122"/>
                <a:cs typeface="楷体" panose="02010609060101010101" pitchFamily="49" charset="-122"/>
                <a:sym typeface="+mn-ea"/>
              </a:rPr>
              <a:t>多片水平放置晶圆盒及隔离环）</a:t>
            </a:r>
            <a:r>
              <a:rPr lang="zh-CN" altLang="en-US" sz="2000">
                <a:latin typeface="楷体" panose="02010609060101010101" pitchFamily="49" charset="-122"/>
                <a:ea typeface="楷体" panose="02010609060101010101" pitchFamily="49" charset="-122"/>
                <a:cs typeface="楷体" panose="02010609060101010101" pitchFamily="49" charset="-122"/>
              </a:rPr>
              <a:t>纠纷案，（2021）渝05民初434号</a:t>
            </a:r>
          </a:p>
          <a:p>
            <a:pPr marL="828040" indent="-457200">
              <a:lnSpc>
                <a:spcPct val="150000"/>
              </a:lnSpc>
              <a:buClrTx/>
              <a:buSzTx/>
              <a:buFont typeface="Arial" panose="020B0604020202020204" pitchFamily="34" charset="0"/>
              <a:buChar char="•"/>
            </a:pPr>
            <a:r>
              <a:rPr lang="zh-CN" altLang="en-US" sz="2000">
                <a:latin typeface="Times New Roman" panose="02020603050405020304" charset="0"/>
                <a:ea typeface="楷体" panose="02010609060101010101" pitchFamily="49" charset="-122"/>
                <a:cs typeface="Times New Roman" panose="02020603050405020304" charset="0"/>
              </a:rPr>
              <a:t>“实质性特点”和“作出创造性贡献”：</a:t>
            </a:r>
            <a:r>
              <a:rPr lang="zh-CN" altLang="en-US" sz="2000">
                <a:latin typeface="Times New Roman" panose="02020603050405020304" charset="0"/>
                <a:ea typeface="楷体" panose="02010609060101010101" pitchFamily="49" charset="-122"/>
                <a:cs typeface="Times New Roman" panose="02020603050405020304" charset="0"/>
                <a:sym typeface="+mn-ea"/>
              </a:rPr>
              <a:t>涉案专利发明点及其能解决的技术问题</a:t>
            </a:r>
            <a:r>
              <a:rPr lang="en-US" altLang="zh-CN" sz="2000">
                <a:latin typeface="Times New Roman" panose="02020603050405020304" charset="0"/>
                <a:ea typeface="楷体" panose="02010609060101010101" pitchFamily="49" charset="-122"/>
                <a:cs typeface="Times New Roman" panose="02020603050405020304" charset="0"/>
                <a:sym typeface="+mn-ea"/>
              </a:rPr>
              <a:t> + </a:t>
            </a:r>
            <a:r>
              <a:rPr lang="zh-CN" altLang="en-US" sz="2000">
                <a:latin typeface="Times New Roman" panose="02020603050405020304" charset="0"/>
                <a:ea typeface="楷体" panose="02010609060101010101" pitchFamily="49" charset="-122"/>
                <a:cs typeface="Times New Roman" panose="02020603050405020304" charset="0"/>
                <a:sym typeface="+mn-ea"/>
              </a:rPr>
              <a:t>涉案专利权利要求的保护范围</a:t>
            </a:r>
            <a:r>
              <a:rPr lang="en-US" altLang="zh-CN" sz="2000">
                <a:latin typeface="Times New Roman" panose="02020603050405020304" charset="0"/>
                <a:ea typeface="楷体" panose="02010609060101010101" pitchFamily="49" charset="-122"/>
                <a:cs typeface="Times New Roman" panose="02020603050405020304" charset="0"/>
                <a:sym typeface="+mn-ea"/>
              </a:rPr>
              <a:t> + </a:t>
            </a:r>
            <a:r>
              <a:rPr lang="zh-CN" altLang="en-US" sz="2000">
                <a:latin typeface="Times New Roman" panose="02020603050405020304" charset="0"/>
                <a:ea typeface="楷体" panose="02010609060101010101" pitchFamily="49" charset="-122"/>
                <a:cs typeface="Times New Roman" panose="02020603050405020304" charset="0"/>
                <a:sym typeface="+mn-ea"/>
              </a:rPr>
              <a:t>将技术方案作为一个整体全面理解</a:t>
            </a:r>
            <a:r>
              <a:rPr lang="en-US" altLang="zh-CN" sz="2000">
                <a:latin typeface="Times New Roman" panose="02020603050405020304" charset="0"/>
                <a:ea typeface="楷体" panose="02010609060101010101" pitchFamily="49" charset="-122"/>
                <a:cs typeface="Times New Roman" panose="02020603050405020304" charset="0"/>
                <a:sym typeface="+mn-ea"/>
              </a:rPr>
              <a:t>&amp;</a:t>
            </a:r>
            <a:r>
              <a:rPr lang="zh-CN" altLang="en-US" sz="2000">
                <a:latin typeface="Times New Roman" panose="02020603050405020304" charset="0"/>
                <a:ea typeface="楷体" panose="02010609060101010101" pitchFamily="49" charset="-122"/>
                <a:cs typeface="Times New Roman" panose="02020603050405020304" charset="0"/>
              </a:rPr>
              <a:t>区分</a:t>
            </a:r>
            <a:r>
              <a:rPr lang="zh-CN" altLang="en-US" sz="2000">
                <a:solidFill>
                  <a:srgbClr val="FF0000"/>
                </a:solidFill>
                <a:latin typeface="Times New Roman" panose="02020603050405020304" charset="0"/>
                <a:ea typeface="楷体" panose="02010609060101010101" pitchFamily="49" charset="-122"/>
                <a:cs typeface="Times New Roman" panose="02020603050405020304" charset="0"/>
              </a:rPr>
              <a:t>单纯的技术启示</a:t>
            </a:r>
            <a:r>
              <a:rPr lang="zh-CN" altLang="en-US" sz="2000">
                <a:latin typeface="Times New Roman" panose="02020603050405020304" charset="0"/>
                <a:ea typeface="楷体" panose="02010609060101010101" pitchFamily="49" charset="-122"/>
                <a:cs typeface="Times New Roman" panose="02020603050405020304" charset="0"/>
              </a:rPr>
              <a:t>与具体的技术方案之间的界限</a:t>
            </a:r>
            <a:endParaRPr lang="en-US" altLang="zh-CN" sz="2000">
              <a:latin typeface="Times New Roman" panose="02020603050405020304" charset="0"/>
              <a:ea typeface="楷体" panose="02010609060101010101" pitchFamily="49" charset="-122"/>
              <a:cs typeface="Times New Roman" panose="02020603050405020304" charset="0"/>
            </a:endParaRPr>
          </a:p>
          <a:p>
            <a:pPr marL="828040" indent="-457200">
              <a:lnSpc>
                <a:spcPct val="150000"/>
              </a:lnSpc>
              <a:buClrTx/>
              <a:buSzTx/>
              <a:buFont typeface="Arial" panose="020B0604020202020204" pitchFamily="34" charset="0"/>
              <a:buChar char="•"/>
            </a:pPr>
            <a:r>
              <a:rPr lang="zh-CN" altLang="en-US" sz="2000">
                <a:latin typeface="Times New Roman" panose="02020603050405020304" charset="0"/>
                <a:ea typeface="楷体" panose="02010609060101010101" pitchFamily="49" charset="-122"/>
                <a:cs typeface="Times New Roman" panose="02020603050405020304" charset="0"/>
              </a:rPr>
              <a:t>权属证据采信</a:t>
            </a:r>
            <a:r>
              <a:rPr lang="zh-CN" altLang="en-US" sz="2000">
                <a:latin typeface="Times New Roman" panose="02020603050405020304" charset="0"/>
                <a:ea typeface="楷体" panose="02010609060101010101" pitchFamily="49" charset="-122"/>
                <a:cs typeface="Times New Roman" panose="02020603050405020304" charset="0"/>
                <a:sym typeface="+mn-ea"/>
              </a:rPr>
              <a:t>充分尊重发明创造的研发规律：</a:t>
            </a:r>
            <a:r>
              <a:rPr lang="zh-CN" altLang="en-US" sz="2000">
                <a:latin typeface="Times New Roman" panose="02020603050405020304" charset="0"/>
                <a:ea typeface="楷体" panose="02010609060101010101" pitchFamily="49" charset="-122"/>
                <a:cs typeface="Times New Roman" panose="02020603050405020304" charset="0"/>
              </a:rPr>
              <a:t>能达到与案涉专利的实质性特点基本对应的优势程度</a:t>
            </a:r>
          </a:p>
        </p:txBody>
      </p:sp>
      <p:pic>
        <p:nvPicPr>
          <p:cNvPr id="6" name="图片 5"/>
          <p:cNvPicPr/>
          <p:nvPr/>
        </p:nvPicPr>
        <p:blipFill>
          <a:blip r:embed="rId2"/>
          <a:stretch>
            <a:fillRect/>
          </a:stretch>
        </p:blipFill>
        <p:spPr>
          <a:xfrm>
            <a:off x="6580505" y="1326515"/>
            <a:ext cx="2209800" cy="470789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150" y="931435"/>
            <a:ext cx="8561705" cy="5187482"/>
          </a:xfrm>
        </p:spPr>
        <p:txBody>
          <a:bodyPr>
            <a:normAutofit fontScale="25000" lnSpcReduction="20000"/>
          </a:bodyPr>
          <a:lstStyle/>
          <a:p>
            <a:pPr marL="0" indent="0">
              <a:lnSpc>
                <a:spcPct val="150000"/>
              </a:lnSpc>
              <a:spcBef>
                <a:spcPts val="0"/>
              </a:spcBef>
              <a:buNone/>
            </a:pPr>
            <a:r>
              <a:rPr lang="zh-CN" altLang="en-US" sz="9600" dirty="0">
                <a:sym typeface="+mn-ea"/>
              </a:rPr>
              <a:t>二、合作发明创造的专利权归属</a:t>
            </a:r>
          </a:p>
          <a:p>
            <a:pPr>
              <a:lnSpc>
                <a:spcPct val="150000"/>
              </a:lnSpc>
              <a:spcBef>
                <a:spcPts val="0"/>
              </a:spcBef>
              <a:buFont typeface="Wingdings" panose="05000000000000000000" charset="0"/>
              <a:buChar char="Ø"/>
            </a:pPr>
            <a:r>
              <a:rPr lang="en-US" altLang="zh-CN" sz="8000" dirty="0">
                <a:latin typeface="Times New Roman" panose="02020603050405020304" charset="0"/>
                <a:cs typeface="Times New Roman" panose="02020603050405020304" charset="0"/>
                <a:sym typeface="+mn-ea"/>
              </a:rPr>
              <a:t>1</a:t>
            </a:r>
            <a:r>
              <a:rPr lang="zh-CN" altLang="en-US" sz="8000" dirty="0">
                <a:latin typeface="Times New Roman" panose="02020603050405020304" charset="0"/>
                <a:cs typeface="Times New Roman" panose="02020603050405020304" charset="0"/>
                <a:sym typeface="+mn-ea"/>
              </a:rPr>
              <a:t>、合作发明创造（共同发明创造）：</a:t>
            </a:r>
            <a:r>
              <a:rPr lang="zh-CN" altLang="en-US" sz="8000" dirty="0">
                <a:latin typeface="Times New Roman" panose="02020603050405020304" charset="0"/>
                <a:cs typeface="Times New Roman" panose="02020603050405020304" charset="0"/>
              </a:rPr>
              <a:t>两个以上单位或个人</a:t>
            </a:r>
            <a:r>
              <a:rPr lang="zh-CN" altLang="en-US" sz="8000" dirty="0">
                <a:latin typeface="Times New Roman" panose="02020603050405020304" charset="0"/>
                <a:cs typeface="Times New Roman" panose="02020603050405020304" charset="0"/>
                <a:sym typeface="+mn-ea"/>
              </a:rPr>
              <a:t>对</a:t>
            </a:r>
            <a:r>
              <a:rPr lang="zh-CN" altLang="en-US" sz="8000" b="1" dirty="0">
                <a:solidFill>
                  <a:srgbClr val="FF0000"/>
                </a:solidFill>
                <a:latin typeface="Times New Roman" panose="02020603050405020304" charset="0"/>
                <a:cs typeface="Times New Roman" panose="02020603050405020304" charset="0"/>
                <a:sym typeface="+mn-ea"/>
              </a:rPr>
              <a:t>同一发明创造</a:t>
            </a:r>
            <a:r>
              <a:rPr lang="zh-CN" altLang="en-US" sz="8000" b="1" dirty="0">
                <a:latin typeface="Times New Roman" panose="02020603050405020304" charset="0"/>
                <a:cs typeface="Times New Roman" panose="02020603050405020304" charset="0"/>
                <a:sym typeface="+mn-ea"/>
              </a:rPr>
              <a:t>共同构思</a:t>
            </a:r>
            <a:r>
              <a:rPr lang="zh-CN" altLang="en-US" sz="8000" dirty="0">
                <a:latin typeface="Times New Roman" panose="02020603050405020304" charset="0"/>
                <a:cs typeface="Times New Roman" panose="02020603050405020304" charset="0"/>
                <a:sym typeface="+mn-ea"/>
              </a:rPr>
              <a:t>，并都对其实质性特点做出了</a:t>
            </a:r>
            <a:r>
              <a:rPr lang="zh-CN" altLang="en-US" sz="8000" b="1" dirty="0">
                <a:solidFill>
                  <a:srgbClr val="FF0000"/>
                </a:solidFill>
                <a:latin typeface="Times New Roman" panose="02020603050405020304" charset="0"/>
                <a:cs typeface="Times New Roman" panose="02020603050405020304" charset="0"/>
                <a:sym typeface="+mn-ea"/>
              </a:rPr>
              <a:t>创造性贡献</a:t>
            </a:r>
            <a:r>
              <a:rPr lang="zh-CN" altLang="en-US" sz="8000" dirty="0">
                <a:latin typeface="Times New Roman" panose="02020603050405020304" charset="0"/>
                <a:cs typeface="Times New Roman" panose="02020603050405020304" charset="0"/>
                <a:sym typeface="+mn-ea"/>
              </a:rPr>
              <a:t>，通过</a:t>
            </a:r>
            <a:r>
              <a:rPr lang="zh-CN" altLang="en-US" sz="8000" dirty="0">
                <a:latin typeface="Times New Roman" panose="02020603050405020304" charset="0"/>
                <a:cs typeface="Times New Roman" panose="02020603050405020304" charset="0"/>
              </a:rPr>
              <a:t>合作研究或设计所完成的发明创造</a:t>
            </a:r>
          </a:p>
          <a:p>
            <a:pPr marL="590550" fontAlgn="auto">
              <a:lnSpc>
                <a:spcPct val="150000"/>
              </a:lnSpc>
              <a:spcBef>
                <a:spcPts val="0"/>
              </a:spcBef>
              <a:buFont typeface="Wingdings" panose="05000000000000000000" charset="0"/>
              <a:buChar char="p"/>
            </a:pPr>
            <a:r>
              <a:rPr kumimoji="1" lang="zh-CN" altLang="en-US" sz="8000" dirty="0">
                <a:latin typeface="Times New Roman" panose="02020603050405020304" charset="0"/>
                <a:cs typeface="Times New Roman" panose="02020603050405020304" charset="0"/>
              </a:rPr>
              <a:t>以技术档案的真实记录为依据，界定是否存在创造性贡献</a:t>
            </a:r>
          </a:p>
          <a:p>
            <a:pPr algn="l" fontAlgn="auto">
              <a:lnSpc>
                <a:spcPct val="150000"/>
              </a:lnSpc>
              <a:spcBef>
                <a:spcPts val="0"/>
              </a:spcBef>
              <a:buClrTx/>
              <a:buSzTx/>
              <a:buFont typeface="Wingdings" panose="05000000000000000000" charset="0"/>
              <a:buChar char="Ø"/>
            </a:pPr>
            <a:r>
              <a:rPr lang="en-US" altLang="zh-CN" sz="8000" dirty="0">
                <a:latin typeface="Times New Roman" panose="02020603050405020304" charset="0"/>
                <a:cs typeface="Times New Roman" panose="02020603050405020304" charset="0"/>
              </a:rPr>
              <a:t>2</a:t>
            </a:r>
            <a:r>
              <a:rPr lang="zh-CN" altLang="en-US" sz="8000" dirty="0">
                <a:latin typeface="Times New Roman" panose="02020603050405020304" charset="0"/>
                <a:cs typeface="Times New Roman" panose="02020603050405020304" charset="0"/>
              </a:rPr>
              <a:t>、</a:t>
            </a:r>
            <a:r>
              <a:rPr lang="en-US" altLang="zh-CN" sz="8000" dirty="0">
                <a:latin typeface="Times New Roman" panose="02020603050405020304" charset="0"/>
                <a:cs typeface="Times New Roman" panose="02020603050405020304" charset="0"/>
              </a:rPr>
              <a:t>申请专利的权利</a:t>
            </a:r>
            <a:r>
              <a:rPr lang="zh-CN" altLang="en-US" sz="8000" dirty="0">
                <a:latin typeface="Times New Roman" panose="02020603050405020304" charset="0"/>
                <a:cs typeface="Times New Roman" panose="02020603050405020304" charset="0"/>
              </a:rPr>
              <a:t>、</a:t>
            </a:r>
            <a:r>
              <a:rPr lang="en-US" altLang="zh-CN" sz="8000" dirty="0">
                <a:latin typeface="Times New Roman" panose="02020603050405020304" charset="0"/>
                <a:cs typeface="Times New Roman" panose="02020603050405020304" charset="0"/>
              </a:rPr>
              <a:t>专利权的归属：有约定从约定；无约定，权利属于完成或共同完成的单位或个人</a:t>
            </a:r>
          </a:p>
          <a:p>
            <a:pPr marL="228600" indent="-228600" algn="l">
              <a:lnSpc>
                <a:spcPct val="150000"/>
              </a:lnSpc>
              <a:spcBef>
                <a:spcPts val="0"/>
              </a:spcBef>
              <a:buClrTx/>
              <a:buSzTx/>
              <a:buFont typeface="Wingdings" panose="05000000000000000000" charset="0"/>
              <a:buChar char="Ø"/>
            </a:pPr>
            <a:r>
              <a:rPr lang="en-US" altLang="zh-CN" sz="8000" dirty="0">
                <a:sym typeface="+mn-ea"/>
              </a:rPr>
              <a:t>3</a:t>
            </a:r>
            <a:r>
              <a:rPr lang="zh-CN" altLang="en-US" sz="8000" dirty="0">
                <a:sym typeface="+mn-ea"/>
              </a:rPr>
              <a:t>、</a:t>
            </a:r>
            <a:r>
              <a:rPr lang="en-US" altLang="zh-CN" sz="8000" dirty="0">
                <a:latin typeface="Times New Roman" panose="02020603050405020304" charset="0"/>
                <a:cs typeface="Times New Roman" panose="02020603050405020304" charset="0"/>
                <a:sym typeface="+mn-ea"/>
              </a:rPr>
              <a:t>申请专利的权利</a:t>
            </a:r>
            <a:r>
              <a:rPr lang="zh-CN" altLang="en-US" sz="8000" dirty="0">
                <a:latin typeface="Times New Roman" panose="02020603050405020304" charset="0"/>
                <a:cs typeface="Times New Roman" panose="02020603050405020304" charset="0"/>
                <a:sym typeface="+mn-ea"/>
              </a:rPr>
              <a:t>、</a:t>
            </a:r>
            <a:r>
              <a:rPr lang="en-US" altLang="zh-CN" sz="8000" dirty="0" err="1">
                <a:sym typeface="+mn-ea"/>
              </a:rPr>
              <a:t>专利申请权或专利权</a:t>
            </a:r>
            <a:r>
              <a:rPr lang="zh-CN" altLang="en-US" sz="8000" dirty="0">
                <a:sym typeface="+mn-ea"/>
              </a:rPr>
              <a:t>行使：</a:t>
            </a:r>
            <a:r>
              <a:rPr lang="en-US" altLang="zh-CN" sz="8000" dirty="0" err="1">
                <a:sym typeface="+mn-ea"/>
              </a:rPr>
              <a:t>有约定从约定</a:t>
            </a:r>
            <a:r>
              <a:rPr lang="zh-CN" altLang="en-US" sz="8000" dirty="0">
                <a:sym typeface="+mn-ea"/>
              </a:rPr>
              <a:t>，</a:t>
            </a:r>
            <a:r>
              <a:rPr lang="en-US" altLang="zh-CN" sz="8000" dirty="0" err="1">
                <a:sym typeface="+mn-ea"/>
              </a:rPr>
              <a:t>无约定</a:t>
            </a:r>
            <a:endParaRPr lang="en-US" altLang="zh-CN" sz="8000" dirty="0">
              <a:latin typeface="华文楷体" panose="02010600040101010101" pitchFamily="2" charset="-122"/>
              <a:ea typeface="华文楷体" panose="02010600040101010101" pitchFamily="2" charset="-122"/>
            </a:endParaRPr>
          </a:p>
          <a:p>
            <a:pPr marL="590550" algn="l" fontAlgn="auto">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sym typeface="+mn-ea"/>
              </a:rPr>
              <a:t>应当取得全体共有人的同意：提出或撤回专利申请，否则无效</a:t>
            </a:r>
            <a:endParaRPr kumimoji="1" lang="zh-CN" altLang="en-US" sz="8000" dirty="0">
              <a:latin typeface="Times New Roman" panose="02020603050405020304" charset="0"/>
              <a:cs typeface="Times New Roman" panose="02020603050405020304" charset="0"/>
            </a:endParaRPr>
          </a:p>
          <a:p>
            <a:pPr marL="590550" algn="l" fontAlgn="auto">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sym typeface="+mn-ea"/>
              </a:rPr>
              <a:t>共有人可以</a:t>
            </a:r>
            <a:r>
              <a:rPr kumimoji="1" lang="zh-CN" altLang="en-US" sz="8000" b="1" dirty="0">
                <a:solidFill>
                  <a:srgbClr val="FF0000"/>
                </a:solidFill>
                <a:latin typeface="Times New Roman" panose="02020603050405020304" charset="0"/>
                <a:cs typeface="Times New Roman" panose="02020603050405020304" charset="0"/>
                <a:sym typeface="+mn-ea"/>
              </a:rPr>
              <a:t>单独实施</a:t>
            </a:r>
            <a:r>
              <a:rPr kumimoji="1" lang="zh-CN" altLang="en-US" sz="8000" dirty="0">
                <a:latin typeface="Times New Roman" panose="02020603050405020304" charset="0"/>
                <a:cs typeface="Times New Roman" panose="02020603050405020304" charset="0"/>
                <a:sym typeface="+mn-ea"/>
              </a:rPr>
              <a:t>或者</a:t>
            </a:r>
            <a:r>
              <a:rPr kumimoji="1" lang="zh-CN" altLang="en-US" sz="8000" b="1" dirty="0">
                <a:solidFill>
                  <a:srgbClr val="FF0000"/>
                </a:solidFill>
                <a:latin typeface="Times New Roman" panose="02020603050405020304" charset="0"/>
                <a:cs typeface="Times New Roman" panose="02020603050405020304" charset="0"/>
                <a:sym typeface="+mn-ea"/>
              </a:rPr>
              <a:t>以普通许可方式</a:t>
            </a:r>
            <a:r>
              <a:rPr kumimoji="1" lang="zh-CN" altLang="en-US" sz="8000" dirty="0">
                <a:latin typeface="Times New Roman" panose="02020603050405020304" charset="0"/>
                <a:cs typeface="Times New Roman" panose="02020603050405020304" charset="0"/>
                <a:sym typeface="+mn-ea"/>
              </a:rPr>
              <a:t>许可他人实施该专利；许可实施的使用费应当在共有人之间分配</a:t>
            </a:r>
            <a:endParaRPr kumimoji="1" lang="zh-CN" altLang="en-US" sz="8000" dirty="0">
              <a:latin typeface="Times New Roman" panose="02020603050405020304" charset="0"/>
              <a:ea typeface="华文楷体" panose="02010600040101010101" pitchFamily="2" charset="-122"/>
              <a:cs typeface="Times New Roman" panose="02020603050405020304" charset="0"/>
            </a:endParaRPr>
          </a:p>
          <a:p>
            <a:pPr marL="590550" algn="l" fontAlgn="auto">
              <a:lnSpc>
                <a:spcPct val="150000"/>
              </a:lnSpc>
              <a:spcBef>
                <a:spcPts val="0"/>
              </a:spcBef>
              <a:buClrTx/>
              <a:buSzTx/>
              <a:buFont typeface="Wingdings" panose="05000000000000000000" charset="0"/>
              <a:buChar char="p"/>
            </a:pPr>
            <a:endParaRPr kumimoji="1" lang="zh-CN" altLang="en-US" sz="8000" dirty="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1683</Words>
  <Application>Microsoft Office PowerPoint</Application>
  <PresentationFormat>全屏显示(4:3)</PresentationFormat>
  <Paragraphs>98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华文楷体</vt:lpstr>
      <vt:lpstr>楷体</vt:lpstr>
      <vt:lpstr>宋体</vt:lpstr>
      <vt:lpstr>Arial</vt:lpstr>
      <vt:lpstr>Times New Roman</vt:lpstr>
      <vt:lpstr>Wingdings</vt:lpstr>
      <vt:lpstr>Office 主题​​</vt:lpstr>
      <vt:lpstr>PowerPoint 演示文稿</vt:lpstr>
      <vt:lpstr>第一节  发明人或设计人、申请人与专利权人</vt:lpstr>
      <vt:lpstr>PowerPoint 演示文稿</vt:lpstr>
      <vt:lpstr>PowerPoint 演示文稿</vt:lpstr>
      <vt:lpstr>PowerPoint 演示文稿</vt:lpstr>
      <vt:lpstr>PowerPoint 演示文稿</vt:lpstr>
      <vt:lpstr>第二节  专利权归属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203</cp:revision>
  <dcterms:created xsi:type="dcterms:W3CDTF">2021-01-25T08:20:00Z</dcterms:created>
  <dcterms:modified xsi:type="dcterms:W3CDTF">2022-05-24T09:26:16Z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A034F89700124FC6B045C3886ECE178F</vt:lpwstr>
  </property>
</Properties>
</file>