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1874" r:id="rId3"/>
    <p:sldId id="1875" r:id="rId4"/>
    <p:sldId id="1883" r:id="rId5"/>
    <p:sldId id="1884" r:id="rId6"/>
    <p:sldId id="1876" r:id="rId7"/>
    <p:sldId id="1885" r:id="rId8"/>
    <p:sldId id="1886" r:id="rId9"/>
    <p:sldId id="1887" r:id="rId10"/>
    <p:sldId id="1888" r:id="rId11"/>
    <p:sldId id="1889" r:id="rId12"/>
    <p:sldId id="1890" r:id="rId13"/>
    <p:sldId id="1877" r:id="rId14"/>
    <p:sldId id="1891" r:id="rId15"/>
    <p:sldId id="1878" r:id="rId16"/>
  </p:sldIdLst>
  <p:sldSz cx="9144000" cy="6858000" type="screen4x3"/>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24" autoAdjust="0"/>
    <p:restoredTop sz="86381" autoAdjust="0"/>
  </p:normalViewPr>
  <p:slideViewPr>
    <p:cSldViewPr snapToGrid="0">
      <p:cViewPr varScale="1">
        <p:scale>
          <a:sx n="47" d="100"/>
          <a:sy n="47" d="100"/>
        </p:scale>
        <p:origin x="67" y="749"/>
      </p:cViewPr>
      <p:guideLst/>
    </p:cSldViewPr>
  </p:slideViewPr>
  <p:outlineViewPr>
    <p:cViewPr>
      <p:scale>
        <a:sx n="33" d="100"/>
        <a:sy n="33" d="100"/>
      </p:scale>
      <p:origin x="0" y="-2270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209040"/>
            <a:ext cx="4947920" cy="819587"/>
          </a:xfrm>
        </p:spPr>
        <p:txBody>
          <a:bodyPr>
            <a:normAutofit/>
          </a:bodyPr>
          <a:lstStyle/>
          <a:p>
            <a:pPr algn="ctr" eaLnBrk="1" hangingPunct="1"/>
            <a:r>
              <a:rPr kumimoji="1" lang="zh-CN" altLang="en-US" sz="3200" dirty="0">
                <a:ea typeface="黑体" panose="02010609060101010101" pitchFamily="49" charset="-122"/>
              </a:rPr>
              <a:t>第二十章    商标管理</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701165" y="2292985"/>
            <a:ext cx="6504305" cy="3580765"/>
          </a:xfrm>
          <a:ln w="6350">
            <a:solidFill>
              <a:schemeClr val="tx1"/>
            </a:solidFill>
          </a:ln>
        </p:spPr>
        <p:txBody>
          <a:bodyPr>
            <a:no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商标管理概述</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注册商标的使用管理</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未注册商标使用的管理</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商标印制管理</a:t>
            </a:r>
            <a:endParaRPr lang="zh-CN" altLang="en-US" sz="24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608330" y="1470025"/>
            <a:ext cx="8011160" cy="423862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九、对使用驰名商标的管理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生产、经营者不得将“驰名商标”字样用于商品、商品包装或者容器上，或者用于广告宣传、展览以及其他商业活动中（第14条第5款）</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商标持有人依照商标法第</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条规定请求驰名商标保护的，可以向工商行政管理部门提出请求。经商标局依照商标法第</a:t>
            </a:r>
            <a:r>
              <a:rPr lang="en-US" altLang="zh-CN" sz="2000" dirty="0">
                <a:latin typeface="楷体" panose="02010609060101010101" pitchFamily="49" charset="-122"/>
                <a:ea typeface="楷体" panose="02010609060101010101" pitchFamily="49" charset="-122"/>
              </a:rPr>
              <a:t>14</a:t>
            </a:r>
            <a:r>
              <a:rPr lang="zh-CN" altLang="en-US" sz="2000" dirty="0">
                <a:latin typeface="楷体" panose="02010609060101010101" pitchFamily="49" charset="-122"/>
                <a:ea typeface="楷体" panose="02010609060101010101" pitchFamily="49" charset="-122"/>
              </a:rPr>
              <a:t>条规定认定为驰名商标的，由工商行政管理部门责令停止违反商标法第</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条规定使用商标的行为，收缴、销毁违法使用的商标标识；商标标识与商品难以分离的，一并收缴、销毁（《条例》</a:t>
            </a:r>
            <a:r>
              <a:rPr lang="zh-CN" altLang="en-US" sz="2000" dirty="0">
                <a:latin typeface="楷体" panose="02010609060101010101" pitchFamily="49" charset="-122"/>
                <a:ea typeface="楷体" panose="02010609060101010101" pitchFamily="49" charset="-122"/>
                <a:sym typeface="+mn-ea"/>
              </a:rPr>
              <a:t>72条）</a:t>
            </a:r>
            <a:endParaRPr lang="zh-CN" altLang="en-US" sz="20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746760" y="1470025"/>
            <a:ext cx="7531100" cy="36017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十、对集体商标和证明商标的特殊管理</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注册集体商标或证明商标必须符合使用管理规则的规定</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使用人的限制性规定</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集体商标、证明商标转让的管理规定</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对被撤销或者注销的集体商标和证明商标的管理规定</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注册人承担法律责任的规定</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第三节    未注册商标使用的管理</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692150" y="2073275"/>
            <a:ext cx="7622540" cy="428117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一、对必须使用注册商标的商品不得使用未注册商标的管理</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法律、行政法规规定必须使用注册商标的商品，必须申请商标注册，未经核准注册的，不得在市场销售（</a:t>
            </a:r>
            <a:r>
              <a:rPr lang="zh-CN" altLang="en-US" sz="2000" dirty="0">
                <a:latin typeface="楷体" panose="02010609060101010101" pitchFamily="49" charset="-122"/>
                <a:ea typeface="楷体" panose="02010609060101010101" pitchFamily="49" charset="-122"/>
                <a:sym typeface="+mn-ea"/>
              </a:rPr>
              <a:t>第6条）</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违反第六条规定的，由地方市场监管部门责令限期申请注册，违法经营额五万元以上的，可以处违法经营额百分之二十以下的罚款，没有违法经营额或者违法经营额不足五万元的，可以处一万元以下的罚款（第51条）</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63245" y="1392555"/>
            <a:ext cx="7898765" cy="481647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二、对未注册商标冒充注册商标或者违反禁用规定的管理</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将未注册商标冒充注册商标使用的，或者使用未注册商标违反本法第十条规定的，由地方市场监管部门予以制止，限期改正，并可以予以通报，违法经营额五万元以上的，可以处违法经营额百分之二十以下的罚款，没有违法经营额或者违法经营额不足五万元的，可以处一万元以下的罚款（第52条）</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冒充注册商标：商标使用人在未经商标主管机关予以核准注册的商标上标明“注册商标”字样或加注注册标记的行为</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第四节    商标印制管理</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313055" y="1798955"/>
            <a:ext cx="8582025" cy="496506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一、对商标印制单位的管理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有与其承印商标业务相适应的技术、设备及仓储保管设施等条件</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名以上取得《商标印制管理人员资格证书》的人员</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印制商标单位必须是依法登记的从事印刷、印染、刻字、织字、晒蚀、印铁、铸模、冲压、烫印、贴花等业务的企业和个体工商户</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二、对商标印制委托人的管理</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商标印制委托人委托商标印制单位印制商标的，应当出示营业执照副本或者合法的营业证明或者身份证明</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三、对商标印制单位必须依法从事商标印制的管理</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四、违反商标印制管理的法律责任</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第一节    商标管理概述</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286385" y="1927860"/>
            <a:ext cx="8526145" cy="403288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一、商标管理的概念</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商标管理：商标主管机关依法对商标使用、印制等行为进行的指导、协调、检查、监督等活动的总称</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广义：国家主管机关、企业对商标注册和商标使用所依法进行的管理</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狭义：国家主管机关对商标的行政管理</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3000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71805" y="1494155"/>
            <a:ext cx="8184515" cy="446659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二、商标管理机关</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商标局：全国商标注册和管理的主管机关，隶属于国家知识产权局</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主管全国商标注册工作，代表国家对符合要求的国内外商标注册申请进行审查、办理注册、授予专用权，颁发《商标注册证》，办理我国企业商标国际注册申请</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指导地方各级市场监管机关商标管理工作</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开展有关商标管理的国际交往活动，处理涉外商标事宜</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办理有关商标管理的其他事务</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3000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96240" y="1447800"/>
            <a:ext cx="8231505" cy="457644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各地方市场监管部门</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监督辖区内注册商标的商品质量，对粗制滥造、以次充好、欺骗消费者的行为给予行政处罚</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对本辖区内的注册商标和未注册商标的使用进行日常管理</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对商标标识的印制进行管理</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对国家规定必须使用注册商标的商品而未使用注册商标的行为进行处理</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宣传商标法规，指导工商企业正确使用商标</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指导并督促检查本辖区内的商标档案工作</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0138"/>
            <a:ext cx="6389370" cy="819785"/>
          </a:xfrm>
        </p:spPr>
        <p:txBody>
          <a:bodyPr>
            <a:normAutofit/>
          </a:bodyPr>
          <a:lstStyle/>
          <a:p>
            <a:pPr algn="ctr" eaLnBrk="1" hangingPunct="1"/>
            <a:r>
              <a:rPr kumimoji="1" lang="zh-CN" altLang="en-US" sz="3200" dirty="0">
                <a:ea typeface="黑体" panose="02010609060101010101" pitchFamily="49" charset="-122"/>
              </a:rPr>
              <a:t>第二节    注册商标的使用管理</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645160" y="2087880"/>
            <a:ext cx="7944485" cy="350583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一、商标的使用</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商标的使用：将商标用于商品、商品包装或者容器以及商品交易文书上，或者将商标用于广告宣传、展览以及其他商业活动中，用于识别商品来源的行为（第48条）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22580" y="1494155"/>
            <a:ext cx="4275455" cy="444817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二、注册标记使用的管理</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商标注册人有权标明“注册商标”或者注册标记（</a:t>
            </a:r>
            <a:r>
              <a:rPr lang="zh-CN" altLang="en-US" sz="2000" dirty="0">
                <a:latin typeface="楷体" panose="02010609060101010101" pitchFamily="49" charset="-122"/>
                <a:ea typeface="楷体" panose="02010609060101010101" pitchFamily="49" charset="-122"/>
                <a:sym typeface="+mn-ea"/>
              </a:rPr>
              <a:t>第9条第2款）</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使用注册商标，可以在商品、商品包装、说明书或者其他附着物上标明“注册商标”或者注册标记。注册标记包括㊟和®。使用注册标记，应当标注在商标的右上角或者右下角（</a:t>
            </a:r>
            <a:r>
              <a:rPr lang="zh-CN" altLang="en-US" sz="2000" dirty="0">
                <a:latin typeface="楷体" panose="02010609060101010101" pitchFamily="49" charset="-122"/>
                <a:ea typeface="楷体" panose="02010609060101010101" pitchFamily="49" charset="-122"/>
                <a:sym typeface="+mn-ea"/>
              </a:rPr>
              <a:t>《条例》第63条）</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sp>
        <p:nvSpPr>
          <p:cNvPr id="3" name="内容占位符 2"/>
          <p:cNvSpPr>
            <a:spLocks noGrp="1"/>
          </p:cNvSpPr>
          <p:nvPr/>
        </p:nvSpPr>
        <p:spPr>
          <a:xfrm>
            <a:off x="4833620" y="1494155"/>
            <a:ext cx="3960495" cy="444817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三、对注册商标核定使用的商品或服务的限制的管理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注册商标的专用权，以核准注册的商标和核定使用的商品为限（第56条）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22580" y="1265555"/>
            <a:ext cx="4413250" cy="548767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四、注册商标相关事项变更的管理</a:t>
            </a:r>
            <a:endParaRPr lang="zh-CN" altLang="en-US" sz="2000" dirty="0">
              <a:latin typeface="楷体" panose="02010609060101010101" pitchFamily="49" charset="-122"/>
              <a:ea typeface="楷体" panose="02010609060101010101" pitchFamily="49" charset="-122"/>
            </a:endParaRPr>
          </a:p>
          <a:p>
            <a:pPr defTabSz="342900" fontAlgn="base">
              <a:lnSpc>
                <a:spcPct val="14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注册商标需要在核定使用范围之外的商品上取得商标专用权的，应当另行提出注册申请（</a:t>
            </a:r>
            <a:r>
              <a:rPr lang="zh-CN" altLang="en-US" sz="2000" dirty="0">
                <a:latin typeface="楷体" panose="02010609060101010101" pitchFamily="49" charset="-122"/>
                <a:ea typeface="楷体" panose="02010609060101010101" pitchFamily="49" charset="-122"/>
                <a:sym typeface="+mn-ea"/>
              </a:rPr>
              <a:t>第23条）</a:t>
            </a:r>
            <a:endParaRPr lang="zh-CN" altLang="en-US" sz="2000" dirty="0">
              <a:latin typeface="楷体" panose="02010609060101010101" pitchFamily="49" charset="-122"/>
              <a:ea typeface="楷体" panose="02010609060101010101" pitchFamily="49" charset="-122"/>
            </a:endParaRPr>
          </a:p>
          <a:p>
            <a:pPr defTabSz="342900" fontAlgn="base">
              <a:lnSpc>
                <a:spcPct val="14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注册商标需要改变其标志的，应当重新提出注册申请（第24条）</a:t>
            </a:r>
            <a:endParaRPr lang="zh-CN" altLang="en-US" sz="2000" dirty="0">
              <a:latin typeface="楷体" panose="02010609060101010101" pitchFamily="49" charset="-122"/>
              <a:ea typeface="楷体" panose="02010609060101010101" pitchFamily="49" charset="-122"/>
            </a:endParaRPr>
          </a:p>
          <a:p>
            <a:pPr defTabSz="342900" fontAlgn="base">
              <a:lnSpc>
                <a:spcPct val="14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自行改变注册商标、注册人名义、地址或者其他注册事项的，由地方市场监管部门责令限期改正；期满不改正的，由商标局撤销其注册商标（第49条第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a:t>
            </a:r>
            <a:endParaRPr lang="zh-CN" altLang="en-US" sz="2000" dirty="0">
              <a:latin typeface="楷体" panose="02010609060101010101" pitchFamily="49" charset="-122"/>
              <a:ea typeface="楷体" panose="02010609060101010101" pitchFamily="49" charset="-122"/>
            </a:endParaRPr>
          </a:p>
        </p:txBody>
      </p:sp>
      <p:sp>
        <p:nvSpPr>
          <p:cNvPr id="3" name="内容占位符 2"/>
          <p:cNvSpPr>
            <a:spLocks noGrp="1"/>
          </p:cNvSpPr>
          <p:nvPr/>
        </p:nvSpPr>
        <p:spPr>
          <a:xfrm>
            <a:off x="4899660" y="1274445"/>
            <a:ext cx="3894455" cy="543242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五、注册商标成为其核定使用商品的通用名称或不使用注册商标的限制的管理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成为其核定使用的商品的通用名称或者没有正当理由连续三年不使用的，任何单位或者个人可以向商标局申请撤销该注册商标。商标局应当自收到申请之日起九个月内做出决定。有特殊情况需要延长的，经国务院知识产权管理部门批准，可以延长三个月（第49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22580" y="1265555"/>
            <a:ext cx="3499485" cy="53670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六、对使用注册商标的商品或服务质量的管理</a:t>
            </a:r>
            <a:endParaRPr lang="zh-CN" altLang="en-US" sz="2000" dirty="0">
              <a:latin typeface="楷体" panose="02010609060101010101" pitchFamily="49" charset="-122"/>
              <a:ea typeface="楷体" panose="02010609060101010101" pitchFamily="49" charset="-122"/>
            </a:endParaRPr>
          </a:p>
          <a:p>
            <a:pPr defTabSz="342900" fontAlgn="base">
              <a:lnSpc>
                <a:spcPct val="14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商标使用人应当对其使用商标的商品质量负责。各级市场监管部门应当通过商标管理，制止欺骗消费者的行为。（</a:t>
            </a:r>
            <a:r>
              <a:rPr lang="zh-CN" altLang="en-US" sz="2000" dirty="0">
                <a:latin typeface="楷体" panose="02010609060101010101" pitchFamily="49" charset="-122"/>
                <a:ea typeface="楷体" panose="02010609060101010101" pitchFamily="49" charset="-122"/>
                <a:sym typeface="+mn-ea"/>
              </a:rPr>
              <a:t>第7条第</a:t>
            </a:r>
            <a:r>
              <a:rPr lang="en-US" altLang="zh-CN" sz="2000" dirty="0">
                <a:latin typeface="楷体" panose="02010609060101010101" pitchFamily="49" charset="-122"/>
                <a:ea typeface="楷体" panose="02010609060101010101" pitchFamily="49" charset="-122"/>
                <a:sym typeface="+mn-ea"/>
              </a:rPr>
              <a:t>2</a:t>
            </a:r>
            <a:r>
              <a:rPr lang="zh-CN" altLang="en-US" sz="2000" dirty="0">
                <a:latin typeface="楷体" panose="02010609060101010101" pitchFamily="49" charset="-122"/>
                <a:ea typeface="楷体" panose="02010609060101010101" pitchFamily="49" charset="-122"/>
                <a:sym typeface="+mn-ea"/>
              </a:rPr>
              <a:t>款</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3" name="内容占位符 2"/>
          <p:cNvSpPr>
            <a:spLocks noGrp="1"/>
          </p:cNvSpPr>
          <p:nvPr/>
        </p:nvSpPr>
        <p:spPr>
          <a:xfrm>
            <a:off x="4124325" y="1274445"/>
            <a:ext cx="4669790" cy="535813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七、对注册商标转让和使用许可的规定</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许可转让的程序管理</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受让人应当保证使用该注册商标的商品质量</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对其在同一种商品上注册的近似的商标，或者在类似商品上注册的相同或者近似的商标，应当一并转让</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对容易导致混淆或者有其他不良影响的转让，商标局不予核准，书面通知申请人并说明理由</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417320"/>
            <a:ext cx="8066405" cy="402336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八、对被撤销、被宣告无效或被注销的注册商标的管理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注册商标被撤销、被宣告无效或者期满不再续展的，自撤销、宣告无效或者注销之日起一年内，商标局对与该商标相同或者近似的商标注册申请，不予核准（第50条）</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被撤销或者商标注册人申请注销其注册商标，经核准注销的，原《商标注册证》作废，并予以公告；撤销该商标在部分指定商品上的注册的，或者商标注册人申请注销其商标在部分指定商品上的注册的，重新核发《商标注册证》，并予以公告（</a:t>
            </a:r>
            <a:r>
              <a:rPr lang="zh-CN" altLang="en-US" sz="2000" dirty="0">
                <a:latin typeface="楷体" panose="02010609060101010101" pitchFamily="49" charset="-122"/>
                <a:ea typeface="楷体" panose="02010609060101010101" pitchFamily="49" charset="-122"/>
                <a:sym typeface="+mn-ea"/>
              </a:rPr>
              <a:t>《条例》第74条）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COMMONDATA" val="eyJoZGlkIjoiMDI4YjA3ODVhYzA3M2Y4MWNjNDhlY2I5ZGUxYTZlMWY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2487</Words>
  <Application>WPS 演示</Application>
  <PresentationFormat>全屏显示(4:3)</PresentationFormat>
  <Paragraphs>124</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楷体</vt:lpstr>
      <vt:lpstr>黑体</vt:lpstr>
      <vt:lpstr>Wingdings</vt:lpstr>
      <vt:lpstr>Calibri Light</vt:lpstr>
      <vt:lpstr>微软雅黑</vt:lpstr>
      <vt:lpstr>Arial Unicode MS</vt:lpstr>
      <vt:lpstr>等线 Light</vt:lpstr>
      <vt:lpstr>等线</vt:lpstr>
      <vt:lpstr>Calibri</vt:lpstr>
      <vt:lpstr>Office 主题​​</vt:lpstr>
      <vt:lpstr>第五章    商标管理</vt:lpstr>
      <vt:lpstr>第一节    商标管理概述</vt:lpstr>
      <vt:lpstr>PowerPoint 演示文稿</vt:lpstr>
      <vt:lpstr>PowerPoint 演示文稿</vt:lpstr>
      <vt:lpstr>第二节    注册商标的使用管理</vt:lpstr>
      <vt:lpstr>PowerPoint 演示文稿</vt:lpstr>
      <vt:lpstr>PowerPoint 演示文稿</vt:lpstr>
      <vt:lpstr>PowerPoint 演示文稿</vt:lpstr>
      <vt:lpstr>PowerPoint 演示文稿</vt:lpstr>
      <vt:lpstr>PowerPoint 演示文稿</vt:lpstr>
      <vt:lpstr>PowerPoint 演示文稿</vt:lpstr>
      <vt:lpstr>第三节    未注册商标使用的管理</vt:lpstr>
      <vt:lpstr>PowerPoint 演示文稿</vt:lpstr>
      <vt:lpstr>第四节    商标印制管理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付继存</cp:lastModifiedBy>
  <cp:revision>1064</cp:revision>
  <dcterms:created xsi:type="dcterms:W3CDTF">2017-06-15T12:42:00Z</dcterms:created>
  <dcterms:modified xsi:type="dcterms:W3CDTF">2022-06-05T09:33:32Z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76DC15DB160847E693AAA87E4CD83561</vt:lpwstr>
  </property>
</Properties>
</file>