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77" r:id="rId5"/>
    <p:sldId id="330" r:id="rId6"/>
    <p:sldId id="374" r:id="rId7"/>
    <p:sldId id="303" r:id="rId8"/>
    <p:sldId id="375" r:id="rId9"/>
    <p:sldId id="376" r:id="rId10"/>
    <p:sldId id="318" r:id="rId11"/>
    <p:sldId id="377" r:id="rId12"/>
    <p:sldId id="379" r:id="rId13"/>
    <p:sldId id="378" r:id="rId14"/>
    <p:sldId id="380" r:id="rId15"/>
    <p:sldId id="383" r:id="rId16"/>
    <p:sldId id="384" r:id="rId17"/>
    <p:sldId id="385" r:id="rId18"/>
    <p:sldId id="386" r:id="rId19"/>
    <p:sldId id="387" r:id="rId20"/>
    <p:sldId id="394" r:id="rId21"/>
    <p:sldId id="492" r:id="rId22"/>
    <p:sldId id="493" r:id="rId23"/>
    <p:sldId id="399" r:id="rId24"/>
    <p:sldId id="494" r:id="rId25"/>
    <p:sldId id="495" r:id="rId26"/>
    <p:sldId id="496" r:id="rId27"/>
    <p:sldId id="401" r:id="rId28"/>
    <p:sldId id="404" r:id="rId29"/>
    <p:sldId id="589" r:id="rId30"/>
    <p:sldId id="590" r:id="rId31"/>
  </p:sldIdLst>
  <p:sldSz cx="9144000" cy="6858000" type="screen4x3"/>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461" autoAdjust="0"/>
  </p:normalViewPr>
  <p:slideViewPr>
    <p:cSldViewPr snapToGrid="0">
      <p:cViewPr varScale="1">
        <p:scale>
          <a:sx n="55" d="100"/>
          <a:sy n="55" d="100"/>
        </p:scale>
        <p:origin x="28" y="-292"/>
      </p:cViewPr>
      <p:guideLst/>
    </p:cSldViewPr>
  </p:slideViewPr>
  <p:outlineViewPr>
    <p:cViewPr>
      <p:scale>
        <a:sx n="33" d="100"/>
        <a:sy n="33" d="100"/>
      </p:scale>
      <p:origin x="0" y="-14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pic>
        <p:nvPicPr>
          <p:cNvPr id="7" name="图片 6" descr="title"/>
          <p:cNvPicPr>
            <a:picLocks noChangeAspect="1"/>
          </p:cNvPicPr>
          <p:nvPr/>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081C9-610E-4CAB-9A64-C0FFBD0075BE}"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DE187-E7E6-416C-A2FA-1370772370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330" y="2037874"/>
            <a:ext cx="7886700" cy="1138953"/>
          </a:xfrm>
        </p:spPr>
        <p:txBody>
          <a:bodyPr>
            <a:normAutofit/>
          </a:bodyPr>
          <a:lstStyle/>
          <a:p>
            <a:pPr algn="ctr" defTabSz="342900" fontAlgn="base">
              <a:lnSpc>
                <a:spcPct val="120000"/>
              </a:lnSpc>
              <a:spcAft>
                <a:spcPct val="0"/>
              </a:spcAft>
            </a:pPr>
            <a:r>
              <a:rPr kumimoji="1" lang="zh-CN" altLang="en-US" dirty="0">
                <a:ea typeface="黑体" panose="02010609060101010101" pitchFamily="49" charset="-122"/>
              </a:rPr>
              <a:t>其他知识产权</a:t>
            </a:r>
            <a:endParaRPr kumimoji="1" lang="zh-CN" altLang="en-US" dirty="0">
              <a:ea typeface="黑体" panose="02010609060101010101" pitchFamily="49" charset="-122"/>
            </a:endParaRPr>
          </a:p>
        </p:txBody>
      </p:sp>
      <p:sp>
        <p:nvSpPr>
          <p:cNvPr id="4" name="标题 1"/>
          <p:cNvSpPr txBox="1"/>
          <p:nvPr/>
        </p:nvSpPr>
        <p:spPr>
          <a:xfrm>
            <a:off x="908050" y="4038681"/>
            <a:ext cx="7886700" cy="177283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知识产权法研究所     付继存</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二〇二二年六月</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3"/>
          <p:cNvGrpSpPr/>
          <p:nvPr/>
        </p:nvGrpSpPr>
        <p:grpSpPr bwMode="auto">
          <a:xfrm>
            <a:off x="821690" y="1378678"/>
            <a:ext cx="7316896" cy="3623313"/>
            <a:chOff x="54" y="-126"/>
            <a:chExt cx="4035" cy="839"/>
          </a:xfrm>
        </p:grpSpPr>
        <p:sp>
          <p:nvSpPr>
            <p:cNvPr id="8" name="Rectangle 11"/>
            <p:cNvSpPr/>
            <p:nvPr/>
          </p:nvSpPr>
          <p:spPr bwMode="auto">
            <a:xfrm>
              <a:off x="54" y="-126"/>
              <a:ext cx="4035" cy="834"/>
            </a:xfrm>
            <a:prstGeom prst="rect">
              <a:avLst/>
            </a:prstGeom>
            <a:gradFill flip="none" rotWithShape="1">
              <a:gsLst>
                <a:gs pos="100000">
                  <a:srgbClr val="81A1B9">
                    <a:alpha val="100000"/>
                  </a:srgbClr>
                </a:gs>
                <a:gs pos="0">
                  <a:srgbClr val="007BD3">
                    <a:alpha val="0"/>
                    <a:lumMod val="0"/>
                    <a:lumOff val="100000"/>
                  </a:srgbClr>
                </a:gs>
                <a:gs pos="100000">
                  <a:srgbClr val="034373"/>
                </a:gs>
              </a:gsLst>
              <a:lin ang="5400000" scaled="0"/>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ln>
                  <a:solidFill>
                    <a:srgbClr val="00B0F0"/>
                  </a:solidFill>
                </a:ln>
                <a:solidFill>
                  <a:srgbClr val="00B0F0"/>
                </a:solidFill>
              </a:endParaRPr>
            </a:p>
          </p:txBody>
        </p:sp>
        <p:sp>
          <p:nvSpPr>
            <p:cNvPr id="9" name="Rectangle 12"/>
            <p:cNvSpPr/>
            <p:nvPr/>
          </p:nvSpPr>
          <p:spPr bwMode="auto">
            <a:xfrm>
              <a:off x="54" y="-126"/>
              <a:ext cx="3977"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type="none" w="med" len="med"/>
                  <a:tailEnd type="none" w="med" len="med"/>
                </a14:hiddenLine>
              </a:ext>
            </a:extLst>
          </p:spPr>
          <p:txBody>
            <a:bodyPr lIns="38100" tIns="38100" rIns="38100" bIns="38100"/>
            <a:lstStyle/>
            <a:p>
              <a:pPr algn="just" fontAlgn="auto">
                <a:lnSpc>
                  <a:spcPct val="150000"/>
                </a:lnSpc>
                <a:spcBef>
                  <a:spcPts val="600"/>
                </a:spcBef>
                <a:spcAft>
                  <a:spcPts val="600"/>
                </a:spcAft>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、反不正当竞争法和知识产权法的区别</a:t>
              </a:r>
              <a:endParaRPr lang="en-US" altLang="zh-CN" sz="2400" dirty="0">
                <a:latin typeface="华文楷体" panose="02010600040101010101" pitchFamily="2" charset="-122"/>
                <a:ea typeface="华文楷体" panose="02010600040101010101" pitchFamily="2" charset="-122"/>
              </a:endParaRPr>
            </a:p>
            <a:p>
              <a:pPr algn="just" fontAlgn="auto">
                <a:lnSpc>
                  <a:spcPct val="150000"/>
                </a:lnSpc>
              </a:pPr>
              <a:r>
                <a:rPr lang="zh-CN" altLang="en-US" sz="2000" dirty="0">
                  <a:latin typeface="Times New Roman" panose="02020603050405020304" pitchFamily="18" charset="0"/>
                  <a:ea typeface="华文楷体" panose="02010600040101010101" pitchFamily="2" charset="-122"/>
                </a:rPr>
                <a:t>（</a:t>
              </a:r>
              <a:r>
                <a:rPr lang="en-US" altLang="zh-CN" sz="2000" dirty="0">
                  <a:latin typeface="Times New Roman" panose="02020603050405020304" pitchFamily="18" charset="0"/>
                  <a:ea typeface="华文楷体" panose="02010600040101010101" pitchFamily="2" charset="-122"/>
                </a:rPr>
                <a:t>1</a:t>
              </a:r>
              <a:r>
                <a:rPr lang="zh-CN" altLang="en-US" sz="2000" dirty="0">
                  <a:latin typeface="Times New Roman" panose="02020603050405020304" pitchFamily="18" charset="0"/>
                  <a:ea typeface="华文楷体" panose="02010600040101010101" pitchFamily="2" charset="-122"/>
                </a:rPr>
                <a:t>）保护对象</a:t>
              </a:r>
              <a:endParaRPr lang="en-US" altLang="zh-CN" sz="2000" dirty="0">
                <a:latin typeface="Times New Roman" panose="02020603050405020304" pitchFamily="18" charset="0"/>
                <a:ea typeface="华文楷体" panose="02010600040101010101" pitchFamily="2" charset="-122"/>
              </a:endParaRPr>
            </a:p>
            <a:p>
              <a:pPr algn="just" fontAlgn="auto">
                <a:lnSpc>
                  <a:spcPct val="150000"/>
                </a:lnSpc>
              </a:pPr>
              <a:r>
                <a:rPr lang="en-US" altLang="zh-CN" sz="2000" dirty="0">
                  <a:latin typeface="Times New Roman" panose="02020603050405020304" pitchFamily="18" charset="0"/>
                  <a:ea typeface="华文楷体" panose="02010600040101010101" pitchFamily="2" charset="-122"/>
                </a:rPr>
                <a:t>           </a:t>
              </a:r>
              <a:r>
                <a:rPr lang="zh-CN" altLang="en-US" sz="2000" dirty="0">
                  <a:latin typeface="Times New Roman" panose="02020603050405020304" pitchFamily="18" charset="0"/>
                  <a:ea typeface="华文楷体" panose="02010600040101010101" pitchFamily="2" charset="-122"/>
                </a:rPr>
                <a:t>经营者</a:t>
              </a:r>
              <a:r>
                <a:rPr lang="en-US" altLang="zh-CN" sz="2000" dirty="0">
                  <a:latin typeface="Times New Roman" panose="02020603050405020304" pitchFamily="18" charset="0"/>
                  <a:ea typeface="华文楷体" panose="02010600040101010101" pitchFamily="2" charset="-122"/>
                </a:rPr>
                <a:t>+</a:t>
              </a:r>
              <a:r>
                <a:rPr lang="zh-CN" altLang="en-US" sz="2000" dirty="0">
                  <a:latin typeface="Times New Roman" panose="02020603050405020304" pitchFamily="18" charset="0"/>
                  <a:ea typeface="华文楷体" panose="02010600040101010101" pitchFamily="2" charset="-122"/>
                </a:rPr>
                <a:t>消费者</a:t>
              </a:r>
              <a:r>
                <a:rPr lang="en-US" altLang="zh-CN" sz="2000" dirty="0">
                  <a:latin typeface="Times New Roman" panose="02020603050405020304" pitchFamily="18" charset="0"/>
                  <a:ea typeface="华文楷体" panose="02010600040101010101" pitchFamily="2" charset="-122"/>
                </a:rPr>
                <a:t>+</a:t>
              </a:r>
              <a:r>
                <a:rPr lang="zh-CN" altLang="en-US" sz="2000" dirty="0">
                  <a:latin typeface="Times New Roman" panose="02020603050405020304" pitchFamily="18" charset="0"/>
                  <a:ea typeface="华文楷体" panose="02010600040101010101" pitchFamily="2" charset="-122"/>
                </a:rPr>
                <a:t>社会利益 </a:t>
              </a:r>
              <a:r>
                <a:rPr lang="en-US" altLang="zh-CN" sz="2000" dirty="0">
                  <a:latin typeface="Times New Roman" panose="02020603050405020304" pitchFamily="18" charset="0"/>
                  <a:ea typeface="华文楷体" panose="02010600040101010101" pitchFamily="2" charset="-122"/>
                </a:rPr>
                <a:t>V </a:t>
              </a:r>
              <a:r>
                <a:rPr lang="zh-CN" altLang="en-US" sz="2000" dirty="0">
                  <a:latin typeface="Times New Roman" panose="02020603050405020304" pitchFamily="18" charset="0"/>
                  <a:ea typeface="华文楷体" panose="02010600040101010101" pitchFamily="2" charset="-122"/>
                </a:rPr>
                <a:t>知识产权人私人利益</a:t>
              </a:r>
              <a:endParaRPr lang="en-US" altLang="zh-CN" sz="2000" dirty="0">
                <a:latin typeface="Times New Roman" panose="02020603050405020304" pitchFamily="18" charset="0"/>
                <a:ea typeface="华文楷体" panose="02010600040101010101" pitchFamily="2" charset="-122"/>
              </a:endParaRPr>
            </a:p>
            <a:p>
              <a:pPr algn="just" fontAlgn="auto">
                <a:lnSpc>
                  <a:spcPct val="150000"/>
                </a:lnSpc>
              </a:pPr>
              <a:r>
                <a:rPr lang="zh-CN" altLang="en-US" sz="2000" dirty="0">
                  <a:latin typeface="Times New Roman" panose="02020603050405020304" pitchFamily="18" charset="0"/>
                  <a:ea typeface="华文楷体" panose="02010600040101010101" pitchFamily="2" charset="-122"/>
                </a:rPr>
                <a:t>（</a:t>
              </a:r>
              <a:r>
                <a:rPr lang="en-US" altLang="zh-CN" sz="2000" dirty="0">
                  <a:latin typeface="Times New Roman" panose="02020603050405020304" pitchFamily="18" charset="0"/>
                  <a:ea typeface="华文楷体" panose="02010600040101010101" pitchFamily="2" charset="-122"/>
                </a:rPr>
                <a:t>2</a:t>
              </a:r>
              <a:r>
                <a:rPr lang="zh-CN" altLang="en-US" sz="2000" dirty="0">
                  <a:latin typeface="Times New Roman" panose="02020603050405020304" pitchFamily="18" charset="0"/>
                  <a:ea typeface="华文楷体" panose="02010600040101010101" pitchFamily="2" charset="-122"/>
                </a:rPr>
                <a:t>）行为法 </a:t>
              </a:r>
              <a:r>
                <a:rPr lang="en-US" altLang="zh-CN" sz="2000" dirty="0">
                  <a:latin typeface="Times New Roman" panose="02020603050405020304" pitchFamily="18" charset="0"/>
                  <a:ea typeface="华文楷体" panose="02010600040101010101" pitchFamily="2" charset="-122"/>
                </a:rPr>
                <a:t>V </a:t>
              </a:r>
              <a:r>
                <a:rPr lang="zh-CN" altLang="en-US" sz="2000" dirty="0">
                  <a:latin typeface="Times New Roman" panose="02020603050405020304" pitchFamily="18" charset="0"/>
                  <a:ea typeface="华文楷体" panose="02010600040101010101" pitchFamily="2" charset="-122"/>
                </a:rPr>
                <a:t>权利法</a:t>
              </a:r>
              <a:endParaRPr lang="en-US" altLang="zh-CN" sz="2000" dirty="0">
                <a:latin typeface="Times New Roman" panose="02020603050405020304" pitchFamily="18" charset="0"/>
                <a:ea typeface="华文楷体" panose="02010600040101010101" pitchFamily="2" charset="-122"/>
              </a:endParaRPr>
            </a:p>
            <a:p>
              <a:pPr algn="just" fontAlgn="auto">
                <a:lnSpc>
                  <a:spcPct val="150000"/>
                </a:lnSpc>
              </a:pPr>
              <a:r>
                <a:rPr lang="zh-CN" altLang="en-US" sz="2000" dirty="0">
                  <a:latin typeface="Times New Roman" panose="02020603050405020304" pitchFamily="18" charset="0"/>
                  <a:ea typeface="华文楷体" panose="02010600040101010101" pitchFamily="2" charset="-122"/>
                </a:rPr>
                <a:t>（</a:t>
              </a:r>
              <a:r>
                <a:rPr lang="en-US" altLang="zh-CN" sz="2000" dirty="0">
                  <a:latin typeface="Times New Roman" panose="02020603050405020304" pitchFamily="18" charset="0"/>
                  <a:ea typeface="华文楷体" panose="02010600040101010101" pitchFamily="2" charset="-122"/>
                </a:rPr>
                <a:t>3</a:t>
              </a:r>
              <a:r>
                <a:rPr lang="zh-CN" altLang="en-US" sz="2000" dirty="0">
                  <a:latin typeface="Times New Roman" panose="02020603050405020304" pitchFamily="18" charset="0"/>
                  <a:ea typeface="华文楷体" panose="02010600040101010101" pitchFamily="2" charset="-122"/>
                </a:rPr>
                <a:t>）保护知产的着眼点</a:t>
              </a:r>
              <a:endParaRPr lang="en-US" altLang="zh-CN" sz="2000" dirty="0">
                <a:latin typeface="Times New Roman" panose="02020603050405020304" pitchFamily="18" charset="0"/>
                <a:ea typeface="华文楷体" panose="02010600040101010101" pitchFamily="2" charset="-122"/>
              </a:endParaRPr>
            </a:p>
            <a:p>
              <a:pPr algn="just" fontAlgn="auto">
                <a:lnSpc>
                  <a:spcPct val="150000"/>
                </a:lnSpc>
              </a:pPr>
              <a:r>
                <a:rPr lang="zh-CN" altLang="en-US" sz="2000" dirty="0">
                  <a:latin typeface="Times New Roman" panose="02020603050405020304" pitchFamily="18" charset="0"/>
                  <a:ea typeface="华文楷体" panose="02010600040101010101" pitchFamily="2" charset="-122"/>
                </a:rPr>
                <a:t>           消极权能 </a:t>
              </a:r>
              <a:r>
                <a:rPr lang="en-US" altLang="zh-CN" sz="2000" dirty="0">
                  <a:latin typeface="Times New Roman" panose="02020603050405020304" pitchFamily="18" charset="0"/>
                  <a:ea typeface="华文楷体" panose="02010600040101010101" pitchFamily="2" charset="-122"/>
                </a:rPr>
                <a:t>V </a:t>
              </a:r>
              <a:r>
                <a:rPr lang="zh-CN" altLang="en-US" sz="2000" dirty="0">
                  <a:latin typeface="Times New Roman" panose="02020603050405020304" pitchFamily="18" charset="0"/>
                  <a:ea typeface="华文楷体" panose="02010600040101010101" pitchFamily="2" charset="-122"/>
                </a:rPr>
                <a:t>消极</a:t>
              </a:r>
              <a:r>
                <a:rPr lang="en-US" altLang="zh-CN" sz="2000" dirty="0">
                  <a:latin typeface="Times New Roman" panose="02020603050405020304" pitchFamily="18" charset="0"/>
                  <a:ea typeface="华文楷体" panose="02010600040101010101" pitchFamily="2" charset="-122"/>
                </a:rPr>
                <a:t>+</a:t>
              </a:r>
              <a:r>
                <a:rPr lang="zh-CN" altLang="en-US" sz="2000" dirty="0">
                  <a:latin typeface="Times New Roman" panose="02020603050405020304" pitchFamily="18" charset="0"/>
                  <a:ea typeface="华文楷体" panose="02010600040101010101" pitchFamily="2" charset="-122"/>
                </a:rPr>
                <a:t>积极权能</a:t>
              </a:r>
              <a:endParaRPr lang="en-US" altLang="zh-CN" sz="2000" dirty="0">
                <a:latin typeface="Times New Roman" panose="02020603050405020304" pitchFamily="18" charset="0"/>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095375" y="1235710"/>
            <a:ext cx="7322185" cy="819785"/>
          </a:xfrm>
        </p:spPr>
        <p:txBody>
          <a:bodyPr/>
          <a:lstStyle/>
          <a:p>
            <a:pPr algn="ctr" eaLnBrk="1" hangingPunct="1"/>
            <a:r>
              <a:rPr kumimoji="1" lang="zh-CN" altLang="en-US" sz="2800" dirty="0">
                <a:ea typeface="黑体" panose="02010609060101010101" pitchFamily="49" charset="-122"/>
              </a:rPr>
              <a:t>第二节    与知识产权有关的不正当竞争行为</a:t>
            </a:r>
            <a:endParaRPr kumimoji="1" lang="zh-CN" altLang="en-US" sz="2800" dirty="0">
              <a:ea typeface="黑体" panose="02010609060101010101" pitchFamily="49" charset="-122"/>
            </a:endParaRPr>
          </a:p>
        </p:txBody>
      </p:sp>
      <p:sp>
        <p:nvSpPr>
          <p:cNvPr id="3" name="内容占位符 2"/>
          <p:cNvSpPr>
            <a:spLocks noGrp="1"/>
          </p:cNvSpPr>
          <p:nvPr>
            <p:ph idx="1"/>
          </p:nvPr>
        </p:nvSpPr>
        <p:spPr>
          <a:xfrm>
            <a:off x="1192530" y="2292985"/>
            <a:ext cx="7225665" cy="2323465"/>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不正当竞争行为的概念</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与知识产权有关的不正当竞争行为</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220000"/>
              </a:lnSpc>
              <a:spcBef>
                <a:spcPct val="20000"/>
              </a:spcBef>
              <a:spcAft>
                <a:spcPct val="0"/>
              </a:spcAft>
              <a:buFont typeface="Wingdings" panose="05000000000000000000" pitchFamily="2" charset="2"/>
              <a:buNone/>
            </a:pP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10360"/>
            <a:ext cx="8229600" cy="5060315"/>
          </a:xfrm>
        </p:spPr>
        <p:txBody>
          <a:bodyPr>
            <a:normAutofit/>
          </a:bodyPr>
          <a:lstStyle/>
          <a:p>
            <a:pPr marL="0" indent="0" algn="l">
              <a:buNone/>
            </a:pPr>
            <a:r>
              <a:rPr lang="en-US" altLang="zh-CN" sz="2400" dirty="0">
                <a:latin typeface="华文楷体" panose="02010600040101010101" pitchFamily="2" charset="-122"/>
                <a:ea typeface="华文楷体" panose="02010600040101010101" pitchFamily="2" charset="-122"/>
              </a:rPr>
              <a:t>1、竞争</a:t>
            </a:r>
            <a:endParaRPr lang="en-US" altLang="zh-CN" sz="2400" dirty="0">
              <a:latin typeface="华文行楷" panose="02010800040101010101" pitchFamily="2" charset="-122"/>
              <a:ea typeface="华文行楷" panose="02010800040101010101" pitchFamily="2" charset="-122"/>
            </a:endParaRPr>
          </a:p>
          <a:p>
            <a:pPr marL="0" indent="0">
              <a:buNone/>
            </a:pPr>
            <a:endParaRPr lang="en-US" altLang="zh-CN" sz="2400" dirty="0"/>
          </a:p>
          <a:p>
            <a:pPr marL="0" indent="0">
              <a:buNone/>
            </a:pPr>
            <a:endParaRPr lang="en-US" altLang="zh-CN" sz="2400" dirty="0"/>
          </a:p>
          <a:p>
            <a:pPr marL="0" indent="0" fontAlgn="auto">
              <a:lnSpc>
                <a:spcPct val="150000"/>
              </a:lnSpc>
              <a:spcBef>
                <a:spcPts val="0"/>
              </a:spcBef>
              <a:buNone/>
            </a:pPr>
            <a:r>
              <a:rPr lang="en-US" altLang="zh-CN" sz="2400" dirty="0">
                <a:latin typeface="华文楷体" panose="02010600040101010101" pitchFamily="2" charset="-122"/>
                <a:ea typeface="华文楷体" panose="02010600040101010101" pitchFamily="2" charset="-122"/>
              </a:rPr>
              <a:t>2、不正当竞争</a:t>
            </a:r>
            <a:endParaRPr lang="zh-CN" altLang="en-US" sz="2400" dirty="0">
              <a:latin typeface="华文行楷" panose="02010800040101010101" pitchFamily="2" charset="-122"/>
              <a:ea typeface="华文行楷" panose="02010800040101010101" pitchFamily="2" charset="-122"/>
            </a:endParaRPr>
          </a:p>
          <a:p>
            <a:pPr marL="0" indent="0">
              <a:buNone/>
            </a:pPr>
            <a:endParaRPr lang="zh-CN" altLang="en-US" sz="2400" dirty="0"/>
          </a:p>
        </p:txBody>
      </p:sp>
      <p:pic>
        <p:nvPicPr>
          <p:cNvPr id="6" name="Picture 10"/>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4845" y="3263900"/>
            <a:ext cx="3287395" cy="312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pic>
      <p:pic>
        <p:nvPicPr>
          <p:cNvPr id="7"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3232150"/>
            <a:ext cx="384111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pic>
      <p:sp>
        <p:nvSpPr>
          <p:cNvPr id="9" name="TextBox 8"/>
          <p:cNvSpPr txBox="1"/>
          <p:nvPr/>
        </p:nvSpPr>
        <p:spPr>
          <a:xfrm>
            <a:off x="1095804" y="3838317"/>
            <a:ext cx="1872208" cy="461665"/>
          </a:xfrm>
          <a:prstGeom prst="rect">
            <a:avLst/>
          </a:prstGeom>
          <a:noFill/>
        </p:spPr>
        <p:txBody>
          <a:bodyPr wrap="square" rtlCol="0">
            <a:spAutoFit/>
          </a:bodyPr>
          <a:lstStyle/>
          <a:p>
            <a:pPr algn="ctr"/>
            <a:r>
              <a:rPr lang="zh-CN" altLang="en-US" sz="2400" dirty="0">
                <a:latin typeface="华文行楷" panose="02010800040101010101" pitchFamily="2" charset="-122"/>
                <a:ea typeface="华文行楷" panose="02010800040101010101" pitchFamily="2" charset="-122"/>
              </a:rPr>
              <a:t>广义</a:t>
            </a:r>
            <a:endParaRPr lang="zh-CN" altLang="en-US" sz="2400" dirty="0">
              <a:latin typeface="华文行楷" panose="02010800040101010101" pitchFamily="2" charset="-122"/>
              <a:ea typeface="华文行楷" panose="02010800040101010101" pitchFamily="2" charset="-122"/>
            </a:endParaRPr>
          </a:p>
        </p:txBody>
      </p:sp>
      <p:sp>
        <p:nvSpPr>
          <p:cNvPr id="10" name="TextBox 9"/>
          <p:cNvSpPr txBox="1"/>
          <p:nvPr/>
        </p:nvSpPr>
        <p:spPr>
          <a:xfrm>
            <a:off x="5333861" y="3838602"/>
            <a:ext cx="1728192" cy="461665"/>
          </a:xfrm>
          <a:prstGeom prst="rect">
            <a:avLst/>
          </a:prstGeom>
          <a:noFill/>
        </p:spPr>
        <p:txBody>
          <a:bodyPr wrap="square" rtlCol="0">
            <a:spAutoFit/>
          </a:bodyPr>
          <a:lstStyle/>
          <a:p>
            <a:pPr algn="ctr"/>
            <a:r>
              <a:rPr lang="zh-CN" altLang="en-US" sz="2400" dirty="0">
                <a:latin typeface="华文行楷" panose="02010800040101010101" pitchFamily="2" charset="-122"/>
                <a:ea typeface="华文行楷" panose="02010800040101010101" pitchFamily="2" charset="-122"/>
              </a:rPr>
              <a:t>狭义</a:t>
            </a:r>
            <a:endParaRPr lang="zh-CN" altLang="en-US" sz="2400" dirty="0">
              <a:latin typeface="华文行楷" panose="02010800040101010101" pitchFamily="2" charset="-122"/>
              <a:ea typeface="华文行楷" panose="02010800040101010101" pitchFamily="2" charset="-122"/>
            </a:endParaRPr>
          </a:p>
        </p:txBody>
      </p:sp>
      <p:sp>
        <p:nvSpPr>
          <p:cNvPr id="13" name="TextBox 12"/>
          <p:cNvSpPr txBox="1"/>
          <p:nvPr/>
        </p:nvSpPr>
        <p:spPr>
          <a:xfrm>
            <a:off x="770890" y="4244340"/>
            <a:ext cx="2521585" cy="1938020"/>
          </a:xfrm>
          <a:prstGeom prst="rect">
            <a:avLst/>
          </a:prstGeom>
          <a:noFill/>
        </p:spPr>
        <p:txBody>
          <a:bodyPr wrap="square" rtlCol="0">
            <a:spAutoFit/>
          </a:bodyPr>
          <a:lstStyle/>
          <a:p>
            <a:pPr algn="just" fontAlgn="auto">
              <a:lnSpc>
                <a:spcPct val="150000"/>
              </a:lnSpc>
            </a:pPr>
            <a:r>
              <a:rPr lang="zh-CN" altLang="en-US" sz="2000" dirty="0">
                <a:latin typeface="楷体" panose="02010609060101010101" pitchFamily="49" charset="-122"/>
                <a:ea typeface="楷体" panose="02010609060101010101" pitchFamily="49" charset="-122"/>
              </a:rPr>
              <a:t>经营者的垄断、限制竞争以及其他违反商业道德、破坏竞争秩序的一切行为</a:t>
            </a:r>
            <a:endParaRPr lang="zh-CN" altLang="en-US" dirty="0">
              <a:latin typeface="楷体" panose="02010609060101010101" pitchFamily="49" charset="-122"/>
              <a:ea typeface="楷体" panose="02010609060101010101" pitchFamily="49" charset="-122"/>
            </a:endParaRPr>
          </a:p>
        </p:txBody>
      </p:sp>
      <p:sp>
        <p:nvSpPr>
          <p:cNvPr id="15" name="TextBox 14"/>
          <p:cNvSpPr txBox="1"/>
          <p:nvPr/>
        </p:nvSpPr>
        <p:spPr>
          <a:xfrm>
            <a:off x="4470400" y="4244340"/>
            <a:ext cx="3264535" cy="2014855"/>
          </a:xfrm>
          <a:prstGeom prst="rect">
            <a:avLst/>
          </a:prstGeom>
          <a:noFill/>
        </p:spPr>
        <p:txBody>
          <a:bodyPr wrap="square" rtlCol="0">
            <a:spAutoFit/>
          </a:bodyPr>
          <a:lstStyle/>
          <a:p>
            <a:pPr algn="just" fontAlgn="auto">
              <a:lnSpc>
                <a:spcPct val="125000"/>
              </a:lnSpc>
            </a:pPr>
            <a:r>
              <a:rPr lang="zh-CN" altLang="en-US" sz="2000" dirty="0">
                <a:latin typeface="楷体" panose="02010609060101010101" pitchFamily="49" charset="-122"/>
                <a:ea typeface="楷体" panose="02010609060101010101" pitchFamily="49" charset="-122"/>
                <a:cs typeface="楷体" panose="02010609060101010101" pitchFamily="49" charset="-122"/>
              </a:rPr>
              <a:t>经营者在生产经营活动中，违反关于</a:t>
            </a:r>
            <a:r>
              <a:rPr lang="zh-CN" altLang="en-US" sz="2000" b="1" dirty="0">
                <a:solidFill>
                  <a:schemeClr val="bg1"/>
                </a:solidFill>
                <a:latin typeface="楷体" panose="02010609060101010101" pitchFamily="49" charset="-122"/>
                <a:ea typeface="楷体" panose="02010609060101010101" pitchFamily="49" charset="-122"/>
                <a:cs typeface="楷体" panose="02010609060101010101" pitchFamily="49" charset="-122"/>
              </a:rPr>
              <a:t>公平竞争</a:t>
            </a:r>
            <a:r>
              <a:rPr lang="zh-CN" altLang="en-US" sz="2000" dirty="0">
                <a:latin typeface="楷体" panose="02010609060101010101" pitchFamily="49" charset="-122"/>
                <a:ea typeface="楷体" panose="02010609060101010101" pitchFamily="49" charset="-122"/>
                <a:cs typeface="楷体" panose="02010609060101010101" pitchFamily="49" charset="-122"/>
              </a:rPr>
              <a:t>的法律和</a:t>
            </a:r>
            <a:r>
              <a:rPr lang="zh-CN" altLang="en-US" sz="2000" b="1" dirty="0">
                <a:solidFill>
                  <a:schemeClr val="bg1"/>
                </a:solidFill>
                <a:latin typeface="楷体" panose="02010609060101010101" pitchFamily="49" charset="-122"/>
                <a:ea typeface="楷体" panose="02010609060101010101" pitchFamily="49" charset="-122"/>
                <a:cs typeface="楷体" panose="02010609060101010101" pitchFamily="49" charset="-122"/>
              </a:rPr>
              <a:t>商业道德</a:t>
            </a:r>
            <a:r>
              <a:rPr lang="zh-CN" altLang="en-US" sz="2000" dirty="0">
                <a:latin typeface="楷体" panose="02010609060101010101" pitchFamily="49" charset="-122"/>
                <a:ea typeface="楷体" panose="02010609060101010101" pitchFamily="49" charset="-122"/>
                <a:cs typeface="楷体" panose="02010609060101010101" pitchFamily="49" charset="-122"/>
              </a:rPr>
              <a:t>，扰乱市场竞争秩序，损害其他经营者或者消费者的合法权益的行为</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p:txBody>
      </p:sp>
      <p:sp>
        <p:nvSpPr>
          <p:cNvPr id="16" name="Rectangle 11"/>
          <p:cNvSpPr/>
          <p:nvPr/>
        </p:nvSpPr>
        <p:spPr bwMode="auto">
          <a:xfrm>
            <a:off x="664845" y="2161540"/>
            <a:ext cx="7793990" cy="612140"/>
          </a:xfrm>
          <a:prstGeom prst="rect">
            <a:avLst/>
          </a:prstGeom>
          <a:solidFill>
            <a:schemeClr val="accent5">
              <a:lumMod val="20000"/>
              <a:lumOff val="80000"/>
            </a:schemeClr>
          </a:soli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pPr algn="just" fontAlgn="auto">
              <a:lnSpc>
                <a:spcPct val="150000"/>
              </a:lnSpc>
              <a:spcBef>
                <a:spcPts val="0"/>
              </a:spcBef>
            </a:pPr>
            <a:r>
              <a:rPr lang="zh-CN" altLang="en-US" sz="2000" dirty="0">
                <a:latin typeface="楷体" panose="02010609060101010101" pitchFamily="49" charset="-122"/>
                <a:ea typeface="楷体" panose="02010609060101010101" pitchFamily="49" charset="-122"/>
              </a:rPr>
              <a:t>两个以上的经营者运用价格、数量、质量等手段争取交易机会的行为</a:t>
            </a:r>
            <a:endParaRPr lang="en-US" altLang="zh-CN" sz="2000" dirty="0">
              <a:latin typeface="楷体" panose="02010609060101010101" pitchFamily="49" charset="-122"/>
              <a:ea typeface="楷体" panose="02010609060101010101" pitchFamily="49" charset="-122"/>
            </a:endParaRPr>
          </a:p>
        </p:txBody>
      </p:sp>
      <p:sp>
        <p:nvSpPr>
          <p:cNvPr id="2" name="文本框 1"/>
          <p:cNvSpPr txBox="1"/>
          <p:nvPr/>
        </p:nvSpPr>
        <p:spPr>
          <a:xfrm>
            <a:off x="2503805" y="1123315"/>
            <a:ext cx="4450080" cy="478155"/>
          </a:xfrm>
          <a:prstGeom prst="rect">
            <a:avLst/>
          </a:prstGeom>
        </p:spPr>
        <p:txBody>
          <a:bodyPr vert="horz" wrap="none" lIns="91440" tIns="45720" rIns="91440" bIns="45720" rtlCol="0" anchor="t">
            <a:spAutoFit/>
          </a:bodyPr>
          <a:lstStyle/>
          <a:p>
            <a:pPr marL="0" algn="ctr" defTabSz="914400">
              <a:lnSpc>
                <a:spcPct val="90000"/>
              </a:lnSpc>
              <a:spcBef>
                <a:spcPct val="20000"/>
              </a:spcBef>
              <a:buClrTx/>
              <a:buSzTx/>
              <a:buFontTx/>
              <a:buNone/>
            </a:pPr>
            <a:r>
              <a:rPr kumimoji="1" lang="zh-CN" altLang="en-US" sz="2800" dirty="0">
                <a:latin typeface="+mj-lt"/>
                <a:ea typeface="黑体" panose="02010609060101010101" pitchFamily="49" charset="-122"/>
                <a:cs typeface="+mj-cs"/>
                <a:sym typeface="+mn-ea"/>
              </a:rPr>
              <a:t>一、不正当竞争行为的概念</a:t>
            </a:r>
            <a:endParaRPr kumimoji="1" lang="zh-CN" altLang="en-US" sz="2800" dirty="0">
              <a:latin typeface="+mj-lt"/>
              <a:ea typeface="黑体" panose="02010609060101010101" pitchFamily="49" charset="-122"/>
              <a:cs typeface="+mj-c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00455"/>
            <a:ext cx="7886700" cy="716915"/>
          </a:xfrm>
        </p:spPr>
        <p:txBody>
          <a:bodyPr>
            <a:normAutofit/>
          </a:bodyPr>
          <a:lstStyle/>
          <a:p>
            <a:pPr algn="ctr">
              <a:spcBef>
                <a:spcPct val="20000"/>
              </a:spcBef>
              <a:buClrTx/>
              <a:buSzTx/>
              <a:buFontTx/>
            </a:pPr>
            <a:r>
              <a:rPr kumimoji="1" lang="zh-CN" altLang="en-US" sz="2800" dirty="0">
                <a:ea typeface="黑体" panose="02010609060101010101" pitchFamily="49" charset="-122"/>
              </a:rPr>
              <a:t>二、与知识产权有关的不正当竞争行为</a:t>
            </a:r>
            <a:endParaRPr kumimoji="1" lang="zh-CN" altLang="en-US" sz="2800" dirty="0">
              <a:ea typeface="黑体" panose="02010609060101010101" pitchFamily="49" charset="-122"/>
            </a:endParaRPr>
          </a:p>
        </p:txBody>
      </p:sp>
      <p:grpSp>
        <p:nvGrpSpPr>
          <p:cNvPr id="4" name="Group 14"/>
          <p:cNvGrpSpPr/>
          <p:nvPr/>
        </p:nvGrpSpPr>
        <p:grpSpPr bwMode="auto">
          <a:xfrm>
            <a:off x="403225" y="2054225"/>
            <a:ext cx="8112125" cy="4260215"/>
            <a:chOff x="0" y="216"/>
            <a:chExt cx="5351" cy="1870"/>
          </a:xfrm>
        </p:grpSpPr>
        <p:grpSp>
          <p:nvGrpSpPr>
            <p:cNvPr id="5" name="Group 10"/>
            <p:cNvGrpSpPr/>
            <p:nvPr/>
          </p:nvGrpSpPr>
          <p:grpSpPr bwMode="auto">
            <a:xfrm>
              <a:off x="331" y="363"/>
              <a:ext cx="5020" cy="1723"/>
              <a:chOff x="0" y="150"/>
              <a:chExt cx="5020" cy="1723"/>
            </a:xfrm>
          </p:grpSpPr>
          <p:sp>
            <p:nvSpPr>
              <p:cNvPr id="9" name="AutoShape 8"/>
              <p:cNvSpPr/>
              <p:nvPr/>
            </p:nvSpPr>
            <p:spPr bwMode="auto">
              <a:xfrm>
                <a:off x="0" y="150"/>
                <a:ext cx="5020" cy="1723"/>
              </a:xfrm>
              <a:prstGeom prst="roundRect">
                <a:avLst>
                  <a:gd name="adj" fmla="val 16662"/>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0" name="Rectangle 9"/>
              <p:cNvSpPr/>
              <p:nvPr/>
            </p:nvSpPr>
            <p:spPr bwMode="auto">
              <a:xfrm>
                <a:off x="159" y="228"/>
                <a:ext cx="4840" cy="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algn="just" fontAlgn="auto">
                  <a:lnSpc>
                    <a:spcPct val="150000"/>
                  </a:lnSpc>
                  <a:spcBef>
                    <a:spcPts val="600"/>
                  </a:spcBef>
                  <a:spcAft>
                    <a:spcPts val="600"/>
                  </a:spcAft>
                </a:pPr>
                <a:r>
                  <a:rPr lang="zh-CN" altLang="en-US" sz="2000" b="1" dirty="0">
                    <a:latin typeface="华文楷体" panose="02010600040101010101" pitchFamily="2" charset="-122"/>
                    <a:ea typeface="华文楷体" panose="02010600040101010101" pitchFamily="2" charset="-122"/>
                  </a:rPr>
                  <a:t>第十条之二列举了应予特别禁止的不正当竞争行为</a:t>
                </a:r>
                <a:endParaRPr lang="zh-CN" altLang="en-US" sz="2000" b="1" dirty="0">
                  <a:latin typeface="华文楷体" panose="02010600040101010101" pitchFamily="2" charset="-122"/>
                  <a:ea typeface="华文楷体" panose="02010600040101010101" pitchFamily="2" charset="-122"/>
                </a:endParaRPr>
              </a:p>
              <a:p>
                <a:pPr algn="just">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sym typeface="+mn-ea"/>
                  </a:rPr>
                  <a:t>混淆行为：</a:t>
                </a:r>
                <a:r>
                  <a:rPr lang="zh-CN" altLang="en-US" sz="2000" dirty="0">
                    <a:latin typeface="华文楷体" panose="02010600040101010101" pitchFamily="2" charset="-122"/>
                    <a:ea typeface="华文楷体" panose="02010600040101010101" pitchFamily="2" charset="-122"/>
                  </a:rPr>
                  <a:t>具有不择手段地对竞争者的营业所、商品或工商业活动制造混乱性质的一切行为</a:t>
                </a:r>
                <a:endParaRPr lang="en-US" altLang="zh-CN" sz="2000" dirty="0">
                  <a:latin typeface="华文楷体" panose="02010600040101010101" pitchFamily="2" charset="-122"/>
                  <a:ea typeface="华文楷体" panose="02010600040101010101" pitchFamily="2" charset="-122"/>
                </a:endParaRPr>
              </a:p>
              <a:p>
                <a:pPr algn="just">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sym typeface="+mn-ea"/>
                  </a:rPr>
                  <a:t>毁誉行为：</a:t>
                </a:r>
                <a:r>
                  <a:rPr lang="zh-CN" altLang="en-US" sz="2000" dirty="0">
                    <a:latin typeface="华文楷体" panose="02010600040101010101" pitchFamily="2" charset="-122"/>
                    <a:ea typeface="华文楷体" panose="02010600040101010101" pitchFamily="2" charset="-122"/>
                  </a:rPr>
                  <a:t>在经营商业中，具有损害竞争者的所、商品或工商业活动的名誉性质的虚假说法</a:t>
                </a:r>
                <a:endParaRPr lang="en-US" altLang="zh-CN" sz="2000" dirty="0">
                  <a:latin typeface="华文楷体" panose="02010600040101010101" pitchFamily="2" charset="-122"/>
                  <a:ea typeface="华文楷体" panose="02010600040101010101" pitchFamily="2" charset="-122"/>
                </a:endParaRPr>
              </a:p>
              <a:p>
                <a:pPr algn="just">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sym typeface="+mn-ea"/>
                  </a:rPr>
                  <a:t>误导行为：</a:t>
                </a:r>
                <a:r>
                  <a:rPr lang="zh-CN" altLang="en-US" sz="2000" dirty="0">
                    <a:latin typeface="华文楷体" panose="02010600040101010101" pitchFamily="2" charset="-122"/>
                    <a:ea typeface="华文楷体" panose="02010600040101010101" pitchFamily="2" charset="-122"/>
                  </a:rPr>
                  <a:t>在经营商业中使用会使公众对商品的性质、制造方法、特点、用途或数量容易产生误解的一切表示或说法</a:t>
                </a:r>
                <a:endParaRPr lang="zh-CN" altLang="en-US" sz="2000" dirty="0">
                  <a:latin typeface="华文楷体" panose="02010600040101010101" pitchFamily="2" charset="-122"/>
                  <a:ea typeface="华文楷体" panose="02010600040101010101" pitchFamily="2" charset="-122"/>
                </a:endParaRPr>
              </a:p>
            </p:txBody>
          </p:sp>
        </p:grpSp>
        <p:grpSp>
          <p:nvGrpSpPr>
            <p:cNvPr id="6" name="Group 13"/>
            <p:cNvGrpSpPr/>
            <p:nvPr/>
          </p:nvGrpSpPr>
          <p:grpSpPr bwMode="auto">
            <a:xfrm>
              <a:off x="0" y="216"/>
              <a:ext cx="4081" cy="264"/>
              <a:chOff x="0" y="216"/>
              <a:chExt cx="4081" cy="264"/>
            </a:xfrm>
          </p:grpSpPr>
          <p:sp>
            <p:nvSpPr>
              <p:cNvPr id="7" name="AutoShape 11"/>
              <p:cNvSpPr/>
              <p:nvPr/>
            </p:nvSpPr>
            <p:spPr bwMode="auto">
              <a:xfrm>
                <a:off x="94" y="216"/>
                <a:ext cx="3987" cy="250"/>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8" name="Rectangle 12"/>
              <p:cNvSpPr/>
              <p:nvPr/>
            </p:nvSpPr>
            <p:spPr bwMode="auto">
              <a:xfrm>
                <a:off x="0" y="216"/>
                <a:ext cx="400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400" b="1" dirty="0"/>
                  <a:t>（一）国际公约相关规定：</a:t>
                </a:r>
                <a:r>
                  <a:rPr lang="en-US" altLang="zh-CN" sz="2400" b="1" dirty="0"/>
                  <a:t>《</a:t>
                </a:r>
                <a:r>
                  <a:rPr lang="zh-CN" altLang="en-US" sz="2400" b="1" dirty="0"/>
                  <a:t>巴黎公约</a:t>
                </a:r>
                <a:r>
                  <a:rPr lang="en-US" altLang="zh-CN" sz="2400" b="1" dirty="0"/>
                  <a:t>》</a:t>
                </a:r>
                <a:endParaRPr lang="en-US" altLang="zh-CN" sz="2400" b="1" dirty="0">
                  <a:solidFill>
                    <a:srgbClr val="FFFFFF"/>
                  </a:solidFill>
                  <a:latin typeface="Lucida Grande" charset="0"/>
                  <a:ea typeface="宋体" panose="02010600030101010101" pitchFamily="2" charset="-122"/>
                  <a:sym typeface="Lucida Grande"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p:nvPr/>
        </p:nvGrpSpPr>
        <p:grpSpPr bwMode="auto">
          <a:xfrm>
            <a:off x="269082" y="1326325"/>
            <a:ext cx="7908925" cy="2185988"/>
            <a:chOff x="-229" y="-255"/>
            <a:chExt cx="4982" cy="1377"/>
          </a:xfrm>
        </p:grpSpPr>
        <p:grpSp>
          <p:nvGrpSpPr>
            <p:cNvPr id="5" name="Group 10"/>
            <p:cNvGrpSpPr/>
            <p:nvPr/>
          </p:nvGrpSpPr>
          <p:grpSpPr bwMode="auto">
            <a:xfrm>
              <a:off x="0" y="0"/>
              <a:ext cx="4753" cy="1122"/>
              <a:chOff x="0" y="0"/>
              <a:chExt cx="4753" cy="1122"/>
            </a:xfrm>
          </p:grpSpPr>
          <p:sp>
            <p:nvSpPr>
              <p:cNvPr id="9" name="AutoShape 8"/>
              <p:cNvSpPr/>
              <p:nvPr/>
            </p:nvSpPr>
            <p:spPr bwMode="auto">
              <a:xfrm>
                <a:off x="0" y="0"/>
                <a:ext cx="4753" cy="1122"/>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0" name="Rectangle 9"/>
              <p:cNvSpPr/>
              <p:nvPr/>
            </p:nvSpPr>
            <p:spPr bwMode="auto">
              <a:xfrm>
                <a:off x="45" y="224"/>
                <a:ext cx="4704"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algn="just" fontAlgn="auto">
                  <a:lnSpc>
                    <a:spcPct val="150000"/>
                  </a:lnSpc>
                </a:pPr>
                <a:r>
                  <a:rPr lang="zh-CN" altLang="en-US" sz="2000" dirty="0">
                    <a:latin typeface="华文楷体" panose="02010600040101010101" pitchFamily="2" charset="-122"/>
                    <a:ea typeface="华文楷体" panose="02010600040101010101" pitchFamily="2" charset="-122"/>
                  </a:rPr>
                  <a:t>第二部分第七节和第八节特别规定了</a:t>
                </a:r>
                <a:r>
                  <a:rPr lang="zh-CN" altLang="en-US" sz="2000" dirty="0">
                    <a:latin typeface="华文楷体" panose="02010600040101010101" pitchFamily="2" charset="-122"/>
                    <a:ea typeface="华文楷体" panose="02010600040101010101" pitchFamily="2" charset="-122"/>
                    <a:sym typeface="+mn-ea"/>
                  </a:rPr>
                  <a:t>侵犯商业秘密（协议中称为未披露的信息）行为和滥用知识产权的行为（协议许可中反竞争行为）</a:t>
                </a:r>
                <a:r>
                  <a:rPr lang="zh-CN" altLang="en-US" sz="2000" dirty="0">
                    <a:latin typeface="华文楷体" panose="02010600040101010101" pitchFamily="2" charset="-122"/>
                    <a:ea typeface="华文楷体" panose="02010600040101010101" pitchFamily="2" charset="-122"/>
                  </a:rPr>
                  <a:t>两类与知识产权有关的不正当竞争行为。</a:t>
                </a:r>
                <a:endParaRPr lang="zh-CN" altLang="en-US" sz="2000" dirty="0">
                  <a:latin typeface="华文楷体" panose="02010600040101010101" pitchFamily="2" charset="-122"/>
                  <a:ea typeface="华文楷体" panose="02010600040101010101" pitchFamily="2" charset="-122"/>
                </a:endParaRPr>
              </a:p>
            </p:txBody>
          </p:sp>
        </p:grpSp>
        <p:grpSp>
          <p:nvGrpSpPr>
            <p:cNvPr id="6" name="Group 13"/>
            <p:cNvGrpSpPr/>
            <p:nvPr/>
          </p:nvGrpSpPr>
          <p:grpSpPr bwMode="auto">
            <a:xfrm>
              <a:off x="-229" y="-255"/>
              <a:ext cx="1270" cy="396"/>
              <a:chOff x="-3948" y="-1071"/>
              <a:chExt cx="1270" cy="396"/>
            </a:xfrm>
          </p:grpSpPr>
          <p:sp>
            <p:nvSpPr>
              <p:cNvPr id="7" name="AutoShape 11"/>
              <p:cNvSpPr/>
              <p:nvPr/>
            </p:nvSpPr>
            <p:spPr bwMode="auto">
              <a:xfrm>
                <a:off x="-3948" y="-1071"/>
                <a:ext cx="1270" cy="396"/>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8" name="Rectangle 12"/>
              <p:cNvSpPr/>
              <p:nvPr/>
            </p:nvSpPr>
            <p:spPr bwMode="auto">
              <a:xfrm>
                <a:off x="-3942" y="-961"/>
                <a:ext cx="1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en-US" altLang="zh-CN" sz="2400" b="1" dirty="0">
                    <a:latin typeface="+mn-ea"/>
                  </a:rPr>
                  <a:t>TRIPs</a:t>
                </a:r>
                <a:r>
                  <a:rPr lang="zh-CN" altLang="en-US" sz="2400" b="1" dirty="0">
                    <a:latin typeface="+mn-ea"/>
                  </a:rPr>
                  <a:t>协议</a:t>
                </a:r>
                <a:endParaRPr lang="zh-CN" altLang="en-US" sz="2400" b="1" dirty="0">
                  <a:solidFill>
                    <a:srgbClr val="FFFFFF"/>
                  </a:solidFill>
                  <a:latin typeface="+mn-ea"/>
                  <a:sym typeface="Heiti SC Light" charset="0"/>
                </a:endParaRPr>
              </a:p>
            </p:txBody>
          </p:sp>
        </p:grpSp>
      </p:grpSp>
      <p:grpSp>
        <p:nvGrpSpPr>
          <p:cNvPr id="11" name="Group 14"/>
          <p:cNvGrpSpPr/>
          <p:nvPr/>
        </p:nvGrpSpPr>
        <p:grpSpPr bwMode="auto">
          <a:xfrm>
            <a:off x="332740" y="3750310"/>
            <a:ext cx="7831455" cy="2635885"/>
            <a:chOff x="-180" y="-160"/>
            <a:chExt cx="4933" cy="1326"/>
          </a:xfrm>
        </p:grpSpPr>
        <p:grpSp>
          <p:nvGrpSpPr>
            <p:cNvPr id="12" name="Group 10"/>
            <p:cNvGrpSpPr/>
            <p:nvPr/>
          </p:nvGrpSpPr>
          <p:grpSpPr bwMode="auto">
            <a:xfrm>
              <a:off x="0" y="76"/>
              <a:ext cx="4753" cy="1090"/>
              <a:chOff x="0" y="76"/>
              <a:chExt cx="4753" cy="1090"/>
            </a:xfrm>
          </p:grpSpPr>
          <p:sp>
            <p:nvSpPr>
              <p:cNvPr id="16" name="AutoShape 8"/>
              <p:cNvSpPr/>
              <p:nvPr/>
            </p:nvSpPr>
            <p:spPr bwMode="auto">
              <a:xfrm>
                <a:off x="0" y="76"/>
                <a:ext cx="4753" cy="1090"/>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7" name="Rectangle 9"/>
              <p:cNvSpPr/>
              <p:nvPr/>
            </p:nvSpPr>
            <p:spPr bwMode="auto">
              <a:xfrm>
                <a:off x="49" y="166"/>
                <a:ext cx="4704"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）对他人企业或其活动造成混淆的行为</a:t>
                </a:r>
                <a:endParaRPr lang="zh-CN" altLang="en-US" sz="2000" dirty="0">
                  <a:latin typeface="华文楷体" panose="02010600040101010101" pitchFamily="2" charset="-122"/>
                  <a:ea typeface="华文楷体" panose="02010600040101010101" pitchFamily="2" charset="-122"/>
                </a:endParaRPr>
              </a:p>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）损害他人的商誉或名声的行为</a:t>
                </a:r>
                <a:endParaRPr lang="zh-CN" altLang="en-US" sz="2000" dirty="0">
                  <a:latin typeface="华文楷体" panose="02010600040101010101" pitchFamily="2" charset="-122"/>
                  <a:ea typeface="华文楷体" panose="02010600040101010101" pitchFamily="2" charset="-122"/>
                </a:endParaRPr>
              </a:p>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）误导公众的行为</a:t>
                </a:r>
                <a:endParaRPr lang="zh-CN" altLang="en-US" sz="2000" dirty="0">
                  <a:latin typeface="华文楷体" panose="02010600040101010101" pitchFamily="2" charset="-122"/>
                  <a:ea typeface="华文楷体" panose="02010600040101010101" pitchFamily="2" charset="-122"/>
                </a:endParaRPr>
              </a:p>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）损害他人企业或其活动的信用的行为</a:t>
                </a:r>
                <a:endParaRPr lang="zh-CN" altLang="en-US" sz="2000" dirty="0">
                  <a:latin typeface="华文楷体" panose="02010600040101010101" pitchFamily="2" charset="-122"/>
                  <a:ea typeface="华文楷体" panose="02010600040101010101" pitchFamily="2" charset="-122"/>
                </a:endParaRPr>
              </a:p>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）侵犯商业秘密的行为</a:t>
                </a:r>
                <a:endParaRPr lang="zh-CN" altLang="en-US" sz="2000" dirty="0">
                  <a:latin typeface="华文楷体" panose="02010600040101010101" pitchFamily="2" charset="-122"/>
                  <a:ea typeface="华文楷体" panose="02010600040101010101" pitchFamily="2" charset="-122"/>
                </a:endParaRPr>
              </a:p>
            </p:txBody>
          </p:sp>
        </p:grpSp>
        <p:grpSp>
          <p:nvGrpSpPr>
            <p:cNvPr id="13" name="Group 13"/>
            <p:cNvGrpSpPr/>
            <p:nvPr/>
          </p:nvGrpSpPr>
          <p:grpSpPr bwMode="auto">
            <a:xfrm>
              <a:off x="-180" y="-160"/>
              <a:ext cx="2547" cy="326"/>
              <a:chOff x="-3899" y="-976"/>
              <a:chExt cx="2547" cy="326"/>
            </a:xfrm>
          </p:grpSpPr>
          <p:sp>
            <p:nvSpPr>
              <p:cNvPr id="14" name="AutoShape 11"/>
              <p:cNvSpPr/>
              <p:nvPr/>
            </p:nvSpPr>
            <p:spPr bwMode="auto">
              <a:xfrm>
                <a:off x="-3891" y="-976"/>
                <a:ext cx="2539" cy="326"/>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15" name="Rectangle 12"/>
              <p:cNvSpPr/>
              <p:nvPr/>
            </p:nvSpPr>
            <p:spPr bwMode="auto">
              <a:xfrm>
                <a:off x="-3899" y="-917"/>
                <a:ext cx="249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000" b="1" dirty="0"/>
                  <a:t>关于反不正当竞争保护的示范规定</a:t>
                </a:r>
                <a:endParaRPr lang="zh-CN" altLang="en-US" sz="2000" b="1" dirty="0">
                  <a:solidFill>
                    <a:srgbClr val="FFFFFF"/>
                  </a:solidFill>
                  <a:latin typeface="Heiti SC Light" charset="0"/>
                  <a:ea typeface="宋体" panose="02010600030101010101" pitchFamily="2" charset="-122"/>
                  <a:sym typeface="Heiti SC Light"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5050" y="1105535"/>
            <a:ext cx="7211060" cy="737235"/>
          </a:xfrm>
        </p:spPr>
        <p:txBody>
          <a:bodyPr>
            <a:normAutofit fontScale="90000"/>
          </a:bodyPr>
          <a:lstStyle/>
          <a:p>
            <a:pPr algn="ctr">
              <a:spcBef>
                <a:spcPct val="20000"/>
              </a:spcBef>
              <a:buClrTx/>
              <a:buSzTx/>
              <a:buFontTx/>
            </a:pPr>
            <a:r>
              <a:rPr kumimoji="1" lang="zh-CN" altLang="en-US" sz="2800" dirty="0">
                <a:ea typeface="黑体" panose="02010609060101010101" pitchFamily="49" charset="-122"/>
              </a:rPr>
              <a:t>（二）我国与知识产权有关的不正当竞争行为</a:t>
            </a:r>
            <a:endParaRPr kumimoji="1" lang="zh-CN" altLang="en-US" sz="2800" dirty="0">
              <a:ea typeface="黑体" panose="02010609060101010101" pitchFamily="49" charset="-122"/>
            </a:endParaRPr>
          </a:p>
        </p:txBody>
      </p:sp>
      <p:sp>
        <p:nvSpPr>
          <p:cNvPr id="6" name="TextBox 5"/>
          <p:cNvSpPr txBox="1"/>
          <p:nvPr/>
        </p:nvSpPr>
        <p:spPr>
          <a:xfrm>
            <a:off x="2712085" y="2239010"/>
            <a:ext cx="3292475" cy="3138170"/>
          </a:xfrm>
          <a:prstGeom prst="rect">
            <a:avLst/>
          </a:prstGeom>
          <a:noFill/>
          <a:ln>
            <a:solidFill>
              <a:schemeClr val="accent1"/>
            </a:solidFill>
          </a:ln>
        </p:spPr>
        <p:txBody>
          <a:bodyPr wrap="square" rtlCol="0">
            <a:spAutoFit/>
          </a:bodyPr>
          <a:lstStyle/>
          <a:p>
            <a:pPr algn="just" fontAlgn="auto">
              <a:lnSpc>
                <a:spcPct val="150000"/>
              </a:lnSpc>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sym typeface="+mn-ea"/>
              </a:rPr>
              <a:t>侵犯商业秘密行为</a:t>
            </a:r>
            <a:endParaRPr lang="en-US" altLang="zh-CN" sz="2400" dirty="0">
              <a:latin typeface="华文楷体" panose="02010600040101010101" pitchFamily="2" charset="-122"/>
              <a:ea typeface="华文楷体" panose="02010600040101010101" pitchFamily="2" charset="-122"/>
            </a:endParaRPr>
          </a:p>
          <a:p>
            <a:pPr algn="just" fontAlgn="auto">
              <a:lnSpc>
                <a:spcPct val="150000"/>
              </a:lnSpc>
            </a:pP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sym typeface="+mn-ea"/>
              </a:rPr>
              <a:t>市场混淆行为</a:t>
            </a:r>
            <a:endParaRPr lang="zh-CN" altLang="en-US" sz="2400" dirty="0">
              <a:latin typeface="华文楷体" panose="02010600040101010101" pitchFamily="2" charset="-122"/>
              <a:ea typeface="华文楷体" panose="02010600040101010101" pitchFamily="2" charset="-122"/>
            </a:endParaRPr>
          </a:p>
          <a:p>
            <a:pPr algn="just" fontAlgn="auto">
              <a:lnSpc>
                <a:spcPct val="150000"/>
              </a:lnSpc>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sym typeface="+mn-ea"/>
              </a:rPr>
              <a:t>误导性宣传</a:t>
            </a:r>
            <a:endParaRPr lang="en-US" altLang="zh-CN" sz="2400" dirty="0">
              <a:latin typeface="华文楷体" panose="02010600040101010101" pitchFamily="2" charset="-122"/>
              <a:ea typeface="华文楷体" panose="02010600040101010101" pitchFamily="2" charset="-122"/>
            </a:endParaRPr>
          </a:p>
          <a:p>
            <a:pPr algn="just" fontAlgn="auto">
              <a:lnSpc>
                <a:spcPct val="150000"/>
              </a:lnSpc>
            </a:pP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、商业诽谤行为</a:t>
            </a:r>
            <a:endParaRPr lang="zh-CN" altLang="en-US" sz="2400" dirty="0">
              <a:latin typeface="华文楷体" panose="02010600040101010101" pitchFamily="2" charset="-122"/>
              <a:ea typeface="华文楷体" panose="02010600040101010101" pitchFamily="2" charset="-122"/>
            </a:endParaRPr>
          </a:p>
          <a:p>
            <a:pPr algn="just" fontAlgn="auto">
              <a:lnSpc>
                <a:spcPct val="150000"/>
              </a:lnSpc>
            </a:pP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、互联网条款</a:t>
            </a:r>
            <a:endParaRPr lang="zh-CN" altLang="en-US" sz="2400" dirty="0">
              <a:latin typeface="华文楷体" panose="02010600040101010101" pitchFamily="2" charset="-122"/>
              <a:ea typeface="华文楷体" panose="02010600040101010101" pitchFamily="2" charset="-122"/>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45210"/>
            <a:ext cx="7886700" cy="890270"/>
          </a:xfrm>
        </p:spPr>
        <p:txBody>
          <a:bodyPr>
            <a:normAutofit/>
          </a:bodyPr>
          <a:lstStyle/>
          <a:p>
            <a:r>
              <a:rPr lang="en-US" altLang="zh-CN" sz="2800" dirty="0">
                <a:latin typeface="楷体" panose="02010609060101010101" pitchFamily="49" charset="-122"/>
                <a:ea typeface="楷体" panose="02010609060101010101" pitchFamily="49" charset="-122"/>
                <a:cs typeface="楷体" panose="02010609060101010101" pitchFamily="49" charset="-122"/>
              </a:rPr>
              <a:t>1</a:t>
            </a:r>
            <a:r>
              <a:rPr lang="zh-CN" altLang="en-US" sz="2800" dirty="0">
                <a:latin typeface="楷体" panose="02010609060101010101" pitchFamily="49" charset="-122"/>
                <a:ea typeface="楷体" panose="02010609060101010101" pitchFamily="49" charset="-122"/>
                <a:cs typeface="楷体" panose="02010609060101010101" pitchFamily="49" charset="-122"/>
              </a:rPr>
              <a:t>、侵犯商业秘密的行为</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p:txBody>
      </p:sp>
      <p:grpSp>
        <p:nvGrpSpPr>
          <p:cNvPr id="12" name="Group 24"/>
          <p:cNvGrpSpPr/>
          <p:nvPr/>
        </p:nvGrpSpPr>
        <p:grpSpPr bwMode="auto">
          <a:xfrm>
            <a:off x="530860" y="1918335"/>
            <a:ext cx="8001635" cy="1924685"/>
            <a:chOff x="0" y="0"/>
            <a:chExt cx="4952" cy="1089"/>
          </a:xfrm>
        </p:grpSpPr>
        <p:grpSp>
          <p:nvGrpSpPr>
            <p:cNvPr id="13" name="Group 20"/>
            <p:cNvGrpSpPr/>
            <p:nvPr/>
          </p:nvGrpSpPr>
          <p:grpSpPr bwMode="auto">
            <a:xfrm>
              <a:off x="239" y="233"/>
              <a:ext cx="4713" cy="856"/>
              <a:chOff x="0" y="0"/>
              <a:chExt cx="4713" cy="856"/>
            </a:xfrm>
          </p:grpSpPr>
          <p:sp>
            <p:nvSpPr>
              <p:cNvPr id="17" name="AutoShape 18"/>
              <p:cNvSpPr/>
              <p:nvPr/>
            </p:nvSpPr>
            <p:spPr bwMode="auto">
              <a:xfrm>
                <a:off x="0" y="0"/>
                <a:ext cx="4713" cy="856"/>
              </a:xfrm>
              <a:prstGeom prst="roundRect">
                <a:avLst>
                  <a:gd name="adj" fmla="val 16657"/>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8" name="Rectangle 19"/>
              <p:cNvSpPr/>
              <p:nvPr/>
            </p:nvSpPr>
            <p:spPr bwMode="auto">
              <a:xfrm>
                <a:off x="30" y="222"/>
                <a:ext cx="467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algn="just" fontAlgn="auto">
                  <a:lnSpc>
                    <a:spcPct val="150000"/>
                  </a:lnSpc>
                </a:pPr>
                <a:r>
                  <a:rPr lang="zh-CN" altLang="en-US" sz="2000" dirty="0">
                    <a:latin typeface="华文楷体" panose="02010600040101010101" pitchFamily="2" charset="-122"/>
                    <a:ea typeface="华文楷体" panose="02010600040101010101" pitchFamily="2" charset="-122"/>
                  </a:rPr>
                  <a:t>不为公众所知悉、具有商业价值并经权利人采取相应保密措施的技术信息、经营信息等商业信息</a:t>
                </a:r>
                <a:endParaRPr lang="zh-CN" altLang="en-US" sz="2000" dirty="0">
                  <a:latin typeface="华文楷体" panose="02010600040101010101" pitchFamily="2" charset="-122"/>
                  <a:ea typeface="华文楷体" panose="02010600040101010101" pitchFamily="2" charset="-122"/>
                </a:endParaRPr>
              </a:p>
            </p:txBody>
          </p:sp>
        </p:grpSp>
        <p:grpSp>
          <p:nvGrpSpPr>
            <p:cNvPr id="14" name="Group 23"/>
            <p:cNvGrpSpPr/>
            <p:nvPr/>
          </p:nvGrpSpPr>
          <p:grpSpPr bwMode="auto">
            <a:xfrm>
              <a:off x="0" y="0"/>
              <a:ext cx="1279" cy="405"/>
              <a:chOff x="0" y="0"/>
              <a:chExt cx="1279" cy="405"/>
            </a:xfrm>
          </p:grpSpPr>
          <p:sp>
            <p:nvSpPr>
              <p:cNvPr id="15" name="AutoShape 21"/>
              <p:cNvSpPr/>
              <p:nvPr/>
            </p:nvSpPr>
            <p:spPr bwMode="auto">
              <a:xfrm>
                <a:off x="0" y="0"/>
                <a:ext cx="1270" cy="405"/>
              </a:xfrm>
              <a:prstGeom prst="roundRect">
                <a:avLst>
                  <a:gd name="adj" fmla="val 10000"/>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16" name="Rectangle 22"/>
              <p:cNvSpPr/>
              <p:nvPr/>
            </p:nvSpPr>
            <p:spPr bwMode="auto">
              <a:xfrm>
                <a:off x="15" y="92"/>
                <a:ext cx="1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r>
                  <a:rPr lang="zh-CN" altLang="en-US" sz="2400" dirty="0">
                    <a:latin typeface="华文楷体" panose="02010600040101010101" pitchFamily="2" charset="-122"/>
                    <a:ea typeface="华文楷体" panose="02010600040101010101" pitchFamily="2" charset="-122"/>
                  </a:rPr>
                  <a:t>商业秘密概念</a:t>
                </a:r>
                <a:endParaRPr lang="zh-CN" altLang="en-US" sz="2400" dirty="0">
                  <a:latin typeface="华文楷体" panose="02010600040101010101" pitchFamily="2" charset="-122"/>
                  <a:ea typeface="华文楷体" panose="02010600040101010101" pitchFamily="2" charset="-122"/>
                </a:endParaRPr>
              </a:p>
            </p:txBody>
          </p:sp>
        </p:grpSp>
      </p:grpSp>
      <p:grpSp>
        <p:nvGrpSpPr>
          <p:cNvPr id="19" name="Group 7"/>
          <p:cNvGrpSpPr/>
          <p:nvPr/>
        </p:nvGrpSpPr>
        <p:grpSpPr bwMode="auto">
          <a:xfrm>
            <a:off x="1548130" y="4002405"/>
            <a:ext cx="6048375" cy="2350770"/>
            <a:chOff x="0" y="0"/>
            <a:chExt cx="3960812" cy="3773728"/>
          </a:xfrm>
        </p:grpSpPr>
        <p:sp>
          <p:nvSpPr>
            <p:cNvPr id="20" name="矩形​​ 3"/>
            <p:cNvSpPr>
              <a:spLocks noChangeArrowheads="1"/>
            </p:cNvSpPr>
            <p:nvPr/>
          </p:nvSpPr>
          <p:spPr bwMode="auto">
            <a:xfrm>
              <a:off x="0" y="627061"/>
              <a:ext cx="3960812" cy="3146667"/>
            </a:xfrm>
            <a:prstGeom prst="rect">
              <a:avLst/>
            </a:prstGeom>
            <a:gradFill rotWithShape="1">
              <a:gsLst>
                <a:gs pos="0">
                  <a:srgbClr val="F2F2F2"/>
                </a:gs>
                <a:gs pos="89000">
                  <a:srgbClr val="F2F2F2"/>
                </a:gs>
                <a:gs pos="100000">
                  <a:srgbClr val="A5A5A5"/>
                </a:gs>
              </a:gsLst>
              <a:lin ang="5400000" scaled="1"/>
            </a:gradFill>
            <a:ln w="3175" cap="flat" cmpd="sng">
              <a:solidFill>
                <a:srgbClr val="BFBFBF"/>
              </a:solidFill>
              <a:bevel/>
            </a:ln>
          </p:spPr>
          <p:txBody>
            <a:bodyPr anchor="ctr"/>
            <a:lstStyle/>
            <a:p>
              <a:pPr algn="ctr"/>
              <a:endParaRPr lang="zh-CN" altLang="zh-CN">
                <a:solidFill>
                  <a:srgbClr val="FFFFFF"/>
                </a:solidFill>
                <a:latin typeface="Calibri" panose="020F0502020204030204" charset="0"/>
                <a:sym typeface="Calibri" panose="020F0502020204030204" charset="0"/>
              </a:endParaRPr>
            </a:p>
          </p:txBody>
        </p:sp>
        <p:sp>
          <p:nvSpPr>
            <p:cNvPr id="21" name="矩形​​ 4"/>
            <p:cNvSpPr>
              <a:spLocks noChangeArrowheads="1"/>
            </p:cNvSpPr>
            <p:nvPr/>
          </p:nvSpPr>
          <p:spPr bwMode="auto">
            <a:xfrm>
              <a:off x="0" y="0"/>
              <a:ext cx="3960812" cy="783900"/>
            </a:xfrm>
            <a:prstGeom prst="rect">
              <a:avLst/>
            </a:prstGeom>
            <a:solidFill>
              <a:srgbClr val="C65C4E"/>
            </a:solidFill>
            <a:ln w="25400" cap="flat" cmpd="sng">
              <a:solidFill>
                <a:srgbClr val="D8D8D8"/>
              </a:solidFill>
              <a:bevel/>
            </a:ln>
          </p:spPr>
          <p:txBody>
            <a:bodyPr anchor="ctr"/>
            <a:lstStyle/>
            <a:p>
              <a:pPr algn="ctr"/>
              <a:r>
                <a:rPr lang="zh-CN" altLang="en-US" sz="2400" b="1" dirty="0">
                  <a:solidFill>
                    <a:srgbClr val="FFFFFF"/>
                  </a:solidFill>
                  <a:latin typeface="华文楷体" panose="02010600040101010101" pitchFamily="2" charset="-122"/>
                  <a:ea typeface="华文楷体" panose="02010600040101010101" pitchFamily="2" charset="-122"/>
                  <a:sym typeface="微软雅黑" panose="020B0503020204020204" charset="-122"/>
                </a:rPr>
                <a:t>商业秘密的特征</a:t>
              </a:r>
              <a:endParaRPr lang="zh-CN" altLang="en-US" sz="2400" b="1" dirty="0">
                <a:solidFill>
                  <a:srgbClr val="FFFFFF"/>
                </a:solidFill>
                <a:latin typeface="华文楷体" panose="02010600040101010101" pitchFamily="2" charset="-122"/>
                <a:ea typeface="华文楷体" panose="02010600040101010101" pitchFamily="2" charset="-122"/>
                <a:sym typeface="微软雅黑" panose="020B0503020204020204" charset="-122"/>
              </a:endParaRPr>
            </a:p>
          </p:txBody>
        </p:sp>
        <p:sp>
          <p:nvSpPr>
            <p:cNvPr id="22" name="TextBox 8"/>
            <p:cNvSpPr>
              <a:spLocks noChangeArrowheads="1"/>
            </p:cNvSpPr>
            <p:nvPr/>
          </p:nvSpPr>
          <p:spPr bwMode="auto">
            <a:xfrm>
              <a:off x="146571" y="629403"/>
              <a:ext cx="3664079" cy="261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spcAft>
                  <a:spcPts val="600"/>
                </a:spcAft>
                <a:buFont typeface="Arial" panose="020B0604020202020204" pitchFamily="34" charset="0"/>
                <a:buChar char="•"/>
              </a:pPr>
              <a:r>
                <a:rPr lang="zh-CN" altLang="en-US" sz="2000" dirty="0">
                  <a:solidFill>
                    <a:srgbClr val="3F3F3F"/>
                  </a:solidFill>
                  <a:latin typeface="华文楷体" panose="02010600040101010101" pitchFamily="2" charset="-122"/>
                  <a:ea typeface="华文楷体" panose="02010600040101010101" pitchFamily="2" charset="-122"/>
                  <a:sym typeface="微软雅黑" panose="020B0503020204020204" charset="-122"/>
                </a:rPr>
                <a:t>秘密性</a:t>
              </a:r>
              <a:endParaRPr lang="en-US" altLang="zh-CN" sz="2000" dirty="0">
                <a:solidFill>
                  <a:srgbClr val="3F3F3F"/>
                </a:solidFill>
                <a:latin typeface="华文楷体" panose="02010600040101010101" pitchFamily="2" charset="-122"/>
                <a:ea typeface="华文楷体" panose="02010600040101010101" pitchFamily="2" charset="-122"/>
                <a:sym typeface="微软雅黑" panose="020B0503020204020204" charset="-122"/>
              </a:endParaRPr>
            </a:p>
            <a:p>
              <a:pPr algn="ctr">
                <a:lnSpc>
                  <a:spcPct val="150000"/>
                </a:lnSpc>
                <a:spcAft>
                  <a:spcPts val="600"/>
                </a:spcAft>
                <a:buFont typeface="Arial" panose="020B0604020202020204" pitchFamily="34" charset="0"/>
                <a:buChar char="•"/>
              </a:pPr>
              <a:r>
                <a:rPr lang="zh-CN" altLang="en-US" sz="2000" dirty="0">
                  <a:solidFill>
                    <a:srgbClr val="3F3F3F"/>
                  </a:solidFill>
                  <a:latin typeface="华文楷体" panose="02010600040101010101" pitchFamily="2" charset="-122"/>
                  <a:ea typeface="华文楷体" panose="02010600040101010101" pitchFamily="2" charset="-122"/>
                  <a:sym typeface="微软雅黑" panose="020B0503020204020204" charset="-122"/>
                </a:rPr>
                <a:t>价值性</a:t>
              </a:r>
              <a:endParaRPr lang="en-US" altLang="zh-CN" sz="2000" dirty="0">
                <a:solidFill>
                  <a:srgbClr val="3F3F3F"/>
                </a:solidFill>
                <a:latin typeface="华文楷体" panose="02010600040101010101" pitchFamily="2" charset="-122"/>
                <a:ea typeface="华文楷体" panose="02010600040101010101" pitchFamily="2" charset="-122"/>
                <a:sym typeface="微软雅黑" panose="020B0503020204020204" charset="-122"/>
              </a:endParaRPr>
            </a:p>
            <a:p>
              <a:pPr algn="ctr">
                <a:lnSpc>
                  <a:spcPct val="150000"/>
                </a:lnSpc>
                <a:spcAft>
                  <a:spcPts val="600"/>
                </a:spcAft>
                <a:buFont typeface="Arial" panose="020B0604020202020204" pitchFamily="34" charset="0"/>
                <a:buChar char="•"/>
              </a:pPr>
              <a:r>
                <a:rPr lang="zh-CN" altLang="en-US" sz="2000" dirty="0">
                  <a:solidFill>
                    <a:srgbClr val="3F3F3F"/>
                  </a:solidFill>
                  <a:latin typeface="华文楷体" panose="02010600040101010101" pitchFamily="2" charset="-122"/>
                  <a:ea typeface="华文楷体" panose="02010600040101010101" pitchFamily="2" charset="-122"/>
                  <a:sym typeface="微软雅黑" panose="020B0503020204020204" charset="-122"/>
                </a:rPr>
                <a:t> 保密性</a:t>
              </a:r>
              <a:endParaRPr lang="zh-CN" altLang="en-US" sz="2400" dirty="0">
                <a:latin typeface="华文楷体" panose="02010600040101010101" pitchFamily="2" charset="-122"/>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p:nvPr/>
        </p:nvGrpSpPr>
        <p:grpSpPr bwMode="auto">
          <a:xfrm>
            <a:off x="467360" y="1224280"/>
            <a:ext cx="8307705" cy="5280540"/>
            <a:chOff x="0" y="164159"/>
            <a:chExt cx="3960812" cy="7408378"/>
          </a:xfrm>
        </p:grpSpPr>
        <p:sp>
          <p:nvSpPr>
            <p:cNvPr id="5" name="矩形​​ 3"/>
            <p:cNvSpPr>
              <a:spLocks noChangeArrowheads="1"/>
            </p:cNvSpPr>
            <p:nvPr/>
          </p:nvSpPr>
          <p:spPr bwMode="auto">
            <a:xfrm>
              <a:off x="0" y="627474"/>
              <a:ext cx="3960812" cy="6789351"/>
            </a:xfrm>
            <a:prstGeom prst="rect">
              <a:avLst/>
            </a:prstGeom>
            <a:gradFill rotWithShape="1">
              <a:gsLst>
                <a:gs pos="0">
                  <a:srgbClr val="F2F2F2"/>
                </a:gs>
                <a:gs pos="89000">
                  <a:srgbClr val="F2F2F2"/>
                </a:gs>
                <a:gs pos="100000">
                  <a:srgbClr val="A5A5A5"/>
                </a:gs>
              </a:gsLst>
              <a:lin ang="5400000" scaled="1"/>
            </a:gradFill>
            <a:ln w="3175" cap="flat" cmpd="sng">
              <a:solidFill>
                <a:srgbClr val="BFBFBF"/>
              </a:solidFill>
              <a:bevel/>
            </a:ln>
          </p:spPr>
          <p:txBody>
            <a:bodyPr anchor="ctr"/>
            <a:lstStyle/>
            <a:p>
              <a:pPr algn="ctr"/>
              <a:endParaRPr lang="zh-CN" altLang="zh-CN">
                <a:solidFill>
                  <a:srgbClr val="FFFFFF"/>
                </a:solidFill>
                <a:latin typeface="Calibri" panose="020F0502020204030204" charset="0"/>
                <a:sym typeface="Calibri" panose="020F0502020204030204" charset="0"/>
              </a:endParaRPr>
            </a:p>
          </p:txBody>
        </p:sp>
        <p:sp>
          <p:nvSpPr>
            <p:cNvPr id="6" name="矩形​​ 4"/>
            <p:cNvSpPr>
              <a:spLocks noChangeArrowheads="1"/>
            </p:cNvSpPr>
            <p:nvPr/>
          </p:nvSpPr>
          <p:spPr bwMode="auto">
            <a:xfrm>
              <a:off x="0" y="164159"/>
              <a:ext cx="3960812" cy="962270"/>
            </a:xfrm>
            <a:prstGeom prst="rect">
              <a:avLst/>
            </a:prstGeom>
            <a:solidFill>
              <a:srgbClr val="FF6600"/>
            </a:solidFill>
            <a:ln w="25400" cap="flat" cmpd="sng">
              <a:solidFill>
                <a:srgbClr val="D8D8D8"/>
              </a:solidFill>
              <a:bevel/>
            </a:ln>
          </p:spPr>
          <p:txBody>
            <a:bodyPr anchor="ctr"/>
            <a:lstStyle/>
            <a:p>
              <a:pPr algn="ctr" fontAlgn="auto">
                <a:lnSpc>
                  <a:spcPct val="150000"/>
                </a:lnSpc>
                <a:spcBef>
                  <a:spcPts val="0"/>
                </a:spcBef>
                <a:spcAft>
                  <a:spcPts val="0"/>
                </a:spcAft>
              </a:pPr>
              <a:r>
                <a:rPr lang="zh-CN" altLang="en-US" sz="2400" b="1" dirty="0">
                  <a:solidFill>
                    <a:srgbClr val="FFFFFF"/>
                  </a:solidFill>
                  <a:latin typeface="华文楷体" panose="02010600040101010101" pitchFamily="2" charset="-122"/>
                  <a:ea typeface="华文楷体" panose="02010600040101010101" pitchFamily="2" charset="-122"/>
                  <a:sym typeface="微软雅黑" panose="020B0503020204020204" charset="-122"/>
                </a:rPr>
                <a:t>侵犯商业秘密的形式（</a:t>
              </a:r>
              <a:r>
                <a:rPr lang="en-US" altLang="zh-CN" sz="2400" b="1" dirty="0">
                  <a:solidFill>
                    <a:srgbClr val="FFFFFF"/>
                  </a:solidFill>
                  <a:latin typeface="华文楷体" panose="02010600040101010101" pitchFamily="2" charset="-122"/>
                  <a:ea typeface="华文楷体" panose="02010600040101010101" pitchFamily="2" charset="-122"/>
                  <a:sym typeface="微软雅黑" panose="020B0503020204020204" charset="-122"/>
                </a:rPr>
                <a:t>A9</a:t>
              </a:r>
              <a:r>
                <a:rPr lang="zh-CN" altLang="en-US" sz="2400" b="1" dirty="0">
                  <a:solidFill>
                    <a:srgbClr val="FFFFFF"/>
                  </a:solidFill>
                  <a:latin typeface="华文楷体" panose="02010600040101010101" pitchFamily="2" charset="-122"/>
                  <a:ea typeface="华文楷体" panose="02010600040101010101" pitchFamily="2" charset="-122"/>
                  <a:sym typeface="微软雅黑" panose="020B0503020204020204" charset="-122"/>
                </a:rPr>
                <a:t>）</a:t>
              </a:r>
              <a:endParaRPr lang="zh-CN" altLang="en-US" sz="2400" b="1" dirty="0">
                <a:solidFill>
                  <a:srgbClr val="FFFFFF"/>
                </a:solidFill>
                <a:latin typeface="华文楷体" panose="02010600040101010101" pitchFamily="2" charset="-122"/>
                <a:ea typeface="华文楷体" panose="02010600040101010101" pitchFamily="2" charset="-122"/>
                <a:sym typeface="微软雅黑" panose="020B0503020204020204" charset="-122"/>
              </a:endParaRPr>
            </a:p>
          </p:txBody>
        </p:sp>
        <p:sp>
          <p:nvSpPr>
            <p:cNvPr id="7" name="TextBox 12"/>
            <p:cNvSpPr>
              <a:spLocks noChangeArrowheads="1"/>
            </p:cNvSpPr>
            <p:nvPr/>
          </p:nvSpPr>
          <p:spPr bwMode="auto">
            <a:xfrm>
              <a:off x="44121" y="1399640"/>
              <a:ext cx="3873182" cy="61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（一）以盗窃、贿赂、欺诈、胁迫、电子侵入或者其他不正当手段</a:t>
              </a:r>
              <a:r>
                <a:rPr lang="zh-CN" altLang="en-US" sz="2000" b="1" dirty="0">
                  <a:solidFill>
                    <a:srgbClr val="FF0000"/>
                  </a:solidFill>
                  <a:latin typeface="华文楷体" panose="02010600040101010101" pitchFamily="2" charset="-122"/>
                  <a:ea typeface="华文楷体" panose="02010600040101010101" pitchFamily="2" charset="-122"/>
                </a:rPr>
                <a:t>获取</a:t>
              </a:r>
              <a:r>
                <a:rPr lang="zh-CN" altLang="en-US" sz="2000" dirty="0">
                  <a:latin typeface="华文楷体" panose="02010600040101010101" pitchFamily="2" charset="-122"/>
                  <a:ea typeface="华文楷体" panose="02010600040101010101" pitchFamily="2" charset="-122"/>
                </a:rPr>
                <a:t>权利人的商业秘密；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（二）</a:t>
              </a:r>
              <a:r>
                <a:rPr lang="zh-CN" altLang="en-US" sz="2000" b="1" dirty="0">
                  <a:solidFill>
                    <a:srgbClr val="FF0000"/>
                  </a:solidFill>
                  <a:latin typeface="华文楷体" panose="02010600040101010101" pitchFamily="2" charset="-122"/>
                  <a:ea typeface="华文楷体" panose="02010600040101010101" pitchFamily="2" charset="-122"/>
                </a:rPr>
                <a:t>披露、使用</a:t>
              </a:r>
              <a:r>
                <a:rPr lang="zh-CN" altLang="en-US" sz="2000" dirty="0">
                  <a:latin typeface="华文楷体" panose="02010600040101010101" pitchFamily="2" charset="-122"/>
                  <a:ea typeface="华文楷体" panose="02010600040101010101" pitchFamily="2" charset="-122"/>
                </a:rPr>
                <a:t>或者</a:t>
              </a:r>
              <a:r>
                <a:rPr lang="zh-CN" altLang="en-US" sz="2000" b="1" dirty="0">
                  <a:solidFill>
                    <a:srgbClr val="FF0000"/>
                  </a:solidFill>
                  <a:latin typeface="华文楷体" panose="02010600040101010101" pitchFamily="2" charset="-122"/>
                  <a:ea typeface="华文楷体" panose="02010600040101010101" pitchFamily="2" charset="-122"/>
                </a:rPr>
                <a:t>允许他人使用</a:t>
              </a:r>
              <a:r>
                <a:rPr lang="zh-CN" altLang="en-US" sz="2000" dirty="0">
                  <a:latin typeface="华文楷体" panose="02010600040101010101" pitchFamily="2" charset="-122"/>
                  <a:ea typeface="华文楷体" panose="02010600040101010101" pitchFamily="2" charset="-122"/>
                </a:rPr>
                <a:t>以</a:t>
              </a:r>
              <a:r>
                <a:rPr lang="zh-CN" altLang="en-US" sz="2000" b="1" dirty="0">
                  <a:latin typeface="华文楷体" panose="02010600040101010101" pitchFamily="2" charset="-122"/>
                  <a:ea typeface="华文楷体" panose="02010600040101010101" pitchFamily="2" charset="-122"/>
                </a:rPr>
                <a:t>前项</a:t>
              </a:r>
              <a:r>
                <a:rPr lang="zh-CN" altLang="en-US" sz="2000" dirty="0">
                  <a:latin typeface="华文楷体" panose="02010600040101010101" pitchFamily="2" charset="-122"/>
                  <a:ea typeface="华文楷体" panose="02010600040101010101" pitchFamily="2" charset="-122"/>
                </a:rPr>
                <a:t>手段获取的权利人的商业秘密；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（三）违反</a:t>
              </a:r>
              <a:r>
                <a:rPr lang="zh-CN" altLang="en-US" sz="2000" b="1" dirty="0">
                  <a:latin typeface="华文楷体" panose="02010600040101010101" pitchFamily="2" charset="-122"/>
                  <a:ea typeface="华文楷体" panose="02010600040101010101" pitchFamily="2" charset="-122"/>
                </a:rPr>
                <a:t>保密义务</a:t>
              </a:r>
              <a:r>
                <a:rPr lang="zh-CN" altLang="en-US" sz="2000" dirty="0">
                  <a:latin typeface="华文楷体" panose="02010600040101010101" pitchFamily="2" charset="-122"/>
                  <a:ea typeface="华文楷体" panose="02010600040101010101" pitchFamily="2" charset="-122"/>
                </a:rPr>
                <a:t>或者违反权利人有关保守商业秘密的要求，披露、使用或者允许他人使用其所掌握的商业秘密；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（四）</a:t>
              </a:r>
              <a:r>
                <a:rPr lang="zh-CN" altLang="en-US" sz="2000" b="1" dirty="0">
                  <a:solidFill>
                    <a:srgbClr val="FF0000"/>
                  </a:solidFill>
                  <a:latin typeface="华文楷体" panose="02010600040101010101" pitchFamily="2" charset="-122"/>
                  <a:ea typeface="华文楷体" panose="02010600040101010101" pitchFamily="2" charset="-122"/>
                </a:rPr>
                <a:t>教唆、引诱、帮助</a:t>
              </a:r>
              <a:r>
                <a:rPr lang="zh-CN" altLang="en-US" sz="2000" dirty="0">
                  <a:latin typeface="华文楷体" panose="02010600040101010101" pitchFamily="2" charset="-122"/>
                  <a:ea typeface="华文楷体" panose="02010600040101010101" pitchFamily="2" charset="-122"/>
                </a:rPr>
                <a:t>他人违反保密义务或者违反权利人有关保守商业秘密的要求，获取、披露、使用或者允许他人使用权利人的商业秘密。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经营者以外的</a:t>
              </a:r>
              <a:r>
                <a:rPr lang="zh-CN" altLang="en-US" sz="2000" b="1" dirty="0">
                  <a:solidFill>
                    <a:srgbClr val="FF0000"/>
                  </a:solidFill>
                  <a:latin typeface="华文楷体" panose="02010600040101010101" pitchFamily="2" charset="-122"/>
                  <a:ea typeface="华文楷体" panose="02010600040101010101" pitchFamily="2" charset="-122"/>
                </a:rPr>
                <a:t>其他自然人、法人和非法人组织</a:t>
              </a:r>
              <a:r>
                <a:rPr lang="zh-CN" altLang="en-US" sz="2000" dirty="0">
                  <a:latin typeface="华文楷体" panose="02010600040101010101" pitchFamily="2" charset="-122"/>
                  <a:ea typeface="华文楷体" panose="02010600040101010101" pitchFamily="2" charset="-122"/>
                </a:rPr>
                <a:t>实施前款所列违法行为的，视为侵犯商业秘密。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b="1" dirty="0">
                  <a:solidFill>
                    <a:srgbClr val="FF0000"/>
                  </a:solidFill>
                  <a:latin typeface="华文楷体" panose="02010600040101010101" pitchFamily="2" charset="-122"/>
                  <a:ea typeface="华文楷体" panose="02010600040101010101" pitchFamily="2" charset="-122"/>
                </a:rPr>
                <a:t>第三人明知或者应知</a:t>
              </a:r>
              <a:r>
                <a:rPr lang="zh-CN" altLang="en-US" sz="2000" dirty="0">
                  <a:latin typeface="华文楷体" panose="02010600040101010101" pitchFamily="2" charset="-122"/>
                  <a:ea typeface="华文楷体" panose="02010600040101010101" pitchFamily="2" charset="-122"/>
                </a:rPr>
                <a:t>商业秘密权利人的员工、前员工或者其他单位、个人实施本条第一款所列违法行为，仍获取、披露、使用或者允许他人使用该商业秘密的，视为侵犯商业秘密。</a:t>
              </a:r>
              <a:endParaRPr lang="zh-CN" altLang="en-US" sz="1600" dirty="0">
                <a:solidFill>
                  <a:srgbClr val="3F3F3F"/>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630" y="1090930"/>
            <a:ext cx="8229600" cy="746760"/>
          </a:xfrm>
        </p:spPr>
        <p:txBody>
          <a:bodyPr>
            <a:normAutofit/>
          </a:bodyPr>
          <a:lstStyle/>
          <a:p>
            <a:r>
              <a:rPr lang="en-US" altLang="zh-CN" sz="2800" b="1" dirty="0">
                <a:solidFill>
                  <a:schemeClr val="tx1"/>
                </a:solidFill>
                <a:latin typeface="楷体" panose="02010609060101010101" pitchFamily="49" charset="-122"/>
                <a:ea typeface="楷体" panose="02010609060101010101" pitchFamily="49" charset="-122"/>
                <a:cs typeface="楷体" panose="02010609060101010101" pitchFamily="49" charset="-122"/>
              </a:rPr>
              <a:t>2</a:t>
            </a:r>
            <a:r>
              <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rPr>
              <a:t>、市场混淆行为</a:t>
            </a:r>
            <a:endPar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endParaRPr>
          </a:p>
        </p:txBody>
      </p:sp>
      <p:grpSp>
        <p:nvGrpSpPr>
          <p:cNvPr id="5" name="Group 10"/>
          <p:cNvGrpSpPr/>
          <p:nvPr/>
        </p:nvGrpSpPr>
        <p:grpSpPr bwMode="auto">
          <a:xfrm>
            <a:off x="435610" y="1820545"/>
            <a:ext cx="8117840" cy="616585"/>
            <a:chOff x="0" y="0"/>
            <a:chExt cx="4714" cy="919"/>
          </a:xfrm>
        </p:grpSpPr>
        <p:sp>
          <p:nvSpPr>
            <p:cNvPr id="9" name="AutoShape 8"/>
            <p:cNvSpPr/>
            <p:nvPr/>
          </p:nvSpPr>
          <p:spPr bwMode="auto">
            <a:xfrm>
              <a:off x="0" y="0"/>
              <a:ext cx="4714" cy="919"/>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0" name="Rectangle 9"/>
            <p:cNvSpPr/>
            <p:nvPr/>
          </p:nvSpPr>
          <p:spPr bwMode="auto">
            <a:xfrm>
              <a:off x="101" y="105"/>
              <a:ext cx="4574"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r>
                <a:rPr lang="zh-CN" altLang="en-US" sz="2000" dirty="0">
                  <a:latin typeface="华文楷体" panose="02010600040101010101" pitchFamily="2" charset="-122"/>
                  <a:ea typeface="华文楷体" panose="02010600040101010101" pitchFamily="2" charset="-122"/>
                </a:rPr>
                <a:t>实施下列混淆行为，引人</a:t>
              </a:r>
              <a:r>
                <a:rPr lang="zh-CN" altLang="en-US" sz="2000" dirty="0">
                  <a:solidFill>
                    <a:srgbClr val="FF0000"/>
                  </a:solidFill>
                  <a:latin typeface="华文楷体" panose="02010600040101010101" pitchFamily="2" charset="-122"/>
                  <a:ea typeface="华文楷体" panose="02010600040101010101" pitchFamily="2" charset="-122"/>
                </a:rPr>
                <a:t>误认为</a:t>
              </a:r>
              <a:r>
                <a:rPr lang="zh-CN" altLang="en-US" sz="2000" dirty="0">
                  <a:latin typeface="华文楷体" panose="02010600040101010101" pitchFamily="2" charset="-122"/>
                  <a:ea typeface="华文楷体" panose="02010600040101010101" pitchFamily="2" charset="-122"/>
                </a:rPr>
                <a:t>是他人商品或者与他人存在</a:t>
              </a:r>
              <a:r>
                <a:rPr lang="zh-CN" altLang="en-US" sz="2000" dirty="0">
                  <a:solidFill>
                    <a:srgbClr val="FF0000"/>
                  </a:solidFill>
                  <a:latin typeface="华文楷体" panose="02010600040101010101" pitchFamily="2" charset="-122"/>
                  <a:ea typeface="华文楷体" panose="02010600040101010101" pitchFamily="2" charset="-122"/>
                </a:rPr>
                <a:t>特定联系</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grpSp>
      <p:grpSp>
        <p:nvGrpSpPr>
          <p:cNvPr id="11" name="Group 14"/>
          <p:cNvGrpSpPr/>
          <p:nvPr/>
        </p:nvGrpSpPr>
        <p:grpSpPr bwMode="auto">
          <a:xfrm>
            <a:off x="756920" y="2553970"/>
            <a:ext cx="7491730" cy="748665"/>
            <a:chOff x="0" y="0"/>
            <a:chExt cx="4597" cy="433"/>
          </a:xfrm>
        </p:grpSpPr>
        <p:grpSp>
          <p:nvGrpSpPr>
            <p:cNvPr id="12" name="Group 10"/>
            <p:cNvGrpSpPr/>
            <p:nvPr/>
          </p:nvGrpSpPr>
          <p:grpSpPr bwMode="auto">
            <a:xfrm>
              <a:off x="0" y="15"/>
              <a:ext cx="480" cy="418"/>
              <a:chOff x="0" y="0"/>
              <a:chExt cx="480" cy="418"/>
            </a:xfrm>
          </p:grpSpPr>
          <p:sp>
            <p:nvSpPr>
              <p:cNvPr id="16" name="AutoShape 7"/>
              <p:cNvSpPr/>
              <p:nvPr/>
            </p:nvSpPr>
            <p:spPr bwMode="auto">
              <a:xfrm>
                <a:off x="4" y="7"/>
                <a:ext cx="476" cy="411"/>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solidFill>
                <a:srgbClr val="808080"/>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17" name="AutoShape 8"/>
              <p:cNvSpPr/>
              <p:nvPr/>
            </p:nvSpPr>
            <p:spPr bwMode="auto">
              <a:xfrm>
                <a:off x="0" y="0"/>
                <a:ext cx="475" cy="411"/>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gradFill rotWithShape="0">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2700000" scaled="1"/>
              </a:gradFill>
              <a:ln w="9525" cap="flat">
                <a:solidFill>
                  <a:srgbClr val="C0C0C0"/>
                </a:solidFill>
                <a:prstDash val="solid"/>
                <a:miter lim="800000"/>
                <a:headEnd type="none" w="med" len="med"/>
                <a:tailEnd type="none" w="med" len="med"/>
              </a:ln>
            </p:spPr>
            <p:txBody>
              <a:bodyPr lIns="0" tIns="0" rIns="0" bIns="0"/>
              <a:lstStyle/>
              <a:p>
                <a:endParaRPr lang="zh-CN" altLang="en-US"/>
              </a:p>
            </p:txBody>
          </p:sp>
          <p:sp>
            <p:nvSpPr>
              <p:cNvPr id="18" name="AutoShape 9"/>
              <p:cNvSpPr/>
              <p:nvPr/>
            </p:nvSpPr>
            <p:spPr bwMode="auto">
              <a:xfrm>
                <a:off x="27" y="25"/>
                <a:ext cx="418" cy="362"/>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endParaRPr lang="zh-CN" altLang="en-US"/>
              </a:p>
            </p:txBody>
          </p:sp>
        </p:grpSp>
        <p:sp>
          <p:nvSpPr>
            <p:cNvPr id="13" name="Line 11"/>
            <p:cNvSpPr>
              <a:spLocks noChangeShapeType="1"/>
            </p:cNvSpPr>
            <p:nvPr/>
          </p:nvSpPr>
          <p:spPr bwMode="auto">
            <a:xfrm>
              <a:off x="384" y="386"/>
              <a:ext cx="3742" cy="0"/>
            </a:xfrm>
            <a:prstGeom prst="line">
              <a:avLst/>
            </a:prstGeom>
            <a:noFill/>
            <a:ln w="25400" cap="flat">
              <a:solidFill>
                <a:srgbClr val="003366"/>
              </a:solidFill>
              <a:prstDash val="sysDot"/>
              <a:round/>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Rectangle 12"/>
            <p:cNvSpPr/>
            <p:nvPr/>
          </p:nvSpPr>
          <p:spPr bwMode="auto">
            <a:xfrm>
              <a:off x="513" y="0"/>
              <a:ext cx="408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pPr algn="l"/>
              <a:r>
                <a:rPr lang="zh-CN" altLang="en-US" sz="2000" dirty="0">
                  <a:latin typeface="华文楷体" panose="02010600040101010101" pitchFamily="2" charset="-122"/>
                  <a:ea typeface="华文楷体" panose="02010600040101010101" pitchFamily="2" charset="-122"/>
                </a:rPr>
                <a:t>擅自</a:t>
              </a:r>
              <a:r>
                <a:rPr lang="zh-CN" altLang="en-US" sz="2000" b="1" dirty="0">
                  <a:solidFill>
                    <a:srgbClr val="FF0000"/>
                  </a:solidFill>
                  <a:latin typeface="华文楷体" panose="02010600040101010101" pitchFamily="2" charset="-122"/>
                  <a:ea typeface="华文楷体" panose="02010600040101010101" pitchFamily="2" charset="-122"/>
                </a:rPr>
                <a:t>使用</a:t>
              </a:r>
              <a:r>
                <a:rPr lang="zh-CN" altLang="en-US" sz="2000" dirty="0">
                  <a:latin typeface="华文楷体" panose="02010600040101010101" pitchFamily="2" charset="-122"/>
                  <a:ea typeface="华文楷体" panose="02010600040101010101" pitchFamily="2" charset="-122"/>
                </a:rPr>
                <a:t>与他人</a:t>
              </a:r>
              <a:r>
                <a:rPr lang="zh-CN" altLang="en-US" sz="2000" dirty="0">
                  <a:solidFill>
                    <a:srgbClr val="FF0000"/>
                  </a:solidFill>
                  <a:latin typeface="华文楷体" panose="02010600040101010101" pitchFamily="2" charset="-122"/>
                  <a:ea typeface="华文楷体" panose="02010600040101010101" pitchFamily="2" charset="-122"/>
                </a:rPr>
                <a:t>有一定影响</a:t>
              </a:r>
              <a:r>
                <a:rPr lang="zh-CN" altLang="en-US" sz="2000" dirty="0">
                  <a:latin typeface="华文楷体" panose="02010600040101010101" pitchFamily="2" charset="-122"/>
                  <a:ea typeface="华文楷体" panose="02010600040101010101" pitchFamily="2" charset="-122"/>
                </a:rPr>
                <a:t>的商品名称、包装、</a:t>
              </a:r>
              <a:r>
                <a:rPr lang="zh-CN" altLang="en-US" sz="2000" b="1" dirty="0">
                  <a:solidFill>
                    <a:srgbClr val="FF0000"/>
                  </a:solidFill>
                  <a:latin typeface="华文楷体" panose="02010600040101010101" pitchFamily="2" charset="-122"/>
                  <a:ea typeface="华文楷体" panose="02010600040101010101" pitchFamily="2" charset="-122"/>
                </a:rPr>
                <a:t>装潢</a:t>
              </a:r>
              <a:r>
                <a:rPr lang="zh-CN" altLang="en-US" sz="2000" dirty="0">
                  <a:latin typeface="华文楷体" panose="02010600040101010101" pitchFamily="2" charset="-122"/>
                  <a:ea typeface="华文楷体" panose="02010600040101010101" pitchFamily="2" charset="-122"/>
                </a:rPr>
                <a:t>等相同或者近似的</a:t>
              </a:r>
              <a:r>
                <a:rPr lang="zh-CN" altLang="en-US" sz="2000" b="1" dirty="0">
                  <a:solidFill>
                    <a:srgbClr val="FF0000"/>
                  </a:solidFill>
                  <a:latin typeface="华文楷体" panose="02010600040101010101" pitchFamily="2" charset="-122"/>
                  <a:ea typeface="华文楷体" panose="02010600040101010101" pitchFamily="2" charset="-122"/>
                </a:rPr>
                <a:t>标识</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sp>
          <p:nvSpPr>
            <p:cNvPr id="15" name="Rectangle 13"/>
            <p:cNvSpPr/>
            <p:nvPr/>
          </p:nvSpPr>
          <p:spPr bwMode="auto">
            <a:xfrm>
              <a:off x="124" y="77"/>
              <a:ext cx="16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en-US" altLang="zh-CN" sz="2400" dirty="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rPr>
                <a:t>1</a:t>
              </a:r>
              <a:endParaRPr lang="en-US" altLang="zh-CN" sz="2400" dirty="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endParaRPr>
            </a:p>
          </p:txBody>
        </p:sp>
      </p:grpSp>
      <p:grpSp>
        <p:nvGrpSpPr>
          <p:cNvPr id="19" name="Group 22"/>
          <p:cNvGrpSpPr/>
          <p:nvPr/>
        </p:nvGrpSpPr>
        <p:grpSpPr bwMode="auto">
          <a:xfrm>
            <a:off x="727710" y="3419475"/>
            <a:ext cx="7567248" cy="999490"/>
            <a:chOff x="0" y="-198"/>
            <a:chExt cx="4376" cy="628"/>
          </a:xfrm>
        </p:grpSpPr>
        <p:grpSp>
          <p:nvGrpSpPr>
            <p:cNvPr id="20" name="Group 18"/>
            <p:cNvGrpSpPr/>
            <p:nvPr/>
          </p:nvGrpSpPr>
          <p:grpSpPr bwMode="auto">
            <a:xfrm>
              <a:off x="0" y="6"/>
              <a:ext cx="479" cy="418"/>
              <a:chOff x="0" y="0"/>
              <a:chExt cx="479" cy="418"/>
            </a:xfrm>
          </p:grpSpPr>
          <p:sp>
            <p:nvSpPr>
              <p:cNvPr id="24" name="AutoShape 15"/>
              <p:cNvSpPr/>
              <p:nvPr/>
            </p:nvSpPr>
            <p:spPr bwMode="auto">
              <a:xfrm>
                <a:off x="4" y="7"/>
                <a:ext cx="475" cy="411"/>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solidFill>
                <a:srgbClr val="808080"/>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25" name="AutoShape 16"/>
              <p:cNvSpPr/>
              <p:nvPr/>
            </p:nvSpPr>
            <p:spPr bwMode="auto">
              <a:xfrm>
                <a:off x="0" y="0"/>
                <a:ext cx="475" cy="411"/>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gradFill rotWithShape="0">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2700000" scaled="1"/>
              </a:gradFill>
              <a:ln w="9525" cap="flat">
                <a:solidFill>
                  <a:srgbClr val="C0C0C0"/>
                </a:solidFill>
                <a:prstDash val="solid"/>
                <a:miter lim="800000"/>
                <a:headEnd type="none" w="med" len="med"/>
                <a:tailEnd type="none" w="med" len="med"/>
              </a:ln>
            </p:spPr>
            <p:txBody>
              <a:bodyPr lIns="0" tIns="0" rIns="0" bIns="0"/>
              <a:lstStyle/>
              <a:p>
                <a:endParaRPr lang="zh-CN" altLang="en-US"/>
              </a:p>
            </p:txBody>
          </p:sp>
          <p:sp>
            <p:nvSpPr>
              <p:cNvPr id="26" name="AutoShape 17"/>
              <p:cNvSpPr/>
              <p:nvPr/>
            </p:nvSpPr>
            <p:spPr bwMode="auto">
              <a:xfrm>
                <a:off x="27" y="25"/>
                <a:ext cx="418" cy="362"/>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1F3F5D"/>
                  </a:gs>
                  <a:gs pos="100000">
                    <a:srgbClr val="438ACB"/>
                  </a:gs>
                </a:gsLst>
                <a:lin ang="2700000" scaled="1"/>
              </a:gradFill>
              <a:ln w="9525" cap="flat">
                <a:solidFill>
                  <a:srgbClr val="003366"/>
                </a:solidFill>
                <a:prstDash val="solid"/>
                <a:miter lim="800000"/>
                <a:headEnd type="none" w="med" len="med"/>
                <a:tailEnd type="none" w="med" len="med"/>
              </a:ln>
            </p:spPr>
            <p:txBody>
              <a:bodyPr lIns="0" tIns="0" rIns="0" bIns="0"/>
              <a:lstStyle/>
              <a:p>
                <a:endParaRPr lang="zh-CN" altLang="en-US"/>
              </a:p>
            </p:txBody>
          </p:sp>
        </p:grpSp>
        <p:sp>
          <p:nvSpPr>
            <p:cNvPr id="21" name="Line 19"/>
            <p:cNvSpPr>
              <a:spLocks noChangeShapeType="1"/>
            </p:cNvSpPr>
            <p:nvPr/>
          </p:nvSpPr>
          <p:spPr bwMode="auto">
            <a:xfrm>
              <a:off x="384" y="376"/>
              <a:ext cx="3742" cy="1"/>
            </a:xfrm>
            <a:prstGeom prst="line">
              <a:avLst/>
            </a:prstGeom>
            <a:noFill/>
            <a:ln w="25400" cap="flat">
              <a:solidFill>
                <a:srgbClr val="003366"/>
              </a:solidFill>
              <a:prstDash val="sysDot"/>
              <a:round/>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 name="Rectangle 20"/>
            <p:cNvSpPr/>
            <p:nvPr/>
          </p:nvSpPr>
          <p:spPr bwMode="auto">
            <a:xfrm>
              <a:off x="485" y="-198"/>
              <a:ext cx="3891"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zh-CN" altLang="en-US" sz="2000" dirty="0">
                  <a:latin typeface="华文楷体" panose="02010600040101010101" pitchFamily="2" charset="-122"/>
                  <a:ea typeface="华文楷体" panose="02010600040101010101" pitchFamily="2" charset="-122"/>
                </a:rPr>
                <a:t>擅自使用与他人</a:t>
              </a:r>
              <a:r>
                <a:rPr lang="zh-CN" altLang="en-US" sz="2000" dirty="0">
                  <a:solidFill>
                    <a:srgbClr val="FF0000"/>
                  </a:solidFill>
                  <a:latin typeface="华文楷体" panose="02010600040101010101" pitchFamily="2" charset="-122"/>
                  <a:ea typeface="华文楷体" panose="02010600040101010101" pitchFamily="2" charset="-122"/>
                </a:rPr>
                <a:t>有一定影响</a:t>
              </a:r>
              <a:r>
                <a:rPr lang="zh-CN" altLang="en-US" sz="2000" dirty="0">
                  <a:latin typeface="华文楷体" panose="02010600040101010101" pitchFamily="2" charset="-122"/>
                  <a:ea typeface="华文楷体" panose="02010600040101010101" pitchFamily="2" charset="-122"/>
                </a:rPr>
                <a:t>的企业名称（包括简称、字号等）、社会组织名称（包括简称等）、姓名（包括笔名、艺名、译名等）相同或</a:t>
              </a:r>
              <a:r>
                <a:rPr lang="zh-CN" altLang="en-US" sz="2000" b="1" dirty="0">
                  <a:solidFill>
                    <a:srgbClr val="FF0000"/>
                  </a:solidFill>
                  <a:latin typeface="华文楷体" panose="02010600040101010101" pitchFamily="2" charset="-122"/>
                  <a:ea typeface="华文楷体" panose="02010600040101010101" pitchFamily="2" charset="-122"/>
                </a:rPr>
                <a:t>近似</a:t>
              </a:r>
              <a:r>
                <a:rPr lang="zh-CN" altLang="en-US" sz="2000" dirty="0">
                  <a:latin typeface="华文楷体" panose="02010600040101010101" pitchFamily="2" charset="-122"/>
                  <a:ea typeface="华文楷体" panose="02010600040101010101" pitchFamily="2" charset="-122"/>
                </a:rPr>
                <a:t>的</a:t>
              </a:r>
              <a:r>
                <a:rPr lang="zh-CN" altLang="en-US" sz="2000" b="1" dirty="0">
                  <a:solidFill>
                    <a:srgbClr val="FF0000"/>
                  </a:solidFill>
                  <a:latin typeface="华文楷体" panose="02010600040101010101" pitchFamily="2" charset="-122"/>
                  <a:ea typeface="华文楷体" panose="02010600040101010101" pitchFamily="2" charset="-122"/>
                </a:rPr>
                <a:t>标识</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sp>
          <p:nvSpPr>
            <p:cNvPr id="23" name="Rectangle 21"/>
            <p:cNvSpPr/>
            <p:nvPr/>
          </p:nvSpPr>
          <p:spPr bwMode="auto">
            <a:xfrm>
              <a:off x="124" y="68"/>
              <a:ext cx="16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rPr>
                <a:t>2</a:t>
              </a:r>
              <a:endPar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endParaRPr>
            </a:p>
          </p:txBody>
        </p:sp>
      </p:grpSp>
      <p:grpSp>
        <p:nvGrpSpPr>
          <p:cNvPr id="27" name="Group 30"/>
          <p:cNvGrpSpPr/>
          <p:nvPr/>
        </p:nvGrpSpPr>
        <p:grpSpPr bwMode="auto">
          <a:xfrm>
            <a:off x="752475" y="4659655"/>
            <a:ext cx="7542530" cy="778485"/>
            <a:chOff x="0" y="-65"/>
            <a:chExt cx="4361" cy="489"/>
          </a:xfrm>
        </p:grpSpPr>
        <p:grpSp>
          <p:nvGrpSpPr>
            <p:cNvPr id="28" name="Group 26"/>
            <p:cNvGrpSpPr/>
            <p:nvPr/>
          </p:nvGrpSpPr>
          <p:grpSpPr bwMode="auto">
            <a:xfrm>
              <a:off x="0" y="7"/>
              <a:ext cx="480" cy="417"/>
              <a:chOff x="0" y="0"/>
              <a:chExt cx="480" cy="417"/>
            </a:xfrm>
          </p:grpSpPr>
          <p:sp>
            <p:nvSpPr>
              <p:cNvPr id="32" name="AutoShape 23"/>
              <p:cNvSpPr/>
              <p:nvPr/>
            </p:nvSpPr>
            <p:spPr bwMode="auto">
              <a:xfrm>
                <a:off x="4" y="7"/>
                <a:ext cx="476" cy="410"/>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solidFill>
                <a:srgbClr val="808080"/>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33" name="AutoShape 24"/>
              <p:cNvSpPr/>
              <p:nvPr/>
            </p:nvSpPr>
            <p:spPr bwMode="auto">
              <a:xfrm>
                <a:off x="0" y="0"/>
                <a:ext cx="475" cy="410"/>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gradFill rotWithShape="0">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2700000" scaled="1"/>
              </a:gradFill>
              <a:ln w="9525" cap="flat">
                <a:solidFill>
                  <a:srgbClr val="C0C0C0"/>
                </a:solidFill>
                <a:prstDash val="solid"/>
                <a:miter lim="800000"/>
                <a:headEnd type="none" w="med" len="med"/>
                <a:tailEnd type="none" w="med" len="med"/>
              </a:ln>
            </p:spPr>
            <p:txBody>
              <a:bodyPr lIns="0" tIns="0" rIns="0" bIns="0"/>
              <a:lstStyle/>
              <a:p>
                <a:endParaRPr lang="zh-CN" altLang="en-US"/>
              </a:p>
            </p:txBody>
          </p:sp>
          <p:sp>
            <p:nvSpPr>
              <p:cNvPr id="34" name="AutoShape 25"/>
              <p:cNvSpPr/>
              <p:nvPr/>
            </p:nvSpPr>
            <p:spPr bwMode="auto">
              <a:xfrm>
                <a:off x="27" y="25"/>
                <a:ext cx="418" cy="362"/>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FF0000"/>
                  </a:gs>
                  <a:gs pos="100000">
                    <a:srgbClr val="FF9999"/>
                  </a:gs>
                </a:gsLst>
                <a:lin ang="2700000" scaled="1"/>
              </a:gradFill>
              <a:ln w="9525" cap="flat">
                <a:solidFill>
                  <a:srgbClr val="003366"/>
                </a:solidFill>
                <a:prstDash val="solid"/>
                <a:miter lim="800000"/>
                <a:headEnd type="none" w="med" len="med"/>
                <a:tailEnd type="none" w="med" len="med"/>
              </a:ln>
            </p:spPr>
            <p:txBody>
              <a:bodyPr lIns="0" tIns="0" rIns="0" bIns="0"/>
              <a:lstStyle/>
              <a:p>
                <a:endParaRPr lang="zh-CN" altLang="en-US"/>
              </a:p>
            </p:txBody>
          </p:sp>
        </p:grpSp>
        <p:sp>
          <p:nvSpPr>
            <p:cNvPr id="29" name="Rectangle 27"/>
            <p:cNvSpPr/>
            <p:nvPr/>
          </p:nvSpPr>
          <p:spPr bwMode="auto">
            <a:xfrm>
              <a:off x="513" y="-65"/>
              <a:ext cx="384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38100" tIns="38100" rIns="38100" bIns="38100"/>
            <a:lstStyle/>
            <a:p>
              <a:r>
                <a:rPr lang="zh-CN" altLang="en-US" sz="2000" dirty="0">
                  <a:latin typeface="华文楷体" panose="02010600040101010101" pitchFamily="2" charset="-122"/>
                  <a:ea typeface="华文楷体" panose="02010600040101010101" pitchFamily="2" charset="-122"/>
                </a:rPr>
                <a:t>擅自使用与他人</a:t>
              </a:r>
              <a:r>
                <a:rPr lang="zh-CN" altLang="en-US" sz="2000" dirty="0">
                  <a:solidFill>
                    <a:srgbClr val="FF0000"/>
                  </a:solidFill>
                  <a:latin typeface="华文楷体" panose="02010600040101010101" pitchFamily="2" charset="-122"/>
                  <a:ea typeface="华文楷体" panose="02010600040101010101" pitchFamily="2" charset="-122"/>
                </a:rPr>
                <a:t>有一定影响</a:t>
              </a:r>
              <a:r>
                <a:rPr lang="zh-CN" altLang="en-US" sz="2000" dirty="0">
                  <a:latin typeface="华文楷体" panose="02010600040101010101" pitchFamily="2" charset="-122"/>
                  <a:ea typeface="华文楷体" panose="02010600040101010101" pitchFamily="2" charset="-122"/>
                </a:rPr>
                <a:t>的域名主体部分、网站名称、网页等相同或</a:t>
              </a:r>
              <a:r>
                <a:rPr lang="zh-CN" altLang="en-US" sz="2000" b="1" dirty="0">
                  <a:solidFill>
                    <a:srgbClr val="FF0000"/>
                  </a:solidFill>
                  <a:latin typeface="华文楷体" panose="02010600040101010101" pitchFamily="2" charset="-122"/>
                  <a:ea typeface="华文楷体" panose="02010600040101010101" pitchFamily="2" charset="-122"/>
                </a:rPr>
                <a:t>近似</a:t>
              </a:r>
              <a:r>
                <a:rPr lang="zh-CN" altLang="en-US" sz="2000" dirty="0">
                  <a:latin typeface="华文楷体" panose="02010600040101010101" pitchFamily="2" charset="-122"/>
                  <a:ea typeface="华文楷体" panose="02010600040101010101" pitchFamily="2" charset="-122"/>
                </a:rPr>
                <a:t>的</a:t>
              </a:r>
              <a:r>
                <a:rPr lang="zh-CN" altLang="en-US" sz="2000" b="1" dirty="0">
                  <a:solidFill>
                    <a:srgbClr val="FF0000"/>
                  </a:solidFill>
                  <a:latin typeface="华文楷体" panose="02010600040101010101" pitchFamily="2" charset="-122"/>
                  <a:ea typeface="华文楷体" panose="02010600040101010101" pitchFamily="2" charset="-122"/>
                </a:rPr>
                <a:t>标识</a:t>
              </a:r>
              <a:endParaRPr lang="zh-CN" altLang="en-US" sz="2000" dirty="0">
                <a:latin typeface="华文楷体" panose="02010600040101010101" pitchFamily="2" charset="-122"/>
                <a:ea typeface="华文楷体" panose="02010600040101010101" pitchFamily="2" charset="-122"/>
              </a:endParaRPr>
            </a:p>
          </p:txBody>
        </p:sp>
        <p:sp>
          <p:nvSpPr>
            <p:cNvPr id="30" name="Rectangle 28"/>
            <p:cNvSpPr/>
            <p:nvPr/>
          </p:nvSpPr>
          <p:spPr bwMode="auto">
            <a:xfrm>
              <a:off x="124" y="69"/>
              <a:ext cx="16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rPr>
                <a:t>3</a:t>
              </a:r>
              <a:endPar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endParaRPr>
            </a:p>
          </p:txBody>
        </p:sp>
        <p:sp>
          <p:nvSpPr>
            <p:cNvPr id="31" name="Line 29"/>
            <p:cNvSpPr>
              <a:spLocks noChangeShapeType="1"/>
            </p:cNvSpPr>
            <p:nvPr/>
          </p:nvSpPr>
          <p:spPr bwMode="auto">
            <a:xfrm>
              <a:off x="384" y="373"/>
              <a:ext cx="3742" cy="1"/>
            </a:xfrm>
            <a:prstGeom prst="line">
              <a:avLst/>
            </a:prstGeom>
            <a:noFill/>
            <a:ln w="25400" cap="flat">
              <a:solidFill>
                <a:srgbClr val="003366"/>
              </a:solidFill>
              <a:prstDash val="sysDot"/>
              <a:round/>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grpSp>
        <p:nvGrpSpPr>
          <p:cNvPr id="35" name="Group 38"/>
          <p:cNvGrpSpPr/>
          <p:nvPr/>
        </p:nvGrpSpPr>
        <p:grpSpPr bwMode="auto">
          <a:xfrm>
            <a:off x="752475" y="5614850"/>
            <a:ext cx="7510133" cy="972005"/>
            <a:chOff x="0" y="-187"/>
            <a:chExt cx="4343" cy="611"/>
          </a:xfrm>
        </p:grpSpPr>
        <p:grpSp>
          <p:nvGrpSpPr>
            <p:cNvPr id="36" name="Group 34"/>
            <p:cNvGrpSpPr/>
            <p:nvPr/>
          </p:nvGrpSpPr>
          <p:grpSpPr bwMode="auto">
            <a:xfrm>
              <a:off x="0" y="7"/>
              <a:ext cx="480" cy="417"/>
              <a:chOff x="0" y="0"/>
              <a:chExt cx="480" cy="417"/>
            </a:xfrm>
          </p:grpSpPr>
          <p:sp>
            <p:nvSpPr>
              <p:cNvPr id="40" name="AutoShape 31"/>
              <p:cNvSpPr/>
              <p:nvPr/>
            </p:nvSpPr>
            <p:spPr bwMode="auto">
              <a:xfrm>
                <a:off x="4" y="7"/>
                <a:ext cx="476" cy="410"/>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solidFill>
                <a:srgbClr val="808080"/>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41" name="AutoShape 32"/>
              <p:cNvSpPr/>
              <p:nvPr/>
            </p:nvSpPr>
            <p:spPr bwMode="auto">
              <a:xfrm>
                <a:off x="0" y="0"/>
                <a:ext cx="475" cy="410"/>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gradFill rotWithShape="0">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2700000" scaled="1"/>
              </a:gradFill>
              <a:ln w="9525" cap="flat">
                <a:solidFill>
                  <a:srgbClr val="C0C0C0"/>
                </a:solidFill>
                <a:prstDash val="solid"/>
                <a:miter lim="800000"/>
                <a:headEnd type="none" w="med" len="med"/>
                <a:tailEnd type="none" w="med" len="med"/>
              </a:ln>
            </p:spPr>
            <p:txBody>
              <a:bodyPr lIns="0" tIns="0" rIns="0" bIns="0"/>
              <a:lstStyle/>
              <a:p>
                <a:endParaRPr lang="zh-CN" altLang="en-US"/>
              </a:p>
            </p:txBody>
          </p:sp>
          <p:sp>
            <p:nvSpPr>
              <p:cNvPr id="42" name="AutoShape 33"/>
              <p:cNvSpPr/>
              <p:nvPr/>
            </p:nvSpPr>
            <p:spPr bwMode="auto">
              <a:xfrm>
                <a:off x="27" y="25"/>
                <a:ext cx="418" cy="362"/>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CC0099"/>
                  </a:gs>
                  <a:gs pos="100000">
                    <a:srgbClr val="FF99FF"/>
                  </a:gs>
                </a:gsLst>
                <a:lin ang="2700000" scaled="1"/>
              </a:gradFill>
              <a:ln w="9525" cap="flat">
                <a:solidFill>
                  <a:srgbClr val="003366"/>
                </a:solidFill>
                <a:prstDash val="solid"/>
                <a:miter lim="800000"/>
                <a:headEnd type="none" w="med" len="med"/>
                <a:tailEnd type="none" w="med" len="med"/>
              </a:ln>
            </p:spPr>
            <p:txBody>
              <a:bodyPr lIns="0" tIns="0" rIns="0" bIns="0"/>
              <a:lstStyle/>
              <a:p>
                <a:endParaRPr lang="zh-CN" altLang="en-US"/>
              </a:p>
            </p:txBody>
          </p:sp>
        </p:grpSp>
        <p:sp>
          <p:nvSpPr>
            <p:cNvPr id="37" name="Rectangle 35"/>
            <p:cNvSpPr/>
            <p:nvPr/>
          </p:nvSpPr>
          <p:spPr bwMode="auto">
            <a:xfrm>
              <a:off x="495" y="-187"/>
              <a:ext cx="384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38100" tIns="38100" rIns="38100" bIns="38100"/>
            <a:lstStyle/>
            <a:p>
              <a:r>
                <a:rPr lang="zh-CN" altLang="en-US" sz="2000" dirty="0">
                  <a:latin typeface="华文楷体" panose="02010600040101010101" pitchFamily="2" charset="-122"/>
                  <a:ea typeface="华文楷体" panose="02010600040101010101" pitchFamily="2" charset="-122"/>
                </a:rPr>
                <a:t>其他足以引人误认为是他人商品或者与他人存在特定联系的混淆行为：将他人注册商标、未注册的驰名商标作为企业名称中的字号使用，误导公众</a:t>
              </a:r>
              <a:endParaRPr lang="zh-CN" altLang="en-US" sz="2000" dirty="0">
                <a:latin typeface="华文楷体" panose="02010600040101010101" pitchFamily="2" charset="-122"/>
                <a:ea typeface="华文楷体" panose="02010600040101010101" pitchFamily="2" charset="-122"/>
              </a:endParaRPr>
            </a:p>
          </p:txBody>
        </p:sp>
        <p:sp>
          <p:nvSpPr>
            <p:cNvPr id="38" name="Rectangle 36"/>
            <p:cNvSpPr/>
            <p:nvPr/>
          </p:nvSpPr>
          <p:spPr bwMode="auto">
            <a:xfrm>
              <a:off x="124" y="69"/>
              <a:ext cx="16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rPr>
                <a:t>4</a:t>
              </a:r>
              <a:endPar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endParaRPr>
            </a:p>
          </p:txBody>
        </p:sp>
        <p:sp>
          <p:nvSpPr>
            <p:cNvPr id="39" name="Line 37"/>
            <p:cNvSpPr>
              <a:spLocks noChangeShapeType="1"/>
            </p:cNvSpPr>
            <p:nvPr/>
          </p:nvSpPr>
          <p:spPr bwMode="auto">
            <a:xfrm>
              <a:off x="384" y="373"/>
              <a:ext cx="3742" cy="1"/>
            </a:xfrm>
            <a:prstGeom prst="line">
              <a:avLst/>
            </a:prstGeom>
            <a:noFill/>
            <a:ln w="25400" cap="flat">
              <a:solidFill>
                <a:srgbClr val="003366"/>
              </a:solidFill>
              <a:prstDash val="sysDot"/>
              <a:round/>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750" y="1038652"/>
            <a:ext cx="822960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案例讨论（指导案例29号）：企业名称简称</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370070"/>
          </a:xfrm>
        </p:spPr>
        <p:txBody>
          <a:bodyPr>
            <a:normAutofit fontScale="75000" lnSpcReduction="10000"/>
          </a:bodyPr>
          <a:lstStyle/>
          <a:p>
            <a:pPr marL="0" indent="0" algn="just">
              <a:buNone/>
            </a:pPr>
            <a:r>
              <a:rPr lang="zh-CN" altLang="en-US" sz="2800" dirty="0">
                <a:latin typeface="华文行楷" panose="02010800040101010101" pitchFamily="2" charset="-122"/>
                <a:ea typeface="华文行楷" panose="02010800040101010101" pitchFamily="2" charset="-122"/>
              </a:rPr>
              <a:t>天津中国青年旅行社诉称：</a:t>
            </a:r>
            <a:endParaRPr lang="en-US" altLang="zh-CN" sz="2800" dirty="0">
              <a:latin typeface="华文行楷" panose="02010800040101010101" pitchFamily="2" charset="-122"/>
              <a:ea typeface="华文行楷" panose="02010800040101010101" pitchFamily="2" charset="-122"/>
            </a:endParaRPr>
          </a:p>
          <a:p>
            <a:pPr marL="0" indent="457200" algn="just" fontAlgn="auto">
              <a:lnSpc>
                <a:spcPct val="150000"/>
              </a:lnSpc>
              <a:spcBef>
                <a:spcPts val="0"/>
              </a:spcBef>
              <a:buNone/>
            </a:pPr>
            <a:r>
              <a:rPr lang="zh-CN" altLang="en-US" sz="2900" dirty="0">
                <a:latin typeface="楷体" panose="02010609060101010101" pitchFamily="49" charset="-122"/>
                <a:ea typeface="楷体" panose="02010609060101010101" pitchFamily="49" charset="-122"/>
                <a:cs typeface="楷体" panose="02010609060101010101" pitchFamily="49" charset="-122"/>
              </a:rPr>
              <a:t>天津国青国际旅行社有限公司在其版权所有的网站页面、网站源代码以及搜索引擎中，非法使用原告企业名称全称及简称“天津青旅”，违反了反不正当竞争法的规定，请求判令被告立即停止不正当竞争行为、公开赔礼道歉、赔偿经济损失10万元，并承担诉讼费用。</a:t>
            </a:r>
            <a:endParaRPr lang="zh-CN" altLang="en-US" sz="2900" dirty="0">
              <a:latin typeface="楷体" panose="02010609060101010101" pitchFamily="49" charset="-122"/>
              <a:ea typeface="楷体" panose="02010609060101010101" pitchFamily="49" charset="-122"/>
              <a:cs typeface="楷体" panose="02010609060101010101" pitchFamily="49" charset="-122"/>
            </a:endParaRPr>
          </a:p>
          <a:p>
            <a:pPr marL="0" indent="0" algn="just">
              <a:lnSpc>
                <a:spcPct val="150000"/>
              </a:lnSpc>
              <a:buNone/>
            </a:pPr>
            <a:r>
              <a:rPr lang="zh-CN" altLang="en-US" sz="2800" dirty="0">
                <a:latin typeface="华文行楷" panose="02010800040101010101" pitchFamily="2" charset="-122"/>
                <a:ea typeface="华文行楷" panose="02010800040101010101" pitchFamily="2" charset="-122"/>
              </a:rPr>
              <a:t>天津国青国际旅行社有限公司辩称： </a:t>
            </a:r>
            <a:endParaRPr lang="zh-CN" altLang="en-US" sz="2400" dirty="0"/>
          </a:p>
          <a:p>
            <a:pPr marL="0" indent="457200" algn="just">
              <a:lnSpc>
                <a:spcPct val="150000"/>
              </a:lnSpc>
              <a:spcBef>
                <a:spcPts val="0"/>
              </a:spcBef>
              <a:buClrTx/>
              <a:buSzTx/>
              <a:buNone/>
            </a:pPr>
            <a:r>
              <a:rPr lang="zh-CN" altLang="en-US" sz="2900" dirty="0">
                <a:latin typeface="楷体" panose="02010609060101010101" pitchFamily="49" charset="-122"/>
                <a:ea typeface="楷体" panose="02010609060101010101" pitchFamily="49" charset="-122"/>
                <a:cs typeface="楷体" panose="02010609060101010101" pitchFamily="49" charset="-122"/>
              </a:rPr>
              <a:t>“天津青旅”没有登记注册，并不由原告享有，原告主张的损失没有事实和法律依据，请求驳回原告诉讼请求。 </a:t>
            </a:r>
            <a:endParaRPr lang="zh-CN" altLang="en-US" sz="29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093470"/>
            <a:ext cx="4947920" cy="819587"/>
          </a:xfrm>
        </p:spPr>
        <p:txBody>
          <a:bodyPr>
            <a:normAutofit/>
          </a:bodyPr>
          <a:lstStyle/>
          <a:p>
            <a:pPr algn="ctr" eaLnBrk="1" hangingPunct="1"/>
            <a:r>
              <a:rPr kumimoji="1" lang="zh-CN" altLang="en-US" sz="3200" dirty="0">
                <a:ea typeface="黑体" panose="02010609060101010101" pitchFamily="49" charset="-122"/>
              </a:rPr>
              <a:t>内容介绍</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904240" y="1984375"/>
            <a:ext cx="7874000" cy="4441190"/>
          </a:xfrm>
          <a:ln w="6350">
            <a:solidFill>
              <a:schemeClr val="tx1"/>
            </a:solidFill>
          </a:ln>
        </p:spPr>
        <p:txBody>
          <a:bodyPr>
            <a:noAutofit/>
          </a:bodyPr>
          <a:lstStyle/>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反不正当竞争（制止不正当竞争权）：商业秘密（权）</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集成电路布图设计权</a:t>
            </a:r>
            <a:endParaRPr lang="zh-CN" altLang="en-US" sz="2400" b="1"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植物新品种权</a:t>
            </a:r>
            <a:endParaRPr lang="zh-CN" altLang="en-US" sz="2400" b="1" dirty="0">
              <a:solidFill>
                <a:srgbClr val="FF0000"/>
              </a:solidFill>
              <a:latin typeface="楷体" panose="02010609060101010101" pitchFamily="49" charset="-122"/>
              <a:ea typeface="楷体" panose="02010609060101010101" pitchFamily="49" charset="-122"/>
            </a:endParaRPr>
          </a:p>
          <a:p>
            <a:pPr marL="342900" indent="-342900" algn="l" defTabSz="342900" fontAlgn="base">
              <a:lnSpc>
                <a:spcPct val="170000"/>
              </a:lnSpc>
              <a:spcBef>
                <a:spcPct val="20000"/>
              </a:spcBef>
              <a:buClrTx/>
              <a:buSzTx/>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商号权与地理标志权</a:t>
            </a:r>
            <a:endParaRPr lang="zh-CN" altLang="en-US" sz="2400" b="1"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域名权</a:t>
            </a:r>
            <a:endParaRPr lang="zh-CN" altLang="en-US" sz="2400" b="1"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非物质文化遗产</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750" y="1038652"/>
            <a:ext cx="822960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案例讨论（指导案例29号）：企业名称简称</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46710" y="2181860"/>
            <a:ext cx="8450580" cy="3837305"/>
          </a:xfrm>
        </p:spPr>
        <p:txBody>
          <a:bodyPr>
            <a:normAutofit/>
          </a:bodyPr>
          <a:lstStyle/>
          <a:p>
            <a:pPr marL="0" indent="0" algn="just">
              <a:buNone/>
            </a:pPr>
            <a:r>
              <a:rPr lang="zh-CN" altLang="en-US" sz="2800" dirty="0">
                <a:latin typeface="华文行楷" panose="02010800040101010101" pitchFamily="2" charset="-122"/>
                <a:ea typeface="华文行楷" panose="02010800040101010101" pitchFamily="2" charset="-122"/>
              </a:rPr>
              <a:t>裁判要点：</a:t>
            </a:r>
            <a:endParaRPr lang="en-US" altLang="zh-CN" sz="2800" dirty="0">
              <a:latin typeface="华文行楷" panose="02010800040101010101" pitchFamily="2" charset="-122"/>
              <a:ea typeface="华文行楷" panose="02010800040101010101" pitchFamily="2" charset="-122"/>
            </a:endParaRPr>
          </a:p>
          <a:p>
            <a:pPr marL="0" indent="457200" algn="just" fontAlgn="auto">
              <a:lnSpc>
                <a:spcPct val="150000"/>
              </a:lnSpc>
              <a:spcBef>
                <a:spcPts val="0"/>
              </a:spcBef>
              <a:buNone/>
            </a:pPr>
            <a:r>
              <a:rPr lang="zh-CN" altLang="en-US" sz="2000" dirty="0">
                <a:latin typeface="楷体" panose="02010609060101010101" pitchFamily="49" charset="-122"/>
                <a:ea typeface="楷体" panose="02010609060101010101" pitchFamily="49" charset="-122"/>
                <a:cs typeface="楷体" panose="02010609060101010101" pitchFamily="49" charset="-122"/>
              </a:rPr>
              <a:t>1.对于企业长期、广泛对外使用，具有一定市场知名度、为相关公众所知悉，已实际具有商号作用的企业名称简称，可视为企业名称予以保护。 </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a:p>
            <a:pPr marL="0" indent="457200" algn="just" fontAlgn="auto">
              <a:lnSpc>
                <a:spcPct val="150000"/>
              </a:lnSpc>
              <a:spcBef>
                <a:spcPts val="0"/>
              </a:spcBef>
              <a:buNone/>
            </a:pPr>
            <a:r>
              <a:rPr lang="zh-CN" altLang="en-US" sz="2000" dirty="0">
                <a:latin typeface="楷体" panose="02010609060101010101" pitchFamily="49" charset="-122"/>
                <a:ea typeface="楷体" panose="02010609060101010101" pitchFamily="49" charset="-122"/>
                <a:cs typeface="楷体" panose="02010609060101010101" pitchFamily="49" charset="-122"/>
              </a:rPr>
              <a:t>2.擅自将他人已实际具有商号作用的企业名称简称作为商业活动中互联网竞价排名关键词，使相关公众产生混淆误认的，属于不正当竞争行为。</a:t>
            </a:r>
            <a:r>
              <a:rPr lang="zh-CN" altLang="en-US" sz="2400" dirty="0"/>
              <a:t> </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44905"/>
            <a:ext cx="7886700" cy="598170"/>
          </a:xfrm>
        </p:spPr>
        <p:txBody>
          <a:bodyPr>
            <a:normAutofit/>
          </a:bodyPr>
          <a:lstStyle/>
          <a:p>
            <a:r>
              <a:rPr lang="en-US" altLang="zh-CN" sz="2800" dirty="0">
                <a:latin typeface="楷体" panose="02010609060101010101" pitchFamily="49" charset="-122"/>
                <a:ea typeface="楷体" panose="02010609060101010101" pitchFamily="49" charset="-122"/>
                <a:cs typeface="楷体" panose="02010609060101010101" pitchFamily="49" charset="-122"/>
              </a:rPr>
              <a:t>3</a:t>
            </a:r>
            <a:r>
              <a:rPr lang="zh-CN" altLang="en-US" sz="2800" dirty="0">
                <a:latin typeface="楷体" panose="02010609060101010101" pitchFamily="49" charset="-122"/>
                <a:ea typeface="楷体" panose="02010609060101010101" pitchFamily="49" charset="-122"/>
                <a:cs typeface="楷体" panose="02010609060101010101" pitchFamily="49" charset="-122"/>
              </a:rPr>
              <a:t>、误导性宣传（</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A8</a:t>
            </a:r>
            <a:r>
              <a:rPr lang="zh-CN" altLang="en-US" sz="2800" dirty="0">
                <a:latin typeface="楷体" panose="02010609060101010101" pitchFamily="49" charset="-122"/>
                <a:ea typeface="楷体" panose="02010609060101010101" pitchFamily="49" charset="-122"/>
                <a:cs typeface="楷体" panose="02010609060101010101" pitchFamily="49" charset="-122"/>
              </a:rPr>
              <a:t>）</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p:txBody>
      </p:sp>
      <p:pic>
        <p:nvPicPr>
          <p:cNvPr id="4" name="Picture 8"/>
          <p:cNvPicPr>
            <a:picLocks noGrp="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668020" y="1698625"/>
            <a:ext cx="7807960" cy="495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9500" y="2535555"/>
            <a:ext cx="3362960" cy="2861310"/>
          </a:xfrm>
          <a:prstGeom prst="rect">
            <a:avLst/>
          </a:prstGeom>
          <a:noFill/>
        </p:spPr>
        <p:txBody>
          <a:bodyPr wrap="square" rtlCol="0">
            <a:spAutoFit/>
          </a:bodyPr>
          <a:lstStyle/>
          <a:p>
            <a:pPr indent="508000" algn="just" fontAlgn="auto">
              <a:lnSpc>
                <a:spcPct val="10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经营者不得对其商品的性能、功能、质量、销售状况、用户评价、曾获荣誉等作虚假或者引人误解的商业宣传，欺骗、误导消费者。</a:t>
            </a:r>
            <a:endParaRPr lang="zh-CN" altLang="en-US" sz="2000" dirty="0">
              <a:latin typeface="华文楷体" panose="02010600040101010101" pitchFamily="2" charset="-122"/>
              <a:ea typeface="华文楷体" panose="02010600040101010101" pitchFamily="2" charset="-122"/>
            </a:endParaRPr>
          </a:p>
          <a:p>
            <a:pPr indent="508000" algn="just" fontAlgn="auto">
              <a:lnSpc>
                <a:spcPct val="10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经营者不得通过组织虚假交易等方式，帮助其他经营者进行虚假或者引人误解的商业宣传。</a:t>
            </a:r>
            <a:endParaRPr lang="zh-CN" altLang="en-US" dirty="0"/>
          </a:p>
        </p:txBody>
      </p:sp>
      <p:sp>
        <p:nvSpPr>
          <p:cNvPr id="6" name="TextBox 5"/>
          <p:cNvSpPr txBox="1"/>
          <p:nvPr/>
        </p:nvSpPr>
        <p:spPr>
          <a:xfrm>
            <a:off x="4655185" y="2391410"/>
            <a:ext cx="3517265" cy="4092575"/>
          </a:xfrm>
          <a:prstGeom prst="rect">
            <a:avLst/>
          </a:prstGeom>
          <a:noFill/>
        </p:spPr>
        <p:txBody>
          <a:bodyPr wrap="square" rtlCol="0">
            <a:spAutoFit/>
          </a:bodyPr>
          <a:lstStyle/>
          <a:p>
            <a:pPr indent="508000" algn="just" fontAlgn="auto">
              <a:lnSpc>
                <a:spcPct val="10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虚假宣传行为：经营者在商业宣传过程中，提供不真实的商品相关信息，欺骗、误导相关公众的</a:t>
            </a:r>
            <a:endParaRPr lang="zh-CN" altLang="en-US" sz="2000" dirty="0">
              <a:latin typeface="华文楷体" panose="02010600040101010101" pitchFamily="2" charset="-122"/>
              <a:ea typeface="华文楷体" panose="02010600040101010101" pitchFamily="2" charset="-122"/>
            </a:endParaRPr>
          </a:p>
          <a:p>
            <a:pPr indent="508000" algn="just" fontAlgn="auto">
              <a:lnSpc>
                <a:spcPct val="10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表现：对商品作片面的宣传或者对比、将科学上未定论的观点和现象等当作定论的事实用于商品宣传、使用歧义性语言进行商业宣传</a:t>
            </a:r>
            <a:endParaRPr lang="zh-CN" altLang="en-US" sz="2000" dirty="0">
              <a:latin typeface="华文楷体" panose="02010600040101010101" pitchFamily="2" charset="-122"/>
              <a:ea typeface="华文楷体" panose="02010600040101010101" pitchFamily="2" charset="-122"/>
            </a:endParaRPr>
          </a:p>
          <a:p>
            <a:pPr indent="508000" algn="just" fontAlgn="auto">
              <a:lnSpc>
                <a:spcPct val="100000"/>
              </a:lnSpc>
              <a:buClrTx/>
              <a:buSzTx/>
              <a:buFontTx/>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判断：根据日常生活经验、相关公众一般注意力、发生误解的事实和被宣传对象的实际情况等因素</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690" y="1038860"/>
            <a:ext cx="845185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案例讨论（指导案例58号 ）：使用老字号宣传</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796790"/>
          </a:xfrm>
        </p:spPr>
        <p:txBody>
          <a:bodyPr>
            <a:normAutofit/>
          </a:bodyPr>
          <a:lstStyle/>
          <a:p>
            <a:pPr marL="0" indent="0" algn="just">
              <a:buNone/>
            </a:pPr>
            <a:r>
              <a:rPr lang="zh-CN" altLang="en-US" sz="2400" dirty="0">
                <a:latin typeface="华文行楷" panose="02010800040101010101" pitchFamily="2" charset="-122"/>
                <a:ea typeface="华文行楷" panose="02010800040101010101" pitchFamily="2" charset="-122"/>
              </a:rPr>
              <a:t>原告（反诉被告）成都同德福合川桃片食品有限公司诉称：</a:t>
            </a:r>
            <a:endParaRPr lang="zh-CN" altLang="en-US" sz="2400" dirty="0">
              <a:latin typeface="华文行楷" panose="02010800040101010101" pitchFamily="2" charset="-122"/>
              <a:ea typeface="华文行楷" panose="02010800040101010101" pitchFamily="2" charset="-122"/>
            </a:endParaRPr>
          </a:p>
          <a:p>
            <a:pPr marL="0" indent="457200" algn="just" fontAlgn="auto">
              <a:lnSpc>
                <a:spcPct val="150000"/>
              </a:lnSpc>
              <a:spcBef>
                <a:spcPts val="0"/>
              </a:spcBef>
              <a:buNone/>
            </a:pPr>
            <a:r>
              <a:rPr lang="zh-CN" altLang="en-US" sz="2000" dirty="0">
                <a:latin typeface="楷体" panose="02010609060101010101" pitchFamily="49" charset="-122"/>
                <a:ea typeface="楷体" panose="02010609060101010101" pitchFamily="49" charset="-122"/>
                <a:cs typeface="楷体" panose="02010609060101010101" pitchFamily="49" charset="-122"/>
              </a:rPr>
              <a:t>成都同德福公司为“同德福TONGDEFU及图”商标权人，余晓华先后成立的个体工商户和重庆市合川区同德福桃片有限公司（以下简称重庆同德福公司），在其字号及生产的桃片外包装上突出使用了“同德福”，侵害了原告享有的“同德福TONGDEFU及图”注册商标专用权并构成不正当竞争。 </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a:p>
            <a:pPr marL="0" indent="0" algn="just">
              <a:lnSpc>
                <a:spcPct val="150000"/>
              </a:lnSpc>
              <a:buNone/>
            </a:pPr>
            <a:r>
              <a:rPr lang="zh-CN" altLang="en-US" sz="2000" dirty="0"/>
              <a:t>　</a:t>
            </a:r>
            <a:endParaRPr lang="zh-CN" altLang="en-US" sz="2000" dirty="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690" y="1038860"/>
            <a:ext cx="845185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案例讨论（指导案例58号 ）：使用老字号宣传</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796790"/>
          </a:xfrm>
        </p:spPr>
        <p:txBody>
          <a:bodyPr>
            <a:normAutofit/>
          </a:bodyPr>
          <a:lstStyle/>
          <a:p>
            <a:pPr marL="0" indent="0" algn="just">
              <a:lnSpc>
                <a:spcPct val="150000"/>
              </a:lnSpc>
              <a:buNone/>
            </a:pPr>
            <a:r>
              <a:rPr lang="zh-CN" altLang="en-US" sz="2400" dirty="0">
                <a:latin typeface="华文行楷" panose="02010800040101010101" pitchFamily="2" charset="-122"/>
                <a:ea typeface="华文行楷" panose="02010800040101010101" pitchFamily="2" charset="-122"/>
              </a:rPr>
              <a:t>被告（反诉原告）重庆同德福公司、余晓华共同答辩并反诉称：</a:t>
            </a:r>
            <a:r>
              <a:rPr lang="zh-CN" altLang="en-US" sz="2000" dirty="0">
                <a:latin typeface="华文行楷" panose="02010800040101010101" pitchFamily="2" charset="-122"/>
                <a:ea typeface="华文行楷" panose="02010800040101010101" pitchFamily="2" charset="-122"/>
              </a:rPr>
              <a:t> </a:t>
            </a:r>
            <a:endParaRPr lang="zh-CN" altLang="en-US" sz="2000" dirty="0"/>
          </a:p>
          <a:p>
            <a:pPr marL="0" indent="457200" algn="just" fontAlgn="auto">
              <a:lnSpc>
                <a:spcPct val="150000"/>
              </a:lnSpc>
              <a:spcBef>
                <a:spcPts val="0"/>
              </a:spcBef>
              <a:buNone/>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重庆同德福公司的前身为始创于1898年的同德福斋铺，虽然同德福斋铺因公私合营而停止生产，但未中断独特技艺的代代相传。“同德福”第四代传人余晓华继承祖业先后注册了个体工商户和公司，规范使用其企业名称及字号，重庆同德福公司、余晓华的注册行为是善意的，不构成侵权。成都同德福公司与老字号“同德福”并没有直接的历史渊源，但其将“同德福”商标与老字号“同德福”进行关联的宣传，属于虚假宣传。而且，成都同德福公司擅自使用“同德福”知名商品名称，构成不正当竞争。</a:t>
            </a:r>
            <a:endParaRPr lang="zh-CN" altLang="en-US" sz="20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690" y="1038860"/>
            <a:ext cx="845185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案例讨论（指导案例58号 ）：使用老字号宣传</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796790"/>
          </a:xfrm>
        </p:spPr>
        <p:txBody>
          <a:bodyPr>
            <a:normAutofit/>
          </a:bodyPr>
          <a:lstStyle/>
          <a:p>
            <a:pPr marL="0" indent="0" algn="just">
              <a:buNone/>
            </a:pPr>
            <a:r>
              <a:rPr lang="zh-CN" altLang="en-US" sz="2400" dirty="0">
                <a:latin typeface="华文行楷" panose="02010800040101010101" pitchFamily="2" charset="-122"/>
                <a:ea typeface="华文行楷" panose="02010800040101010101" pitchFamily="2" charset="-122"/>
              </a:rPr>
              <a:t>裁判要点：</a:t>
            </a:r>
            <a:endParaRPr lang="zh-CN" altLang="en-US" sz="2400" dirty="0">
              <a:latin typeface="华文行楷" panose="02010800040101010101" pitchFamily="2" charset="-122"/>
              <a:ea typeface="华文行楷" panose="02010800040101010101" pitchFamily="2" charset="-122"/>
            </a:endParaRPr>
          </a:p>
          <a:p>
            <a:pPr marL="0" indent="457200" algn="just" fontAlgn="auto">
              <a:lnSpc>
                <a:spcPct val="150000"/>
              </a:lnSpc>
              <a:spcBef>
                <a:spcPts val="0"/>
              </a:spcBef>
              <a:buNone/>
            </a:pPr>
            <a:r>
              <a:rPr lang="zh-CN" altLang="en-US" sz="2000" dirty="0">
                <a:latin typeface="楷体" panose="02010609060101010101" pitchFamily="49" charset="-122"/>
                <a:ea typeface="楷体" panose="02010609060101010101" pitchFamily="49" charset="-122"/>
                <a:cs typeface="楷体" panose="02010609060101010101" pitchFamily="49" charset="-122"/>
              </a:rPr>
              <a:t>1.与“老字号”无历史渊源的个人或企业将“老字号”或与其近似的字号注册为商标后，以“老字号”的历史进行宣传的，应认定为虚假宣传，构成不正当竞争。 </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a:p>
            <a:pPr marL="0" indent="457200" algn="just" fontAlgn="auto">
              <a:lnSpc>
                <a:spcPct val="150000"/>
              </a:lnSpc>
              <a:spcBef>
                <a:spcPts val="0"/>
              </a:spcBef>
              <a:buNone/>
            </a:pPr>
            <a:r>
              <a:rPr lang="zh-CN" altLang="en-US" sz="2000" dirty="0">
                <a:latin typeface="楷体" panose="02010609060101010101" pitchFamily="49" charset="-122"/>
                <a:ea typeface="楷体" panose="02010609060101010101" pitchFamily="49" charset="-122"/>
                <a:cs typeface="楷体" panose="02010609060101010101" pitchFamily="49" charset="-122"/>
              </a:rPr>
              <a:t>2.与“老字号”具有历史渊源的个人或企业在未违反诚实信用原则的前提下，将“老字号”注册为个体工商户字号或企业名称，未引人误认且未突出使用该字号的，不构成不正当竞争或侵犯注册商标专用权。  </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a:p>
            <a:pPr marL="0" indent="0" algn="just">
              <a:lnSpc>
                <a:spcPct val="150000"/>
              </a:lnSpc>
              <a:buNone/>
            </a:pPr>
            <a:r>
              <a:rPr lang="zh-CN" altLang="en-US" sz="2000" dirty="0"/>
              <a:t>　</a:t>
            </a:r>
            <a:endParaRPr lang="zh-CN" altLang="en-US" sz="2000" dirty="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075" y="982980"/>
            <a:ext cx="8229600" cy="764540"/>
          </a:xfrm>
        </p:spPr>
        <p:txBody>
          <a:bodyPr>
            <a:normAutofit/>
          </a:bodyPr>
          <a:lstStyle/>
          <a:p>
            <a:r>
              <a:rPr lang="en-US" altLang="zh-CN" sz="2800" dirty="0">
                <a:solidFill>
                  <a:schemeClr val="tx1"/>
                </a:solidFill>
                <a:latin typeface="楷体" panose="02010609060101010101" pitchFamily="49" charset="-122"/>
                <a:ea typeface="楷体" panose="02010609060101010101" pitchFamily="49" charset="-122"/>
                <a:cs typeface="楷体" panose="02010609060101010101" pitchFamily="49" charset="-122"/>
              </a:rPr>
              <a:t>4</a:t>
            </a:r>
            <a:r>
              <a:rPr lang="zh-CN" altLang="en-US" sz="2800" dirty="0">
                <a:solidFill>
                  <a:schemeClr val="tx1"/>
                </a:solidFill>
                <a:latin typeface="楷体" panose="02010609060101010101" pitchFamily="49" charset="-122"/>
                <a:ea typeface="楷体" panose="02010609060101010101" pitchFamily="49" charset="-122"/>
                <a:cs typeface="楷体" panose="02010609060101010101" pitchFamily="49" charset="-122"/>
              </a:rPr>
              <a:t>、商业诽谤行为</a:t>
            </a:r>
            <a:r>
              <a:rPr lang="zh-CN" altLang="en-US" sz="2800" dirty="0">
                <a:latin typeface="华文楷体" panose="02010600040101010101" pitchFamily="2" charset="-122"/>
                <a:ea typeface="华文楷体" panose="02010600040101010101" pitchFamily="2" charset="-122"/>
                <a:sym typeface="+mn-ea"/>
              </a:rPr>
              <a:t>（</a:t>
            </a:r>
            <a:r>
              <a:rPr lang="en-US" altLang="zh-CN" sz="2800" dirty="0">
                <a:latin typeface="华文楷体" panose="02010600040101010101" pitchFamily="2" charset="-122"/>
                <a:ea typeface="华文楷体" panose="02010600040101010101" pitchFamily="2" charset="-122"/>
                <a:sym typeface="+mn-ea"/>
              </a:rPr>
              <a:t>A11</a:t>
            </a:r>
            <a:r>
              <a:rPr lang="zh-CN" altLang="en-US" sz="2800" dirty="0">
                <a:latin typeface="华文楷体" panose="02010600040101010101" pitchFamily="2" charset="-122"/>
                <a:ea typeface="华文楷体" panose="02010600040101010101" pitchFamily="2" charset="-122"/>
                <a:sym typeface="+mn-ea"/>
              </a:rPr>
              <a:t>）</a:t>
            </a:r>
            <a:endParaRPr lang="en-US" altLang="zh-CN" sz="2800" b="1" dirty="0">
              <a:solidFill>
                <a:schemeClr val="tx1"/>
              </a:solidFill>
              <a:latin typeface="华文楷体" panose="02010600040101010101" pitchFamily="2" charset="-122"/>
              <a:ea typeface="华文楷体" panose="02010600040101010101" pitchFamily="2" charset="-122"/>
              <a:cs typeface="楷体" panose="02010609060101010101" pitchFamily="49" charset="-122"/>
            </a:endParaRPr>
          </a:p>
        </p:txBody>
      </p:sp>
      <p:pic>
        <p:nvPicPr>
          <p:cNvPr id="4" name="Picture 8"/>
          <p:cNvPicPr>
            <a:picLocks noGrp="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50850" y="1876425"/>
            <a:ext cx="8283575" cy="477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83134" y="2326660"/>
            <a:ext cx="3744416" cy="3553460"/>
          </a:xfrm>
          <a:prstGeom prst="rect">
            <a:avLst/>
          </a:prstGeom>
          <a:noFill/>
        </p:spPr>
        <p:txBody>
          <a:bodyPr wrap="square" rtlCol="0">
            <a:spAutoFit/>
          </a:bodyPr>
          <a:lstStyle/>
          <a:p>
            <a:pPr indent="508000" algn="just" fontAlgn="auto">
              <a:lnSpc>
                <a:spcPct val="125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商业诽谤行为，是指经营者采取编造、传播虚假信息或者误导性信息等不正当手段、诋毁、贬低其竞争对手的商业信誉、产品或者服务声誉，以削弱竞争对手的竞争实力， 谋取竞争优势的行为</a:t>
            </a:r>
            <a:endParaRPr lang="en-US" altLang="zh-CN" sz="2000" b="1" dirty="0">
              <a:latin typeface="华文楷体" panose="02010600040101010101" pitchFamily="2" charset="-122"/>
              <a:ea typeface="华文楷体" panose="02010600040101010101" pitchFamily="2" charset="-122"/>
            </a:endParaRPr>
          </a:p>
          <a:p>
            <a:pPr indent="508000" algn="just" fontAlgn="auto">
              <a:lnSpc>
                <a:spcPct val="125000"/>
              </a:lnSpc>
              <a:extLst>
                <a:ext uri="{35155182-B16C-46BC-9424-99874614C6A1}">
                  <wpsdc:indentchars xmlns:wpsdc="http://www.wps.cn/officeDocument/2017/drawingmlCustomData" val="200" checksum="282533468"/>
                </a:ext>
              </a:extLst>
            </a:pPr>
            <a:r>
              <a:rPr lang="zh-CN" altLang="en-US" sz="2000" dirty="0">
                <a:solidFill>
                  <a:srgbClr val="FF0000"/>
                </a:solidFill>
                <a:latin typeface="华文楷体" panose="02010600040101010101" pitchFamily="2" charset="-122"/>
                <a:ea typeface="华文楷体" panose="02010600040101010101" pitchFamily="2" charset="-122"/>
              </a:rPr>
              <a:t>方式：编造、传播虚假信息或者误导性信息</a:t>
            </a:r>
            <a:endParaRPr lang="zh-CN" altLang="en-US" dirty="0">
              <a:latin typeface="华文楷体" panose="02010600040101010101" pitchFamily="2" charset="-122"/>
              <a:ea typeface="华文楷体" panose="02010600040101010101" pitchFamily="2" charset="-122"/>
            </a:endParaRPr>
          </a:p>
        </p:txBody>
      </p:sp>
      <p:sp>
        <p:nvSpPr>
          <p:cNvPr id="6" name="TextBox 5"/>
          <p:cNvSpPr txBox="1"/>
          <p:nvPr/>
        </p:nvSpPr>
        <p:spPr>
          <a:xfrm>
            <a:off x="4716145" y="2275205"/>
            <a:ext cx="3710940" cy="4154170"/>
          </a:xfrm>
          <a:prstGeom prst="rect">
            <a:avLst/>
          </a:prstGeom>
          <a:noFill/>
        </p:spPr>
        <p:txBody>
          <a:bodyPr wrap="square" rtlCol="0">
            <a:spAutoFit/>
          </a:bodyPr>
          <a:lstStyle/>
          <a:p>
            <a:pPr indent="508000" algn="just" fontAlgn="auto">
              <a:lnSpc>
                <a:spcPct val="120000"/>
              </a:lnSpc>
              <a:extLst>
                <a:ext uri="{35155182-B16C-46BC-9424-99874614C6A1}">
                  <wpsdc:indentchars xmlns:wpsdc="http://www.wps.cn/officeDocument/2017/drawingmlCustomData" val="200" checksum="282533468"/>
                </a:ext>
              </a:extLst>
            </a:pPr>
            <a:r>
              <a:rPr lang="zh-CN" altLang="en-US" sz="2000" dirty="0">
                <a:solidFill>
                  <a:srgbClr val="FF0000"/>
                </a:solidFill>
                <a:latin typeface="华文楷体" panose="02010600040101010101" pitchFamily="2" charset="-122"/>
                <a:ea typeface="华文楷体" panose="02010600040101010101" pitchFamily="2" charset="-122"/>
              </a:rPr>
              <a:t>侵害对象：行为人竞争对手的商业信誉、商品声誉。</a:t>
            </a:r>
            <a:endParaRPr lang="zh-CN" altLang="en-US" sz="2000" dirty="0">
              <a:solidFill>
                <a:srgbClr val="FF0000"/>
              </a:solidFill>
              <a:latin typeface="华文楷体" panose="02010600040101010101" pitchFamily="2" charset="-122"/>
              <a:ea typeface="华文楷体" panose="02010600040101010101" pitchFamily="2" charset="-122"/>
            </a:endParaRPr>
          </a:p>
          <a:p>
            <a:pPr indent="508000" algn="just" fontAlgn="auto">
              <a:lnSpc>
                <a:spcPct val="12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商业信誉和商品声誉一般是指社会公众对经营者及其商品和服务的积极性评价，是经营者赖以生存和发展的基础 。</a:t>
            </a:r>
            <a:endParaRPr lang="zh-CN" altLang="en-US" sz="2000" dirty="0">
              <a:latin typeface="华文楷体" panose="02010600040101010101" pitchFamily="2" charset="-122"/>
              <a:ea typeface="华文楷体" panose="02010600040101010101" pitchFamily="2" charset="-122"/>
            </a:endParaRPr>
          </a:p>
          <a:p>
            <a:pPr indent="508000" algn="just" fontAlgn="auto">
              <a:lnSpc>
                <a:spcPct val="12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观点：商业信誉和商品声誉（统称为商誉）是一种无形财产，其所有人拥有的权利（商誉权）是一种知识产权。不过，理论上尚未达成共识。</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29665"/>
            <a:ext cx="8229600" cy="721360"/>
          </a:xfrm>
        </p:spPr>
        <p:txBody>
          <a:bodyPr>
            <a:normAutofit/>
          </a:bodyPr>
          <a:lstStyle/>
          <a:p>
            <a:r>
              <a:rPr lang="en-US" altLang="zh-CN" sz="2800" dirty="0">
                <a:solidFill>
                  <a:schemeClr val="tx1"/>
                </a:solidFill>
                <a:latin typeface="楷体" panose="02010609060101010101" pitchFamily="49" charset="-122"/>
                <a:ea typeface="楷体" panose="02010609060101010101" pitchFamily="49" charset="-122"/>
                <a:cs typeface="楷体" panose="02010609060101010101" pitchFamily="49" charset="-122"/>
              </a:rPr>
              <a:t>5</a:t>
            </a:r>
            <a:r>
              <a:rPr lang="zh-CN" altLang="en-US" sz="2800" dirty="0">
                <a:solidFill>
                  <a:schemeClr val="tx1"/>
                </a:solidFill>
                <a:latin typeface="楷体" panose="02010609060101010101" pitchFamily="49" charset="-122"/>
                <a:ea typeface="楷体" panose="02010609060101010101" pitchFamily="49" charset="-122"/>
                <a:cs typeface="楷体" panose="02010609060101010101" pitchFamily="49" charset="-122"/>
              </a:rPr>
              <a:t>、互联网条款</a:t>
            </a:r>
            <a:endParaRPr lang="zh-CN" altLang="en-US" sz="2800" dirty="0">
              <a:solidFill>
                <a:schemeClr val="tx1"/>
              </a:solidFill>
              <a:latin typeface="楷体" panose="02010609060101010101" pitchFamily="49" charset="-122"/>
              <a:ea typeface="楷体" panose="02010609060101010101" pitchFamily="49" charset="-122"/>
              <a:cs typeface="楷体" panose="02010609060101010101" pitchFamily="49" charset="-122"/>
            </a:endParaRPr>
          </a:p>
        </p:txBody>
      </p:sp>
      <p:sp>
        <p:nvSpPr>
          <p:cNvPr id="12" name="文本框 11"/>
          <p:cNvSpPr txBox="1"/>
          <p:nvPr/>
        </p:nvSpPr>
        <p:spPr>
          <a:xfrm>
            <a:off x="534670" y="1871345"/>
            <a:ext cx="8075295" cy="4523105"/>
          </a:xfrm>
          <a:prstGeom prst="rect">
            <a:avLst/>
          </a:prstGeom>
        </p:spPr>
        <p:txBody>
          <a:bodyPr vert="horz" wrap="square" lIns="91440" tIns="45720" rIns="91440" bIns="45720" rtlCol="0" anchor="t">
            <a:spAutoFit/>
          </a:bodyPr>
          <a:lstStyle/>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第十二条　经营者利用网络从事生产经营活动，应当遵守本法的各项规定。</a:t>
            </a:r>
            <a:endParaRPr lang="zh-CN" altLang="en-US" sz="2000" dirty="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经营者不得利用技术手段，通过影响用户选择或者其他方式，实施下列妨碍、破坏其他经营者合法提供的网络产品或者服务正常运行的行为：</a:t>
            </a:r>
            <a:endParaRPr lang="zh-CN" altLang="en-US" sz="2000" dirty="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（一）未经其他经营者同意，在其合法提供的网络产品或者服务中，</a:t>
            </a:r>
            <a:r>
              <a:rPr lang="zh-CN" altLang="en-US" sz="2000" b="1" dirty="0">
                <a:solidFill>
                  <a:srgbClr val="FF0000"/>
                </a:solidFill>
                <a:latin typeface="楷体" panose="02010609060101010101" pitchFamily="49" charset="-122"/>
                <a:ea typeface="楷体" panose="02010609060101010101" pitchFamily="49" charset="-122"/>
              </a:rPr>
              <a:t>插入链接</a:t>
            </a:r>
            <a:r>
              <a:rPr lang="zh-CN" altLang="en-US" sz="2000"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强制进行目标跳转</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（二）误导、欺骗、强迫用户修改、关闭、卸载其他经营者合法提供的网络产品或者服务；</a:t>
            </a:r>
            <a:endParaRPr lang="zh-CN" altLang="en-US" sz="2000" dirty="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（三）恶意对其他经营者合法提供的网络产品或者服务实施不兼容；</a:t>
            </a:r>
            <a:endParaRPr lang="zh-CN" altLang="en-US" sz="2000" dirty="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（四）其他妨碍、破坏其他经营者合法提供的网络产品或者服务正常运行的行为。</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14"/>
          <p:cNvGrpSpPr/>
          <p:nvPr/>
        </p:nvGrpSpPr>
        <p:grpSpPr bwMode="auto">
          <a:xfrm>
            <a:off x="379095" y="1089025"/>
            <a:ext cx="8270875" cy="5337175"/>
            <a:chOff x="0" y="-22"/>
            <a:chExt cx="4922" cy="2763"/>
          </a:xfrm>
        </p:grpSpPr>
        <p:grpSp>
          <p:nvGrpSpPr>
            <p:cNvPr id="38" name="Group 10"/>
            <p:cNvGrpSpPr/>
            <p:nvPr/>
          </p:nvGrpSpPr>
          <p:grpSpPr bwMode="auto">
            <a:xfrm>
              <a:off x="208" y="251"/>
              <a:ext cx="4714" cy="2490"/>
              <a:chOff x="0" y="0"/>
              <a:chExt cx="4714" cy="2490"/>
            </a:xfrm>
          </p:grpSpPr>
          <p:sp>
            <p:nvSpPr>
              <p:cNvPr id="39" name="AutoShape 8"/>
              <p:cNvSpPr/>
              <p:nvPr/>
            </p:nvSpPr>
            <p:spPr bwMode="auto">
              <a:xfrm>
                <a:off x="0" y="0"/>
                <a:ext cx="4714" cy="2490"/>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40" name="Rectangle 9"/>
              <p:cNvSpPr/>
              <p:nvPr/>
            </p:nvSpPr>
            <p:spPr bwMode="auto">
              <a:xfrm>
                <a:off x="0" y="116"/>
                <a:ext cx="4714" cy="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marL="342900" indent="-342900"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侵权责任：实际损失</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因侵权所获得的利益</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五</a:t>
                </a:r>
                <a:r>
                  <a:rPr lang="zh-CN" altLang="en-US" sz="2000" dirty="0">
                    <a:latin typeface="华文楷体" panose="02010600040101010101" pitchFamily="2" charset="-122"/>
                    <a:ea typeface="华文楷体" panose="02010600040101010101" pitchFamily="2" charset="-122"/>
                    <a:sym typeface="+mn-ea"/>
                  </a:rPr>
                  <a:t>百万元以下的法定赔偿</a:t>
                </a:r>
                <a:r>
                  <a:rPr lang="zh-CN" altLang="en-US" sz="2000" dirty="0">
                    <a:latin typeface="华文楷体" panose="02010600040101010101" pitchFamily="2" charset="-122"/>
                    <a:ea typeface="华文楷体" panose="02010600040101010101" pitchFamily="2" charset="-122"/>
                  </a:rPr>
                  <a:t>；赔偿数额还应当包括经营者为制止侵权行为所支付的合理开支</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A17</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混淆行为</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销售侵权：销售带有违反第六条规定的标识的商品，引人误认为是他人商品或者与他人存在特定联系，但善意免赔</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帮助侵权：故意为他人实施混淆行为提供仓储、运输、邮寄、印制、隐匿、经营场所等便利条件</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商业诽谤：按民法典的相关规定停止侵害、恢复名誉、赔礼道歉、消除影响。</a:t>
                </a:r>
                <a:endParaRPr lang="zh-CN" altLang="en-US" sz="2000" dirty="0">
                  <a:latin typeface="华文楷体" panose="02010600040101010101" pitchFamily="2" charset="-122"/>
                  <a:ea typeface="华文楷体" panose="02010600040101010101" pitchFamily="2" charset="-122"/>
                </a:endParaRPr>
              </a:p>
            </p:txBody>
          </p:sp>
        </p:grpSp>
        <p:grpSp>
          <p:nvGrpSpPr>
            <p:cNvPr id="41" name="Group 13"/>
            <p:cNvGrpSpPr/>
            <p:nvPr/>
          </p:nvGrpSpPr>
          <p:grpSpPr bwMode="auto">
            <a:xfrm>
              <a:off x="0" y="-22"/>
              <a:ext cx="2123" cy="329"/>
              <a:chOff x="0" y="-22"/>
              <a:chExt cx="2123" cy="329"/>
            </a:xfrm>
          </p:grpSpPr>
          <p:sp>
            <p:nvSpPr>
              <p:cNvPr id="42" name="AutoShape 11"/>
              <p:cNvSpPr/>
              <p:nvPr/>
            </p:nvSpPr>
            <p:spPr bwMode="auto">
              <a:xfrm>
                <a:off x="0" y="-22"/>
                <a:ext cx="2123" cy="329"/>
              </a:xfrm>
              <a:prstGeom prst="roundRect">
                <a:avLst>
                  <a:gd name="adj" fmla="val 10000"/>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43" name="Rectangle 12"/>
              <p:cNvSpPr/>
              <p:nvPr/>
            </p:nvSpPr>
            <p:spPr bwMode="auto">
              <a:xfrm>
                <a:off x="6" y="46"/>
                <a:ext cx="16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500" dirty="0">
                    <a:solidFill>
                      <a:srgbClr val="FFFFFF"/>
                    </a:solidFill>
                    <a:latin typeface="Heiti SC Light" charset="0"/>
                    <a:ea typeface="宋体" panose="02010600030101010101" pitchFamily="2" charset="-122"/>
                    <a:sym typeface="Heiti SC Light" charset="0"/>
                  </a:rPr>
                  <a:t>（三）民事责任</a:t>
                </a:r>
                <a:endParaRPr lang="zh-CN" altLang="en-US" sz="2500" dirty="0">
                  <a:solidFill>
                    <a:srgbClr val="FFFFFF"/>
                  </a:solidFill>
                  <a:latin typeface="Heiti SC Light" charset="0"/>
                  <a:ea typeface="宋体" panose="02010600030101010101" pitchFamily="2" charset="-122"/>
                  <a:sym typeface="Heiti SC Light"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14"/>
          <p:cNvGrpSpPr/>
          <p:nvPr/>
        </p:nvGrpSpPr>
        <p:grpSpPr bwMode="auto">
          <a:xfrm>
            <a:off x="379095" y="1089025"/>
            <a:ext cx="8270875" cy="4282440"/>
            <a:chOff x="0" y="-22"/>
            <a:chExt cx="4922" cy="2402"/>
          </a:xfrm>
        </p:grpSpPr>
        <p:grpSp>
          <p:nvGrpSpPr>
            <p:cNvPr id="38" name="Group 10"/>
            <p:cNvGrpSpPr/>
            <p:nvPr/>
          </p:nvGrpSpPr>
          <p:grpSpPr bwMode="auto">
            <a:xfrm>
              <a:off x="208" y="251"/>
              <a:ext cx="4714" cy="2129"/>
              <a:chOff x="0" y="0"/>
              <a:chExt cx="4714" cy="2129"/>
            </a:xfrm>
          </p:grpSpPr>
          <p:sp>
            <p:nvSpPr>
              <p:cNvPr id="39" name="AutoShape 8"/>
              <p:cNvSpPr/>
              <p:nvPr/>
            </p:nvSpPr>
            <p:spPr bwMode="auto">
              <a:xfrm>
                <a:off x="0" y="0"/>
                <a:ext cx="4714" cy="2063"/>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40" name="Rectangle 9"/>
              <p:cNvSpPr/>
              <p:nvPr/>
            </p:nvSpPr>
            <p:spPr bwMode="auto">
              <a:xfrm>
                <a:off x="0" y="116"/>
                <a:ext cx="4714" cy="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marL="342900" indent="-342900"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商业秘密侵权</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违约责任：支付违约金、赔偿损失等</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缔约过失责任：在订立合同过程中知悉的对方商业秘密，即使合同最终未能成立，也不得泄露或不正当使用，否则给对方造成损失的，应当承担损害赔偿责任</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惩罚性赔偿：恶意</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情节严重，可以按照实际损失、侵权获利数额一倍以上五倍以下确定赔偿数额</a:t>
                </a:r>
                <a:endParaRPr lang="zh-CN" altLang="en-US" sz="2000" dirty="0">
                  <a:latin typeface="华文楷体" panose="02010600040101010101" pitchFamily="2" charset="-122"/>
                  <a:ea typeface="华文楷体" panose="02010600040101010101" pitchFamily="2" charset="-122"/>
                </a:endParaRPr>
              </a:p>
            </p:txBody>
          </p:sp>
        </p:grpSp>
        <p:grpSp>
          <p:nvGrpSpPr>
            <p:cNvPr id="41" name="Group 13"/>
            <p:cNvGrpSpPr/>
            <p:nvPr/>
          </p:nvGrpSpPr>
          <p:grpSpPr bwMode="auto">
            <a:xfrm>
              <a:off x="0" y="-22"/>
              <a:ext cx="1904" cy="329"/>
              <a:chOff x="0" y="-22"/>
              <a:chExt cx="1904" cy="329"/>
            </a:xfrm>
          </p:grpSpPr>
          <p:sp>
            <p:nvSpPr>
              <p:cNvPr id="42" name="AutoShape 11"/>
              <p:cNvSpPr/>
              <p:nvPr/>
            </p:nvSpPr>
            <p:spPr bwMode="auto">
              <a:xfrm>
                <a:off x="0" y="-22"/>
                <a:ext cx="1904" cy="329"/>
              </a:xfrm>
              <a:prstGeom prst="roundRect">
                <a:avLst>
                  <a:gd name="adj" fmla="val 10000"/>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43" name="Rectangle 12"/>
              <p:cNvSpPr/>
              <p:nvPr/>
            </p:nvSpPr>
            <p:spPr bwMode="auto">
              <a:xfrm>
                <a:off x="6" y="46"/>
                <a:ext cx="17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500" dirty="0">
                    <a:solidFill>
                      <a:srgbClr val="FFFFFF"/>
                    </a:solidFill>
                    <a:latin typeface="Heiti SC Light" charset="0"/>
                    <a:ea typeface="宋体" panose="02010600030101010101" pitchFamily="2" charset="-122"/>
                    <a:sym typeface="Heiti SC Light" charset="0"/>
                  </a:rPr>
                  <a:t>（三）民事责任</a:t>
                </a:r>
                <a:endParaRPr lang="zh-CN" altLang="en-US" sz="2500" dirty="0">
                  <a:solidFill>
                    <a:srgbClr val="FFFFFF"/>
                  </a:solidFill>
                  <a:latin typeface="Heiti SC Light" charset="0"/>
                  <a:ea typeface="宋体" panose="02010600030101010101" pitchFamily="2" charset="-122"/>
                  <a:sym typeface="Heiti SC Light"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46785" y="1209040"/>
            <a:ext cx="6878320" cy="819785"/>
          </a:xfrm>
        </p:spPr>
        <p:txBody>
          <a:bodyPr>
            <a:noAutofit/>
          </a:bodyPr>
          <a:lstStyle/>
          <a:p>
            <a:pPr algn="ctr" eaLnBrk="1" hangingPunct="1"/>
            <a:r>
              <a:rPr kumimoji="1" lang="zh-CN" altLang="en-US" sz="3200" dirty="0">
                <a:ea typeface="黑体" panose="02010609060101010101" pitchFamily="49" charset="-122"/>
              </a:rPr>
              <a:t>第二十二章    反不正当竞争</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285240" y="2292985"/>
            <a:ext cx="6273800" cy="2758440"/>
          </a:xfrm>
          <a:ln w="6350">
            <a:solidFill>
              <a:schemeClr val="tx1"/>
            </a:solidFill>
          </a:ln>
        </p:spPr>
        <p:txBody>
          <a:bodyPr>
            <a:normAutofit fontScale="92500"/>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反不正当竞争法的基本理论</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与知识产权有关的不正当竞争行为</a:t>
            </a:r>
            <a:endParaRPr lang="zh-CN" altLang="en-US" b="1" dirty="0">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095375" y="1235710"/>
            <a:ext cx="7322185" cy="819785"/>
          </a:xfrm>
        </p:spPr>
        <p:txBody>
          <a:bodyPr/>
          <a:lstStyle/>
          <a:p>
            <a:pPr algn="ctr" eaLnBrk="1" hangingPunct="1"/>
            <a:r>
              <a:rPr kumimoji="1" lang="zh-CN" altLang="en-US" sz="2800" dirty="0">
                <a:ea typeface="黑体" panose="02010609060101010101" pitchFamily="49" charset="-122"/>
              </a:rPr>
              <a:t>第一节    反不正当竞争法的基本理论</a:t>
            </a:r>
            <a:endParaRPr kumimoji="1" lang="zh-CN" altLang="en-US" sz="2800" dirty="0">
              <a:ea typeface="黑体" panose="02010609060101010101" pitchFamily="49" charset="-122"/>
            </a:endParaRPr>
          </a:p>
        </p:txBody>
      </p:sp>
      <p:sp>
        <p:nvSpPr>
          <p:cNvPr id="3" name="内容占位符 2"/>
          <p:cNvSpPr>
            <a:spLocks noGrp="1"/>
          </p:cNvSpPr>
          <p:nvPr>
            <p:ph idx="1"/>
          </p:nvPr>
        </p:nvSpPr>
        <p:spPr>
          <a:xfrm>
            <a:off x="1192530" y="2292985"/>
            <a:ext cx="7225665" cy="3044190"/>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反不正当竞争法的立法目标</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反不正当竞争法的性质</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反不正当竞争法与知识产权法的关系</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336550" y="1950720"/>
            <a:ext cx="8582025" cy="4410075"/>
          </a:xfrm>
          <a:ln w="6350">
            <a:solidFill>
              <a:schemeClr val="tx1"/>
            </a:solidFill>
          </a:ln>
        </p:spPr>
        <p:txBody>
          <a:bodyPr>
            <a:normAutofit fontScale="25000" lnSpcReduction="20000"/>
          </a:bodyPr>
          <a:lstStyle/>
          <a:p>
            <a:pPr marL="342900" algn="l" defTabSz="342900" fontAlgn="base">
              <a:lnSpc>
                <a:spcPct val="150000"/>
              </a:lnSpc>
              <a:spcBef>
                <a:spcPct val="20000"/>
              </a:spcBef>
              <a:buClrTx/>
              <a:buSzTx/>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维护竞争自由和市场效率，进行有限干预</a:t>
            </a:r>
            <a:endParaRPr lang="en-US" altLang="zh-CN"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一般条款（</a:t>
            </a:r>
            <a:r>
              <a:rPr lang="zh-CN" altLang="en-US" sz="8000" dirty="0">
                <a:latin typeface="楷体" panose="02010609060101010101" pitchFamily="49" charset="-122"/>
                <a:ea typeface="楷体" panose="02010609060101010101" pitchFamily="49" charset="-122"/>
                <a:sym typeface="+mn-ea"/>
              </a:rPr>
              <a:t>第2条）</a:t>
            </a:r>
            <a:r>
              <a:rPr lang="zh-CN" altLang="en-US" sz="8000" dirty="0">
                <a:latin typeface="楷体" panose="02010609060101010101" pitchFamily="49" charset="-122"/>
                <a:ea typeface="楷体" panose="02010609060101010101" pitchFamily="49" charset="-122"/>
              </a:rPr>
              <a:t>既要保持开放又要适当限制</a:t>
            </a:r>
            <a:endParaRPr lang="zh-CN" altLang="en-US" sz="8000" dirty="0">
              <a:latin typeface="楷体" panose="02010609060101010101" pitchFamily="49" charset="-122"/>
              <a:ea typeface="楷体" panose="02010609060101010101" pitchFamily="49" charset="-122"/>
            </a:endParaRPr>
          </a:p>
          <a:p>
            <a:pPr marL="1062990" indent="-342900" defTabSz="342900" fontAlgn="base">
              <a:lnSpc>
                <a:spcPct val="150000"/>
              </a:lnSpc>
              <a:spcBef>
                <a:spcPts val="0"/>
              </a:spcBef>
              <a:spcAft>
                <a:spcPct val="0"/>
              </a:spcAft>
              <a:buFont typeface="Wingdings" panose="05000000000000000000" charset="0"/>
              <a:buChar char="ü"/>
            </a:pPr>
            <a:r>
              <a:rPr lang="zh-CN" altLang="en-US" sz="8000" dirty="0">
                <a:latin typeface="楷体" panose="02010609060101010101" pitchFamily="49" charset="-122"/>
                <a:ea typeface="楷体" panose="02010609060101010101" pitchFamily="49" charset="-122"/>
              </a:rPr>
              <a:t>扰乱市场竞争秩序，损害</a:t>
            </a:r>
            <a:r>
              <a:rPr lang="zh-CN" altLang="en-US" sz="8000" dirty="0">
                <a:solidFill>
                  <a:srgbClr val="FF0000"/>
                </a:solidFill>
                <a:latin typeface="楷体" panose="02010609060101010101" pitchFamily="49" charset="-122"/>
                <a:ea typeface="楷体" panose="02010609060101010101" pitchFamily="49" charset="-122"/>
              </a:rPr>
              <a:t>其他经营者</a:t>
            </a:r>
            <a:r>
              <a:rPr lang="zh-CN" altLang="en-US" sz="8000" dirty="0">
                <a:latin typeface="楷体" panose="02010609060101010101" pitchFamily="49" charset="-122"/>
                <a:ea typeface="楷体" panose="02010609060101010101" pitchFamily="49" charset="-122"/>
              </a:rPr>
              <a:t>或者消费者合法权益</a:t>
            </a:r>
            <a:endParaRPr lang="zh-CN" altLang="en-US" sz="8000" dirty="0">
              <a:latin typeface="楷体" panose="02010609060101010101" pitchFamily="49" charset="-122"/>
              <a:ea typeface="楷体" panose="02010609060101010101" pitchFamily="49" charset="-122"/>
            </a:endParaRPr>
          </a:p>
          <a:p>
            <a:pPr marL="1062990" indent="-342900" defTabSz="342900" fontAlgn="base">
              <a:lnSpc>
                <a:spcPct val="150000"/>
              </a:lnSpc>
              <a:spcBef>
                <a:spcPts val="0"/>
              </a:spcBef>
              <a:spcAft>
                <a:spcPct val="0"/>
              </a:spcAft>
              <a:buFont typeface="Wingdings" panose="05000000000000000000" charset="0"/>
              <a:buChar char="ü"/>
            </a:pPr>
            <a:r>
              <a:rPr lang="zh-CN" altLang="en-US" sz="8000" dirty="0">
                <a:latin typeface="楷体" panose="02010609060101010101" pitchFamily="49" charset="-122"/>
                <a:ea typeface="楷体" panose="02010609060101010101" pitchFamily="49" charset="-122"/>
              </a:rPr>
              <a:t>具体不正当竞争行为</a:t>
            </a:r>
            <a:r>
              <a:rPr lang="en-US" altLang="zh-CN" sz="8000" dirty="0">
                <a:latin typeface="楷体" panose="02010609060101010101" pitchFamily="49" charset="-122"/>
                <a:ea typeface="楷体" panose="02010609060101010101" pitchFamily="49" charset="-122"/>
              </a:rPr>
              <a:t>+</a:t>
            </a:r>
            <a:r>
              <a:rPr lang="zh-CN" altLang="en-US" sz="8000" dirty="0">
                <a:latin typeface="楷体" panose="02010609060101010101" pitchFamily="49" charset="-122"/>
                <a:ea typeface="楷体" panose="02010609060101010101" pitchFamily="49" charset="-122"/>
              </a:rPr>
              <a:t>专利法、商标法、著作权法等规定情形外</a:t>
            </a:r>
            <a:endParaRPr lang="zh-CN" altLang="en-US" sz="8000" dirty="0">
              <a:latin typeface="楷体" panose="02010609060101010101" pitchFamily="49" charset="-122"/>
              <a:ea typeface="楷体" panose="02010609060101010101" pitchFamily="49" charset="-122"/>
            </a:endParaRPr>
          </a:p>
          <a:p>
            <a:pPr marL="1062990" indent="-342900" defTabSz="342900" fontAlgn="base">
              <a:lnSpc>
                <a:spcPct val="150000"/>
              </a:lnSpc>
              <a:spcBef>
                <a:spcPts val="0"/>
              </a:spcBef>
              <a:spcAft>
                <a:spcPct val="0"/>
              </a:spcAft>
              <a:buFont typeface="Wingdings" panose="05000000000000000000" charset="0"/>
              <a:buChar char=""/>
            </a:pPr>
            <a:r>
              <a:rPr lang="en-US" altLang="zh-CN" sz="8000" dirty="0">
                <a:latin typeface="楷体" panose="02010609060101010101" pitchFamily="49" charset="-122"/>
                <a:ea typeface="楷体" panose="02010609060101010101" pitchFamily="49" charset="-122"/>
                <a:sym typeface="+mn-ea"/>
              </a:rPr>
              <a:t>“</a:t>
            </a:r>
            <a:r>
              <a:rPr lang="zh-CN" altLang="en-US" sz="8000" dirty="0">
                <a:latin typeface="楷体" panose="02010609060101010101" pitchFamily="49" charset="-122"/>
                <a:ea typeface="楷体" panose="02010609060101010101" pitchFamily="49" charset="-122"/>
                <a:sym typeface="+mn-ea"/>
              </a:rPr>
              <a:t>无知</a:t>
            </a:r>
            <a:r>
              <a:rPr lang="en-US" altLang="zh-CN" sz="8000" dirty="0">
                <a:latin typeface="楷体" panose="02010609060101010101" pitchFamily="49" charset="-122"/>
                <a:ea typeface="楷体" panose="02010609060101010101" pitchFamily="49" charset="-122"/>
                <a:sym typeface="+mn-ea"/>
              </a:rPr>
              <a:t>”</a:t>
            </a:r>
            <a:r>
              <a:rPr lang="zh-CN" altLang="en-US" sz="8000" dirty="0">
                <a:latin typeface="楷体" panose="02010609060101010101" pitchFamily="49" charset="-122"/>
                <a:ea typeface="楷体" panose="02010609060101010101" pitchFamily="49" charset="-122"/>
                <a:sym typeface="+mn-ea"/>
              </a:rPr>
              <a:t>经济：</a:t>
            </a:r>
            <a:r>
              <a:rPr lang="zh-CN" altLang="en-US" sz="8000" dirty="0">
                <a:latin typeface="楷体" panose="02010609060101010101" pitchFamily="49" charset="-122"/>
                <a:ea typeface="楷体" panose="02010609060101010101" pitchFamily="49" charset="-122"/>
              </a:rPr>
              <a:t>能够纳入市场调节的行为尽可能交给市场去解决</a:t>
            </a:r>
            <a:endParaRPr lang="zh-CN" altLang="en-US" sz="8000"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保护目标“三位一体”</a:t>
            </a:r>
            <a:r>
              <a:rPr lang="zh-CN" altLang="en-US" sz="8000" dirty="0">
                <a:latin typeface="楷体" panose="02010609060101010101" pitchFamily="49" charset="-122"/>
                <a:ea typeface="楷体" panose="02010609060101010101" pitchFamily="49" charset="-122"/>
              </a:rPr>
              <a:t>：市场竞争秩序、经营者或消费者的合法权益</a:t>
            </a:r>
            <a:endParaRPr lang="zh-CN" altLang="en-US" sz="8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竞争秩序和公共利益是首要的考量因素</a:t>
            </a:r>
            <a:endParaRPr lang="zh-CN" altLang="en-US" sz="8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sym typeface="+mn-ea"/>
              </a:rPr>
              <a:t>统筹兼顾和综合考量</a:t>
            </a:r>
            <a:r>
              <a:rPr lang="zh-CN" altLang="en-US" sz="8000" dirty="0">
                <a:latin typeface="楷体" panose="02010609060101010101" pitchFamily="49" charset="-122"/>
                <a:ea typeface="楷体" panose="02010609060101010101" pitchFamily="49" charset="-122"/>
              </a:rPr>
              <a:t>多元法益：维护健康有效的竞争机制，就是从根本上保护了经营者和消费者的利益；维护消费者利益更接近于维护公共利益，但不赋予消费者权利</a:t>
            </a:r>
            <a:endParaRPr lang="zh-CN" altLang="en-US" sz="8000" dirty="0">
              <a:latin typeface="楷体" panose="02010609060101010101" pitchFamily="49" charset="-122"/>
              <a:ea typeface="楷体" panose="02010609060101010101" pitchFamily="49" charset="-122"/>
            </a:endParaRPr>
          </a:p>
        </p:txBody>
      </p:sp>
      <p:sp>
        <p:nvSpPr>
          <p:cNvPr id="4" name="文本框 3"/>
          <p:cNvSpPr txBox="1"/>
          <p:nvPr/>
        </p:nvSpPr>
        <p:spPr>
          <a:xfrm>
            <a:off x="780415" y="1236345"/>
            <a:ext cx="7818120" cy="478155"/>
          </a:xfrm>
          <a:prstGeom prst="rect">
            <a:avLst/>
          </a:prstGeom>
          <a:noFill/>
        </p:spPr>
        <p:txBody>
          <a:bodyPr wrap="square" rtlCol="0">
            <a:spAutoFit/>
          </a:bodyPr>
          <a:lstStyle/>
          <a:p>
            <a:pPr algn="ctr" defTabSz="914400">
              <a:lnSpc>
                <a:spcPct val="90000"/>
              </a:lnSpc>
              <a:buClrTx/>
              <a:buSzTx/>
              <a:buFontTx/>
            </a:pPr>
            <a:r>
              <a:rPr kumimoji="1" lang="zh-CN" altLang="en-US" sz="2800" dirty="0">
                <a:latin typeface="+mj-lt"/>
                <a:ea typeface="黑体" panose="02010609060101010101" pitchFamily="49" charset="-122"/>
                <a:cs typeface="+mj-cs"/>
                <a:sym typeface="+mn-ea"/>
              </a:rPr>
              <a:t>一、反不正当竞争法的立法目标</a:t>
            </a:r>
            <a:endParaRPr kumimoji="1" lang="zh-CN" altLang="en-US" sz="2800" dirty="0">
              <a:latin typeface="+mj-lt"/>
              <a:ea typeface="黑体" panose="02010609060101010101" pitchFamily="49" charset="-122"/>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52120" y="2516505"/>
            <a:ext cx="4204970" cy="2663190"/>
          </a:xfrm>
          <a:ln w="6350">
            <a:solidFill>
              <a:schemeClr val="tx1"/>
            </a:solidFill>
          </a:ln>
        </p:spPr>
        <p:txBody>
          <a:bodyPr>
            <a:normAutofit fontScale="25000" lnSpcReduction="20000"/>
          </a:bodyPr>
          <a:lstStyle/>
          <a:p>
            <a:pPr marL="0" indent="0" defTabSz="342900" fontAlgn="base">
              <a:lnSpc>
                <a:spcPct val="150000"/>
              </a:lnSpc>
              <a:spcBef>
                <a:spcPct val="20000"/>
              </a:spcBef>
              <a:spcAft>
                <a:spcPct val="0"/>
              </a:spcAft>
              <a:buNone/>
            </a:pPr>
            <a:endParaRPr lang="zh-CN" altLang="en-US" sz="4800" b="1"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1</a:t>
            </a:r>
            <a:r>
              <a:rPr lang="zh-CN" altLang="en-US" sz="8000" dirty="0">
                <a:latin typeface="楷体" panose="02010609060101010101" pitchFamily="49" charset="-122"/>
                <a:ea typeface="楷体" panose="02010609060101010101" pitchFamily="49" charset="-122"/>
              </a:rPr>
              <a:t>、</a:t>
            </a:r>
            <a:r>
              <a:rPr lang="zh-CN" altLang="en-US" sz="8000" dirty="0">
                <a:solidFill>
                  <a:srgbClr val="FF0000"/>
                </a:solidFill>
                <a:latin typeface="楷体" panose="02010609060101010101" pitchFamily="49" charset="-122"/>
                <a:ea typeface="楷体" panose="02010609060101010101" pitchFamily="49" charset="-122"/>
                <a:sym typeface="+mn-ea"/>
              </a:rPr>
              <a:t>知识产权法</a:t>
            </a:r>
            <a:r>
              <a:rPr lang="zh-CN" altLang="en-US" sz="8000" dirty="0">
                <a:latin typeface="楷体" panose="02010609060101010101" pitchFamily="49" charset="-122"/>
                <a:ea typeface="楷体" panose="02010609060101010101" pitchFamily="49" charset="-122"/>
              </a:rPr>
              <a:t> </a:t>
            </a:r>
            <a:r>
              <a:rPr lang="en-US" altLang="zh-CN" sz="8000" dirty="0">
                <a:latin typeface="楷体" panose="02010609060101010101" pitchFamily="49" charset="-122"/>
                <a:ea typeface="楷体" panose="02010609060101010101" pitchFamily="49" charset="-122"/>
              </a:rPr>
              <a:t>V. </a:t>
            </a:r>
            <a:r>
              <a:rPr lang="zh-CN" altLang="en-US" sz="8000" dirty="0">
                <a:latin typeface="楷体" panose="02010609060101010101" pitchFamily="49" charset="-122"/>
                <a:ea typeface="楷体" panose="02010609060101010101" pitchFamily="49" charset="-122"/>
                <a:sym typeface="+mn-ea"/>
              </a:rPr>
              <a:t>经济法</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国内立法与官方文件的表述</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知识产权国际公约将其纳入</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保护对象的交叉与补充</a:t>
            </a:r>
            <a:endParaRPr lang="zh-CN" altLang="en-US" sz="8000" dirty="0">
              <a:latin typeface="楷体" panose="02010609060101010101" pitchFamily="49" charset="-122"/>
              <a:ea typeface="楷体" panose="02010609060101010101" pitchFamily="49" charset="-122"/>
            </a:endParaRPr>
          </a:p>
        </p:txBody>
      </p:sp>
      <p:sp>
        <p:nvSpPr>
          <p:cNvPr id="4" name="内容占位符 2"/>
          <p:cNvSpPr>
            <a:spLocks noGrp="1"/>
          </p:cNvSpPr>
          <p:nvPr/>
        </p:nvSpPr>
        <p:spPr>
          <a:xfrm>
            <a:off x="4772025" y="2516505"/>
            <a:ext cx="4050030" cy="2663190"/>
          </a:xfrm>
          <a:prstGeom prst="rect">
            <a:avLst/>
          </a:prstGeom>
          <a:ln w="6350">
            <a:solidFill>
              <a:schemeClr val="tx1"/>
            </a:solidFill>
          </a:ln>
        </p:spPr>
        <p:txBody>
          <a:bodyPr vert="horz" lIns="91440" tIns="45720" rIns="91440" bIns="45720" rtlCol="0">
            <a:normAutofit fontScale="3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ct val="20000"/>
              </a:spcBef>
              <a:spcAft>
                <a:spcPct val="0"/>
              </a:spcAft>
              <a:buNone/>
            </a:pPr>
            <a:endParaRPr lang="zh-CN" altLang="en-US" sz="4400" b="1" dirty="0">
              <a:latin typeface="楷体" panose="02010609060101010101" pitchFamily="49" charset="-122"/>
              <a:ea typeface="楷体" panose="02010609060101010101" pitchFamily="49" charset="-122"/>
            </a:endParaRPr>
          </a:p>
          <a:p>
            <a:pPr marL="342900" algn="l" defTabSz="342900" fontAlgn="base">
              <a:lnSpc>
                <a:spcPct val="150000"/>
              </a:lnSpc>
              <a:spcBef>
                <a:spcPct val="20000"/>
              </a:spcBef>
              <a:buClrTx/>
              <a:buSzTx/>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1、</a:t>
            </a:r>
            <a:r>
              <a:rPr lang="zh-CN" altLang="en-US" sz="8000" dirty="0">
                <a:solidFill>
                  <a:srgbClr val="FF0000"/>
                </a:solidFill>
                <a:latin typeface="楷体" panose="02010609060101010101" pitchFamily="49" charset="-122"/>
                <a:ea typeface="楷体" panose="02010609060101010101" pitchFamily="49" charset="-122"/>
              </a:rPr>
              <a:t>经济法</a:t>
            </a:r>
            <a:r>
              <a:rPr lang="en-US" altLang="zh-CN" sz="8000" dirty="0">
                <a:latin typeface="楷体" panose="02010609060101010101" pitchFamily="49" charset="-122"/>
                <a:ea typeface="楷体" panose="02010609060101010101" pitchFamily="49" charset="-122"/>
              </a:rPr>
              <a:t> V. 知识产权法</a:t>
            </a:r>
            <a:endParaRPr lang="en-US" altLang="zh-CN"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7400" dirty="0">
                <a:latin typeface="楷体" panose="02010609060101010101" pitchFamily="49" charset="-122"/>
                <a:ea typeface="楷体" panose="02010609060101010101" pitchFamily="49" charset="-122"/>
              </a:rPr>
              <a:t>调整对象</a:t>
            </a:r>
            <a:endParaRPr lang="zh-CN" altLang="en-US" sz="74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7400" dirty="0">
                <a:latin typeface="楷体" panose="02010609060101010101" pitchFamily="49" charset="-122"/>
                <a:ea typeface="楷体" panose="02010609060101010101" pitchFamily="49" charset="-122"/>
              </a:rPr>
              <a:t>调整手段</a:t>
            </a:r>
            <a:endParaRPr lang="zh-CN" altLang="en-US" sz="7400" dirty="0">
              <a:latin typeface="楷体" panose="02010609060101010101" pitchFamily="49" charset="-122"/>
              <a:ea typeface="楷体" panose="02010609060101010101" pitchFamily="49" charset="-122"/>
            </a:endParaRPr>
          </a:p>
        </p:txBody>
      </p:sp>
      <p:sp>
        <p:nvSpPr>
          <p:cNvPr id="9" name="文本框 8"/>
          <p:cNvSpPr txBox="1"/>
          <p:nvPr/>
        </p:nvSpPr>
        <p:spPr>
          <a:xfrm>
            <a:off x="452120" y="1486535"/>
            <a:ext cx="8290560" cy="478155"/>
          </a:xfrm>
          <a:prstGeom prst="rect">
            <a:avLst/>
          </a:prstGeom>
        </p:spPr>
        <p:txBody>
          <a:bodyPr vert="horz" wrap="square" lIns="91440" tIns="45720" rIns="91440" bIns="45720" rtlCol="0" anchor="t">
            <a:spAutoFit/>
          </a:bodyPr>
          <a:lstStyle/>
          <a:p>
            <a:pPr marL="0" algn="ctr" defTabSz="914400">
              <a:lnSpc>
                <a:spcPct val="90000"/>
              </a:lnSpc>
              <a:spcBef>
                <a:spcPct val="20000"/>
              </a:spcBef>
              <a:buNone/>
            </a:pPr>
            <a:r>
              <a:rPr kumimoji="1" lang="zh-CN" altLang="en-US" sz="2800" dirty="0">
                <a:latin typeface="+mj-lt"/>
                <a:ea typeface="黑体" panose="02010609060101010101" pitchFamily="49" charset="-122"/>
                <a:cs typeface="+mj-cs"/>
                <a:sym typeface="+mn-ea"/>
              </a:rPr>
              <a:t>二、反不正当竞争法的性质</a:t>
            </a:r>
            <a:endParaRPr lang="zh-CN" altLang="en-US" sz="3200" dirty="0">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02590" y="1689100"/>
            <a:ext cx="3956685" cy="3656330"/>
          </a:xfrm>
          <a:ln w="6350">
            <a:solidFill>
              <a:schemeClr val="tx1"/>
            </a:solidFill>
          </a:ln>
        </p:spPr>
        <p:txBody>
          <a:bodyPr>
            <a:normAutofit fontScale="25000" lnSpcReduction="20000"/>
          </a:bodyPr>
          <a:lstStyle/>
          <a:p>
            <a:pPr marL="0" indent="0" defTabSz="342900" fontAlgn="base">
              <a:lnSpc>
                <a:spcPct val="150000"/>
              </a:lnSpc>
              <a:spcBef>
                <a:spcPct val="20000"/>
              </a:spcBef>
              <a:spcAft>
                <a:spcPct val="0"/>
              </a:spcAft>
              <a:buNone/>
            </a:pPr>
            <a:endParaRPr lang="zh-CN" altLang="en-US" sz="6600"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2</a:t>
            </a:r>
            <a:r>
              <a:rPr lang="zh-CN" altLang="en-US" sz="8000" dirty="0">
                <a:latin typeface="楷体" panose="02010609060101010101" pitchFamily="49" charset="-122"/>
                <a:ea typeface="楷体" panose="02010609060101010101" pitchFamily="49" charset="-122"/>
              </a:rPr>
              <a:t>、</a:t>
            </a:r>
            <a:r>
              <a:rPr lang="zh-CN" altLang="en-US" sz="8000" dirty="0">
                <a:solidFill>
                  <a:srgbClr val="FF0000"/>
                </a:solidFill>
                <a:latin typeface="楷体" panose="02010609060101010101" pitchFamily="49" charset="-122"/>
                <a:ea typeface="楷体" panose="02010609060101010101" pitchFamily="49" charset="-122"/>
                <a:sym typeface="+mn-ea"/>
              </a:rPr>
              <a:t>行为法</a:t>
            </a:r>
            <a:r>
              <a:rPr lang="zh-CN" altLang="en-US" sz="8000" dirty="0">
                <a:latin typeface="楷体" panose="02010609060101010101" pitchFamily="49" charset="-122"/>
                <a:ea typeface="楷体" panose="02010609060101010101" pitchFamily="49" charset="-122"/>
              </a:rPr>
              <a:t> </a:t>
            </a:r>
            <a:r>
              <a:rPr lang="en-US" altLang="zh-CN" sz="8000" dirty="0">
                <a:latin typeface="楷体" panose="02010609060101010101" pitchFamily="49" charset="-122"/>
                <a:ea typeface="楷体" panose="02010609060101010101" pitchFamily="49" charset="-122"/>
                <a:sym typeface="+mn-ea"/>
              </a:rPr>
              <a:t>V.</a:t>
            </a:r>
            <a:r>
              <a:rPr lang="zh-CN" altLang="en-US" sz="8000" dirty="0">
                <a:latin typeface="楷体" panose="02010609060101010101" pitchFamily="49" charset="-122"/>
                <a:ea typeface="楷体" panose="02010609060101010101" pitchFamily="49" charset="-122"/>
                <a:sym typeface="+mn-ea"/>
              </a:rPr>
              <a:t>权利法</a:t>
            </a:r>
            <a:endParaRPr lang="zh-CN" altLang="en-US" sz="8000" dirty="0">
              <a:latin typeface="楷体" panose="02010609060101010101" pitchFamily="49" charset="-122"/>
              <a:ea typeface="楷体" panose="02010609060101010101" pitchFamily="49" charset="-122"/>
              <a:sym typeface="+mn-ea"/>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没有采取专有权（绝对权）的保护思路，重在根据行为特征及其对竞争秩序的损害性认定行为性质</a:t>
            </a:r>
            <a:endParaRPr lang="zh-CN" altLang="en-US" sz="8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衡量不正当竞争行为的实质性因素是私益</a:t>
            </a:r>
            <a:endParaRPr lang="zh-CN" altLang="en-US" sz="8000" dirty="0">
              <a:latin typeface="楷体" panose="02010609060101010101" pitchFamily="49" charset="-122"/>
              <a:ea typeface="楷体" panose="02010609060101010101" pitchFamily="49" charset="-122"/>
            </a:endParaRPr>
          </a:p>
        </p:txBody>
      </p:sp>
      <p:sp>
        <p:nvSpPr>
          <p:cNvPr id="4" name="内容占位符 2"/>
          <p:cNvSpPr>
            <a:spLocks noGrp="1"/>
          </p:cNvSpPr>
          <p:nvPr/>
        </p:nvSpPr>
        <p:spPr>
          <a:xfrm>
            <a:off x="4852035" y="1689735"/>
            <a:ext cx="3889375" cy="3655695"/>
          </a:xfrm>
          <a:prstGeom prst="rect">
            <a:avLst/>
          </a:prstGeom>
          <a:ln w="6350">
            <a:solidFill>
              <a:schemeClr val="tx1"/>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ct val="20000"/>
              </a:spcBef>
              <a:spcAft>
                <a:spcPct val="0"/>
              </a:spcAft>
              <a:buNone/>
            </a:pPr>
            <a:endParaRPr lang="zh-CN" altLang="en-US" sz="6600"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2</a:t>
            </a:r>
            <a:r>
              <a:rPr lang="zh-CN" altLang="en-US" sz="8000" dirty="0">
                <a:latin typeface="楷体" panose="02010609060101010101" pitchFamily="49" charset="-122"/>
                <a:ea typeface="楷体" panose="02010609060101010101" pitchFamily="49" charset="-122"/>
              </a:rPr>
              <a:t>、</a:t>
            </a:r>
            <a:r>
              <a:rPr lang="zh-CN" altLang="en-US" sz="8000" dirty="0">
                <a:solidFill>
                  <a:srgbClr val="FF0000"/>
                </a:solidFill>
                <a:latin typeface="楷体" panose="02010609060101010101" pitchFamily="49" charset="-122"/>
                <a:ea typeface="楷体" panose="02010609060101010101" pitchFamily="49" charset="-122"/>
              </a:rPr>
              <a:t>权利法</a:t>
            </a:r>
            <a:r>
              <a:rPr lang="zh-CN" altLang="en-US" sz="8000" dirty="0">
                <a:latin typeface="楷体" panose="02010609060101010101" pitchFamily="49" charset="-122"/>
                <a:ea typeface="楷体" panose="02010609060101010101" pitchFamily="49" charset="-122"/>
              </a:rPr>
              <a:t> </a:t>
            </a:r>
            <a:r>
              <a:rPr lang="en-US" altLang="zh-CN" sz="8000" dirty="0">
                <a:latin typeface="楷体" panose="02010609060101010101" pitchFamily="49" charset="-122"/>
                <a:ea typeface="楷体" panose="02010609060101010101" pitchFamily="49" charset="-122"/>
                <a:sym typeface="+mn-ea"/>
              </a:rPr>
              <a:t>V.</a:t>
            </a:r>
            <a:r>
              <a:rPr lang="zh-CN" altLang="en-US" sz="8000" dirty="0">
                <a:latin typeface="楷体" panose="02010609060101010101" pitchFamily="49" charset="-122"/>
                <a:ea typeface="楷体" panose="02010609060101010101" pitchFamily="49" charset="-122"/>
                <a:sym typeface="+mn-ea"/>
              </a:rPr>
              <a:t>行为法</a:t>
            </a:r>
            <a:endParaRPr lang="zh-CN" altLang="en-US" sz="8000" dirty="0">
              <a:latin typeface="楷体" panose="02010609060101010101" pitchFamily="49" charset="-122"/>
              <a:ea typeface="楷体" panose="02010609060101010101" pitchFamily="49" charset="-122"/>
              <a:sym typeface="+mn-ea"/>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实践思维体现出权利保护色彩：先分析可保护性，被告的主观状态（故意或恶意）及被告行为对原告利益的损害性，据此认定构成不正当竞争行为</a:t>
            </a:r>
            <a:endParaRPr lang="zh-CN" altLang="en-US" sz="8000" dirty="0">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629920" y="2071370"/>
            <a:ext cx="7882255" cy="4168775"/>
          </a:xfrm>
          <a:ln w="6350">
            <a:solidFill>
              <a:schemeClr val="tx1"/>
            </a:solidFill>
          </a:ln>
        </p:spPr>
        <p:txBody>
          <a:bodyPr>
            <a:normAutofit/>
          </a:bodyPr>
          <a:lstStyle/>
          <a:p>
            <a:pPr marL="0" indent="0" defTabSz="342900" fontAlgn="base">
              <a:lnSpc>
                <a:spcPct val="170000"/>
              </a:lnSpc>
              <a:spcBef>
                <a:spcPct val="20000"/>
              </a:spcBef>
              <a:spcAft>
                <a:spcPct val="0"/>
              </a:spcAft>
              <a:buNone/>
            </a:pPr>
            <a:endParaRPr lang="zh-CN" altLang="en-US" sz="500" b="1"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补充保护：海水与冰山</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独立保护：海水、冰山与天空</a:t>
            </a:r>
            <a:endParaRPr lang="zh-CN" altLang="en-US" sz="2400" b="1" dirty="0">
              <a:latin typeface="楷体" panose="02010609060101010101" pitchFamily="49" charset="-122"/>
              <a:ea typeface="楷体" panose="02010609060101010101" pitchFamily="49" charset="-122"/>
            </a:endParaRPr>
          </a:p>
          <a:p>
            <a:pPr marL="342900" indent="-342900" algn="l" defTabSz="342900" fontAlgn="base">
              <a:lnSpc>
                <a:spcPct val="150000"/>
              </a:lnSpc>
              <a:spcBef>
                <a:spcPts val="0"/>
              </a:spcBef>
              <a:buClrTx/>
              <a:buSzTx/>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分类保护：客体性质（作品、发明创造</a:t>
            </a:r>
            <a:r>
              <a:rPr lang="en-US" altLang="zh-CN" sz="2400" b="1" dirty="0">
                <a:latin typeface="楷体" panose="02010609060101010101" pitchFamily="49" charset="-122"/>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sz="2400" b="1" dirty="0">
                <a:latin typeface="楷体" panose="02010609060101010101" pitchFamily="49" charset="-122"/>
                <a:ea typeface="楷体" panose="02010609060101010101" pitchFamily="49" charset="-122"/>
              </a:rPr>
              <a:t>商标）</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220000"/>
              </a:lnSpc>
              <a:spcBef>
                <a:spcPct val="20000"/>
              </a:spcBef>
              <a:spcAft>
                <a:spcPct val="0"/>
              </a:spcAft>
              <a:buNone/>
            </a:pPr>
            <a:endParaRPr lang="en-US" altLang="zh-CN" b="1" dirty="0">
              <a:latin typeface="楷体" panose="02010609060101010101" pitchFamily="49" charset="-122"/>
              <a:ea typeface="楷体" panose="02010609060101010101" pitchFamily="49" charset="-122"/>
            </a:endParaRPr>
          </a:p>
        </p:txBody>
      </p:sp>
      <p:pic>
        <p:nvPicPr>
          <p:cNvPr id="3" name="图片 2" descr="342ac65c10385343f07de61d9013b07eca80885f[1]"/>
          <p:cNvPicPr>
            <a:picLocks noChangeAspect="1"/>
          </p:cNvPicPr>
          <p:nvPr/>
        </p:nvPicPr>
        <p:blipFill>
          <a:blip r:embed="rId1"/>
          <a:stretch>
            <a:fillRect/>
          </a:stretch>
        </p:blipFill>
        <p:spPr>
          <a:xfrm>
            <a:off x="1480820" y="3882390"/>
            <a:ext cx="3394710" cy="2268220"/>
          </a:xfrm>
          <a:prstGeom prst="rect">
            <a:avLst/>
          </a:prstGeom>
        </p:spPr>
      </p:pic>
      <p:sp>
        <p:nvSpPr>
          <p:cNvPr id="9" name="文本框 8"/>
          <p:cNvSpPr txBox="1"/>
          <p:nvPr/>
        </p:nvSpPr>
        <p:spPr>
          <a:xfrm>
            <a:off x="491490" y="1290320"/>
            <a:ext cx="8295005" cy="478155"/>
          </a:xfrm>
          <a:prstGeom prst="rect">
            <a:avLst/>
          </a:prstGeom>
        </p:spPr>
        <p:txBody>
          <a:bodyPr vert="horz" wrap="square" lIns="91440" tIns="45720" rIns="91440" bIns="45720" rtlCol="0" anchor="t">
            <a:spAutoFit/>
          </a:bodyPr>
          <a:lstStyle/>
          <a:p>
            <a:pPr marL="0" algn="ctr" defTabSz="914400">
              <a:lnSpc>
                <a:spcPct val="90000"/>
              </a:lnSpc>
              <a:spcBef>
                <a:spcPct val="20000"/>
              </a:spcBef>
              <a:buClrTx/>
              <a:buSzTx/>
              <a:buFontTx/>
              <a:buNone/>
            </a:pPr>
            <a:r>
              <a:rPr kumimoji="1" lang="zh-CN" altLang="en-US" sz="2800" dirty="0">
                <a:latin typeface="+mj-lt"/>
                <a:ea typeface="黑体" panose="02010609060101010101" pitchFamily="49" charset="-122"/>
                <a:cs typeface="+mj-cs"/>
                <a:sym typeface="+mn-ea"/>
              </a:rPr>
              <a:t>三、反不正当竞争法与知识产权法的关系</a:t>
            </a:r>
            <a:endParaRPr kumimoji="1" lang="zh-CN" altLang="en-US" sz="2800" dirty="0">
              <a:latin typeface="+mj-lt"/>
              <a:ea typeface="黑体" panose="02010609060101010101" pitchFamily="49" charset="-122"/>
              <a:cs typeface="+mj-c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356870" y="1593850"/>
            <a:ext cx="4009390" cy="3203575"/>
          </a:xfrm>
          <a:ln w="6350">
            <a:solidFill>
              <a:schemeClr val="tx1"/>
            </a:solidFill>
          </a:ln>
        </p:spPr>
        <p:txBody>
          <a:bodyPr>
            <a:noAutofit/>
          </a:bodyPr>
          <a:lstStyle/>
          <a:p>
            <a:pPr marL="342900" algn="l" defTabSz="342900" fontAlgn="base">
              <a:lnSpc>
                <a:spcPct val="150000"/>
              </a:lnSpc>
              <a:spcBef>
                <a:spcPct val="20000"/>
              </a:spcBef>
              <a:buClrTx/>
              <a:buSzTx/>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1、保护对象</a:t>
            </a:r>
            <a:endParaRPr lang="en-US" altLang="zh-CN" sz="2400" dirty="0">
              <a:latin typeface="楷体" panose="02010609060101010101" pitchFamily="49" charset="-122"/>
              <a:ea typeface="楷体" panose="02010609060101010101" pitchFamily="49" charset="-122"/>
            </a:endParaRPr>
          </a:p>
          <a:p>
            <a:pPr marL="1080135"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有一定影响的商品名称、包装、装潢</a:t>
            </a:r>
            <a:endParaRPr lang="zh-CN" altLang="en-US" sz="2000" dirty="0">
              <a:latin typeface="楷体" panose="02010609060101010101" pitchFamily="49" charset="-122"/>
              <a:ea typeface="楷体" panose="02010609060101010101" pitchFamily="49" charset="-122"/>
              <a:sym typeface="+mn-ea"/>
            </a:endParaRPr>
          </a:p>
          <a:p>
            <a:pPr marL="777240" indent="0" algn="l"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技术秘密</a:t>
            </a:r>
            <a:endParaRPr lang="zh-CN" altLang="en-US" sz="2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制作出售假冒他人的作品</a:t>
            </a:r>
            <a:endParaRPr lang="zh-CN" altLang="en-US" sz="2000" dirty="0">
              <a:latin typeface="楷体" panose="02010609060101010101" pitchFamily="49" charset="-122"/>
              <a:ea typeface="楷体" panose="02010609060101010101" pitchFamily="49" charset="-122"/>
            </a:endParaRPr>
          </a:p>
        </p:txBody>
      </p:sp>
      <p:sp>
        <p:nvSpPr>
          <p:cNvPr id="4" name="内容占位符 2"/>
          <p:cNvSpPr>
            <a:spLocks noGrp="1"/>
          </p:cNvSpPr>
          <p:nvPr/>
        </p:nvSpPr>
        <p:spPr>
          <a:xfrm>
            <a:off x="4672965" y="1620520"/>
            <a:ext cx="3889375" cy="3204210"/>
          </a:xfrm>
          <a:prstGeom prst="rect">
            <a:avLst/>
          </a:prstGeom>
          <a:ln w="63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lgn="l" defTabSz="342900" fontAlgn="base">
              <a:lnSpc>
                <a:spcPct val="150000"/>
              </a:lnSpc>
              <a:spcBef>
                <a:spcPct val="20000"/>
              </a:spcBef>
              <a:buClrTx/>
              <a:buSzTx/>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2、保护</a:t>
            </a:r>
            <a:r>
              <a:rPr lang="zh-CN" altLang="en-US" sz="2400" dirty="0">
                <a:latin typeface="楷体" panose="02010609060101010101" pitchFamily="49" charset="-122"/>
                <a:ea typeface="楷体" panose="02010609060101010101" pitchFamily="49" charset="-122"/>
              </a:rPr>
              <a:t>限度</a:t>
            </a:r>
            <a:endParaRPr lang="en-US" altLang="zh-CN" sz="2400" dirty="0">
              <a:latin typeface="楷体" panose="02010609060101010101" pitchFamily="49" charset="-122"/>
              <a:ea typeface="楷体" panose="02010609060101010101" pitchFamily="49" charset="-122"/>
              <a:sym typeface="+mn-ea"/>
            </a:endParaRPr>
          </a:p>
          <a:p>
            <a:pPr marL="777240" indent="0" algn="l" defTabSz="342900" fontAlgn="base">
              <a:lnSpc>
                <a:spcPct val="18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只应由知识产权专门法决定是否予以保护的问题</a:t>
            </a:r>
            <a:endParaRPr lang="zh-CN" altLang="en-US" sz="2000" dirty="0">
              <a:latin typeface="楷体" panose="02010609060101010101" pitchFamily="49" charset="-122"/>
              <a:ea typeface="楷体" panose="02010609060101010101" pitchFamily="49" charset="-122"/>
            </a:endParaRPr>
          </a:p>
          <a:p>
            <a:pPr marL="777240" indent="0" algn="l" defTabSz="342900" fontAlgn="base">
              <a:lnSpc>
                <a:spcPct val="18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不能不适当限缩公有领域和自由竞争</a:t>
            </a:r>
            <a:endParaRPr lang="zh-CN" altLang="en-US" sz="2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COMMONDATA" val="eyJoZGlkIjoiMDI4YjA3ODVhYzA3M2Y4MWNjNDhlY2I5ZGUxYTZlMWYifQ=="/>
</p:tagLst>
</file>

<file path=ppt/theme/theme1.xml><?xml version="1.0" encoding="utf-8"?>
<a:theme xmlns:a="http://schemas.openxmlformats.org/drawingml/2006/main" name="第二章 知识产权前沿问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著作权与著作权法</Template>
  <TotalTime>0</TotalTime>
  <Words>4322</Words>
  <Application>WPS 演示</Application>
  <PresentationFormat>全屏显示(4:3)</PresentationFormat>
  <Paragraphs>246</Paragraphs>
  <Slides>28</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28</vt:i4>
      </vt:variant>
    </vt:vector>
  </HeadingPairs>
  <TitlesOfParts>
    <vt:vector size="47" baseType="lpstr">
      <vt:lpstr>Arial</vt:lpstr>
      <vt:lpstr>宋体</vt:lpstr>
      <vt:lpstr>Wingdings</vt:lpstr>
      <vt:lpstr>楷体</vt:lpstr>
      <vt:lpstr>黑体</vt:lpstr>
      <vt:lpstr>Times New Roman</vt:lpstr>
      <vt:lpstr>华文楷体</vt:lpstr>
      <vt:lpstr>Wingdings</vt:lpstr>
      <vt:lpstr>华文行楷</vt:lpstr>
      <vt:lpstr>微软雅黑</vt:lpstr>
      <vt:lpstr>Arial Unicode MS</vt:lpstr>
      <vt:lpstr>等线</vt:lpstr>
      <vt:lpstr>Calibri</vt:lpstr>
      <vt:lpstr>Lucida Grande</vt:lpstr>
      <vt:lpstr>Heiti SC Light</vt:lpstr>
      <vt:lpstr>Arial Bold</vt:lpstr>
      <vt:lpstr>等线 Light</vt:lpstr>
      <vt:lpstr>第二章 知识产权前沿问题</vt:lpstr>
      <vt:lpstr>自定义设计方案</vt:lpstr>
      <vt:lpstr>其他知识产权</vt:lpstr>
      <vt:lpstr>内容介绍</vt:lpstr>
      <vt:lpstr>第二十二章    反不正当竞争</vt:lpstr>
      <vt:lpstr>第一节    反不正当竞争法的基本理论</vt:lpstr>
      <vt:lpstr>PowerPoint 演示文稿</vt:lpstr>
      <vt:lpstr>PowerPoint 演示文稿</vt:lpstr>
      <vt:lpstr>PowerPoint 演示文稿</vt:lpstr>
      <vt:lpstr>PowerPoint 演示文稿</vt:lpstr>
      <vt:lpstr>PowerPoint 演示文稿</vt:lpstr>
      <vt:lpstr>PowerPoint 演示文稿</vt:lpstr>
      <vt:lpstr>第二节    与知识产权有关的不正当竞争行为</vt:lpstr>
      <vt:lpstr>PowerPoint 演示文稿</vt:lpstr>
      <vt:lpstr>二、与知识产权有关的不正当竞争行为</vt:lpstr>
      <vt:lpstr>PowerPoint 演示文稿</vt:lpstr>
      <vt:lpstr>（二）我国与知识产权有关的不正当竞争行为</vt:lpstr>
      <vt:lpstr>1、侵犯商业秘密的行为</vt:lpstr>
      <vt:lpstr>PowerPoint 演示文稿</vt:lpstr>
      <vt:lpstr>2、市场混淆行为</vt:lpstr>
      <vt:lpstr>案例讨论（指导案例29号）：企业名称简称</vt:lpstr>
      <vt:lpstr>案例讨论（指导案例29号）：企业名称简称</vt:lpstr>
      <vt:lpstr>3、误导性宣传（A8）</vt:lpstr>
      <vt:lpstr>案例讨论（指导案例58号 ）：使用老字号宣传</vt:lpstr>
      <vt:lpstr>案例讨论（指导案例58号 ）：使用老字号宣传</vt:lpstr>
      <vt:lpstr>案例讨论（指导案例58号 ）：使用老字号宣传</vt:lpstr>
      <vt:lpstr>4、商业诽谤行为（A11）</vt:lpstr>
      <vt:lpstr>5、互联网条款</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付继存</cp:lastModifiedBy>
  <cp:revision>553</cp:revision>
  <dcterms:created xsi:type="dcterms:W3CDTF">2017-06-15T12:42:00Z</dcterms:created>
  <dcterms:modified xsi:type="dcterms:W3CDTF">2022-06-11T13:07:06Z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8C780BD732384608A5B10451DA5A6E90</vt:lpwstr>
  </property>
</Properties>
</file>