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587" r:id="rId4"/>
    <p:sldId id="591" r:id="rId5"/>
    <p:sldId id="592" r:id="rId6"/>
    <p:sldId id="593" r:id="rId7"/>
    <p:sldId id="594" r:id="rId8"/>
    <p:sldId id="595" r:id="rId9"/>
    <p:sldId id="596" r:id="rId10"/>
    <p:sldId id="597" r:id="rId11"/>
    <p:sldId id="577" r:id="rId12"/>
    <p:sldId id="578" r:id="rId13"/>
    <p:sldId id="579" r:id="rId14"/>
    <p:sldId id="580" r:id="rId15"/>
    <p:sldId id="581" r:id="rId16"/>
    <p:sldId id="582" r:id="rId17"/>
    <p:sldId id="583" r:id="rId18"/>
    <p:sldId id="584" r:id="rId19"/>
    <p:sldId id="585" r:id="rId20"/>
  </p:sldIdLst>
  <p:sldSz cx="9144000" cy="6858000" type="screen4x3"/>
  <p:notesSz cx="6858000" cy="9144000"/>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3" autoAdjust="0"/>
    <p:restoredTop sz="86461" autoAdjust="0"/>
  </p:normalViewPr>
  <p:slideViewPr>
    <p:cSldViewPr snapToGrid="0">
      <p:cViewPr varScale="1">
        <p:scale>
          <a:sx n="55" d="100"/>
          <a:sy n="55" d="100"/>
        </p:scale>
        <p:origin x="28" y="-292"/>
      </p:cViewPr>
      <p:guideLst/>
    </p:cSldViewPr>
  </p:slideViewPr>
  <p:outlineViewPr>
    <p:cViewPr>
      <p:scale>
        <a:sx n="33" d="100"/>
        <a:sy n="33" d="100"/>
      </p:scale>
      <p:origin x="0" y="-144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gs" Target="tags/tag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068C167-2C01-4B0B-81C4-726248B418D0}" type="doc">
      <dgm:prSet loTypeId="urn:microsoft.com/office/officeart/2005/8/layout/radial4#1" loCatId="relationship" qsTypeId="urn:microsoft.com/office/officeart/2005/8/quickstyle/simple1#1" qsCatId="simple" csTypeId="urn:microsoft.com/office/officeart/2005/8/colors/accent1_2#1" csCatId="accent1" phldr="0"/>
      <dgm:spPr/>
      <dgm:t>
        <a:bodyPr/>
        <a:lstStyle/>
        <a:p>
          <a:endParaRPr lang="zh-CN" altLang="en-US"/>
        </a:p>
      </dgm:t>
    </dgm:pt>
    <dgm:pt modelId="{1D7F6E08-72A6-46CC-8870-C881D1493500}">
      <dgm:prSet phldrT="[文本]" phldr="0" custT="1"/>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zh-CN" altLang="en-US" sz="2800">
              <a:latin typeface="华文楷体" panose="02010600040101010101" pitchFamily="2" charset="-122"/>
              <a:ea typeface="华文楷体" panose="02010600040101010101" pitchFamily="2" charset="-122"/>
            </a:rPr>
            <a:t>条约构成</a:t>
          </a:r>
        </a:p>
      </dgm:t>
    </dgm:pt>
    <dgm:pt modelId="{59A2FE02-4165-4339-BF9A-AEAE1424E52B}" cxnId="{A1444F41-41DE-47CE-9E78-2511794DFBF9}" type="parTrans">
      <dgm:prSet/>
      <dgm:spPr/>
      <dgm:t>
        <a:bodyPr/>
        <a:lstStyle/>
        <a:p>
          <a:endParaRPr lang="zh-CN" altLang="en-US"/>
        </a:p>
      </dgm:t>
    </dgm:pt>
    <dgm:pt modelId="{E44612D1-CAFE-4D30-B4AA-78C3474158AA}" cxnId="{A1444F41-41DE-47CE-9E78-2511794DFBF9}" type="sibTrans">
      <dgm:prSet/>
      <dgm:spPr/>
      <dgm:t>
        <a:bodyPr/>
        <a:lstStyle/>
        <a:p>
          <a:endParaRPr lang="zh-CN" altLang="en-US"/>
        </a:p>
      </dgm:t>
    </dgm:pt>
    <dgm:pt modelId="{D15727BE-4BB4-41E2-BFCD-1CE00CE9A014}">
      <dgm:prSet phldrT="[文本]" phldr="0" custT="1"/>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zh-CN" altLang="en-US" sz="2400">
              <a:latin typeface="华文楷体" panose="02010600040101010101" pitchFamily="2" charset="-122"/>
              <a:ea typeface="华文楷体" panose="02010600040101010101" pitchFamily="2" charset="-122"/>
            </a:rPr>
            <a:t>知识产权保护：</a:t>
          </a:r>
          <a:r>
            <a:rPr lang="zh-CN" altLang="en-US" sz="1800">
              <a:latin typeface="华文楷体" panose="02010600040101010101" pitchFamily="2" charset="-122"/>
              <a:ea typeface="华文楷体" panose="02010600040101010101" pitchFamily="2" charset="-122"/>
            </a:rPr>
            <a:t>国际上议定的各国知识产权保护的基本标准</a:t>
          </a:r>
        </a:p>
      </dgm:t>
    </dgm:pt>
    <dgm:pt modelId="{1F3BA15B-B772-426D-8549-F05D47B0B0FC}" cxnId="{E5B02970-C321-46D1-8146-890DF25F89CD}" type="parTrans">
      <dgm:prSet/>
      <dgm:spPr/>
      <dgm:t>
        <a:bodyPr/>
        <a:lstStyle/>
        <a:p>
          <a:endParaRPr lang="zh-CN" altLang="en-US"/>
        </a:p>
      </dgm:t>
    </dgm:pt>
    <dgm:pt modelId="{021F6AB3-21C2-4079-A40A-CA1B5C51BD93}" cxnId="{E5B02970-C321-46D1-8146-890DF25F89CD}" type="sibTrans">
      <dgm:prSet/>
      <dgm:spPr/>
      <dgm:t>
        <a:bodyPr/>
        <a:lstStyle/>
        <a:p>
          <a:endParaRPr lang="zh-CN" altLang="en-US"/>
        </a:p>
      </dgm:t>
    </dgm:pt>
    <dgm:pt modelId="{24DAAE02-02E7-4412-8074-A0C4CAA380D7}">
      <dgm:prSet phldrT="[文本]" phldr="0" custT="1"/>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zh-CN" altLang="en-US" sz="2400">
              <a:latin typeface="华文楷体" panose="02010600040101010101" pitchFamily="2" charset="-122"/>
              <a:ea typeface="华文楷体" panose="02010600040101010101" pitchFamily="2" charset="-122"/>
            </a:rPr>
            <a:t>全球保护体系条约：</a:t>
          </a:r>
          <a:r>
            <a:rPr lang="zh-CN" altLang="en-US" sz="1800">
              <a:latin typeface="华文楷体" panose="02010600040101010101" pitchFamily="2" charset="-122"/>
              <a:ea typeface="华文楷体" panose="02010600040101010101" pitchFamily="2" charset="-122"/>
            </a:rPr>
            <a:t>确保一次国际注册或申请在任何一个有关签署国中有效</a:t>
          </a:r>
        </a:p>
      </dgm:t>
    </dgm:pt>
    <dgm:pt modelId="{A85E77B5-A1A5-43C8-9868-413E99F101A0}" cxnId="{5FE01C8C-04B6-4154-AAE0-EC295CAA215C}" type="parTrans">
      <dgm:prSet/>
      <dgm:spPr/>
      <dgm:t>
        <a:bodyPr/>
        <a:lstStyle/>
        <a:p>
          <a:endParaRPr lang="zh-CN" altLang="en-US"/>
        </a:p>
      </dgm:t>
    </dgm:pt>
    <dgm:pt modelId="{E253A3F8-AA58-4BB8-A0BD-0BB7ECC546C3}" cxnId="{5FE01C8C-04B6-4154-AAE0-EC295CAA215C}" type="sibTrans">
      <dgm:prSet/>
      <dgm:spPr/>
      <dgm:t>
        <a:bodyPr/>
        <a:lstStyle/>
        <a:p>
          <a:endParaRPr lang="zh-CN" altLang="en-US"/>
        </a:p>
      </dgm:t>
    </dgm:pt>
    <dgm:pt modelId="{A5880797-7454-4E44-8518-F4D8354F0963}">
      <dgm:prSet phldrT="[文本]" phldr="0" custT="1"/>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zh-CN" altLang="en-US" sz="2400">
              <a:latin typeface="华文楷体" panose="02010600040101010101" pitchFamily="2" charset="-122"/>
              <a:ea typeface="华文楷体" panose="02010600040101010101" pitchFamily="2" charset="-122"/>
            </a:rPr>
            <a:t>分类条约：</a:t>
          </a:r>
          <a:r>
            <a:rPr lang="zh-CN" altLang="en-US" sz="1800">
              <a:latin typeface="华文楷体" panose="02010600040101010101" pitchFamily="2" charset="-122"/>
              <a:ea typeface="华文楷体" panose="02010600040101010101" pitchFamily="2" charset="-122"/>
            </a:rPr>
            <a:t>将关于发明、商标和工业品外观设计的信息按可操作的结构编成索引，以便于查询</a:t>
          </a:r>
        </a:p>
      </dgm:t>
    </dgm:pt>
    <dgm:pt modelId="{96CD46E7-D239-40C7-B5C4-376FEEE43C15}" cxnId="{B2D0542F-5A0C-49A5-A5DE-BD52B14385C2}" type="parTrans">
      <dgm:prSet/>
      <dgm:spPr/>
      <dgm:t>
        <a:bodyPr/>
        <a:lstStyle/>
        <a:p>
          <a:endParaRPr lang="zh-CN" altLang="en-US"/>
        </a:p>
      </dgm:t>
    </dgm:pt>
    <dgm:pt modelId="{0076998F-56E1-4A10-A709-E2811BD7C4FB}" cxnId="{B2D0542F-5A0C-49A5-A5DE-BD52B14385C2}" type="sibTrans">
      <dgm:prSet/>
      <dgm:spPr/>
      <dgm:t>
        <a:bodyPr/>
        <a:lstStyle/>
        <a:p>
          <a:endParaRPr lang="zh-CN" altLang="en-US"/>
        </a:p>
      </dgm:t>
    </dgm:pt>
    <dgm:pt modelId="{CF42B0CB-CDDD-42A1-B3A1-FBB34F262C63}" type="pres">
      <dgm:prSet presAssocID="{6068C167-2C01-4B0B-81C4-726248B418D0}" presName="cycle" presStyleCnt="0">
        <dgm:presLayoutVars>
          <dgm:chMax val="1"/>
          <dgm:dir/>
          <dgm:animLvl val="ctr"/>
          <dgm:resizeHandles val="exact"/>
        </dgm:presLayoutVars>
      </dgm:prSet>
      <dgm:spPr/>
    </dgm:pt>
    <dgm:pt modelId="{B52502C2-594A-4A13-A5FF-5CD5841BD847}" type="pres">
      <dgm:prSet presAssocID="{1D7F6E08-72A6-46CC-8870-C881D1493500}" presName="centerShape" presStyleLbl="node0" presStyleIdx="0" presStyleCnt="1"/>
      <dgm:spPr/>
    </dgm:pt>
    <dgm:pt modelId="{B849A6F3-9933-4C36-AF65-6098308CBC3C}" type="pres">
      <dgm:prSet presAssocID="{1F3BA15B-B772-426D-8549-F05D47B0B0FC}" presName="parTrans" presStyleLbl="bgSibTrans2D1" presStyleIdx="0" presStyleCnt="3"/>
      <dgm:spPr/>
    </dgm:pt>
    <dgm:pt modelId="{B1756079-1332-4090-9A47-D2C0EDB7FB22}" type="pres">
      <dgm:prSet presAssocID="{D15727BE-4BB4-41E2-BFCD-1CE00CE9A014}" presName="node" presStyleLbl="node1" presStyleIdx="0" presStyleCnt="3">
        <dgm:presLayoutVars>
          <dgm:bulletEnabled val="1"/>
        </dgm:presLayoutVars>
      </dgm:prSet>
      <dgm:spPr/>
    </dgm:pt>
    <dgm:pt modelId="{8A478794-BDE0-4AD6-9479-89CDBFC37EB7}" type="pres">
      <dgm:prSet presAssocID="{A85E77B5-A1A5-43C8-9868-413E99F101A0}" presName="parTrans" presStyleLbl="bgSibTrans2D1" presStyleIdx="1" presStyleCnt="3"/>
      <dgm:spPr/>
    </dgm:pt>
    <dgm:pt modelId="{3868CDED-247C-4EE9-95A2-ED400A267946}" type="pres">
      <dgm:prSet presAssocID="{24DAAE02-02E7-4412-8074-A0C4CAA380D7}" presName="node" presStyleLbl="node1" presStyleIdx="1" presStyleCnt="3">
        <dgm:presLayoutVars>
          <dgm:bulletEnabled val="1"/>
        </dgm:presLayoutVars>
      </dgm:prSet>
      <dgm:spPr/>
    </dgm:pt>
    <dgm:pt modelId="{D0718308-59AC-43E6-A882-4828EE4494C2}" type="pres">
      <dgm:prSet presAssocID="{96CD46E7-D239-40C7-B5C4-376FEEE43C15}" presName="parTrans" presStyleLbl="bgSibTrans2D1" presStyleIdx="2" presStyleCnt="3"/>
      <dgm:spPr/>
    </dgm:pt>
    <dgm:pt modelId="{5E0D0BC9-3E91-4623-8C1A-C4A70EB3594B}" type="pres">
      <dgm:prSet presAssocID="{A5880797-7454-4E44-8518-F4D8354F0963}" presName="node" presStyleLbl="node1" presStyleIdx="2" presStyleCnt="3">
        <dgm:presLayoutVars>
          <dgm:bulletEnabled val="1"/>
        </dgm:presLayoutVars>
      </dgm:prSet>
      <dgm:spPr/>
    </dgm:pt>
  </dgm:ptLst>
  <dgm:cxnLst>
    <dgm:cxn modelId="{B2D0542F-5A0C-49A5-A5DE-BD52B14385C2}" srcId="{1D7F6E08-72A6-46CC-8870-C881D1493500}" destId="{A5880797-7454-4E44-8518-F4D8354F0963}" srcOrd="2" destOrd="0" parTransId="{96CD46E7-D239-40C7-B5C4-376FEEE43C15}" sibTransId="{0076998F-56E1-4A10-A709-E2811BD7C4FB}"/>
    <dgm:cxn modelId="{1971CF3B-0D26-42A4-882D-2F6C323BAB08}" type="presOf" srcId="{D15727BE-4BB4-41E2-BFCD-1CE00CE9A014}" destId="{B1756079-1332-4090-9A47-D2C0EDB7FB22}" srcOrd="0" destOrd="0" presId="urn:microsoft.com/office/officeart/2005/8/layout/radial4#1"/>
    <dgm:cxn modelId="{C55D1A60-ABA7-49C9-B370-ED46D0CED4F0}" type="presOf" srcId="{1F3BA15B-B772-426D-8549-F05D47B0B0FC}" destId="{B849A6F3-9933-4C36-AF65-6098308CBC3C}" srcOrd="0" destOrd="0" presId="urn:microsoft.com/office/officeart/2005/8/layout/radial4#1"/>
    <dgm:cxn modelId="{A1444F41-41DE-47CE-9E78-2511794DFBF9}" srcId="{6068C167-2C01-4B0B-81C4-726248B418D0}" destId="{1D7F6E08-72A6-46CC-8870-C881D1493500}" srcOrd="0" destOrd="0" parTransId="{59A2FE02-4165-4339-BF9A-AEAE1424E52B}" sibTransId="{E44612D1-CAFE-4D30-B4AA-78C3474158AA}"/>
    <dgm:cxn modelId="{93946B42-D7FF-432A-9A55-847536C99659}" type="presOf" srcId="{24DAAE02-02E7-4412-8074-A0C4CAA380D7}" destId="{3868CDED-247C-4EE9-95A2-ED400A267946}" srcOrd="0" destOrd="0" presId="urn:microsoft.com/office/officeart/2005/8/layout/radial4#1"/>
    <dgm:cxn modelId="{D24DA66A-4CA0-4883-99D9-34A362402F00}" type="presOf" srcId="{96CD46E7-D239-40C7-B5C4-376FEEE43C15}" destId="{D0718308-59AC-43E6-A882-4828EE4494C2}" srcOrd="0" destOrd="0" presId="urn:microsoft.com/office/officeart/2005/8/layout/radial4#1"/>
    <dgm:cxn modelId="{E5B02970-C321-46D1-8146-890DF25F89CD}" srcId="{1D7F6E08-72A6-46CC-8870-C881D1493500}" destId="{D15727BE-4BB4-41E2-BFCD-1CE00CE9A014}" srcOrd="0" destOrd="0" parTransId="{1F3BA15B-B772-426D-8549-F05D47B0B0FC}" sibTransId="{021F6AB3-21C2-4079-A40A-CA1B5C51BD93}"/>
    <dgm:cxn modelId="{62CEF374-4893-47CA-8996-5D72F981FB2E}" type="presOf" srcId="{1D7F6E08-72A6-46CC-8870-C881D1493500}" destId="{B52502C2-594A-4A13-A5FF-5CD5841BD847}" srcOrd="0" destOrd="0" presId="urn:microsoft.com/office/officeart/2005/8/layout/radial4#1"/>
    <dgm:cxn modelId="{5FE01C8C-04B6-4154-AAE0-EC295CAA215C}" srcId="{1D7F6E08-72A6-46CC-8870-C881D1493500}" destId="{24DAAE02-02E7-4412-8074-A0C4CAA380D7}" srcOrd="1" destOrd="0" parTransId="{A85E77B5-A1A5-43C8-9868-413E99F101A0}" sibTransId="{E253A3F8-AA58-4BB8-A0BD-0BB7ECC546C3}"/>
    <dgm:cxn modelId="{986EBB96-41D2-46C1-9702-A618F0FDAF1A}" type="presOf" srcId="{A5880797-7454-4E44-8518-F4D8354F0963}" destId="{5E0D0BC9-3E91-4623-8C1A-C4A70EB3594B}" srcOrd="0" destOrd="0" presId="urn:microsoft.com/office/officeart/2005/8/layout/radial4#1"/>
    <dgm:cxn modelId="{2E7EA1AA-FF53-43E9-A41B-75221028B080}" type="presOf" srcId="{A85E77B5-A1A5-43C8-9868-413E99F101A0}" destId="{8A478794-BDE0-4AD6-9479-89CDBFC37EB7}" srcOrd="0" destOrd="0" presId="urn:microsoft.com/office/officeart/2005/8/layout/radial4#1"/>
    <dgm:cxn modelId="{536B71BF-7B04-4C72-9A34-2DEA30D89A6F}" type="presOf" srcId="{6068C167-2C01-4B0B-81C4-726248B418D0}" destId="{CF42B0CB-CDDD-42A1-B3A1-FBB34F262C63}" srcOrd="0" destOrd="0" presId="urn:microsoft.com/office/officeart/2005/8/layout/radial4#1"/>
    <dgm:cxn modelId="{998C36B4-6182-4EAB-8AA3-A658FFE675F5}" type="presParOf" srcId="{CF42B0CB-CDDD-42A1-B3A1-FBB34F262C63}" destId="{B52502C2-594A-4A13-A5FF-5CD5841BD847}" srcOrd="0" destOrd="0" presId="urn:microsoft.com/office/officeart/2005/8/layout/radial4#1"/>
    <dgm:cxn modelId="{7E5DA78C-796A-4190-8B59-D13782C6C620}" type="presParOf" srcId="{CF42B0CB-CDDD-42A1-B3A1-FBB34F262C63}" destId="{B849A6F3-9933-4C36-AF65-6098308CBC3C}" srcOrd="1" destOrd="0" presId="urn:microsoft.com/office/officeart/2005/8/layout/radial4#1"/>
    <dgm:cxn modelId="{1ACA7DD5-05D2-42A6-8D70-C966E198C845}" type="presParOf" srcId="{CF42B0CB-CDDD-42A1-B3A1-FBB34F262C63}" destId="{B1756079-1332-4090-9A47-D2C0EDB7FB22}" srcOrd="2" destOrd="0" presId="urn:microsoft.com/office/officeart/2005/8/layout/radial4#1"/>
    <dgm:cxn modelId="{7474CA25-8825-4519-91C2-63A8641C35F7}" type="presParOf" srcId="{CF42B0CB-CDDD-42A1-B3A1-FBB34F262C63}" destId="{8A478794-BDE0-4AD6-9479-89CDBFC37EB7}" srcOrd="3" destOrd="0" presId="urn:microsoft.com/office/officeart/2005/8/layout/radial4#1"/>
    <dgm:cxn modelId="{843F1868-92FA-4127-AA4B-B8CF4ED8D624}" type="presParOf" srcId="{CF42B0CB-CDDD-42A1-B3A1-FBB34F262C63}" destId="{3868CDED-247C-4EE9-95A2-ED400A267946}" srcOrd="4" destOrd="0" presId="urn:microsoft.com/office/officeart/2005/8/layout/radial4#1"/>
    <dgm:cxn modelId="{CCB3655B-7992-4031-9831-EF590700BE76}" type="presParOf" srcId="{CF42B0CB-CDDD-42A1-B3A1-FBB34F262C63}" destId="{D0718308-59AC-43E6-A882-4828EE4494C2}" srcOrd="5" destOrd="0" presId="urn:microsoft.com/office/officeart/2005/8/layout/radial4#1"/>
    <dgm:cxn modelId="{844E72C9-5406-4E5A-8F2A-3C7C58BA2B27}" type="presParOf" srcId="{CF42B0CB-CDDD-42A1-B3A1-FBB34F262C63}" destId="{5E0D0BC9-3E91-4623-8C1A-C4A70EB3594B}" srcOrd="6" destOrd="0" presId="urn:microsoft.com/office/officeart/2005/8/layout/radial4#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6C2808-4946-4D10-B3C6-CFECB6B88B69}" type="doc">
      <dgm:prSet loTypeId="urn:microsoft.com/office/officeart/2005/8/layout/radial5" loCatId="relationship" qsTypeId="urn:microsoft.com/office/officeart/2005/8/quickstyle/simple1#2" qsCatId="simple" csTypeId="urn:microsoft.com/office/officeart/2005/8/colors/accent1_2#2" csCatId="accent1" phldr="0"/>
      <dgm:spPr/>
      <dgm:t>
        <a:bodyPr/>
        <a:lstStyle/>
        <a:p>
          <a:endParaRPr lang="zh-CN" altLang="en-US"/>
        </a:p>
      </dgm:t>
    </dgm:pt>
    <dgm:pt modelId="{606C32C2-2B81-43D2-8731-7AA5BC539E85}">
      <dgm:prSet phldrT="[文本]" phldr="0" custT="0"/>
      <dgm:spPr/>
      <dgm:t>
        <a:bodyPr vert="horz" wrap="square"/>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a:lnSpc>
              <a:spcPct val="100000"/>
            </a:lnSpc>
            <a:spcBef>
              <a:spcPct val="0"/>
            </a:spcBef>
            <a:spcAft>
              <a:spcPct val="35000"/>
            </a:spcAft>
          </a:pPr>
          <a:r>
            <a:rPr lang="zh-CN" altLang="en-US"/>
            <a:t>主要公约</a:t>
          </a:r>
        </a:p>
      </dgm:t>
    </dgm:pt>
    <dgm:pt modelId="{6A930F7C-102B-4B74-A810-0EF8A77C9C80}" cxnId="{6AD60D54-0E43-4C06-82C7-3BBB856496AB}" type="parTrans">
      <dgm:prSet/>
      <dgm:spPr/>
      <dgm:t>
        <a:bodyPr/>
        <a:lstStyle/>
        <a:p>
          <a:endParaRPr lang="zh-CN" altLang="en-US"/>
        </a:p>
      </dgm:t>
    </dgm:pt>
    <dgm:pt modelId="{6834A72C-D888-4AEC-9D62-346A2EEC237F}" cxnId="{6AD60D54-0E43-4C06-82C7-3BBB856496AB}" type="sibTrans">
      <dgm:prSet/>
      <dgm:spPr/>
      <dgm:t>
        <a:bodyPr/>
        <a:lstStyle/>
        <a:p>
          <a:endParaRPr lang="zh-CN" altLang="en-US"/>
        </a:p>
      </dgm:t>
    </dgm:pt>
    <dgm:pt modelId="{9EB41CF7-2687-4840-AAF4-087A996B7653}">
      <dgm:prSet phldrT="[文本]" phldr="0" custT="0"/>
      <dgm:spPr/>
      <dgm:t>
        <a:bodyPr vert="horz" wrap="square"/>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a:lnSpc>
              <a:spcPct val="100000"/>
            </a:lnSpc>
            <a:spcBef>
              <a:spcPct val="0"/>
            </a:spcBef>
            <a:spcAft>
              <a:spcPct val="35000"/>
            </a:spcAft>
          </a:pPr>
          <a:r>
            <a:rPr lang="en-US" altLang="zh-CN"/>
            <a:t>Trips</a:t>
          </a:r>
          <a:r>
            <a:rPr lang="zh-CN" altLang="en-US"/>
            <a:t>协议</a:t>
          </a:r>
        </a:p>
      </dgm:t>
    </dgm:pt>
    <dgm:pt modelId="{F725B255-70E4-4BF2-A614-1EEFDC4C0EBD}" cxnId="{6A2318A5-55EC-4008-AD6F-EF63753D51E9}" type="parTrans">
      <dgm:prSet/>
      <dgm:spPr/>
      <dgm:t>
        <a:bodyPr/>
        <a:lstStyle/>
        <a:p>
          <a:endParaRPr lang="zh-CN" altLang="en-US"/>
        </a:p>
      </dgm:t>
    </dgm:pt>
    <dgm:pt modelId="{BE024001-52C8-4377-9A93-EA2645AD60B3}" cxnId="{6A2318A5-55EC-4008-AD6F-EF63753D51E9}" type="sibTrans">
      <dgm:prSet/>
      <dgm:spPr/>
      <dgm:t>
        <a:bodyPr/>
        <a:lstStyle/>
        <a:p>
          <a:endParaRPr lang="zh-CN" altLang="en-US"/>
        </a:p>
      </dgm:t>
    </dgm:pt>
    <dgm:pt modelId="{1FD7F08B-44CE-4CDA-8621-DB00C9588F7D}">
      <dgm:prSet phldrT="[文本]" phldr="0" custT="0"/>
      <dgm:spPr/>
      <dgm:t>
        <a:bodyPr vert="horz" wrap="square"/>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a:lnSpc>
              <a:spcPct val="100000"/>
            </a:lnSpc>
            <a:spcBef>
              <a:spcPct val="0"/>
            </a:spcBef>
            <a:spcAft>
              <a:spcPct val="35000"/>
            </a:spcAft>
          </a:pPr>
          <a:r>
            <a:rPr lang="zh-CN" altLang="en-US"/>
            <a:t>伯尔尼公约</a:t>
          </a:r>
        </a:p>
      </dgm:t>
    </dgm:pt>
    <dgm:pt modelId="{3006E1B4-77FC-4EBD-A8B7-17D26EF2CDA2}" cxnId="{4B68F3E8-2300-47B6-AF71-FAA3AC26CC02}" type="parTrans">
      <dgm:prSet/>
      <dgm:spPr/>
      <dgm:t>
        <a:bodyPr/>
        <a:lstStyle/>
        <a:p>
          <a:endParaRPr lang="zh-CN" altLang="en-US"/>
        </a:p>
      </dgm:t>
    </dgm:pt>
    <dgm:pt modelId="{397A3741-028F-425D-9B8D-8571BF64A664}" cxnId="{4B68F3E8-2300-47B6-AF71-FAA3AC26CC02}" type="sibTrans">
      <dgm:prSet/>
      <dgm:spPr/>
      <dgm:t>
        <a:bodyPr/>
        <a:lstStyle/>
        <a:p>
          <a:endParaRPr lang="zh-CN" altLang="en-US"/>
        </a:p>
      </dgm:t>
    </dgm:pt>
    <dgm:pt modelId="{31D1D303-25E8-4D32-91E3-085595839514}">
      <dgm:prSet phldrT="[文本]" phldr="0" custT="0"/>
      <dgm:spPr/>
      <dgm:t>
        <a:bodyPr vert="horz" wrap="square"/>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a:lnSpc>
              <a:spcPct val="100000"/>
            </a:lnSpc>
            <a:spcBef>
              <a:spcPct val="0"/>
            </a:spcBef>
            <a:spcAft>
              <a:spcPct val="35000"/>
            </a:spcAft>
          </a:pPr>
          <a:r>
            <a:rPr lang="zh-CN" altLang="en-US"/>
            <a:t>互联网条约</a:t>
          </a:r>
        </a:p>
      </dgm:t>
    </dgm:pt>
    <dgm:pt modelId="{E7143639-131F-4238-BF6C-40B660E1F12E}" cxnId="{0F1F2902-C82D-4AA4-8ABA-405F256F6855}" type="parTrans">
      <dgm:prSet/>
      <dgm:spPr/>
      <dgm:t>
        <a:bodyPr/>
        <a:lstStyle/>
        <a:p>
          <a:endParaRPr lang="zh-CN" altLang="en-US"/>
        </a:p>
      </dgm:t>
    </dgm:pt>
    <dgm:pt modelId="{5A4727C6-0B9F-4DBB-9FD5-4817C9BACE96}" cxnId="{0F1F2902-C82D-4AA4-8ABA-405F256F6855}" type="sibTrans">
      <dgm:prSet/>
      <dgm:spPr/>
      <dgm:t>
        <a:bodyPr/>
        <a:lstStyle/>
        <a:p>
          <a:endParaRPr lang="zh-CN" altLang="en-US"/>
        </a:p>
      </dgm:t>
    </dgm:pt>
    <dgm:pt modelId="{ACC556BC-B091-4088-80C6-AED14A312FB5}">
      <dgm:prSet phldrT="[文本]" phldr="0" custT="0"/>
      <dgm:spPr/>
      <dgm:t>
        <a:bodyPr vert="horz" wrap="square"/>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a:lnSpc>
              <a:spcPct val="100000"/>
            </a:lnSpc>
            <a:spcBef>
              <a:spcPct val="0"/>
            </a:spcBef>
            <a:spcAft>
              <a:spcPct val="35000"/>
            </a:spcAft>
          </a:pPr>
          <a:r>
            <a:rPr lang="zh-CN" altLang="en-US"/>
            <a:t>巴黎公约</a:t>
          </a:r>
        </a:p>
      </dgm:t>
    </dgm:pt>
    <dgm:pt modelId="{D8C837FD-B8AC-4CC7-A639-B541B9D52215}" cxnId="{B7BCFDBE-C15F-4335-A8D7-95EDAD92793A}" type="parTrans">
      <dgm:prSet/>
      <dgm:spPr/>
      <dgm:t>
        <a:bodyPr/>
        <a:lstStyle/>
        <a:p>
          <a:endParaRPr lang="zh-CN" altLang="en-US"/>
        </a:p>
      </dgm:t>
    </dgm:pt>
    <dgm:pt modelId="{F98D1FBC-D7A2-45AF-ABA0-D342C8F70BC4}" cxnId="{B7BCFDBE-C15F-4335-A8D7-95EDAD92793A}" type="sibTrans">
      <dgm:prSet/>
      <dgm:spPr/>
      <dgm:t>
        <a:bodyPr/>
        <a:lstStyle/>
        <a:p>
          <a:endParaRPr lang="zh-CN" altLang="en-US"/>
        </a:p>
      </dgm:t>
    </dgm:pt>
    <dgm:pt modelId="{3159887D-BC34-4F44-B574-5DC0809E4A70}" type="pres">
      <dgm:prSet presAssocID="{E06C2808-4946-4D10-B3C6-CFECB6B88B69}" presName="Name0" presStyleCnt="0">
        <dgm:presLayoutVars>
          <dgm:chMax val="1"/>
          <dgm:dir/>
          <dgm:animLvl val="ctr"/>
          <dgm:resizeHandles val="exact"/>
        </dgm:presLayoutVars>
      </dgm:prSet>
      <dgm:spPr/>
    </dgm:pt>
    <dgm:pt modelId="{B49960C0-2478-4BCF-A9C0-745AB8F5088C}" type="pres">
      <dgm:prSet presAssocID="{606C32C2-2B81-43D2-8731-7AA5BC539E85}" presName="centerShape" presStyleLbl="node0" presStyleIdx="0" presStyleCnt="1"/>
      <dgm:spPr/>
    </dgm:pt>
    <dgm:pt modelId="{EC0B8BA3-D1A0-4681-887A-385E8DD367D4}" type="pres">
      <dgm:prSet presAssocID="{F725B255-70E4-4BF2-A614-1EEFDC4C0EBD}" presName="parTrans" presStyleLbl="sibTrans2D1" presStyleIdx="0" presStyleCnt="4"/>
      <dgm:spPr/>
    </dgm:pt>
    <dgm:pt modelId="{3EC7B1D9-2BD6-405A-B2BE-EE40634A0814}" type="pres">
      <dgm:prSet presAssocID="{F725B255-70E4-4BF2-A614-1EEFDC4C0EBD}" presName="connectorText" presStyleLbl="sibTrans2D1" presStyleIdx="0" presStyleCnt="4"/>
      <dgm:spPr/>
    </dgm:pt>
    <dgm:pt modelId="{E439FB7C-643C-454F-9092-F27C7C66C5B0}" type="pres">
      <dgm:prSet presAssocID="{9EB41CF7-2687-4840-AAF4-087A996B7653}" presName="node" presStyleLbl="node1" presStyleIdx="0" presStyleCnt="4">
        <dgm:presLayoutVars>
          <dgm:bulletEnabled val="1"/>
        </dgm:presLayoutVars>
      </dgm:prSet>
      <dgm:spPr/>
    </dgm:pt>
    <dgm:pt modelId="{7B6555EF-08DC-4AF8-B351-7FF0D98BC600}" type="pres">
      <dgm:prSet presAssocID="{3006E1B4-77FC-4EBD-A8B7-17D26EF2CDA2}" presName="parTrans" presStyleLbl="sibTrans2D1" presStyleIdx="1" presStyleCnt="4"/>
      <dgm:spPr/>
    </dgm:pt>
    <dgm:pt modelId="{54D044D7-DDFF-4962-9EA3-1FA11B88BED4}" type="pres">
      <dgm:prSet presAssocID="{3006E1B4-77FC-4EBD-A8B7-17D26EF2CDA2}" presName="connectorText" presStyleLbl="sibTrans2D1" presStyleIdx="1" presStyleCnt="4"/>
      <dgm:spPr/>
    </dgm:pt>
    <dgm:pt modelId="{DA72E5D4-62CF-433D-B5E8-B21F597C9891}" type="pres">
      <dgm:prSet presAssocID="{1FD7F08B-44CE-4CDA-8621-DB00C9588F7D}" presName="node" presStyleLbl="node1" presStyleIdx="1" presStyleCnt="4">
        <dgm:presLayoutVars>
          <dgm:bulletEnabled val="1"/>
        </dgm:presLayoutVars>
      </dgm:prSet>
      <dgm:spPr/>
    </dgm:pt>
    <dgm:pt modelId="{BAA4AF61-D85D-4172-B49F-287A0B9C89FD}" type="pres">
      <dgm:prSet presAssocID="{E7143639-131F-4238-BF6C-40B660E1F12E}" presName="parTrans" presStyleLbl="sibTrans2D1" presStyleIdx="2" presStyleCnt="4"/>
      <dgm:spPr/>
    </dgm:pt>
    <dgm:pt modelId="{0EA34702-5ACE-401D-9EDC-0AEAC90B2447}" type="pres">
      <dgm:prSet presAssocID="{E7143639-131F-4238-BF6C-40B660E1F12E}" presName="connectorText" presStyleLbl="sibTrans2D1" presStyleIdx="2" presStyleCnt="4"/>
      <dgm:spPr/>
    </dgm:pt>
    <dgm:pt modelId="{9E9F3594-8892-41E8-B3EB-FCDEECCFF202}" type="pres">
      <dgm:prSet presAssocID="{31D1D303-25E8-4D32-91E3-085595839514}" presName="node" presStyleLbl="node1" presStyleIdx="2" presStyleCnt="4">
        <dgm:presLayoutVars>
          <dgm:bulletEnabled val="1"/>
        </dgm:presLayoutVars>
      </dgm:prSet>
      <dgm:spPr/>
    </dgm:pt>
    <dgm:pt modelId="{61326397-1233-4C08-8969-7FBCBC2B26B2}" type="pres">
      <dgm:prSet presAssocID="{D8C837FD-B8AC-4CC7-A639-B541B9D52215}" presName="parTrans" presStyleLbl="sibTrans2D1" presStyleIdx="3" presStyleCnt="4"/>
      <dgm:spPr/>
    </dgm:pt>
    <dgm:pt modelId="{6505D330-90B3-4BB2-8F76-B02E19E3B067}" type="pres">
      <dgm:prSet presAssocID="{D8C837FD-B8AC-4CC7-A639-B541B9D52215}" presName="connectorText" presStyleLbl="sibTrans2D1" presStyleIdx="3" presStyleCnt="4"/>
      <dgm:spPr/>
    </dgm:pt>
    <dgm:pt modelId="{EFD94A1D-1705-44D4-9F71-52ACA21AC469}" type="pres">
      <dgm:prSet presAssocID="{ACC556BC-B091-4088-80C6-AED14A312FB5}" presName="node" presStyleLbl="node1" presStyleIdx="3" presStyleCnt="4">
        <dgm:presLayoutVars>
          <dgm:bulletEnabled val="1"/>
        </dgm:presLayoutVars>
      </dgm:prSet>
      <dgm:spPr/>
    </dgm:pt>
  </dgm:ptLst>
  <dgm:cxnLst>
    <dgm:cxn modelId="{0F1F2902-C82D-4AA4-8ABA-405F256F6855}" srcId="{606C32C2-2B81-43D2-8731-7AA5BC539E85}" destId="{31D1D303-25E8-4D32-91E3-085595839514}" srcOrd="2" destOrd="0" parTransId="{E7143639-131F-4238-BF6C-40B660E1F12E}" sibTransId="{5A4727C6-0B9F-4DBB-9FD5-4817C9BACE96}"/>
    <dgm:cxn modelId="{4FD08115-FD28-411B-9261-44C437B836FF}" type="presOf" srcId="{D8C837FD-B8AC-4CC7-A639-B541B9D52215}" destId="{6505D330-90B3-4BB2-8F76-B02E19E3B067}" srcOrd="1" destOrd="0" presId="urn:microsoft.com/office/officeart/2005/8/layout/radial5"/>
    <dgm:cxn modelId="{063CF51E-C588-4585-A839-5DC674696ED9}" type="presOf" srcId="{1FD7F08B-44CE-4CDA-8621-DB00C9588F7D}" destId="{DA72E5D4-62CF-433D-B5E8-B21F597C9891}" srcOrd="0" destOrd="0" presId="urn:microsoft.com/office/officeart/2005/8/layout/radial5"/>
    <dgm:cxn modelId="{7FEA8B25-03D3-4BD8-8F97-7300D42996EE}" type="presOf" srcId="{606C32C2-2B81-43D2-8731-7AA5BC539E85}" destId="{B49960C0-2478-4BCF-A9C0-745AB8F5088C}" srcOrd="0" destOrd="0" presId="urn:microsoft.com/office/officeart/2005/8/layout/radial5"/>
    <dgm:cxn modelId="{68D2DD3B-887B-4A9C-8233-10EF7903F297}" type="presOf" srcId="{E7143639-131F-4238-BF6C-40B660E1F12E}" destId="{0EA34702-5ACE-401D-9EDC-0AEAC90B2447}" srcOrd="1" destOrd="0" presId="urn:microsoft.com/office/officeart/2005/8/layout/radial5"/>
    <dgm:cxn modelId="{140B6243-6D85-4F68-92CA-7442FADA55C9}" type="presOf" srcId="{E7143639-131F-4238-BF6C-40B660E1F12E}" destId="{BAA4AF61-D85D-4172-B49F-287A0B9C89FD}" srcOrd="0" destOrd="0" presId="urn:microsoft.com/office/officeart/2005/8/layout/radial5"/>
    <dgm:cxn modelId="{3E2FEC67-762C-4D71-92BD-6BE589BE3F50}" type="presOf" srcId="{F725B255-70E4-4BF2-A614-1EEFDC4C0EBD}" destId="{EC0B8BA3-D1A0-4681-887A-385E8DD367D4}" srcOrd="0" destOrd="0" presId="urn:microsoft.com/office/officeart/2005/8/layout/radial5"/>
    <dgm:cxn modelId="{6AD60D54-0E43-4C06-82C7-3BBB856496AB}" srcId="{E06C2808-4946-4D10-B3C6-CFECB6B88B69}" destId="{606C32C2-2B81-43D2-8731-7AA5BC539E85}" srcOrd="0" destOrd="0" parTransId="{6A930F7C-102B-4B74-A810-0EF8A77C9C80}" sibTransId="{6834A72C-D888-4AEC-9D62-346A2EEC237F}"/>
    <dgm:cxn modelId="{FC7A6657-E61E-443C-8C96-1292F38838FE}" type="presOf" srcId="{E06C2808-4946-4D10-B3C6-CFECB6B88B69}" destId="{3159887D-BC34-4F44-B574-5DC0809E4A70}" srcOrd="0" destOrd="0" presId="urn:microsoft.com/office/officeart/2005/8/layout/radial5"/>
    <dgm:cxn modelId="{6ACED758-705B-4EC0-94DD-38B12A08667A}" type="presOf" srcId="{31D1D303-25E8-4D32-91E3-085595839514}" destId="{9E9F3594-8892-41E8-B3EB-FCDEECCFF202}" srcOrd="0" destOrd="0" presId="urn:microsoft.com/office/officeart/2005/8/layout/radial5"/>
    <dgm:cxn modelId="{7B462580-9939-4416-B4C2-C553A59023E3}" type="presOf" srcId="{D8C837FD-B8AC-4CC7-A639-B541B9D52215}" destId="{61326397-1233-4C08-8969-7FBCBC2B26B2}" srcOrd="0" destOrd="0" presId="urn:microsoft.com/office/officeart/2005/8/layout/radial5"/>
    <dgm:cxn modelId="{6A2318A5-55EC-4008-AD6F-EF63753D51E9}" srcId="{606C32C2-2B81-43D2-8731-7AA5BC539E85}" destId="{9EB41CF7-2687-4840-AAF4-087A996B7653}" srcOrd="0" destOrd="0" parTransId="{F725B255-70E4-4BF2-A614-1EEFDC4C0EBD}" sibTransId="{BE024001-52C8-4377-9A93-EA2645AD60B3}"/>
    <dgm:cxn modelId="{A5D0BBBA-4AFF-4BF6-9D24-772F90D37878}" type="presOf" srcId="{F725B255-70E4-4BF2-A614-1EEFDC4C0EBD}" destId="{3EC7B1D9-2BD6-405A-B2BE-EE40634A0814}" srcOrd="1" destOrd="0" presId="urn:microsoft.com/office/officeart/2005/8/layout/radial5"/>
    <dgm:cxn modelId="{368295BB-22BE-4CA2-AC24-406D1A159FAF}" type="presOf" srcId="{3006E1B4-77FC-4EBD-A8B7-17D26EF2CDA2}" destId="{7B6555EF-08DC-4AF8-B351-7FF0D98BC600}" srcOrd="0" destOrd="0" presId="urn:microsoft.com/office/officeart/2005/8/layout/radial5"/>
    <dgm:cxn modelId="{B7BCFDBE-C15F-4335-A8D7-95EDAD92793A}" srcId="{606C32C2-2B81-43D2-8731-7AA5BC539E85}" destId="{ACC556BC-B091-4088-80C6-AED14A312FB5}" srcOrd="3" destOrd="0" parTransId="{D8C837FD-B8AC-4CC7-A639-B541B9D52215}" sibTransId="{F98D1FBC-D7A2-45AF-ABA0-D342C8F70BC4}"/>
    <dgm:cxn modelId="{B9AE13CD-D3BC-4322-B20E-EDDECE974833}" type="presOf" srcId="{3006E1B4-77FC-4EBD-A8B7-17D26EF2CDA2}" destId="{54D044D7-DDFF-4962-9EA3-1FA11B88BED4}" srcOrd="1" destOrd="0" presId="urn:microsoft.com/office/officeart/2005/8/layout/radial5"/>
    <dgm:cxn modelId="{10DCE4D8-0F1B-428A-A5B8-ACDA2004FB63}" type="presOf" srcId="{ACC556BC-B091-4088-80C6-AED14A312FB5}" destId="{EFD94A1D-1705-44D4-9F71-52ACA21AC469}" srcOrd="0" destOrd="0" presId="urn:microsoft.com/office/officeart/2005/8/layout/radial5"/>
    <dgm:cxn modelId="{4B68F3E8-2300-47B6-AF71-FAA3AC26CC02}" srcId="{606C32C2-2B81-43D2-8731-7AA5BC539E85}" destId="{1FD7F08B-44CE-4CDA-8621-DB00C9588F7D}" srcOrd="1" destOrd="0" parTransId="{3006E1B4-77FC-4EBD-A8B7-17D26EF2CDA2}" sibTransId="{397A3741-028F-425D-9B8D-8571BF64A664}"/>
    <dgm:cxn modelId="{C1239EFA-6323-42D7-9A64-273DD3BA6EBE}" type="presOf" srcId="{9EB41CF7-2687-4840-AAF4-087A996B7653}" destId="{E439FB7C-643C-454F-9092-F27C7C66C5B0}" srcOrd="0" destOrd="0" presId="urn:microsoft.com/office/officeart/2005/8/layout/radial5"/>
    <dgm:cxn modelId="{25FE1F9E-BB3A-421B-99E6-6322F49BBB6B}" type="presParOf" srcId="{3159887D-BC34-4F44-B574-5DC0809E4A70}" destId="{B49960C0-2478-4BCF-A9C0-745AB8F5088C}" srcOrd="0" destOrd="0" presId="urn:microsoft.com/office/officeart/2005/8/layout/radial5"/>
    <dgm:cxn modelId="{EDA88CCB-E237-498F-B2BD-7DFE07AF71FE}" type="presParOf" srcId="{3159887D-BC34-4F44-B574-5DC0809E4A70}" destId="{EC0B8BA3-D1A0-4681-887A-385E8DD367D4}" srcOrd="1" destOrd="0" presId="urn:microsoft.com/office/officeart/2005/8/layout/radial5"/>
    <dgm:cxn modelId="{2F9B5686-1D3A-4A58-B643-A15C19C42531}" type="presParOf" srcId="{EC0B8BA3-D1A0-4681-887A-385E8DD367D4}" destId="{3EC7B1D9-2BD6-405A-B2BE-EE40634A0814}" srcOrd="0" destOrd="0" presId="urn:microsoft.com/office/officeart/2005/8/layout/radial5"/>
    <dgm:cxn modelId="{CF3E03F8-70AB-4272-98B5-423C3AF0D663}" type="presParOf" srcId="{3159887D-BC34-4F44-B574-5DC0809E4A70}" destId="{E439FB7C-643C-454F-9092-F27C7C66C5B0}" srcOrd="2" destOrd="0" presId="urn:microsoft.com/office/officeart/2005/8/layout/radial5"/>
    <dgm:cxn modelId="{2F8221AF-48CC-421B-A3BA-8176EF1CB343}" type="presParOf" srcId="{3159887D-BC34-4F44-B574-5DC0809E4A70}" destId="{7B6555EF-08DC-4AF8-B351-7FF0D98BC600}" srcOrd="3" destOrd="0" presId="urn:microsoft.com/office/officeart/2005/8/layout/radial5"/>
    <dgm:cxn modelId="{D7DA7897-5A47-42BA-BFD0-555BA08BF520}" type="presParOf" srcId="{7B6555EF-08DC-4AF8-B351-7FF0D98BC600}" destId="{54D044D7-DDFF-4962-9EA3-1FA11B88BED4}" srcOrd="0" destOrd="0" presId="urn:microsoft.com/office/officeart/2005/8/layout/radial5"/>
    <dgm:cxn modelId="{2B30C586-5D65-40FD-8758-394C2B7193C5}" type="presParOf" srcId="{3159887D-BC34-4F44-B574-5DC0809E4A70}" destId="{DA72E5D4-62CF-433D-B5E8-B21F597C9891}" srcOrd="4" destOrd="0" presId="urn:microsoft.com/office/officeart/2005/8/layout/radial5"/>
    <dgm:cxn modelId="{116FAE32-4420-441F-82BC-DA92B57C9CAD}" type="presParOf" srcId="{3159887D-BC34-4F44-B574-5DC0809E4A70}" destId="{BAA4AF61-D85D-4172-B49F-287A0B9C89FD}" srcOrd="5" destOrd="0" presId="urn:microsoft.com/office/officeart/2005/8/layout/radial5"/>
    <dgm:cxn modelId="{7878ECFC-B7D0-44B1-9548-51A26ADB24A6}" type="presParOf" srcId="{BAA4AF61-D85D-4172-B49F-287A0B9C89FD}" destId="{0EA34702-5ACE-401D-9EDC-0AEAC90B2447}" srcOrd="0" destOrd="0" presId="urn:microsoft.com/office/officeart/2005/8/layout/radial5"/>
    <dgm:cxn modelId="{F21E5FBE-83E4-41E8-8758-98EBA29ACA98}" type="presParOf" srcId="{3159887D-BC34-4F44-B574-5DC0809E4A70}" destId="{9E9F3594-8892-41E8-B3EB-FCDEECCFF202}" srcOrd="6" destOrd="0" presId="urn:microsoft.com/office/officeart/2005/8/layout/radial5"/>
    <dgm:cxn modelId="{C2B291A8-7EBA-4A1F-B396-D22B55501F5D}" type="presParOf" srcId="{3159887D-BC34-4F44-B574-5DC0809E4A70}" destId="{61326397-1233-4C08-8969-7FBCBC2B26B2}" srcOrd="7" destOrd="0" presId="urn:microsoft.com/office/officeart/2005/8/layout/radial5"/>
    <dgm:cxn modelId="{5512F549-ABD2-453D-8994-D61DCA67518C}" type="presParOf" srcId="{61326397-1233-4C08-8969-7FBCBC2B26B2}" destId="{6505D330-90B3-4BB2-8F76-B02E19E3B067}" srcOrd="0" destOrd="0" presId="urn:microsoft.com/office/officeart/2005/8/layout/radial5"/>
    <dgm:cxn modelId="{F65E6D8E-361F-4F81-94C7-E83A71812C1C}" type="presParOf" srcId="{3159887D-BC34-4F44-B574-5DC0809E4A70}" destId="{EFD94A1D-1705-44D4-9F71-52ACA21AC469}" srcOrd="8" destOrd="0" presId="urn:microsoft.com/office/officeart/2005/8/layout/radial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979410" cy="4883785"/>
        <a:chOff x="0" y="0"/>
        <a:chExt cx="7979410" cy="4883785"/>
      </a:xfrm>
    </dsp:grpSpPr>
    <dsp:sp modelId="{B52502C2-594A-4A13-A5FF-5CD5841BD847}">
      <dsp:nvSpPr>
        <dsp:cNvPr id="3" name="椭圆 2"/>
        <dsp:cNvSpPr/>
      </dsp:nvSpPr>
      <dsp:spPr bwMode="white">
        <a:xfrm>
          <a:off x="2874618" y="2653612"/>
          <a:ext cx="2230173" cy="2230173"/>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7780" tIns="17780" rIns="17780" bIns="177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800">
              <a:latin typeface="华文楷体" panose="02010600040101010101" pitchFamily="2" charset="-122"/>
              <a:ea typeface="华文楷体" panose="02010600040101010101" pitchFamily="2" charset="-122"/>
            </a:rPr>
            <a:t>条约构成</a:t>
          </a:r>
        </a:p>
      </dsp:txBody>
      <dsp:txXfrm>
        <a:off x="2874618" y="2653612"/>
        <a:ext cx="2230173" cy="2230173"/>
      </dsp:txXfrm>
    </dsp:sp>
    <dsp:sp modelId="{B849A6F3-9933-4C36-AF65-6098308CBC3C}">
      <dsp:nvSpPr>
        <dsp:cNvPr id="4" name="左箭头 3"/>
        <dsp:cNvSpPr/>
      </dsp:nvSpPr>
      <dsp:spPr bwMode="white">
        <a:xfrm rot="12899999">
          <a:off x="1483122" y="2293330"/>
          <a:ext cx="1706808" cy="635599"/>
        </a:xfrm>
        <a:prstGeom prst="lef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rot="12899999">
        <a:off x="1483122" y="2293330"/>
        <a:ext cx="1706808" cy="635599"/>
      </dsp:txXfrm>
    </dsp:sp>
    <dsp:sp modelId="{B1756079-1332-4090-9A47-D2C0EDB7FB22}">
      <dsp:nvSpPr>
        <dsp:cNvPr id="5" name="圆角矩形 4"/>
        <dsp:cNvSpPr/>
      </dsp:nvSpPr>
      <dsp:spPr bwMode="white">
        <a:xfrm>
          <a:off x="537439" y="1245682"/>
          <a:ext cx="2118665" cy="1694932"/>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45719" tIns="45719" rIns="4571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a:latin typeface="华文楷体" panose="02010600040101010101" pitchFamily="2" charset="-122"/>
              <a:ea typeface="华文楷体" panose="02010600040101010101" pitchFamily="2" charset="-122"/>
            </a:rPr>
            <a:t>知识产权保护：</a:t>
          </a:r>
          <a:r>
            <a:rPr lang="zh-CN" altLang="en-US" sz="1800">
              <a:latin typeface="华文楷体" panose="02010600040101010101" pitchFamily="2" charset="-122"/>
              <a:ea typeface="华文楷体" panose="02010600040101010101" pitchFamily="2" charset="-122"/>
            </a:rPr>
            <a:t>国际上议定的各国知识产权保护的基本标准</a:t>
          </a:r>
        </a:p>
      </dsp:txBody>
      <dsp:txXfrm>
        <a:off x="537439" y="1245682"/>
        <a:ext cx="2118665" cy="1694932"/>
      </dsp:txXfrm>
    </dsp:sp>
    <dsp:sp modelId="{8A478794-BDE0-4AD6-9479-89CDBFC37EB7}">
      <dsp:nvSpPr>
        <dsp:cNvPr id="6" name="左箭头 5"/>
        <dsp:cNvSpPr/>
      </dsp:nvSpPr>
      <dsp:spPr bwMode="white">
        <a:xfrm rot="16199999">
          <a:off x="3136301" y="1432739"/>
          <a:ext cx="1706808" cy="635599"/>
        </a:xfrm>
        <a:prstGeom prst="lef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rot="16199999">
        <a:off x="3136301" y="1432739"/>
        <a:ext cx="1706808" cy="635599"/>
      </dsp:txXfrm>
    </dsp:sp>
    <dsp:sp modelId="{3868CDED-247C-4EE9-95A2-ED400A267946}">
      <dsp:nvSpPr>
        <dsp:cNvPr id="7" name="圆角矩形 6"/>
        <dsp:cNvSpPr/>
      </dsp:nvSpPr>
      <dsp:spPr bwMode="white">
        <a:xfrm>
          <a:off x="2930373" y="0"/>
          <a:ext cx="2118665" cy="1694932"/>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45719" tIns="45719" rIns="4571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a:latin typeface="华文楷体" panose="02010600040101010101" pitchFamily="2" charset="-122"/>
              <a:ea typeface="华文楷体" panose="02010600040101010101" pitchFamily="2" charset="-122"/>
            </a:rPr>
            <a:t>全球保护体系条约：</a:t>
          </a:r>
          <a:r>
            <a:rPr lang="zh-CN" altLang="en-US" sz="1800">
              <a:latin typeface="华文楷体" panose="02010600040101010101" pitchFamily="2" charset="-122"/>
              <a:ea typeface="华文楷体" panose="02010600040101010101" pitchFamily="2" charset="-122"/>
            </a:rPr>
            <a:t>确保一次国际注册或申请在任何一个有关签署国中有效</a:t>
          </a:r>
        </a:p>
      </dsp:txBody>
      <dsp:txXfrm>
        <a:off x="2930373" y="0"/>
        <a:ext cx="2118665" cy="1694932"/>
      </dsp:txXfrm>
    </dsp:sp>
    <dsp:sp modelId="{D0718308-59AC-43E6-A882-4828EE4494C2}">
      <dsp:nvSpPr>
        <dsp:cNvPr id="8" name="左箭头 7"/>
        <dsp:cNvSpPr/>
      </dsp:nvSpPr>
      <dsp:spPr bwMode="white">
        <a:xfrm rot="-2100000">
          <a:off x="4789481" y="2293330"/>
          <a:ext cx="1706808" cy="635599"/>
        </a:xfrm>
        <a:prstGeom prst="lef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rot="-2100000">
        <a:off x="4789481" y="2293330"/>
        <a:ext cx="1706808" cy="635599"/>
      </dsp:txXfrm>
    </dsp:sp>
    <dsp:sp modelId="{5E0D0BC9-3E91-4623-8C1A-C4A70EB3594B}">
      <dsp:nvSpPr>
        <dsp:cNvPr id="9" name="圆角矩形 8"/>
        <dsp:cNvSpPr/>
      </dsp:nvSpPr>
      <dsp:spPr bwMode="white">
        <a:xfrm>
          <a:off x="5323306" y="1245682"/>
          <a:ext cx="2118665" cy="1694932"/>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45719" tIns="45719" rIns="4571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a:latin typeface="华文楷体" panose="02010600040101010101" pitchFamily="2" charset="-122"/>
              <a:ea typeface="华文楷体" panose="02010600040101010101" pitchFamily="2" charset="-122"/>
            </a:rPr>
            <a:t>分类条约：</a:t>
          </a:r>
          <a:r>
            <a:rPr lang="zh-CN" altLang="en-US" sz="1800">
              <a:latin typeface="华文楷体" panose="02010600040101010101" pitchFamily="2" charset="-122"/>
              <a:ea typeface="华文楷体" panose="02010600040101010101" pitchFamily="2" charset="-122"/>
            </a:rPr>
            <a:t>将关于发明、商标和工业品外观设计的信息按可操作的结构编成索引，以便于查询</a:t>
          </a:r>
        </a:p>
      </dsp:txBody>
      <dsp:txXfrm>
        <a:off x="5323306" y="1245682"/>
        <a:ext cx="2118665" cy="1694932"/>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955155" cy="4530725"/>
        <a:chOff x="0" y="0"/>
        <a:chExt cx="6955155" cy="4530725"/>
      </a:xfrm>
    </dsp:grpSpPr>
    <dsp:sp modelId="{B49960C0-2478-4BCF-A9C0-745AB8F5088C}">
      <dsp:nvSpPr>
        <dsp:cNvPr id="3" name="椭圆 2"/>
        <dsp:cNvSpPr/>
      </dsp:nvSpPr>
      <dsp:spPr bwMode="white">
        <a:xfrm>
          <a:off x="2881429" y="1669214"/>
          <a:ext cx="1192296" cy="1192296"/>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31750" tIns="31750" rIns="31750" bIns="31750"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zh-CN" altLang="en-US"/>
            <a:t>主要公约</a:t>
          </a:r>
        </a:p>
      </dsp:txBody>
      <dsp:txXfrm>
        <a:off x="2881429" y="1669214"/>
        <a:ext cx="1192296" cy="1192296"/>
      </dsp:txXfrm>
    </dsp:sp>
    <dsp:sp modelId="{EC0B8BA3-D1A0-4681-887A-385E8DD367D4}">
      <dsp:nvSpPr>
        <dsp:cNvPr id="4" name="右箭头 3"/>
        <dsp:cNvSpPr/>
      </dsp:nvSpPr>
      <dsp:spPr bwMode="white">
        <a:xfrm rot="16199999">
          <a:off x="3351194" y="1228065"/>
          <a:ext cx="252767" cy="405381"/>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16199999">
        <a:off x="3351194" y="1228065"/>
        <a:ext cx="252767" cy="405381"/>
      </dsp:txXfrm>
    </dsp:sp>
    <dsp:sp modelId="{E439FB7C-643C-454F-9092-F27C7C66C5B0}">
      <dsp:nvSpPr>
        <dsp:cNvPr id="5" name="椭圆 4"/>
        <dsp:cNvSpPr/>
      </dsp:nvSpPr>
      <dsp:spPr bwMode="white">
        <a:xfrm>
          <a:off x="2881429" y="0"/>
          <a:ext cx="1192296" cy="1192296"/>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25400" tIns="25400" rIns="254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altLang="zh-CN"/>
            <a:t>Trips</a:t>
          </a:r>
          <a:r>
            <a:rPr lang="zh-CN" altLang="en-US"/>
            <a:t>协议</a:t>
          </a:r>
        </a:p>
      </dsp:txBody>
      <dsp:txXfrm>
        <a:off x="2881429" y="0"/>
        <a:ext cx="1192296" cy="1192296"/>
      </dsp:txXfrm>
    </dsp:sp>
    <dsp:sp modelId="{7B6555EF-08DC-4AF8-B351-7FF0D98BC600}">
      <dsp:nvSpPr>
        <dsp:cNvPr id="6" name="右箭头 5"/>
        <dsp:cNvSpPr/>
      </dsp:nvSpPr>
      <dsp:spPr bwMode="white">
        <a:xfrm>
          <a:off x="4185801" y="2062672"/>
          <a:ext cx="252767" cy="405381"/>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a:off x="4185801" y="2062672"/>
        <a:ext cx="252767" cy="405381"/>
      </dsp:txXfrm>
    </dsp:sp>
    <dsp:sp modelId="{DA72E5D4-62CF-433D-B5E8-B21F597C9891}">
      <dsp:nvSpPr>
        <dsp:cNvPr id="7" name="椭圆 6"/>
        <dsp:cNvSpPr/>
      </dsp:nvSpPr>
      <dsp:spPr bwMode="white">
        <a:xfrm>
          <a:off x="4550644" y="1669214"/>
          <a:ext cx="1192296" cy="1192296"/>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25400" tIns="25400" rIns="254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a:t>伯尔尼公约</a:t>
          </a:r>
        </a:p>
      </dsp:txBody>
      <dsp:txXfrm>
        <a:off x="4550644" y="1669214"/>
        <a:ext cx="1192296" cy="1192296"/>
      </dsp:txXfrm>
    </dsp:sp>
    <dsp:sp modelId="{BAA4AF61-D85D-4172-B49F-287A0B9C89FD}">
      <dsp:nvSpPr>
        <dsp:cNvPr id="8" name="右箭头 7"/>
        <dsp:cNvSpPr/>
      </dsp:nvSpPr>
      <dsp:spPr bwMode="white">
        <a:xfrm rot="5400000">
          <a:off x="3351194" y="2897279"/>
          <a:ext cx="252767" cy="405381"/>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rot="108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5400000">
        <a:off x="3351194" y="2897279"/>
        <a:ext cx="252767" cy="405381"/>
      </dsp:txXfrm>
    </dsp:sp>
    <dsp:sp modelId="{9E9F3594-8892-41E8-B3EB-FCDEECCFF202}">
      <dsp:nvSpPr>
        <dsp:cNvPr id="9" name="椭圆 8"/>
        <dsp:cNvSpPr/>
      </dsp:nvSpPr>
      <dsp:spPr bwMode="white">
        <a:xfrm>
          <a:off x="2881429" y="3338429"/>
          <a:ext cx="1192296" cy="1192296"/>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25400" tIns="25400" rIns="254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a:t>互联网条约</a:t>
          </a:r>
        </a:p>
      </dsp:txBody>
      <dsp:txXfrm>
        <a:off x="2881429" y="3338429"/>
        <a:ext cx="1192296" cy="1192296"/>
      </dsp:txXfrm>
    </dsp:sp>
    <dsp:sp modelId="{61326397-1233-4C08-8969-7FBCBC2B26B2}">
      <dsp:nvSpPr>
        <dsp:cNvPr id="10" name="右箭头 9"/>
        <dsp:cNvSpPr/>
      </dsp:nvSpPr>
      <dsp:spPr bwMode="white">
        <a:xfrm rot="10800000">
          <a:off x="2516587" y="2062672"/>
          <a:ext cx="252767" cy="405381"/>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rot="10800000"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rot="10800000">
        <a:off x="2516587" y="2062672"/>
        <a:ext cx="252767" cy="405381"/>
      </dsp:txXfrm>
    </dsp:sp>
    <dsp:sp modelId="{EFD94A1D-1705-44D4-9F71-52ACA21AC469}">
      <dsp:nvSpPr>
        <dsp:cNvPr id="11" name="椭圆 10"/>
        <dsp:cNvSpPr/>
      </dsp:nvSpPr>
      <dsp:spPr bwMode="white">
        <a:xfrm>
          <a:off x="1212215" y="1669214"/>
          <a:ext cx="1192296" cy="1192296"/>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25400" tIns="25400" rIns="2540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zh-CN" altLang="en-US"/>
            <a:t>巴黎公约</a:t>
          </a:r>
        </a:p>
      </dsp:txBody>
      <dsp:txXfrm>
        <a:off x="1212215" y="1669214"/>
        <a:ext cx="1192296" cy="1192296"/>
      </dsp:txXfrm>
    </dsp:sp>
  </dsp:spTree>
</dsp:drawing>
</file>

<file path=ppt/diagrams/layout1.xml><?xml version="1.0" encoding="utf-8"?>
<dgm:layoutDef xmlns:dgm="http://schemas.openxmlformats.org/drawingml/2006/diagram" xmlns:a="http://schemas.openxmlformats.org/drawingml/2006/main" uniqueId="urn:microsoft.com/office/officeart/2005/8/layout/radial4#1">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Sty" val="arr"/>
              <dgm:param type="endSty" val="noArr"/>
              <dgm:param type="begPts" val="auto"/>
              <dgm:param type="endPts" val="ct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单击图标添加图片</a:t>
            </a:r>
            <a:endParaRPr kumimoji="1"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982980"/>
            <a:ext cx="1971675" cy="5194300"/>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527685" y="982980"/>
            <a:ext cx="5800725"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4D081C9-610E-4CAB-9A64-C0FFBD0075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2DE187-E7E6-416C-A2FA-1370772370B5}"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4D081C9-610E-4CAB-9A64-C0FFBD0075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2DE187-E7E6-416C-A2FA-1370772370B5}"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4D081C9-610E-4CAB-9A64-C0FFBD0075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2DE187-E7E6-416C-A2FA-1370772370B5}"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4D081C9-610E-4CAB-9A64-C0FFBD0075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2DE187-E7E6-416C-A2FA-1370772370B5}"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4D081C9-610E-4CAB-9A64-C0FFBD0075B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2DE187-E7E6-416C-A2FA-1370772370B5}"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4D081C9-610E-4CAB-9A64-C0FFBD0075B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2DE187-E7E6-416C-A2FA-1370772370B5}"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D081C9-610E-4CAB-9A64-C0FFBD0075B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2DE187-E7E6-416C-A2FA-1370772370B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4D081C9-610E-4CAB-9A64-C0FFBD0075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2DE187-E7E6-416C-A2FA-1370772370B5}"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4D081C9-610E-4CAB-9A64-C0FFBD0075B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2DE187-E7E6-416C-A2FA-1370772370B5}"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4D081C9-610E-4CAB-9A64-C0FFBD0075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2DE187-E7E6-416C-A2FA-1370772370B5}"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4D081C9-610E-4CAB-9A64-C0FFBD0075B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2DE187-E7E6-416C-A2FA-1370772370B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7705" y="873125"/>
            <a:ext cx="7886700" cy="1325563"/>
          </a:xfrm>
        </p:spPr>
        <p:txBody>
          <a:bodyPr/>
          <a:lstStyle>
            <a:lvl1pPr>
              <a:defRPr sz="3200">
                <a:latin typeface="楷体" panose="02010609060101010101" pitchFamily="49" charset="-122"/>
                <a:ea typeface="楷体" panose="02010609060101010101" pitchFamily="49" charset="-122"/>
              </a:defRPr>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628650" y="2146935"/>
            <a:ext cx="7886700" cy="4055745"/>
          </a:xfrm>
        </p:spPr>
        <p:txBody>
          <a:bodyPr/>
          <a:lstStyle>
            <a:lvl1pPr marL="0" indent="0">
              <a:buNone/>
              <a:defRPr sz="3200">
                <a:latin typeface="楷体" panose="02010609060101010101" pitchFamily="49" charset="-122"/>
                <a:ea typeface="楷体" panose="02010609060101010101" pitchFamily="49" charset="-122"/>
              </a:defRPr>
            </a:lvl1pPr>
            <a:lvl2pPr marL="457200" indent="0">
              <a:buNone/>
              <a:defRPr>
                <a:latin typeface="楷体" panose="02010609060101010101" pitchFamily="49" charset="-122"/>
                <a:ea typeface="楷体" panose="02010609060101010101" pitchFamily="49" charset="-122"/>
              </a:defRPr>
            </a:lvl2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32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628650" y="1825625"/>
            <a:ext cx="38862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4629150" y="1825625"/>
            <a:ext cx="38862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5226" y="673735"/>
            <a:ext cx="7886700" cy="1325563"/>
          </a:xfrm>
        </p:spPr>
        <p:txBody>
          <a:bodyPr/>
          <a:lstStyle>
            <a:lvl1pPr>
              <a:defRPr>
                <a:latin typeface="楷体" panose="02010609060101010101" pitchFamily="49" charset="-122"/>
                <a:ea typeface="楷体" panose="02010609060101010101" pitchFamily="49" charset="-122"/>
              </a:defRPr>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atin typeface="楷体" panose="02010609060101010101" pitchFamily="49" charset="-122"/>
                <a:ea typeface="楷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629841" y="2505075"/>
            <a:ext cx="3868340" cy="3684588"/>
          </a:xfrm>
        </p:spPr>
        <p:txBody>
          <a:bodyPr/>
          <a:lstStyle>
            <a:lvl1pPr>
              <a:defRPr>
                <a:solidFill>
                  <a:schemeClr val="tx1"/>
                </a:solidFill>
                <a:latin typeface="楷体" panose="02010609060101010101" pitchFamily="49" charset="-122"/>
                <a:ea typeface="楷体" panose="02010609060101010101" pitchFamily="49" charset="-122"/>
              </a:defRPr>
            </a:lvl1pPr>
            <a:lvl2pPr>
              <a:defRPr>
                <a:solidFill>
                  <a:schemeClr val="tx1"/>
                </a:solidFill>
                <a:latin typeface="楷体" panose="02010609060101010101" pitchFamily="49" charset="-122"/>
                <a:ea typeface="楷体" panose="02010609060101010101" pitchFamily="49" charset="-122"/>
              </a:defRPr>
            </a:lvl2pPr>
            <a:lvl3pPr>
              <a:defRPr>
                <a:solidFill>
                  <a:schemeClr val="tx1"/>
                </a:solidFill>
                <a:latin typeface="楷体" panose="02010609060101010101" pitchFamily="49" charset="-122"/>
                <a:ea typeface="楷体" panose="02010609060101010101" pitchFamily="49" charset="-122"/>
              </a:defRPr>
            </a:lvl3pPr>
            <a:lvl4pPr>
              <a:defRPr>
                <a:solidFill>
                  <a:schemeClr val="tx1"/>
                </a:solidFill>
                <a:latin typeface="楷体" panose="02010609060101010101" pitchFamily="49" charset="-122"/>
                <a:ea typeface="楷体" panose="02010609060101010101" pitchFamily="49" charset="-122"/>
              </a:defRPr>
            </a:lvl4pPr>
            <a:lvl5pPr>
              <a:defRPr>
                <a:solidFill>
                  <a:schemeClr val="tx1"/>
                </a:solidFill>
                <a:latin typeface="楷体" panose="02010609060101010101" pitchFamily="49" charset="-122"/>
                <a:ea typeface="楷体" panose="02010609060101010101" pitchFamily="49"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atin typeface="楷体" panose="02010609060101010101" pitchFamily="49" charset="-122"/>
                <a:ea typeface="楷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4629150" y="2505075"/>
            <a:ext cx="3887391" cy="3684588"/>
          </a:xfrm>
        </p:spPr>
        <p:txBody>
          <a:bodyPr/>
          <a:lstStyle>
            <a:lvl1pPr>
              <a:defRPr>
                <a:solidFill>
                  <a:schemeClr val="tx1"/>
                </a:solidFill>
                <a:latin typeface="楷体" panose="02010609060101010101" pitchFamily="49" charset="-122"/>
                <a:ea typeface="楷体" panose="02010609060101010101" pitchFamily="49" charset="-122"/>
              </a:defRPr>
            </a:lvl1pPr>
            <a:lvl2pPr>
              <a:defRPr>
                <a:solidFill>
                  <a:schemeClr val="tx1"/>
                </a:solidFill>
                <a:latin typeface="楷体" panose="02010609060101010101" pitchFamily="49" charset="-122"/>
                <a:ea typeface="楷体" panose="02010609060101010101" pitchFamily="49" charset="-122"/>
              </a:defRPr>
            </a:lvl2pPr>
            <a:lvl3pPr>
              <a:defRPr>
                <a:solidFill>
                  <a:schemeClr val="tx1"/>
                </a:solidFill>
                <a:latin typeface="楷体" panose="02010609060101010101" pitchFamily="49" charset="-122"/>
                <a:ea typeface="楷体" panose="02010609060101010101" pitchFamily="49" charset="-122"/>
              </a:defRPr>
            </a:lvl3pPr>
            <a:lvl4pPr>
              <a:defRPr>
                <a:solidFill>
                  <a:schemeClr val="tx1"/>
                </a:solidFill>
                <a:latin typeface="楷体" panose="02010609060101010101" pitchFamily="49" charset="-122"/>
                <a:ea typeface="楷体" panose="02010609060101010101" pitchFamily="49" charset="-122"/>
              </a:defRPr>
            </a:lvl4pPr>
            <a:lvl5pPr>
              <a:defRPr>
                <a:solidFill>
                  <a:schemeClr val="tx1"/>
                </a:solidFill>
                <a:latin typeface="楷体" panose="02010609060101010101" pitchFamily="49" charset="-122"/>
                <a:ea typeface="楷体" panose="02010609060101010101" pitchFamily="49" charset="-122"/>
              </a:defRPr>
            </a:lvl5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36270" y="852805"/>
            <a:ext cx="78867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628650" y="2178685"/>
            <a:ext cx="7886700" cy="4074160"/>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C9B0E-115B-4051-9683-ADFC42A8D33D}"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DDBDF-422C-4DCF-8E8B-C6AE98C5FD57}" type="slidenum">
              <a:rPr lang="zh-CN" altLang="en-US" smtClean="0"/>
            </a:fld>
            <a:endParaRPr lang="zh-CN" altLang="en-US"/>
          </a:p>
        </p:txBody>
      </p:sp>
      <p:pic>
        <p:nvPicPr>
          <p:cNvPr id="7" name="图片 6" descr="title"/>
          <p:cNvPicPr>
            <a:picLocks noChangeAspect="1"/>
          </p:cNvPicPr>
          <p:nvPr/>
        </p:nvPicPr>
        <p:blipFill>
          <a:blip r:embed="rId13"/>
          <a:stretch>
            <a:fillRect/>
          </a:stretch>
        </p:blipFill>
        <p:spPr>
          <a:xfrm>
            <a:off x="0" y="0"/>
            <a:ext cx="9159240" cy="916305"/>
          </a:xfrm>
          <a:prstGeom prst="rect">
            <a:avLst/>
          </a:prstGeom>
        </p:spPr>
      </p:pic>
      <p:pic>
        <p:nvPicPr>
          <p:cNvPr id="8" name="图片 7" descr="玉兰花"/>
          <p:cNvPicPr>
            <a:picLocks noChangeAspect="1"/>
          </p:cNvPicPr>
          <p:nvPr/>
        </p:nvPicPr>
        <p:blipFill>
          <a:blip r:embed="rId14"/>
          <a:stretch>
            <a:fillRect/>
          </a:stretch>
        </p:blipFill>
        <p:spPr>
          <a:xfrm>
            <a:off x="4714240" y="3253740"/>
            <a:ext cx="5734050" cy="36042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楷体" panose="02010609060101010101" pitchFamily="49" charset="-122"/>
          <a:ea typeface="楷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楷体" panose="02010609060101010101" pitchFamily="49" charset="-122"/>
          <a:ea typeface="楷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081C9-610E-4CAB-9A64-C0FFBD0075BE}"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DE187-E7E6-416C-A2FA-1370772370B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5330" y="2037874"/>
            <a:ext cx="7886700" cy="1138953"/>
          </a:xfrm>
        </p:spPr>
        <p:txBody>
          <a:bodyPr>
            <a:normAutofit/>
          </a:bodyPr>
          <a:lstStyle/>
          <a:p>
            <a:pPr algn="ctr" defTabSz="342900" fontAlgn="base">
              <a:lnSpc>
                <a:spcPct val="120000"/>
              </a:lnSpc>
              <a:spcAft>
                <a:spcPct val="0"/>
              </a:spcAft>
            </a:pPr>
            <a:r>
              <a:rPr kumimoji="1" lang="zh-CN" altLang="en-US" dirty="0">
                <a:ea typeface="黑体" panose="02010609060101010101" pitchFamily="49" charset="-122"/>
              </a:rPr>
              <a:t>知识产权国际保护</a:t>
            </a:r>
            <a:endParaRPr kumimoji="1" lang="zh-CN" altLang="en-US" dirty="0">
              <a:ea typeface="黑体" panose="02010609060101010101" pitchFamily="49" charset="-122"/>
            </a:endParaRPr>
          </a:p>
        </p:txBody>
      </p:sp>
      <p:sp>
        <p:nvSpPr>
          <p:cNvPr id="4" name="标题 1"/>
          <p:cNvSpPr txBox="1"/>
          <p:nvPr/>
        </p:nvSpPr>
        <p:spPr>
          <a:xfrm>
            <a:off x="908050" y="4038681"/>
            <a:ext cx="7886700" cy="1772838"/>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200000"/>
              </a:lnSpc>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知识产权法研究所     付继存</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gn="ctr">
              <a:lnSpc>
                <a:spcPct val="200000"/>
              </a:lnSpc>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二〇二二年六月</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753110" y="1465580"/>
            <a:ext cx="7950835" cy="4641850"/>
          </a:xfrm>
          <a:ln w="6350">
            <a:solidFill>
              <a:schemeClr val="tx1"/>
            </a:solidFill>
          </a:ln>
        </p:spPr>
        <p:txBody>
          <a:bodyPr>
            <a:normAutofit/>
          </a:bodyPr>
          <a:lstStyle/>
          <a:p>
            <a:pPr marL="0" indent="0" defTabSz="342900" fontAlgn="base">
              <a:lnSpc>
                <a:spcPct val="200000"/>
              </a:lnSpc>
              <a:spcBef>
                <a:spcPts val="0"/>
              </a:spcBef>
              <a:spcAft>
                <a:spcPct val="0"/>
              </a:spcAft>
              <a:buFont typeface="Wingdings" panose="05000000000000000000" pitchFamily="2" charset="2"/>
              <a:buNone/>
            </a:pPr>
            <a:r>
              <a:rPr lang="zh-CN" altLang="en-US" sz="2400" b="1" dirty="0">
                <a:latin typeface="楷体" panose="02010609060101010101" pitchFamily="49" charset="-122"/>
                <a:ea typeface="楷体" panose="02010609060101010101" pitchFamily="49" charset="-122"/>
              </a:rPr>
              <a:t>一、 TRIPs协定的基本原则</a:t>
            </a:r>
            <a:endParaRPr lang="zh-CN" altLang="en-US" sz="2400" b="1" dirty="0">
              <a:latin typeface="楷体" panose="02010609060101010101" pitchFamily="49" charset="-122"/>
              <a:ea typeface="楷体" panose="02010609060101010101" pitchFamily="49" charset="-122"/>
            </a:endParaRPr>
          </a:p>
          <a:p>
            <a:pPr marL="342900" indent="-342900" defTabSz="342900" fontAlgn="base">
              <a:lnSpc>
                <a:spcPct val="150000"/>
              </a:lnSpc>
              <a:spcBef>
                <a:spcPts val="0"/>
              </a:spcBef>
              <a:spcAft>
                <a:spcPct val="0"/>
              </a:spcAft>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sym typeface="+mn-ea"/>
              </a:rPr>
              <a:t>最低保护标准原则：</a:t>
            </a:r>
            <a:r>
              <a:rPr lang="zh-CN" altLang="en-US" sz="2000" dirty="0">
                <a:latin typeface="楷体" panose="02010609060101010101" pitchFamily="49" charset="-122"/>
                <a:ea typeface="楷体" panose="02010609060101010101" pitchFamily="49" charset="-122"/>
              </a:rPr>
              <a:t>凡协定规定的最低保护标准，成员均应遵守。根据协定第1条，成员可以根据其法律制度及习惯确定实施本协定的具体方式</a:t>
            </a:r>
            <a:endParaRPr lang="zh-CN" altLang="en-US" sz="2000" dirty="0">
              <a:latin typeface="楷体" panose="02010609060101010101" pitchFamily="49" charset="-122"/>
              <a:ea typeface="楷体" panose="02010609060101010101" pitchFamily="49" charset="-122"/>
            </a:endParaRPr>
          </a:p>
          <a:p>
            <a:pPr marL="342900" indent="-342900" defTabSz="342900" fontAlgn="base">
              <a:lnSpc>
                <a:spcPct val="150000"/>
              </a:lnSpc>
              <a:spcBef>
                <a:spcPts val="0"/>
              </a:spcBef>
              <a:spcAft>
                <a:spcPct val="0"/>
              </a:spcAft>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利益平衡原则： 协定的第7条和第8条的标题分别为“目标（objectives）”和“原则（principles）”，这两条反映了知识产权保护与社会公众利益应当保持平衡的立场</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33400" y="1226185"/>
            <a:ext cx="8180070" cy="5182235"/>
          </a:xfrm>
          <a:ln w="6350">
            <a:solidFill>
              <a:schemeClr val="tx1"/>
            </a:solidFill>
          </a:ln>
        </p:spPr>
        <p:txBody>
          <a:bodyPr>
            <a:normAutofit fontScale="90000" lnSpcReduction="10000"/>
          </a:bodyPr>
          <a:lstStyle/>
          <a:p>
            <a:pPr marL="0" indent="0" defTabSz="342900" fontAlgn="base">
              <a:lnSpc>
                <a:spcPct val="200000"/>
              </a:lnSpc>
              <a:spcBef>
                <a:spcPts val="0"/>
              </a:spcBef>
              <a:spcAft>
                <a:spcPct val="0"/>
              </a:spcAft>
              <a:buFont typeface="Wingdings" panose="05000000000000000000" pitchFamily="2" charset="2"/>
              <a:buNone/>
            </a:pPr>
            <a:r>
              <a:rPr lang="zh-CN" altLang="en-US" sz="2400" b="1" dirty="0">
                <a:latin typeface="楷体" panose="02010609060101010101" pitchFamily="49" charset="-122"/>
                <a:ea typeface="楷体" panose="02010609060101010101" pitchFamily="49" charset="-122"/>
              </a:rPr>
              <a:t>二、 TRIPs协定的主要内容</a:t>
            </a:r>
            <a:endParaRPr lang="zh-CN" altLang="en-US" sz="2400" b="1" dirty="0">
              <a:latin typeface="楷体" panose="02010609060101010101" pitchFamily="49" charset="-122"/>
              <a:ea typeface="楷体" panose="02010609060101010101" pitchFamily="49" charset="-122"/>
            </a:endParaRPr>
          </a:p>
          <a:p>
            <a:pPr marL="342900" indent="-342900" defTabSz="342900" fontAlgn="base">
              <a:lnSpc>
                <a:spcPct val="150000"/>
              </a:lnSpc>
              <a:spcBef>
                <a:spcPts val="0"/>
              </a:spcBef>
              <a:spcAft>
                <a:spcPct val="0"/>
              </a:spcAft>
              <a:buFont typeface="Wingdings" panose="05000000000000000000" pitchFamily="2" charset="2"/>
              <a:buChar char="Ø"/>
            </a:pPr>
            <a:r>
              <a:rPr lang="zh-CN" altLang="en-US" sz="2200" dirty="0">
                <a:latin typeface="楷体" panose="02010609060101010101" pitchFamily="49" charset="-122"/>
                <a:ea typeface="楷体" panose="02010609060101010101" pitchFamily="49" charset="-122"/>
              </a:rPr>
              <a:t>关于保护的主体：符合《巴黎公约》1967年文本、《伯尔尼公约》1971文本、《罗马公约》和《关于集成电路的知识产权条约》所规定的受保护资格的自然人和法人，假设所有的WTO成员均为这些公约的成员</a:t>
            </a:r>
            <a:endParaRPr lang="zh-CN" altLang="en-US" sz="2200" dirty="0">
              <a:latin typeface="楷体" panose="02010609060101010101" pitchFamily="49" charset="-122"/>
              <a:ea typeface="楷体" panose="02010609060101010101" pitchFamily="49" charset="-122"/>
            </a:endParaRPr>
          </a:p>
          <a:p>
            <a:pPr marL="342900" indent="-342900" defTabSz="342900" fontAlgn="base">
              <a:lnSpc>
                <a:spcPct val="150000"/>
              </a:lnSpc>
              <a:spcBef>
                <a:spcPts val="0"/>
              </a:spcBef>
              <a:spcAft>
                <a:spcPct val="0"/>
              </a:spcAft>
              <a:buFont typeface="Wingdings" panose="05000000000000000000" pitchFamily="2" charset="2"/>
              <a:buChar char="Ø"/>
            </a:pPr>
            <a:r>
              <a:rPr lang="zh-CN" altLang="en-US" sz="2200" dirty="0">
                <a:latin typeface="楷体" panose="02010609060101010101" pitchFamily="49" charset="-122"/>
                <a:ea typeface="楷体" panose="02010609060101010101" pitchFamily="49" charset="-122"/>
              </a:rPr>
              <a:t>关于保护的对象：作品、表演、录音制品、广播、商标、地理标志、外观设计、发明、集成电路布图设计以及</a:t>
            </a:r>
            <a:r>
              <a:rPr lang="zh-CN" altLang="en-US" sz="2200" b="1" dirty="0">
                <a:solidFill>
                  <a:srgbClr val="FF0000"/>
                </a:solidFill>
                <a:latin typeface="楷体" panose="02010609060101010101" pitchFamily="49" charset="-122"/>
                <a:ea typeface="楷体" panose="02010609060101010101" pitchFamily="49" charset="-122"/>
              </a:rPr>
              <a:t>未公开的信息</a:t>
            </a:r>
            <a:r>
              <a:rPr lang="zh-CN" altLang="en-US" sz="2200" dirty="0">
                <a:latin typeface="楷体" panose="02010609060101010101" pitchFamily="49" charset="-122"/>
                <a:ea typeface="楷体" panose="02010609060101010101" pitchFamily="49" charset="-122"/>
              </a:rPr>
              <a:t>。这些对象基本上囊括了《伯尔尼公约》《罗马公约》《巴黎公约》和《关于集成电路的知识产权条约》的内容，但与《巴黎公约》相比，</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TRIPs</a:t>
            </a:r>
            <a:r>
              <a:rPr lang="zh-CN" altLang="en-US" sz="2200" dirty="0">
                <a:latin typeface="楷体" panose="02010609060101010101" pitchFamily="49" charset="-122"/>
                <a:ea typeface="楷体" panose="02010609060101010101" pitchFamily="49" charset="-122"/>
              </a:rPr>
              <a:t>未规定实用新型和制止不正当竞争，只是规定了与不正当竞争有关的一种对象——未公开的信息</a:t>
            </a:r>
            <a:endParaRPr lang="zh-CN" altLang="en-US" sz="2200" dirty="0">
              <a:latin typeface="楷体" panose="02010609060101010101" pitchFamily="49" charset="-122"/>
              <a:ea typeface="楷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93065" y="1105535"/>
            <a:ext cx="8348345" cy="5379720"/>
          </a:xfrm>
          <a:ln w="6350">
            <a:solidFill>
              <a:schemeClr val="tx1"/>
            </a:solidFill>
          </a:ln>
        </p:spPr>
        <p:txBody>
          <a:bodyPr/>
          <a:lstStyle/>
          <a:p>
            <a:pPr marL="0" indent="0" defTabSz="342900" fontAlgn="base">
              <a:lnSpc>
                <a:spcPct val="200000"/>
              </a:lnSpc>
              <a:spcBef>
                <a:spcPts val="0"/>
              </a:spcBef>
              <a:spcAft>
                <a:spcPct val="0"/>
              </a:spcAft>
              <a:buFont typeface="Wingdings" panose="05000000000000000000" pitchFamily="2" charset="2"/>
              <a:buNone/>
            </a:pPr>
            <a:r>
              <a:rPr lang="zh-CN" altLang="en-US" sz="2400" b="1" dirty="0">
                <a:latin typeface="楷体" panose="02010609060101010101" pitchFamily="49" charset="-122"/>
                <a:ea typeface="楷体" panose="02010609060101010101" pitchFamily="49" charset="-122"/>
              </a:rPr>
              <a:t>三、TRIPs协定的争端解决机制</a:t>
            </a:r>
            <a:endParaRPr lang="zh-CN" altLang="en-US" sz="2400" b="1" dirty="0">
              <a:latin typeface="楷体" panose="02010609060101010101" pitchFamily="49" charset="-122"/>
              <a:ea typeface="楷体" panose="02010609060101010101" pitchFamily="49" charset="-122"/>
            </a:endParaRPr>
          </a:p>
          <a:p>
            <a:pPr marL="342900" indent="-342900" defTabSz="342900" fontAlgn="base">
              <a:lnSpc>
                <a:spcPct val="150000"/>
              </a:lnSpc>
              <a:spcBef>
                <a:spcPts val="0"/>
              </a:spcBef>
              <a:spcAft>
                <a:spcPct val="0"/>
              </a:spcAft>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TRIPs第64条规定，关于本协定的争端适用</a:t>
            </a:r>
            <a:r>
              <a:rPr lang="zh-CN" altLang="en-US" sz="2000" dirty="0">
                <a:latin typeface="楷体" panose="02010609060101010101" pitchFamily="49" charset="-122"/>
                <a:ea typeface="楷体" panose="02010609060101010101" pitchFamily="49" charset="-122"/>
                <a:sym typeface="+mn-ea"/>
              </a:rPr>
              <a:t>《WTO关于争端解决的规则与程序谅解》</a:t>
            </a:r>
            <a:r>
              <a:rPr lang="zh-CN" altLang="en-US" sz="2000" dirty="0">
                <a:latin typeface="楷体" panose="02010609060101010101" pitchFamily="49" charset="-122"/>
                <a:ea typeface="楷体" panose="02010609060101010101" pitchFamily="49" charset="-122"/>
              </a:rPr>
              <a:t>所阐明和实行的《关贸总协定》第22条和第23条的规定</a:t>
            </a:r>
            <a:endParaRPr lang="zh-CN" altLang="en-US" sz="2000" dirty="0">
              <a:latin typeface="楷体" panose="02010609060101010101" pitchFamily="49" charset="-122"/>
              <a:ea typeface="楷体" panose="02010609060101010101" pitchFamily="49" charset="-122"/>
            </a:endParaRPr>
          </a:p>
          <a:p>
            <a:pPr marL="342900" indent="-342900" defTabSz="342900" fontAlgn="base">
              <a:lnSpc>
                <a:spcPct val="150000"/>
              </a:lnSpc>
              <a:spcBef>
                <a:spcPts val="0"/>
              </a:spcBef>
              <a:spcAft>
                <a:spcPct val="0"/>
              </a:spcAft>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《关贸总协定》第22条规定，缔约方之间对于可能影响协定执行的事项应尽量磋商</a:t>
            </a:r>
            <a:endParaRPr lang="zh-CN" altLang="en-US" sz="2000" dirty="0">
              <a:latin typeface="楷体" panose="02010609060101010101" pitchFamily="49" charset="-122"/>
              <a:ea typeface="楷体" panose="02010609060101010101" pitchFamily="49" charset="-122"/>
            </a:endParaRPr>
          </a:p>
          <a:p>
            <a:pPr marL="342900" indent="-342900" defTabSz="342900" fontAlgn="base">
              <a:lnSpc>
                <a:spcPct val="150000"/>
              </a:lnSpc>
              <a:spcBef>
                <a:spcPts val="0"/>
              </a:spcBef>
              <a:spcAft>
                <a:spcPct val="0"/>
              </a:spcAft>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第23条则规定，如果争端无法通过磋商解决，缔约方全体可以批准一缔约方暂停实施本协定规定的减让或其他义务</a:t>
            </a:r>
            <a:endParaRPr lang="zh-CN" altLang="en-US" sz="2000" dirty="0">
              <a:latin typeface="楷体" panose="02010609060101010101" pitchFamily="49" charset="-122"/>
              <a:ea typeface="楷体" panose="02010609060101010101" pitchFamily="49" charset="-122"/>
            </a:endParaRPr>
          </a:p>
          <a:p>
            <a:pPr marL="342900" indent="-342900" defTabSz="342900" fontAlgn="base">
              <a:lnSpc>
                <a:spcPct val="150000"/>
              </a:lnSpc>
              <a:spcBef>
                <a:spcPts val="0"/>
              </a:spcBef>
              <a:spcAft>
                <a:spcPct val="0"/>
              </a:spcAft>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大致包括：1. 磋商；2. 专家组；3. 通过报告；4. 上诉；5. 执行；6. 仲裁等程序</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935" y="1094740"/>
            <a:ext cx="6878320" cy="819785"/>
          </a:xfrm>
        </p:spPr>
        <p:txBody>
          <a:bodyPr>
            <a:noAutofit/>
          </a:bodyPr>
          <a:lstStyle/>
          <a:p>
            <a:pPr algn="ctr" eaLnBrk="1" hangingPunct="1"/>
            <a:r>
              <a:rPr kumimoji="1" lang="zh-CN" altLang="en-US" sz="3200" dirty="0">
                <a:ea typeface="黑体" panose="02010609060101010101" pitchFamily="49" charset="-122"/>
              </a:rPr>
              <a:t>第三节    巴黎公约</a:t>
            </a:r>
            <a:endParaRPr kumimoji="1" lang="zh-CN" altLang="en-US" sz="3200" dirty="0">
              <a:ea typeface="黑体" panose="02010609060101010101" pitchFamily="49" charset="-122"/>
            </a:endParaRPr>
          </a:p>
        </p:txBody>
      </p:sp>
      <p:sp>
        <p:nvSpPr>
          <p:cNvPr id="5" name="内容占位符 4"/>
          <p:cNvSpPr>
            <a:spLocks noGrp="1"/>
          </p:cNvSpPr>
          <p:nvPr>
            <p:ph idx="1"/>
          </p:nvPr>
        </p:nvSpPr>
        <p:spPr>
          <a:xfrm>
            <a:off x="414020" y="1774825"/>
            <a:ext cx="8378825" cy="4592955"/>
          </a:xfrm>
          <a:ln w="6350">
            <a:solidFill>
              <a:schemeClr val="tx1"/>
            </a:solidFill>
          </a:ln>
        </p:spPr>
        <p:txBody>
          <a:bodyPr/>
          <a:lstStyle/>
          <a:p>
            <a:pPr marL="0" indent="0" defTabSz="342900" fontAlgn="base">
              <a:lnSpc>
                <a:spcPct val="200000"/>
              </a:lnSpc>
              <a:spcBef>
                <a:spcPts val="0"/>
              </a:spcBef>
              <a:spcAft>
                <a:spcPct val="0"/>
              </a:spcAft>
              <a:buFont typeface="Wingdings" panose="05000000000000000000" pitchFamily="2" charset="2"/>
              <a:buNone/>
            </a:pPr>
            <a:r>
              <a:rPr lang="zh-CN" altLang="en-US" sz="2400" b="1" dirty="0">
                <a:latin typeface="楷体" panose="02010609060101010101" pitchFamily="49" charset="-122"/>
                <a:ea typeface="楷体" panose="02010609060101010101" pitchFamily="49" charset="-122"/>
              </a:rPr>
              <a:t>巴黎公约的基本原则</a:t>
            </a:r>
            <a:endParaRPr lang="zh-CN" altLang="en-US" sz="2400" b="1" dirty="0">
              <a:latin typeface="楷体" panose="02010609060101010101" pitchFamily="49" charset="-122"/>
              <a:ea typeface="楷体" panose="02010609060101010101" pitchFamily="49" charset="-122"/>
            </a:endParaRPr>
          </a:p>
          <a:p>
            <a:pPr marL="457200" indent="-457200" algn="l" defTabSz="342900" fontAlgn="base">
              <a:lnSpc>
                <a:spcPct val="150000"/>
              </a:lnSpc>
              <a:spcBef>
                <a:spcPts val="0"/>
              </a:spcBef>
              <a:buClrTx/>
              <a:buSzTx/>
              <a:buFont typeface="Wingdings" panose="05000000000000000000" charset="0"/>
              <a:buChar char="Ø"/>
            </a:pP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、国民待遇：对工业产权的保护，各成员国应当在法律上给予其他成员国的国民以本国国民所享有的待遇</a:t>
            </a:r>
            <a:endParaRPr lang="zh-CN" altLang="en-US" sz="2000" dirty="0">
              <a:latin typeface="楷体" panose="02010609060101010101" pitchFamily="49" charset="-122"/>
              <a:ea typeface="楷体" panose="02010609060101010101" pitchFamily="49" charset="-122"/>
            </a:endParaRPr>
          </a:p>
          <a:p>
            <a:pPr marL="817245" indent="-457200" algn="l" defTabSz="342900" fontAlgn="base">
              <a:lnSpc>
                <a:spcPct val="150000"/>
              </a:lnSpc>
              <a:spcBef>
                <a:spcPts val="0"/>
              </a:spcBef>
              <a:buClrTx/>
              <a:buSzTx/>
              <a:buFont typeface="Wingdings" panose="05000000000000000000" charset="0"/>
              <a:buChar char="p"/>
            </a:pPr>
            <a:r>
              <a:rPr lang="zh-CN" altLang="en-US" sz="2000" dirty="0">
                <a:latin typeface="楷体" panose="02010609060101010101" pitchFamily="49" charset="-122"/>
                <a:ea typeface="楷体" panose="02010609060101010101" pitchFamily="49" charset="-122"/>
              </a:rPr>
              <a:t>享有国民待遇：成员国自然人、法人；非成员国的国民</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在某一成员国内有住所或者实际从事工商业活动的营业所</a:t>
            </a:r>
            <a:endParaRPr lang="zh-CN" altLang="en-US" sz="2000" dirty="0">
              <a:latin typeface="楷体" panose="02010609060101010101" pitchFamily="49" charset="-122"/>
              <a:ea typeface="楷体" panose="02010609060101010101" pitchFamily="49" charset="-122"/>
            </a:endParaRPr>
          </a:p>
          <a:p>
            <a:pPr marL="817245" indent="-457200" algn="l" defTabSz="342900" fontAlgn="base">
              <a:lnSpc>
                <a:spcPct val="150000"/>
              </a:lnSpc>
              <a:spcBef>
                <a:spcPts val="0"/>
              </a:spcBef>
              <a:buClrTx/>
              <a:buSzTx/>
              <a:buFont typeface="Wingdings" panose="05000000000000000000" charset="0"/>
              <a:buChar char="p"/>
            </a:pPr>
            <a:r>
              <a:rPr lang="zh-CN" altLang="en-US" sz="2000" dirty="0">
                <a:latin typeface="楷体" panose="02010609060101010101" pitchFamily="49" charset="-122"/>
                <a:ea typeface="楷体" panose="02010609060101010101" pitchFamily="49" charset="-122"/>
              </a:rPr>
              <a:t>国民待遇的原则，不仅保证了外国人在工业产权方面可以得到本国法律的保护，而且保证了外国人可以与本国人获得同等的保护，不会受任何歧视</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713105" y="1177290"/>
            <a:ext cx="7950835" cy="4852035"/>
          </a:xfrm>
          <a:ln w="6350">
            <a:solidFill>
              <a:schemeClr val="tx1"/>
            </a:solidFill>
          </a:ln>
        </p:spPr>
        <p:txBody>
          <a:bodyPr/>
          <a:lstStyle/>
          <a:p>
            <a:pPr marL="457200" indent="-457200" algn="l" defTabSz="342900" fontAlgn="base">
              <a:lnSpc>
                <a:spcPct val="150000"/>
              </a:lnSpc>
              <a:spcBef>
                <a:spcPts val="0"/>
              </a:spcBef>
              <a:buClrTx/>
              <a:buSzTx/>
              <a:buFont typeface="Wingdings" panose="05000000000000000000" charset="0"/>
              <a:buChar char="Ø"/>
            </a:pP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优先权原则：成员国的国民在某一成员国提出了有关发明专利、实用新型、外观设计或者商标注册的申请后，想在其他成员国提出同样的申请时，可以在一定的期限内享有优先权。或者说，他随后提出的申请虽然晚于第一次提出申请的日期，但其他成员国都承认他在第一个国家提交申请的日期为本国的申请日。这样，他在第一个成员国所提出的申请的日期就是“优先权日”</a:t>
            </a:r>
            <a:endParaRPr lang="zh-CN" altLang="en-US" sz="2000" dirty="0">
              <a:latin typeface="楷体" panose="02010609060101010101" pitchFamily="49" charset="-122"/>
              <a:ea typeface="楷体" panose="02010609060101010101" pitchFamily="49" charset="-122"/>
            </a:endParaRPr>
          </a:p>
          <a:p>
            <a:pPr marL="817245" indent="-457200" algn="l" defTabSz="342900" fontAlgn="base">
              <a:lnSpc>
                <a:spcPct val="150000"/>
              </a:lnSpc>
              <a:spcBef>
                <a:spcPts val="0"/>
              </a:spcBef>
              <a:buClrTx/>
              <a:buSzTx/>
              <a:buFont typeface="Wingdings" panose="05000000000000000000" charset="0"/>
              <a:buChar char="p"/>
            </a:pPr>
            <a:r>
              <a:rPr lang="zh-CN" altLang="en-US" sz="2000" dirty="0">
                <a:latin typeface="楷体" panose="02010609060101010101" pitchFamily="49" charset="-122"/>
                <a:ea typeface="楷体" panose="02010609060101010101" pitchFamily="49" charset="-122"/>
              </a:rPr>
              <a:t>优先权是一项程序权利。即使申请人撤回或放弃了第一次的申请，或者第一次申请被该国的工业产权部门驳回了，都不会影响优先权的存在</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713105" y="1177290"/>
            <a:ext cx="8070215" cy="5318760"/>
          </a:xfrm>
          <a:ln w="6350">
            <a:solidFill>
              <a:schemeClr val="tx1"/>
            </a:solidFill>
          </a:ln>
        </p:spPr>
        <p:txBody>
          <a:bodyPr>
            <a:normAutofit/>
          </a:bodyPr>
          <a:lstStyle/>
          <a:p>
            <a:pPr marL="457200" indent="-457200" algn="l" defTabSz="342900" fontAlgn="base">
              <a:lnSpc>
                <a:spcPct val="150000"/>
              </a:lnSpc>
              <a:spcBef>
                <a:spcPts val="0"/>
              </a:spcBef>
              <a:buClrTx/>
              <a:buSzTx/>
              <a:buFont typeface="Wingdings" panose="05000000000000000000" charset="0"/>
              <a:buChar char="Ø"/>
            </a:pPr>
            <a:r>
              <a:rPr lang="en-US" altLang="zh-CN" sz="2000" dirty="0">
                <a:latin typeface="楷体" panose="02010609060101010101" pitchFamily="49" charset="-122"/>
                <a:ea typeface="楷体" panose="02010609060101010101" pitchFamily="49" charset="-122"/>
              </a:rPr>
              <a:t>3、专利权和商标权的独立性原则：成员国国民向某一成员国申请的专利，与他在其他成员国或者非成员国就同一发明所获得专利权无关，这一规定，不仅涉及专利权的申请和获得，还涉及专利权的有效与否</a:t>
            </a:r>
            <a:endParaRPr lang="en-US" altLang="zh-CN" sz="2000" dirty="0">
              <a:latin typeface="楷体" panose="02010609060101010101" pitchFamily="49" charset="-122"/>
              <a:ea typeface="楷体" panose="02010609060101010101" pitchFamily="49" charset="-122"/>
            </a:endParaRPr>
          </a:p>
          <a:p>
            <a:pPr marL="817245" indent="-457200" algn="l" defTabSz="342900" fontAlgn="base">
              <a:lnSpc>
                <a:spcPct val="150000"/>
              </a:lnSpc>
              <a:spcBef>
                <a:spcPts val="0"/>
              </a:spcBef>
              <a:buClrTx/>
              <a:buSzTx/>
              <a:buFont typeface="Wingdings" panose="05000000000000000000" charset="0"/>
              <a:buChar char="p"/>
            </a:pPr>
            <a:r>
              <a:rPr lang="zh-CN" altLang="en-US" sz="2000" dirty="0">
                <a:latin typeface="楷体" panose="02010609060101010101" pitchFamily="49" charset="-122"/>
                <a:ea typeface="楷体" panose="02010609060101010101" pitchFamily="49" charset="-122"/>
              </a:rPr>
              <a:t>商标申请和注册的条件，由各成员国的法律决定。这就表明，商标注册的申请是否获得批准，以及某一商标注册是否有效，完全由各成员国的法律所决定</a:t>
            </a:r>
            <a:endParaRPr lang="zh-CN" altLang="en-US" sz="2000" dirty="0">
              <a:latin typeface="楷体" panose="02010609060101010101" pitchFamily="49" charset="-122"/>
              <a:ea typeface="楷体" panose="02010609060101010101" pitchFamily="49" charset="-122"/>
            </a:endParaRPr>
          </a:p>
          <a:p>
            <a:pPr marL="457200" indent="-457200" algn="l" defTabSz="342900" fontAlgn="base">
              <a:lnSpc>
                <a:spcPct val="150000"/>
              </a:lnSpc>
              <a:spcBef>
                <a:spcPts val="0"/>
              </a:spcBef>
              <a:buClrTx/>
              <a:buSzTx/>
              <a:buFont typeface="Wingdings" panose="05000000000000000000" charset="0"/>
              <a:buChar char="Ø"/>
            </a:pPr>
            <a:r>
              <a:rPr lang="en-US" altLang="zh-CN" sz="2000" dirty="0">
                <a:latin typeface="楷体" panose="02010609060101010101" pitchFamily="49" charset="-122"/>
                <a:ea typeface="楷体" panose="02010609060101010101" pitchFamily="49" charset="-122"/>
              </a:rPr>
              <a:t>4、临时保护、宽限期、发明人的署名权、专利权的限制、驰名商标的特别保护、禁止作为商标使用的标记及制止不正当竞争的权利</a:t>
            </a:r>
            <a:endParaRPr lang="en-US" altLang="zh-CN" sz="2000" dirty="0">
              <a:latin typeface="楷体" panose="02010609060101010101" pitchFamily="49" charset="-122"/>
              <a:ea typeface="楷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935" y="1094740"/>
            <a:ext cx="6878320" cy="819785"/>
          </a:xfrm>
        </p:spPr>
        <p:txBody>
          <a:bodyPr>
            <a:noAutofit/>
          </a:bodyPr>
          <a:lstStyle/>
          <a:p>
            <a:pPr algn="ctr" eaLnBrk="1" hangingPunct="1"/>
            <a:r>
              <a:rPr kumimoji="1" lang="zh-CN" altLang="en-US" sz="3200" dirty="0">
                <a:ea typeface="黑体" panose="02010609060101010101" pitchFamily="49" charset="-122"/>
              </a:rPr>
              <a:t>第四节    伯尔尼公约</a:t>
            </a:r>
            <a:endParaRPr kumimoji="1" lang="zh-CN" altLang="en-US" sz="3200" dirty="0">
              <a:ea typeface="黑体" panose="02010609060101010101" pitchFamily="49" charset="-122"/>
            </a:endParaRPr>
          </a:p>
        </p:txBody>
      </p:sp>
      <p:sp>
        <p:nvSpPr>
          <p:cNvPr id="5" name="内容占位符 4"/>
          <p:cNvSpPr>
            <a:spLocks noGrp="1"/>
          </p:cNvSpPr>
          <p:nvPr>
            <p:ph idx="1"/>
          </p:nvPr>
        </p:nvSpPr>
        <p:spPr>
          <a:xfrm>
            <a:off x="762635" y="1774825"/>
            <a:ext cx="7950835" cy="4223385"/>
          </a:xfrm>
          <a:ln w="6350">
            <a:solidFill>
              <a:schemeClr val="tx1"/>
            </a:solidFill>
          </a:ln>
        </p:spPr>
        <p:txBody>
          <a:bodyPr>
            <a:normAutofit/>
          </a:bodyPr>
          <a:lstStyle/>
          <a:p>
            <a:pPr marL="0" indent="0" defTabSz="342900" fontAlgn="base">
              <a:lnSpc>
                <a:spcPct val="200000"/>
              </a:lnSpc>
              <a:spcBef>
                <a:spcPts val="0"/>
              </a:spcBef>
              <a:spcAft>
                <a:spcPct val="0"/>
              </a:spcAft>
              <a:buFont typeface="Wingdings" panose="05000000000000000000" pitchFamily="2" charset="2"/>
              <a:buNone/>
            </a:pPr>
            <a:r>
              <a:rPr lang="zh-CN" altLang="en-US" sz="2400" b="1" dirty="0">
                <a:latin typeface="楷体" panose="02010609060101010101" pitchFamily="49" charset="-122"/>
                <a:ea typeface="楷体" panose="02010609060101010101" pitchFamily="49" charset="-122"/>
              </a:rPr>
              <a:t>伯尔尼公约的基本原则</a:t>
            </a:r>
            <a:endParaRPr lang="zh-CN" altLang="en-US" sz="2400" b="1" dirty="0">
              <a:latin typeface="楷体" panose="02010609060101010101" pitchFamily="49" charset="-122"/>
              <a:ea typeface="楷体" panose="02010609060101010101" pitchFamily="49" charset="-122"/>
            </a:endParaRPr>
          </a:p>
          <a:p>
            <a:pPr marL="457200" indent="-457200" algn="l" defTabSz="342900" fontAlgn="base">
              <a:lnSpc>
                <a:spcPct val="150000"/>
              </a:lnSpc>
              <a:spcBef>
                <a:spcPts val="0"/>
              </a:spcBef>
              <a:buClrTx/>
              <a:buSzTx/>
              <a:buFont typeface="Wingdings" panose="05000000000000000000" charset="0"/>
              <a:buChar char="Ø"/>
            </a:pPr>
            <a:r>
              <a:rPr lang="en-US" altLang="zh-CN" sz="2000" dirty="0">
                <a:latin typeface="楷体" panose="02010609060101010101" pitchFamily="49" charset="-122"/>
                <a:ea typeface="楷体" panose="02010609060101010101" pitchFamily="49" charset="-122"/>
              </a:rPr>
              <a:t>1、国民待遇原则：凡是作品的起源国为本联盟成员国的，其他成员国对该作品的保护应当如同本国国民的作品。何谓“起源国”，《伯尔尼公约》作了明确的解释</a:t>
            </a:r>
            <a:endParaRPr lang="en-US" altLang="zh-CN" sz="2000" dirty="0">
              <a:latin typeface="楷体" panose="02010609060101010101" pitchFamily="49" charset="-122"/>
              <a:ea typeface="楷体" panose="02010609060101010101" pitchFamily="49" charset="-122"/>
            </a:endParaRPr>
          </a:p>
          <a:p>
            <a:pPr marL="457200" indent="-457200" algn="l" defTabSz="342900" fontAlgn="base">
              <a:lnSpc>
                <a:spcPct val="150000"/>
              </a:lnSpc>
              <a:spcBef>
                <a:spcPts val="0"/>
              </a:spcBef>
              <a:buClrTx/>
              <a:buSzTx/>
              <a:buFont typeface="Wingdings" panose="05000000000000000000" charset="0"/>
              <a:buChar char="Ø"/>
            </a:pPr>
            <a:r>
              <a:rPr lang="en-US" altLang="zh-CN" sz="2000" dirty="0">
                <a:latin typeface="楷体" panose="02010609060101010101" pitchFamily="49" charset="-122"/>
                <a:ea typeface="楷体" panose="02010609060101010101" pitchFamily="49" charset="-122"/>
              </a:rPr>
              <a:t>2、自动保护原则：享有和行使著作权不需要履行任何手续。作品在创作完成之日即自动产生著作权，无须像商标权或专利权的取得那样履行登记手续，也不必在作品上加注权利标记</a:t>
            </a:r>
            <a:endParaRPr lang="en-US" altLang="zh-CN" sz="2000" dirty="0">
              <a:latin typeface="楷体" panose="02010609060101010101" pitchFamily="49" charset="-122"/>
              <a:ea typeface="楷体"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4660" y="1256665"/>
            <a:ext cx="8268335" cy="4860290"/>
          </a:xfrm>
          <a:ln w="6350">
            <a:solidFill>
              <a:schemeClr val="tx1"/>
            </a:solidFill>
          </a:ln>
        </p:spPr>
        <p:txBody>
          <a:bodyPr>
            <a:normAutofit/>
          </a:bodyPr>
          <a:lstStyle/>
          <a:p>
            <a:pPr marL="457200" indent="-457200" algn="l" defTabSz="342900" fontAlgn="base">
              <a:lnSpc>
                <a:spcPct val="150000"/>
              </a:lnSpc>
              <a:spcBef>
                <a:spcPts val="0"/>
              </a:spcBef>
              <a:buClrTx/>
              <a:buSzTx/>
              <a:buFont typeface="Wingdings" panose="05000000000000000000" charset="0"/>
              <a:buChar char="Ø"/>
            </a:pPr>
            <a:r>
              <a:rPr lang="en-US" altLang="zh-CN" sz="2000" dirty="0">
                <a:latin typeface="楷体" panose="02010609060101010101" pitchFamily="49" charset="-122"/>
                <a:ea typeface="楷体" panose="02010609060101010101" pitchFamily="49" charset="-122"/>
              </a:rPr>
              <a:t>3、独立保护原则：各国对著作权的保护与救济完全由各国的国内法确定，不过，独立保护原则受到最低保护原则的制约，凡公约规定的最低保护标准，成员国必须履行</a:t>
            </a:r>
            <a:endParaRPr lang="en-US" altLang="zh-CN" sz="2000" dirty="0">
              <a:latin typeface="楷体" panose="02010609060101010101" pitchFamily="49" charset="-122"/>
              <a:ea typeface="楷体" panose="02010609060101010101" pitchFamily="49" charset="-122"/>
            </a:endParaRPr>
          </a:p>
          <a:p>
            <a:pPr marL="457200" indent="-457200" algn="l" defTabSz="342900" fontAlgn="base">
              <a:lnSpc>
                <a:spcPct val="150000"/>
              </a:lnSpc>
              <a:spcBef>
                <a:spcPts val="0"/>
              </a:spcBef>
              <a:buClrTx/>
              <a:buSzTx/>
              <a:buFont typeface="Wingdings" panose="05000000000000000000" charset="0"/>
              <a:buChar char="Ø"/>
            </a:pPr>
            <a:r>
              <a:rPr lang="en-US" altLang="zh-CN" sz="2000" dirty="0">
                <a:latin typeface="楷体" panose="02010609060101010101" pitchFamily="49" charset="-122"/>
                <a:ea typeface="楷体" panose="02010609060101010101" pitchFamily="49" charset="-122"/>
              </a:rPr>
              <a:t>4、最低保护原则：凡受到本公约保护的作者，不仅享有国民待遇，而且享有“本公约特别赋予的权利”，如果成员国的国内法没有达到公约规定的最低保护标准，即使对外国人给予国民待遇，仍然不符合公约的要求，通过最低保护原则，可以缩小各国立法之间的差距，提高国际保护的水平</a:t>
            </a:r>
            <a:endParaRPr lang="en-US" altLang="zh-CN" sz="2000" dirty="0">
              <a:latin typeface="楷体" panose="02010609060101010101" pitchFamily="49" charset="-122"/>
              <a:ea typeface="楷体" panose="02010609060101010101" pitchFamily="49" charset="-122"/>
            </a:endParaRPr>
          </a:p>
          <a:p>
            <a:pPr marL="704850" indent="-342900" algn="l" defTabSz="342900" fontAlgn="base">
              <a:lnSpc>
                <a:spcPct val="150000"/>
              </a:lnSpc>
              <a:spcBef>
                <a:spcPts val="0"/>
              </a:spcBef>
              <a:buClrTx/>
              <a:buSzTx/>
              <a:buFont typeface="Wingdings" panose="05000000000000000000" charset="0"/>
              <a:buChar char="p"/>
            </a:pPr>
            <a:r>
              <a:rPr lang="zh-CN" altLang="en-US" sz="2100" dirty="0">
                <a:latin typeface="楷体" panose="02010609060101010101" pitchFamily="49" charset="-122"/>
                <a:ea typeface="楷体" panose="02010609060101010101" pitchFamily="49" charset="-122"/>
              </a:rPr>
              <a:t>起源国对起源自本国的作品，不受公约最低标准的约束</a:t>
            </a:r>
            <a:endParaRPr lang="zh-CN" altLang="en-US" sz="2100" dirty="0">
              <a:latin typeface="楷体" panose="02010609060101010101" pitchFamily="49" charset="-122"/>
              <a:ea typeface="楷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04240" y="2386965"/>
            <a:ext cx="7615555" cy="3201035"/>
          </a:xfrm>
          <a:ln w="6350">
            <a:solidFill>
              <a:schemeClr val="tx1"/>
            </a:solidFill>
          </a:ln>
        </p:spPr>
        <p:txBody>
          <a:bodyPr>
            <a:normAutofit/>
          </a:bodyPr>
          <a:lstStyle/>
          <a:p>
            <a:pPr marL="342900" indent="-342900" defTabSz="342900" fontAlgn="base">
              <a:lnSpc>
                <a:spcPct val="170000"/>
              </a:lnSpc>
              <a:spcBef>
                <a:spcPct val="20000"/>
              </a:spcBef>
              <a:spcAft>
                <a:spcPct val="0"/>
              </a:spcAft>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sym typeface="+mn-ea"/>
              </a:rPr>
              <a:t>知识产权国际保护概要</a:t>
            </a:r>
            <a:endParaRPr lang="zh-CN" altLang="en-US" sz="2400" b="1" dirty="0">
              <a:latin typeface="楷体" panose="02010609060101010101" pitchFamily="49" charset="-122"/>
              <a:ea typeface="楷体" panose="02010609060101010101" pitchFamily="49" charset="-122"/>
            </a:endParaRPr>
          </a:p>
          <a:p>
            <a:pPr marL="342900" indent="-342900" defTabSz="342900" fontAlgn="base">
              <a:lnSpc>
                <a:spcPct val="170000"/>
              </a:lnSpc>
              <a:spcBef>
                <a:spcPct val="20000"/>
              </a:spcBef>
              <a:spcAft>
                <a:spcPct val="0"/>
              </a:spcAft>
              <a:buFont typeface="Wingdings" panose="05000000000000000000" pitchFamily="2" charset="2"/>
              <a:buChar char="Ø"/>
            </a:pPr>
            <a:r>
              <a:rPr lang="en-US" altLang="zh-CN" sz="2400" b="1" dirty="0">
                <a:solidFill>
                  <a:schemeClr val="tx1"/>
                </a:solidFill>
                <a:latin typeface="楷体" panose="02010609060101010101" pitchFamily="49" charset="-122"/>
                <a:ea typeface="楷体" panose="02010609060101010101" pitchFamily="49" charset="-122"/>
              </a:rPr>
              <a:t>TRIPs</a:t>
            </a:r>
            <a:r>
              <a:rPr lang="zh-CN" altLang="en-US" sz="2400" b="1" dirty="0">
                <a:solidFill>
                  <a:schemeClr val="tx1"/>
                </a:solidFill>
                <a:latin typeface="楷体" panose="02010609060101010101" pitchFamily="49" charset="-122"/>
                <a:ea typeface="楷体" panose="02010609060101010101" pitchFamily="49" charset="-122"/>
              </a:rPr>
              <a:t>协定</a:t>
            </a:r>
            <a:endParaRPr lang="zh-CN" altLang="en-US" sz="2400" b="1" dirty="0">
              <a:solidFill>
                <a:schemeClr val="tx1"/>
              </a:solidFill>
              <a:latin typeface="楷体" panose="02010609060101010101" pitchFamily="49" charset="-122"/>
              <a:ea typeface="楷体" panose="02010609060101010101" pitchFamily="49" charset="-122"/>
            </a:endParaRPr>
          </a:p>
          <a:p>
            <a:pPr marL="342900" indent="-342900" defTabSz="342900" fontAlgn="base">
              <a:lnSpc>
                <a:spcPct val="170000"/>
              </a:lnSpc>
              <a:spcBef>
                <a:spcPct val="20000"/>
              </a:spcBef>
              <a:spcAft>
                <a:spcPct val="0"/>
              </a:spcAft>
              <a:buFont typeface="Wingdings" panose="05000000000000000000" pitchFamily="2" charset="2"/>
              <a:buChar char="Ø"/>
            </a:pPr>
            <a:r>
              <a:rPr lang="zh-CN" altLang="en-US" sz="2400" b="1" dirty="0">
                <a:solidFill>
                  <a:schemeClr val="tx1"/>
                </a:solidFill>
                <a:latin typeface="楷体" panose="02010609060101010101" pitchFamily="49" charset="-122"/>
                <a:ea typeface="楷体" panose="02010609060101010101" pitchFamily="49" charset="-122"/>
              </a:rPr>
              <a:t>巴黎公约</a:t>
            </a:r>
            <a:endParaRPr lang="zh-CN" altLang="en-US" sz="2400" b="1" dirty="0">
              <a:solidFill>
                <a:schemeClr val="tx1"/>
              </a:solidFill>
              <a:latin typeface="楷体" panose="02010609060101010101" pitchFamily="49" charset="-122"/>
              <a:ea typeface="楷体" panose="02010609060101010101" pitchFamily="49" charset="-122"/>
            </a:endParaRPr>
          </a:p>
          <a:p>
            <a:pPr marL="342900" indent="-342900" defTabSz="342900" fontAlgn="base">
              <a:lnSpc>
                <a:spcPct val="170000"/>
              </a:lnSpc>
              <a:spcBef>
                <a:spcPct val="20000"/>
              </a:spcBef>
              <a:spcAft>
                <a:spcPct val="0"/>
              </a:spcAft>
              <a:buFont typeface="Wingdings" panose="05000000000000000000" pitchFamily="2" charset="2"/>
              <a:buChar char="Ø"/>
            </a:pPr>
            <a:r>
              <a:rPr lang="zh-CN" altLang="en-US" sz="2400" b="1" dirty="0">
                <a:solidFill>
                  <a:schemeClr val="tx1"/>
                </a:solidFill>
                <a:latin typeface="楷体" panose="02010609060101010101" pitchFamily="49" charset="-122"/>
                <a:ea typeface="楷体" panose="02010609060101010101" pitchFamily="49" charset="-122"/>
              </a:rPr>
              <a:t>伯尔尼公约</a:t>
            </a:r>
            <a:endParaRPr lang="zh-CN" altLang="en-US" sz="2400" b="1" dirty="0">
              <a:solidFill>
                <a:schemeClr val="tx1"/>
              </a:solidFill>
              <a:latin typeface="楷体" panose="02010609060101010101" pitchFamily="49" charset="-122"/>
              <a:ea typeface="楷体" panose="02010609060101010101" pitchFamily="49" charset="-122"/>
            </a:endParaRPr>
          </a:p>
          <a:p>
            <a:pPr marL="342900" indent="-342900" defTabSz="342900" fontAlgn="base">
              <a:lnSpc>
                <a:spcPct val="170000"/>
              </a:lnSpc>
              <a:spcBef>
                <a:spcPct val="20000"/>
              </a:spcBef>
              <a:spcAft>
                <a:spcPct val="0"/>
              </a:spcAft>
              <a:buFont typeface="Wingdings" panose="05000000000000000000" pitchFamily="2" charset="2"/>
              <a:buChar char="Ø"/>
            </a:pPr>
            <a:endParaRPr lang="zh-CN" altLang="en-US" sz="2400" b="1" dirty="0">
              <a:solidFill>
                <a:schemeClr val="tx1"/>
              </a:solidFill>
              <a:latin typeface="楷体" panose="02010609060101010101" pitchFamily="49" charset="-122"/>
              <a:ea typeface="楷体" panose="02010609060101010101" pitchFamily="49" charset="-122"/>
            </a:endParaRPr>
          </a:p>
        </p:txBody>
      </p:sp>
      <p:sp>
        <p:nvSpPr>
          <p:cNvPr id="7" name="标题 1"/>
          <p:cNvSpPr>
            <a:spLocks noGrp="1"/>
          </p:cNvSpPr>
          <p:nvPr/>
        </p:nvSpPr>
        <p:spPr>
          <a:xfrm>
            <a:off x="678815" y="1209040"/>
            <a:ext cx="7959725" cy="8197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1" hangingPunct="1"/>
            <a:r>
              <a:rPr kumimoji="1" lang="zh-CN" altLang="en-US" sz="3200" dirty="0">
                <a:ea typeface="黑体" panose="02010609060101010101" pitchFamily="49" charset="-122"/>
              </a:rPr>
              <a:t>第二十三章  知识产权国际保护</a:t>
            </a:r>
            <a:endParaRPr kumimoji="1" lang="zh-CN" altLang="en-US" sz="3200" dirty="0">
              <a:ea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46785" y="1037590"/>
            <a:ext cx="6878320" cy="819785"/>
          </a:xfrm>
        </p:spPr>
        <p:txBody>
          <a:bodyPr>
            <a:noAutofit/>
          </a:bodyPr>
          <a:lstStyle/>
          <a:p>
            <a:pPr algn="ctr" eaLnBrk="1" hangingPunct="1"/>
            <a:r>
              <a:rPr kumimoji="1" lang="zh-CN" altLang="en-US" sz="3200" dirty="0">
                <a:ea typeface="黑体" panose="02010609060101010101" pitchFamily="49" charset="-122"/>
              </a:rPr>
              <a:t>第一节    知识产权国际保护概要</a:t>
            </a:r>
            <a:endParaRPr kumimoji="1" lang="zh-CN" altLang="en-US" sz="3200" dirty="0">
              <a:ea typeface="黑体" panose="02010609060101010101" pitchFamily="49" charset="-122"/>
            </a:endParaRPr>
          </a:p>
        </p:txBody>
      </p:sp>
      <p:sp>
        <p:nvSpPr>
          <p:cNvPr id="3" name="内容占位符 2"/>
          <p:cNvSpPr>
            <a:spLocks noGrp="1"/>
          </p:cNvSpPr>
          <p:nvPr>
            <p:ph idx="1"/>
          </p:nvPr>
        </p:nvSpPr>
        <p:spPr>
          <a:xfrm>
            <a:off x="471805" y="1868805"/>
            <a:ext cx="8221345" cy="4821555"/>
          </a:xfrm>
          <a:ln w="12700">
            <a:solidFill>
              <a:schemeClr val="tx1"/>
            </a:solidFill>
          </a:ln>
        </p:spPr>
        <p:txBody>
          <a:bodyPr>
            <a:normAutofit fontScale="90000" lnSpcReduction="20000"/>
          </a:bodyPr>
          <a:lstStyle/>
          <a:p>
            <a:pPr marL="0" indent="0" algn="just" fontAlgn="auto">
              <a:lnSpc>
                <a:spcPct val="150000"/>
              </a:lnSpc>
              <a:buFont typeface="Wingdings" panose="05000000000000000000" charset="0"/>
              <a:buNone/>
            </a:pP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一、知识产权国际保护的内涵与方式</a:t>
            </a:r>
            <a:endParaRPr lang="zh-CN" altLang="en-US" sz="2400" b="1" dirty="0">
              <a:latin typeface="华文楷体" panose="02010600040101010101" pitchFamily="2" charset="-122"/>
              <a:ea typeface="华文楷体" panose="02010600040101010101" pitchFamily="2" charset="-122"/>
              <a:cs typeface="华文楷体" panose="02010600040101010101" pitchFamily="2" charset="-122"/>
            </a:endParaRPr>
          </a:p>
          <a:p>
            <a:pPr algn="just" fontAlgn="auto">
              <a:lnSpc>
                <a:spcPct val="150000"/>
              </a:lnSpc>
              <a:buFont typeface="Wingdings" panose="05000000000000000000" charset="0"/>
              <a:buChar char="Ø"/>
            </a:pP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知识产权国际保护的内涵</a:t>
            </a:r>
            <a:endParaRPr lang="zh-CN" altLang="en-US" sz="2000" b="1" dirty="0">
              <a:latin typeface="华文楷体" panose="02010600040101010101" pitchFamily="2" charset="-122"/>
              <a:ea typeface="华文楷体" panose="02010600040101010101" pitchFamily="2" charset="-122"/>
              <a:cs typeface="华文楷体" panose="02010600040101010101" pitchFamily="2" charset="-122"/>
            </a:endParaRPr>
          </a:p>
          <a:p>
            <a:pPr marL="590550" algn="just" fontAlgn="auto">
              <a:lnSpc>
                <a:spcPct val="150000"/>
              </a:lnSpc>
              <a:buFont typeface="Wingdings" panose="05000000000000000000" charset="0"/>
              <a:buChar char="p"/>
            </a:pPr>
            <a:r>
              <a:rPr lang="zh-CN" altLang="en-US" sz="2200" dirty="0">
                <a:latin typeface="华文楷体" panose="02010600040101010101" pitchFamily="2" charset="-122"/>
                <a:ea typeface="华文楷体" panose="02010600040101010101" pitchFamily="2" charset="-122"/>
                <a:cs typeface="华文楷体" panose="02010600040101010101" pitchFamily="2" charset="-122"/>
              </a:rPr>
              <a:t>在遵守国际公约</a:t>
            </a:r>
            <a:r>
              <a:rPr lang="en-US" altLang="zh-CN" sz="2200" dirty="0">
                <a:latin typeface="华文楷体" panose="02010600040101010101" pitchFamily="2" charset="-122"/>
                <a:ea typeface="华文楷体" panose="02010600040101010101" pitchFamily="2" charset="-122"/>
                <a:cs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cs typeface="华文楷体" panose="02010600040101010101" pitchFamily="2" charset="-122"/>
              </a:rPr>
              <a:t>最低要求</a:t>
            </a:r>
            <a:r>
              <a:rPr lang="en-US" altLang="zh-CN" sz="2200" dirty="0">
                <a:latin typeface="华文楷体" panose="02010600040101010101" pitchFamily="2" charset="-122"/>
                <a:ea typeface="华文楷体" panose="02010600040101010101" pitchFamily="2" charset="-122"/>
                <a:cs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cs typeface="华文楷体" panose="02010600040101010101" pitchFamily="2" charset="-122"/>
              </a:rPr>
              <a:t>的基础上，履行知识产权保护的公约义务，依据本国国内法对外国的知识产品提供保护</a:t>
            </a:r>
            <a:endParaRPr lang="zh-CN" altLang="en-US" sz="2200" dirty="0">
              <a:latin typeface="华文楷体" panose="02010600040101010101" pitchFamily="2" charset="-122"/>
              <a:ea typeface="华文楷体" panose="02010600040101010101" pitchFamily="2" charset="-122"/>
              <a:cs typeface="华文楷体" panose="02010600040101010101" pitchFamily="2" charset="-122"/>
            </a:endParaRPr>
          </a:p>
          <a:p>
            <a:pPr algn="just" fontAlgn="auto">
              <a:lnSpc>
                <a:spcPct val="150000"/>
              </a:lnSpc>
              <a:buFont typeface="Wingdings" panose="05000000000000000000" charset="0"/>
              <a:buChar char="Ø"/>
            </a:pP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知识产权国际保护的方式</a:t>
            </a:r>
            <a:endParaRPr lang="zh-CN" altLang="en-US" sz="2400" b="1" dirty="0">
              <a:latin typeface="华文楷体" panose="02010600040101010101" pitchFamily="2" charset="-122"/>
              <a:ea typeface="华文楷体" panose="02010600040101010101" pitchFamily="2" charset="-122"/>
              <a:cs typeface="华文楷体" panose="02010600040101010101" pitchFamily="2" charset="-122"/>
            </a:endParaRPr>
          </a:p>
          <a:p>
            <a:pPr marL="590550" algn="just" fontAlgn="auto">
              <a:lnSpc>
                <a:spcPct val="150000"/>
              </a:lnSpc>
              <a:buFont typeface="Wingdings" panose="05000000000000000000" charset="0"/>
              <a:buChar char="p"/>
            </a:pPr>
            <a:r>
              <a:rPr lang="zh-CN" altLang="en-US" sz="2200" dirty="0">
                <a:latin typeface="华文楷体" panose="02010600040101010101" pitchFamily="2" charset="-122"/>
                <a:ea typeface="华文楷体" panose="02010600040101010101" pitchFamily="2" charset="-122"/>
                <a:cs typeface="华文楷体" panose="02010600040101010101" pitchFamily="2" charset="-122"/>
              </a:rPr>
              <a:t>以一国国内立法来保护</a:t>
            </a:r>
            <a:endParaRPr lang="zh-CN" altLang="en-US" sz="2200" dirty="0">
              <a:latin typeface="华文楷体" panose="02010600040101010101" pitchFamily="2" charset="-122"/>
              <a:ea typeface="华文楷体" panose="02010600040101010101" pitchFamily="2" charset="-122"/>
              <a:cs typeface="华文楷体" panose="02010600040101010101" pitchFamily="2" charset="-122"/>
            </a:endParaRPr>
          </a:p>
          <a:p>
            <a:pPr marL="590550" algn="just" fontAlgn="auto">
              <a:lnSpc>
                <a:spcPct val="150000"/>
              </a:lnSpc>
              <a:buFont typeface="Wingdings" panose="05000000000000000000" charset="0"/>
              <a:buChar char="p"/>
            </a:pPr>
            <a:r>
              <a:rPr lang="zh-CN" altLang="en-US" sz="2200" dirty="0">
                <a:latin typeface="华文楷体" panose="02010600040101010101" pitchFamily="2" charset="-122"/>
                <a:ea typeface="华文楷体" panose="02010600040101010101" pitchFamily="2" charset="-122"/>
                <a:cs typeface="华文楷体" panose="02010600040101010101" pitchFamily="2" charset="-122"/>
              </a:rPr>
              <a:t>互惠原则</a:t>
            </a:r>
            <a:endParaRPr lang="zh-CN" altLang="en-US" sz="2200" dirty="0">
              <a:latin typeface="华文楷体" panose="02010600040101010101" pitchFamily="2" charset="-122"/>
              <a:ea typeface="华文楷体" panose="02010600040101010101" pitchFamily="2" charset="-122"/>
              <a:cs typeface="华文楷体" panose="02010600040101010101" pitchFamily="2" charset="-122"/>
            </a:endParaRPr>
          </a:p>
          <a:p>
            <a:pPr marL="590550" algn="just" fontAlgn="auto">
              <a:lnSpc>
                <a:spcPct val="150000"/>
              </a:lnSpc>
              <a:buFont typeface="Wingdings" panose="05000000000000000000" charset="0"/>
              <a:buChar char="p"/>
            </a:pPr>
            <a:r>
              <a:rPr lang="zh-CN" altLang="en-US" sz="2200" dirty="0">
                <a:latin typeface="华文楷体" panose="02010600040101010101" pitchFamily="2" charset="-122"/>
                <a:ea typeface="华文楷体" panose="02010600040101010101" pitchFamily="2" charset="-122"/>
                <a:cs typeface="华文楷体" panose="02010600040101010101" pitchFamily="2" charset="-122"/>
              </a:rPr>
              <a:t>订立双边条约</a:t>
            </a:r>
            <a:endParaRPr lang="zh-CN" altLang="en-US" sz="2200" dirty="0">
              <a:latin typeface="华文楷体" panose="02010600040101010101" pitchFamily="2" charset="-122"/>
              <a:ea typeface="华文楷体" panose="02010600040101010101" pitchFamily="2" charset="-122"/>
              <a:cs typeface="华文楷体" panose="02010600040101010101" pitchFamily="2" charset="-122"/>
            </a:endParaRPr>
          </a:p>
          <a:p>
            <a:pPr marL="590550" algn="just" fontAlgn="auto">
              <a:lnSpc>
                <a:spcPct val="150000"/>
              </a:lnSpc>
              <a:buFont typeface="Wingdings" panose="05000000000000000000" charset="0"/>
              <a:buChar char="p"/>
            </a:pPr>
            <a:r>
              <a:rPr lang="zh-CN" altLang="en-US" sz="2200" dirty="0">
                <a:latin typeface="华文楷体" panose="02010600040101010101" pitchFamily="2" charset="-122"/>
                <a:ea typeface="华文楷体" panose="02010600040101010101" pitchFamily="2" charset="-122"/>
                <a:cs typeface="华文楷体" panose="02010600040101010101" pitchFamily="2" charset="-122"/>
              </a:rPr>
              <a:t>签订多边公约或协定</a:t>
            </a:r>
            <a:endParaRPr lang="zh-CN" altLang="en-US" sz="2200" dirty="0">
              <a:latin typeface="华文楷体" panose="02010600040101010101" pitchFamily="2" charset="-122"/>
              <a:ea typeface="华文楷体" panose="02010600040101010101" pitchFamily="2" charset="-122"/>
              <a:cs typeface="华文楷体" panose="020106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a:spLocks noGrp="1"/>
          </p:cNvSpPr>
          <p:nvPr>
            <p:ph type="title"/>
          </p:nvPr>
        </p:nvSpPr>
        <p:spPr>
          <a:xfrm>
            <a:off x="290830" y="1142365"/>
            <a:ext cx="8562340" cy="755015"/>
          </a:xfrm>
        </p:spPr>
        <p:txBody>
          <a:bodyPr/>
          <a:lstStyle/>
          <a:p>
            <a:pPr algn="ctr"/>
            <a:r>
              <a:rPr lang="zh-CN" altLang="en-US" sz="2800" dirty="0">
                <a:latin typeface="华文楷体" panose="02010600040101010101" pitchFamily="2" charset="-122"/>
                <a:ea typeface="华文楷体" panose="02010600040101010101" pitchFamily="2" charset="-122"/>
              </a:rPr>
              <a:t>二、知识产权国际保护的产生与发展</a:t>
            </a:r>
            <a:endParaRPr lang="zh-CN" altLang="en-US" sz="2800" dirty="0">
              <a:latin typeface="华文楷体" panose="02010600040101010101" pitchFamily="2" charset="-122"/>
              <a:ea typeface="华文楷体" panose="02010600040101010101" pitchFamily="2" charset="-122"/>
            </a:endParaRPr>
          </a:p>
        </p:txBody>
      </p:sp>
      <p:sp>
        <p:nvSpPr>
          <p:cNvPr id="4" name="内容占位符 3"/>
          <p:cNvSpPr>
            <a:spLocks noGrp="1"/>
          </p:cNvSpPr>
          <p:nvPr>
            <p:ph idx="1"/>
          </p:nvPr>
        </p:nvSpPr>
        <p:spPr>
          <a:xfrm>
            <a:off x="652145" y="1897380"/>
            <a:ext cx="7933690" cy="4792980"/>
          </a:xfrm>
          <a:ln w="12700">
            <a:solidFill>
              <a:schemeClr val="tx1"/>
            </a:solidFill>
          </a:ln>
        </p:spPr>
        <p:txBody>
          <a:bodyPr>
            <a:normAutofit/>
          </a:bodyPr>
          <a:lstStyle/>
          <a:p>
            <a:pPr algn="just" fontAlgn="auto">
              <a:lnSpc>
                <a:spcPct val="150000"/>
              </a:lnSpc>
              <a:spcBef>
                <a:spcPts val="0"/>
              </a:spcBef>
              <a:buFont typeface="Wingdings" panose="05000000000000000000" charset="0"/>
              <a:buChar char="Ø"/>
            </a:pP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sym typeface="+mn-ea"/>
              </a:rPr>
              <a:t>知识产权国际保护的产生</a:t>
            </a:r>
            <a:endParaRPr lang="zh-CN" altLang="en-US" sz="2000" dirty="0">
              <a:latin typeface="华文楷体" panose="02010600040101010101" pitchFamily="2" charset="-122"/>
              <a:ea typeface="华文楷体" panose="02010600040101010101" pitchFamily="2" charset="-122"/>
              <a:cs typeface="华文楷体" panose="02010600040101010101" pitchFamily="2" charset="-122"/>
            </a:endParaRPr>
          </a:p>
          <a:p>
            <a:pPr marL="590550" algn="just" fontAlgn="auto">
              <a:lnSpc>
                <a:spcPct val="150000"/>
              </a:lnSpc>
              <a:spcBef>
                <a:spcPts val="0"/>
              </a:spcBef>
              <a:buFont typeface="Wingdings" panose="05000000000000000000" charset="0"/>
              <a:buChar char="p"/>
            </a:pPr>
            <a:r>
              <a:rPr lang="zh-CN" altLang="en-US" sz="2000" dirty="0">
                <a:latin typeface="华文楷体" panose="02010600040101010101" pitchFamily="2" charset="-122"/>
                <a:ea typeface="华文楷体" panose="02010600040101010101" pitchFamily="2" charset="-122"/>
                <a:cs typeface="华文楷体" panose="02010600040101010101" pitchFamily="2" charset="-122"/>
                <a:sym typeface="+mn-ea"/>
              </a:rPr>
              <a:t>知识产权地域性与传播性冲突的必然结果</a:t>
            </a:r>
            <a:endParaRPr lang="en-US" altLang="zh-CN" sz="2000" dirty="0">
              <a:latin typeface="华文楷体" panose="02010600040101010101" pitchFamily="2" charset="-122"/>
              <a:ea typeface="华文楷体" panose="02010600040101010101" pitchFamily="2" charset="-122"/>
              <a:cs typeface="华文楷体" panose="02010600040101010101" pitchFamily="2" charset="-122"/>
            </a:endParaRPr>
          </a:p>
          <a:p>
            <a:pPr marL="590550" algn="just" fontAlgn="auto">
              <a:lnSpc>
                <a:spcPct val="150000"/>
              </a:lnSpc>
              <a:spcBef>
                <a:spcPts val="0"/>
              </a:spcBef>
              <a:buFont typeface="Wingdings" panose="05000000000000000000" charset="0"/>
              <a:buChar char="p"/>
            </a:pPr>
            <a:r>
              <a:rPr lang="zh-CN" altLang="en-US" sz="2000" dirty="0">
                <a:latin typeface="华文楷体" panose="02010600040101010101" pitchFamily="2" charset="-122"/>
                <a:ea typeface="华文楷体" panose="02010600040101010101" pitchFamily="2" charset="-122"/>
                <a:cs typeface="华文楷体" panose="02010600040101010101" pitchFamily="2" charset="-122"/>
                <a:sym typeface="+mn-ea"/>
              </a:rPr>
              <a:t>现代世界贸易的必然要求</a:t>
            </a:r>
            <a:endParaRPr lang="en-US" altLang="zh-CN" sz="2000" dirty="0">
              <a:latin typeface="华文楷体" panose="02010600040101010101" pitchFamily="2" charset="-122"/>
              <a:ea typeface="华文楷体" panose="02010600040101010101" pitchFamily="2" charset="-122"/>
              <a:cs typeface="华文楷体" panose="02010600040101010101" pitchFamily="2" charset="-122"/>
            </a:endParaRPr>
          </a:p>
          <a:p>
            <a:pPr marL="590550" algn="just" fontAlgn="auto">
              <a:lnSpc>
                <a:spcPct val="150000"/>
              </a:lnSpc>
              <a:spcBef>
                <a:spcPts val="0"/>
              </a:spcBef>
              <a:buFont typeface="Wingdings" panose="05000000000000000000" charset="0"/>
              <a:buChar char="p"/>
            </a:pPr>
            <a:r>
              <a:rPr lang="zh-CN" altLang="en-US" sz="2000" dirty="0">
                <a:latin typeface="华文楷体" panose="02010600040101010101" pitchFamily="2" charset="-122"/>
                <a:ea typeface="华文楷体" panose="02010600040101010101" pitchFamily="2" charset="-122"/>
                <a:cs typeface="华文楷体" panose="02010600040101010101" pitchFamily="2" charset="-122"/>
                <a:sym typeface="+mn-ea"/>
              </a:rPr>
              <a:t>维护国际经济新秩序的内在需求</a:t>
            </a:r>
            <a:endParaRPr lang="zh-CN" altLang="en-US" sz="2000" b="1" dirty="0">
              <a:latin typeface="华文楷体" panose="02010600040101010101" pitchFamily="2" charset="-122"/>
              <a:ea typeface="华文楷体" panose="02010600040101010101" pitchFamily="2" charset="-122"/>
              <a:cs typeface="华文楷体" panose="02010600040101010101" pitchFamily="2" charset="-122"/>
            </a:endParaRPr>
          </a:p>
          <a:p>
            <a:pPr algn="just" fontAlgn="auto">
              <a:lnSpc>
                <a:spcPct val="150000"/>
              </a:lnSpc>
              <a:spcBef>
                <a:spcPts val="0"/>
              </a:spcBef>
              <a:buFont typeface="Wingdings" panose="05000000000000000000" charset="0"/>
              <a:buChar char="Ø"/>
            </a:pPr>
            <a:r>
              <a:rPr lang="zh-CN" altLang="en-US" sz="2400" b="1" dirty="0">
                <a:latin typeface="华文楷体" panose="02010600040101010101" pitchFamily="2" charset="-122"/>
                <a:ea typeface="华文楷体" panose="02010600040101010101" pitchFamily="2" charset="-122"/>
                <a:cs typeface="华文楷体" panose="02010600040101010101" pitchFamily="2" charset="-122"/>
              </a:rPr>
              <a:t>知识产权国际保护的发展现状</a:t>
            </a:r>
            <a:endParaRPr lang="en-US" altLang="zh-CN" sz="2000" b="1" dirty="0">
              <a:latin typeface="华文楷体" panose="02010600040101010101" pitchFamily="2" charset="-122"/>
              <a:ea typeface="华文楷体" panose="02010600040101010101" pitchFamily="2" charset="-122"/>
              <a:cs typeface="华文楷体" panose="02010600040101010101" pitchFamily="2" charset="-122"/>
            </a:endParaRPr>
          </a:p>
          <a:p>
            <a:pPr marL="590550" algn="just" fontAlgn="auto">
              <a:lnSpc>
                <a:spcPct val="150000"/>
              </a:lnSpc>
              <a:spcBef>
                <a:spcPts val="0"/>
              </a:spcBef>
              <a:buFont typeface="Wingdings" panose="05000000000000000000" charset="0"/>
              <a:buChar char="p"/>
            </a:pPr>
            <a:r>
              <a:rPr lang="zh-CN" altLang="en-US" sz="2000" dirty="0">
                <a:latin typeface="华文楷体" panose="02010600040101010101" pitchFamily="2" charset="-122"/>
                <a:ea typeface="华文楷体" panose="02010600040101010101" pitchFamily="2" charset="-122"/>
                <a:cs typeface="华文楷体" panose="02010600040101010101" pitchFamily="2" charset="-122"/>
              </a:rPr>
              <a:t>知识产权国际保护的范围不断扩大</a:t>
            </a:r>
            <a:endParaRPr lang="en-US" altLang="zh-CN" sz="2000" dirty="0">
              <a:latin typeface="华文楷体" panose="02010600040101010101" pitchFamily="2" charset="-122"/>
              <a:ea typeface="华文楷体" panose="02010600040101010101" pitchFamily="2" charset="-122"/>
              <a:cs typeface="华文楷体" panose="02010600040101010101" pitchFamily="2" charset="-122"/>
            </a:endParaRPr>
          </a:p>
          <a:p>
            <a:pPr marL="590550" algn="just" fontAlgn="auto">
              <a:lnSpc>
                <a:spcPct val="150000"/>
              </a:lnSpc>
              <a:spcBef>
                <a:spcPts val="0"/>
              </a:spcBef>
              <a:buFont typeface="Wingdings" panose="05000000000000000000" charset="0"/>
              <a:buChar char="p"/>
            </a:pPr>
            <a:r>
              <a:rPr lang="zh-CN" altLang="en-US" sz="2000" dirty="0">
                <a:latin typeface="华文楷体" panose="02010600040101010101" pitchFamily="2" charset="-122"/>
                <a:ea typeface="华文楷体" panose="02010600040101010101" pitchFamily="2" charset="-122"/>
                <a:cs typeface="华文楷体" panose="02010600040101010101" pitchFamily="2" charset="-122"/>
              </a:rPr>
              <a:t>区域性的国际保护不断增强</a:t>
            </a:r>
            <a:endParaRPr lang="en-US" altLang="zh-CN" sz="2000" dirty="0">
              <a:latin typeface="华文楷体" panose="02010600040101010101" pitchFamily="2" charset="-122"/>
              <a:ea typeface="华文楷体" panose="02010600040101010101" pitchFamily="2" charset="-122"/>
              <a:cs typeface="华文楷体" panose="02010600040101010101" pitchFamily="2" charset="-122"/>
            </a:endParaRPr>
          </a:p>
          <a:p>
            <a:pPr marL="590550" algn="just" fontAlgn="auto">
              <a:lnSpc>
                <a:spcPct val="150000"/>
              </a:lnSpc>
              <a:spcBef>
                <a:spcPts val="0"/>
              </a:spcBef>
              <a:buFont typeface="Wingdings" panose="05000000000000000000" charset="0"/>
              <a:buChar char="p"/>
            </a:pPr>
            <a:r>
              <a:rPr lang="zh-CN" altLang="en-US" sz="2000" dirty="0">
                <a:latin typeface="华文楷体" panose="02010600040101010101" pitchFamily="2" charset="-122"/>
                <a:ea typeface="华文楷体" panose="02010600040101010101" pitchFamily="2" charset="-122"/>
                <a:cs typeface="华文楷体" panose="02010600040101010101" pitchFamily="2" charset="-122"/>
              </a:rPr>
              <a:t>现有国际公约不断进行修改或补充</a:t>
            </a:r>
            <a:endParaRPr lang="en-US" altLang="zh-CN" sz="2000" dirty="0">
              <a:latin typeface="华文楷体" panose="02010600040101010101" pitchFamily="2" charset="-122"/>
              <a:ea typeface="华文楷体" panose="02010600040101010101" pitchFamily="2" charset="-122"/>
              <a:cs typeface="华文楷体" panose="02010600040101010101" pitchFamily="2" charset="-122"/>
            </a:endParaRPr>
          </a:p>
          <a:p>
            <a:pPr marL="590550" algn="just" fontAlgn="auto">
              <a:lnSpc>
                <a:spcPct val="150000"/>
              </a:lnSpc>
              <a:spcBef>
                <a:spcPts val="0"/>
              </a:spcBef>
              <a:buFont typeface="Wingdings" panose="05000000000000000000" charset="0"/>
              <a:buChar char="p"/>
            </a:pPr>
            <a:r>
              <a:rPr lang="zh-CN" altLang="en-US" sz="2000" dirty="0">
                <a:latin typeface="华文楷体" panose="02010600040101010101" pitchFamily="2" charset="-122"/>
                <a:ea typeface="华文楷体" panose="02010600040101010101" pitchFamily="2" charset="-122"/>
                <a:cs typeface="华文楷体" panose="02010600040101010101" pitchFamily="2" charset="-122"/>
              </a:rPr>
              <a:t>发达国家与发展中国家的冲突愈来愈突出</a:t>
            </a:r>
            <a:endParaRPr lang="en-US" altLang="zh-CN" sz="2800" dirty="0">
              <a:latin typeface="+mn-ea"/>
            </a:endParaRPr>
          </a:p>
          <a:p>
            <a:pPr marL="0" indent="0">
              <a:buNone/>
            </a:pPr>
            <a:endParaRPr lang="zh-CN" alt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8" name="AutoShape 8"/>
          <p:cNvSpPr/>
          <p:nvPr/>
        </p:nvSpPr>
        <p:spPr bwMode="auto">
          <a:xfrm>
            <a:off x="451485" y="1788795"/>
            <a:ext cx="8240395" cy="4221480"/>
          </a:xfrm>
          <a:prstGeom prst="roundRect">
            <a:avLst>
              <a:gd name="adj" fmla="val 16662"/>
            </a:avLst>
          </a:prstGeom>
          <a:gradFill rotWithShape="0">
            <a:gsLst>
              <a:gs pos="0">
                <a:srgbClr val="F9FFEE"/>
              </a:gs>
              <a:gs pos="65001">
                <a:srgbClr val="F0FFD2"/>
              </a:gs>
              <a:gs pos="100000">
                <a:srgbClr val="EAFFBF"/>
              </a:gs>
            </a:gsLst>
            <a:lin ang="5400000" scaled="1"/>
          </a:gradFill>
          <a:ln>
            <a:noFill/>
          </a:ln>
          <a:effectLst>
            <a:outerShdw blurRad="38100" dist="25399" dir="5400000" algn="ctr" rotWithShape="0">
              <a:srgbClr val="000000">
                <a:alpha val="37999"/>
              </a:srgbClr>
            </a:outerShdw>
          </a:effectLst>
          <a:extLst>
            <a:ext uri="{91240B29-F687-4F45-9708-019B960494DF}">
              <a14:hiddenLine xmlns:a14="http://schemas.microsoft.com/office/drawing/2010/main" w="9525">
                <a:solidFill>
                  <a:schemeClr val="tx1"/>
                </a:solidFill>
                <a:round/>
                <a:headEnd type="none" w="med" len="med"/>
                <a:tailEnd type="none" w="med" len="med"/>
              </a14:hiddenLine>
            </a:ext>
          </a:extLst>
        </p:spPr>
        <p:txBody>
          <a:bodyPr lIns="0" tIns="0" rIns="0" bIns="0"/>
          <a:lstStyle/>
          <a:p>
            <a:pPr marL="342900" indent="-342900" algn="just">
              <a:lnSpc>
                <a:spcPct val="150000"/>
              </a:lnSpc>
              <a:buFont typeface="Wingdings" panose="05000000000000000000" charset="0"/>
              <a:buChar char="Ø"/>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sym typeface="Heiti SC Light" charset="0"/>
              </a:rPr>
              <a:t>世界知识产权组织（</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sym typeface="Lucida Grande" charset="0"/>
              </a:rPr>
              <a:t>WIPO</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sym typeface="Heiti SC Light" charset="0"/>
              </a:rPr>
              <a:t>）是致力于利用知识产权激励创新与创造的、自筹资金联合国机构，总部设在瑞士日内瓦</a:t>
            </a:r>
            <a:endParaRPr lang="zh-CN" altLang="en-US"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Heiti SC Light" charset="0"/>
            </a:endParaRPr>
          </a:p>
          <a:p>
            <a:pPr marL="342900" indent="-342900" algn="just">
              <a:lnSpc>
                <a:spcPct val="150000"/>
              </a:lnSpc>
              <a:buFont typeface="Wingdings" panose="05000000000000000000" charset="0"/>
              <a:buChar char="Ø"/>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sym typeface="Heiti SC Light" charset="0"/>
              </a:rPr>
              <a:t>WIPO正式成立于1970年，前身是巴黎联盟和伯尔尼联盟的国际局及其后合并的“保护知识产权联合国际局”。截至2018年6月，管理涉及知识产权保护各个方面的26项国际条约，有191个成员国。</a:t>
            </a:r>
            <a:endParaRPr lang="zh-CN" altLang="en-US"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sym typeface="Heiti SC Light" charset="0"/>
            </a:endParaRPr>
          </a:p>
          <a:p>
            <a:pPr marL="342900" indent="-342900" algn="just">
              <a:lnSpc>
                <a:spcPct val="150000"/>
              </a:lnSpc>
              <a:buFont typeface="Wingdings" panose="05000000000000000000" charset="0"/>
              <a:buChar char="Ø"/>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sym typeface="Heiti SC Light" charset="0"/>
              </a:rPr>
              <a:t>我国于1980年6月3日加入世界知识产权组织，成为其第90个会员国。</a:t>
            </a:r>
            <a:endParaRPr lang="zh-CN" altLang="en-US" sz="2000" dirty="0">
              <a:latin typeface="Times New Roman" panose="02020603050405020304" pitchFamily="18" charset="0"/>
              <a:ea typeface="华文楷体" panose="02010600040101010101" pitchFamily="2" charset="-122"/>
              <a:cs typeface="Times New Roman" panose="02020603050405020304" pitchFamily="18" charset="0"/>
              <a:sym typeface="Heiti SC Light" charset="0"/>
            </a:endParaRPr>
          </a:p>
          <a:p>
            <a:pPr marL="342900" indent="-342900" algn="just">
              <a:lnSpc>
                <a:spcPct val="150000"/>
              </a:lnSpc>
              <a:buFont typeface="Wingdings" panose="05000000000000000000" charset="0"/>
              <a:buChar char="Ø"/>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sym typeface="Heiti SC Light" charset="0"/>
              </a:rPr>
              <a:t>使命：领导发展兼顾各方利益的有效国际知识产权制度，让创新和创造惠及每个人</a:t>
            </a:r>
            <a:endParaRPr lang="zh-CN" altLang="en-US" sz="2000" dirty="0">
              <a:latin typeface="Times New Roman" panose="02020603050405020304" pitchFamily="18" charset="0"/>
              <a:ea typeface="华文楷体" panose="02010600040101010101" pitchFamily="2" charset="-122"/>
              <a:cs typeface="Times New Roman" panose="02020603050405020304" pitchFamily="18" charset="0"/>
              <a:sym typeface="Heiti SC Light" charset="0"/>
            </a:endParaRPr>
          </a:p>
        </p:txBody>
      </p:sp>
      <p:sp>
        <p:nvSpPr>
          <p:cNvPr id="16" name="标题 1"/>
          <p:cNvSpPr>
            <a:spLocks noGrp="1"/>
          </p:cNvSpPr>
          <p:nvPr>
            <p:ph type="title"/>
          </p:nvPr>
        </p:nvSpPr>
        <p:spPr>
          <a:xfrm>
            <a:off x="290830" y="1104900"/>
            <a:ext cx="8562340" cy="755015"/>
          </a:xfrm>
        </p:spPr>
        <p:txBody>
          <a:bodyPr/>
          <a:lstStyle/>
          <a:p>
            <a:pPr algn="ctr"/>
            <a:r>
              <a:rPr lang="zh-CN" altLang="en-US" sz="2800" dirty="0">
                <a:latin typeface="华文楷体" panose="02010600040101010101" pitchFamily="2" charset="-122"/>
                <a:ea typeface="华文楷体" panose="02010600040101010101" pitchFamily="2" charset="-122"/>
              </a:rPr>
              <a:t>三、世界知识产权组织</a:t>
            </a:r>
            <a:endParaRPr lang="zh-CN" altLang="en-US" sz="2800" dirty="0">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1"/>
          <a:stretch>
            <a:fillRect/>
          </a:stretch>
        </p:blipFill>
        <p:spPr>
          <a:xfrm>
            <a:off x="6553200" y="5205095"/>
            <a:ext cx="2299970" cy="1417955"/>
          </a:xfrm>
          <a:prstGeom prst="rect">
            <a:avLst/>
          </a:prstGeom>
        </p:spPr>
      </p:pic>
    </p:spTree>
  </p:cSld>
  <p:clrMapOvr>
    <a:masterClrMapping/>
  </p:clrMapOvr>
  <p:transition>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示 7"/>
          <p:cNvGraphicFramePr/>
          <p:nvPr/>
        </p:nvGraphicFramePr>
        <p:xfrm>
          <a:off x="656590" y="1529715"/>
          <a:ext cx="7979410" cy="488378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图片1"/>
          <p:cNvPicPr>
            <a:picLocks noChangeAspect="1"/>
          </p:cNvPicPr>
          <p:nvPr/>
        </p:nvPicPr>
        <p:blipFill>
          <a:blip r:embed="rId1"/>
          <a:stretch>
            <a:fillRect/>
          </a:stretch>
        </p:blipFill>
        <p:spPr>
          <a:xfrm>
            <a:off x="565150" y="1104265"/>
            <a:ext cx="7943215" cy="56673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a:spLocks noGrp="1"/>
          </p:cNvSpPr>
          <p:nvPr>
            <p:ph type="title"/>
          </p:nvPr>
        </p:nvSpPr>
        <p:spPr>
          <a:xfrm>
            <a:off x="316230" y="1111250"/>
            <a:ext cx="8562340" cy="755015"/>
          </a:xfrm>
        </p:spPr>
        <p:txBody>
          <a:bodyPr/>
          <a:lstStyle/>
          <a:p>
            <a:pPr algn="ctr"/>
            <a:r>
              <a:rPr lang="zh-CN" altLang="en-US" sz="2800" dirty="0">
                <a:latin typeface="华文楷体" panose="02010600040101010101" pitchFamily="2" charset="-122"/>
                <a:ea typeface="华文楷体" panose="02010600040101010101" pitchFamily="2" charset="-122"/>
              </a:rPr>
              <a:t>四、知识产权国际保护的主要公约</a:t>
            </a:r>
            <a:endParaRPr lang="zh-CN" altLang="en-US" sz="2800" dirty="0">
              <a:latin typeface="华文楷体" panose="02010600040101010101" pitchFamily="2" charset="-122"/>
              <a:ea typeface="华文楷体" panose="02010600040101010101" pitchFamily="2" charset="-122"/>
            </a:endParaRPr>
          </a:p>
        </p:txBody>
      </p:sp>
      <p:graphicFrame>
        <p:nvGraphicFramePr>
          <p:cNvPr id="8" name="图示 7"/>
          <p:cNvGraphicFramePr/>
          <p:nvPr/>
        </p:nvGraphicFramePr>
        <p:xfrm>
          <a:off x="1058545" y="1866265"/>
          <a:ext cx="6955155" cy="45307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6785" y="1161415"/>
            <a:ext cx="6878320" cy="819785"/>
          </a:xfrm>
        </p:spPr>
        <p:txBody>
          <a:bodyPr>
            <a:noAutofit/>
          </a:bodyPr>
          <a:lstStyle/>
          <a:p>
            <a:pPr algn="ctr" eaLnBrk="1" hangingPunct="1"/>
            <a:r>
              <a:rPr kumimoji="1" lang="zh-CN" altLang="en-US" sz="3200" dirty="0">
                <a:ea typeface="黑体" panose="02010609060101010101" pitchFamily="49" charset="-122"/>
              </a:rPr>
              <a:t>第二节    TRIPS协定</a:t>
            </a:r>
            <a:endParaRPr kumimoji="1" lang="zh-CN" altLang="en-US" sz="3200" dirty="0">
              <a:ea typeface="黑体" panose="02010609060101010101" pitchFamily="49" charset="-122"/>
            </a:endParaRPr>
          </a:p>
        </p:txBody>
      </p:sp>
      <p:sp>
        <p:nvSpPr>
          <p:cNvPr id="5" name="内容占位符 4"/>
          <p:cNvSpPr>
            <a:spLocks noGrp="1"/>
          </p:cNvSpPr>
          <p:nvPr>
            <p:ph idx="1"/>
          </p:nvPr>
        </p:nvSpPr>
        <p:spPr>
          <a:xfrm>
            <a:off x="762635" y="1933575"/>
            <a:ext cx="7950835" cy="4641850"/>
          </a:xfrm>
          <a:ln w="6350">
            <a:solidFill>
              <a:schemeClr val="tx1"/>
            </a:solidFill>
          </a:ln>
        </p:spPr>
        <p:txBody>
          <a:bodyPr>
            <a:normAutofit fontScale="70000" lnSpcReduction="10000"/>
          </a:bodyPr>
          <a:lstStyle/>
          <a:p>
            <a:pPr marL="0" indent="0" defTabSz="342900" fontAlgn="base">
              <a:lnSpc>
                <a:spcPct val="200000"/>
              </a:lnSpc>
              <a:spcBef>
                <a:spcPts val="0"/>
              </a:spcBef>
              <a:spcAft>
                <a:spcPct val="0"/>
              </a:spcAft>
              <a:buFont typeface="Wingdings" panose="05000000000000000000" pitchFamily="2" charset="2"/>
              <a:buNone/>
            </a:pPr>
            <a:r>
              <a:rPr lang="zh-CN" altLang="en-US" b="1" dirty="0">
                <a:latin typeface="楷体" panose="02010609060101010101" pitchFamily="49" charset="-122"/>
                <a:ea typeface="楷体" panose="02010609060101010101" pitchFamily="49" charset="-122"/>
              </a:rPr>
              <a:t>一、 TRIPs协定的基本原则</a:t>
            </a:r>
            <a:endParaRPr lang="zh-CN" altLang="en-US" b="1" dirty="0">
              <a:latin typeface="楷体" panose="02010609060101010101" pitchFamily="49" charset="-122"/>
              <a:ea typeface="楷体" panose="02010609060101010101" pitchFamily="49" charset="-122"/>
            </a:endParaRPr>
          </a:p>
          <a:p>
            <a:pPr marL="342900" indent="-342900" algn="l" defTabSz="342900" fontAlgn="base">
              <a:lnSpc>
                <a:spcPct val="150000"/>
              </a:lnSpc>
              <a:spcBef>
                <a:spcPts val="0"/>
              </a:spcBef>
              <a:buClrTx/>
              <a:buSzTx/>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国民待遇原则：各成员在知识产权保护方面，给予其他成员的国民的待遇不得低于其给予本国国民的待遇。对独立关税区而言，“国民”是指在该关税区内定居或拥有真实有效的工商业机构的自然人或法人</a:t>
            </a:r>
            <a:endParaRPr lang="zh-CN" altLang="en-US" dirty="0">
              <a:latin typeface="楷体" panose="02010609060101010101" pitchFamily="49" charset="-122"/>
              <a:ea typeface="楷体" panose="02010609060101010101" pitchFamily="49" charset="-122"/>
            </a:endParaRPr>
          </a:p>
          <a:p>
            <a:pPr marL="342900" indent="-342900" defTabSz="342900" fontAlgn="base">
              <a:lnSpc>
                <a:spcPct val="150000"/>
              </a:lnSpc>
              <a:spcBef>
                <a:spcPts val="0"/>
              </a:spcBef>
              <a:spcAft>
                <a:spcPct val="0"/>
              </a:spcAft>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最惠国待遇原则：TRIPs首次将国际贸易中的最惠国待遇原则引入知识产权公约，在知识产权保护方面，一成员给予其他国家国民的任何利益、优惠、特权或豁免，应立即无条件地适用于其他全体成员之国民</a:t>
            </a: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tags/tag1.xml><?xml version="1.0" encoding="utf-8"?>
<p:tagLst xmlns:p="http://schemas.openxmlformats.org/presentationml/2006/main">
  <p:tag name="COMMONDATA" val="eyJoZGlkIjoiMDI4YjA3ODVhYzA3M2Y4MWNjNDhlY2I5ZGUxYTZlMWYifQ=="/>
</p:tagLst>
</file>

<file path=ppt/theme/theme1.xml><?xml version="1.0" encoding="utf-8"?>
<a:theme xmlns:a="http://schemas.openxmlformats.org/drawingml/2006/main" name="第二章 知识产权前沿问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第1章  著作权与著作权法</Template>
  <TotalTime>0</TotalTime>
  <Words>2482</Words>
  <Application>WPS 演示</Application>
  <PresentationFormat>全屏显示(4:3)</PresentationFormat>
  <Paragraphs>90</Paragraphs>
  <Slides>17</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17</vt:i4>
      </vt:variant>
    </vt:vector>
  </HeadingPairs>
  <TitlesOfParts>
    <vt:vector size="36" baseType="lpstr">
      <vt:lpstr>Arial</vt:lpstr>
      <vt:lpstr>宋体</vt:lpstr>
      <vt:lpstr>Wingdings</vt:lpstr>
      <vt:lpstr>楷体</vt:lpstr>
      <vt:lpstr>黑体</vt:lpstr>
      <vt:lpstr>Times New Roman</vt:lpstr>
      <vt:lpstr>华文楷体</vt:lpstr>
      <vt:lpstr>Wingdings</vt:lpstr>
      <vt:lpstr>华文行楷</vt:lpstr>
      <vt:lpstr>微软雅黑</vt:lpstr>
      <vt:lpstr>Arial Unicode MS</vt:lpstr>
      <vt:lpstr>等线</vt:lpstr>
      <vt:lpstr>Calibri</vt:lpstr>
      <vt:lpstr>Lucida Grande</vt:lpstr>
      <vt:lpstr>Heiti SC Light</vt:lpstr>
      <vt:lpstr>Arial Bold</vt:lpstr>
      <vt:lpstr>等线 Light</vt:lpstr>
      <vt:lpstr>第二章 知识产权前沿问题</vt:lpstr>
      <vt:lpstr>自定义设计方案</vt:lpstr>
      <vt:lpstr>知识产权国际保护</vt:lpstr>
      <vt:lpstr>PowerPoint 演示文稿</vt:lpstr>
      <vt:lpstr>第一节    知识产权国际保护概要</vt:lpstr>
      <vt:lpstr>二、知识产权国际保护的产生与发展</vt:lpstr>
      <vt:lpstr>三、世界知识产权组织</vt:lpstr>
      <vt:lpstr>PowerPoint 演示文稿</vt:lpstr>
      <vt:lpstr>PowerPoint 演示文稿</vt:lpstr>
      <vt:lpstr>四、知识产权国际保护的主要公约</vt:lpstr>
      <vt:lpstr>第二节    TRIPS协定</vt:lpstr>
      <vt:lpstr>PowerPoint 演示文稿</vt:lpstr>
      <vt:lpstr>PowerPoint 演示文稿</vt:lpstr>
      <vt:lpstr>PowerPoint 演示文稿</vt:lpstr>
      <vt:lpstr>第三节    巴黎公约</vt:lpstr>
      <vt:lpstr>PowerPoint 演示文稿</vt:lpstr>
      <vt:lpstr>PowerPoint 演示文稿</vt:lpstr>
      <vt:lpstr>第四节    伯尔尼公约</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中国特色知识产权法学创新团队</dc:title>
  <dc:creator>yu FU</dc:creator>
  <cp:lastModifiedBy>付继存</cp:lastModifiedBy>
  <cp:revision>553</cp:revision>
  <dcterms:created xsi:type="dcterms:W3CDTF">2017-06-15T12:42:00Z</dcterms:created>
  <dcterms:modified xsi:type="dcterms:W3CDTF">2022-06-11T13:04:40Z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8C780BD732384608A5B10451DA5A6E90</vt:lpwstr>
  </property>
</Properties>
</file>