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320" r:id="rId2"/>
    <p:sldId id="2321" r:id="rId3"/>
    <p:sldId id="2322" r:id="rId4"/>
    <p:sldId id="2324" r:id="rId5"/>
    <p:sldId id="2325" r:id="rId6"/>
    <p:sldId id="2326" r:id="rId7"/>
    <p:sldId id="2332" r:id="rId8"/>
    <p:sldId id="2333" r:id="rId9"/>
    <p:sldId id="2334" r:id="rId10"/>
    <p:sldId id="2335" r:id="rId11"/>
    <p:sldId id="2336" r:id="rId12"/>
    <p:sldId id="2339" r:id="rId13"/>
    <p:sldId id="2340" r:id="rId14"/>
    <p:sldId id="2341" r:id="rId15"/>
    <p:sldId id="2342" r:id="rId16"/>
    <p:sldId id="4427" r:id="rId17"/>
    <p:sldId id="2345" r:id="rId18"/>
    <p:sldId id="2346" r:id="rId19"/>
    <p:sldId id="2350" r:id="rId20"/>
    <p:sldId id="2351" r:id="rId21"/>
    <p:sldId id="2352" r:id="rId22"/>
    <p:sldId id="2356" r:id="rId2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8784" initials="1" lastIdx="1" clrIdx="0"/>
  <p:cmAuthor id="2" name="以灰 以灰" initials="以灰" lastIdx="1" clrIdx="1">
    <p:extLst>
      <p:ext uri="{19B8F6BF-5375-455C-9EA6-DF929625EA0E}">
        <p15:presenceInfo xmlns:p15="http://schemas.microsoft.com/office/powerpoint/2012/main" userId="2f79a4480c47774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924"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2-04-29T14:48:53.294" idx="1">
    <p:pos x="2252" y="1867"/>
    <p:text>专有许可的核心在于排他性</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2022/4/29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C91C9B0E-115B-4051-9683-ADFC42A8D33D}" type="datetimeFigureOut">
              <a:rPr lang="zh-CN" altLang="en-US" smtClean="0"/>
              <a:t>2022/4/29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02DDBDF-422C-4DCF-8E8B-C6AE98C5FD57}"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C91C9B0E-115B-4051-9683-ADFC42A8D33D}" type="datetimeFigureOut">
              <a:rPr lang="zh-CN" altLang="en-US" smtClean="0"/>
              <a:t>2022/4/29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02DDBDF-422C-4DCF-8E8B-C6AE98C5FD57}"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982980"/>
            <a:ext cx="1971675" cy="5194300"/>
          </a:xfrm>
        </p:spPr>
        <p:txBody>
          <a:bodyPr vert="eaVert"/>
          <a:lstStyle/>
          <a:p>
            <a:r>
              <a:rPr kumimoji="1" lang="zh-CN" altLang="en-US"/>
              <a:t>单击此处编辑母版标题样式</a:t>
            </a:r>
          </a:p>
        </p:txBody>
      </p:sp>
      <p:sp>
        <p:nvSpPr>
          <p:cNvPr id="3" name="竖排文字占位符 2"/>
          <p:cNvSpPr>
            <a:spLocks noGrp="1"/>
          </p:cNvSpPr>
          <p:nvPr>
            <p:ph type="body" orient="vert" idx="1"/>
          </p:nvPr>
        </p:nvSpPr>
        <p:spPr>
          <a:xfrm>
            <a:off x="527685" y="982980"/>
            <a:ext cx="5800725"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C91C9B0E-115B-4051-9683-ADFC42A8D33D}" type="datetimeFigureOut">
              <a:rPr lang="zh-CN" altLang="en-US" smtClean="0"/>
              <a:t>2022/4/29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02DDBDF-422C-4DCF-8E8B-C6AE98C5FD57}"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87705" y="873125"/>
            <a:ext cx="7886700" cy="1325563"/>
          </a:xfrm>
        </p:spPr>
        <p:txBody>
          <a:bodyPr/>
          <a:lstStyle>
            <a:lvl1pPr>
              <a:defRPr sz="3200">
                <a:latin typeface="楷体" panose="02010609060101010101" pitchFamily="49" charset="-122"/>
                <a:ea typeface="楷体" panose="02010609060101010101" pitchFamily="49" charset="-122"/>
              </a:defRPr>
            </a:lvl1pPr>
          </a:lstStyle>
          <a:p>
            <a:r>
              <a:rPr kumimoji="1" lang="zh-CN" altLang="en-US"/>
              <a:t>单击此处编辑母版标题样式</a:t>
            </a:r>
          </a:p>
        </p:txBody>
      </p:sp>
      <p:sp>
        <p:nvSpPr>
          <p:cNvPr id="3" name="内容占位符 2"/>
          <p:cNvSpPr>
            <a:spLocks noGrp="1"/>
          </p:cNvSpPr>
          <p:nvPr>
            <p:ph idx="1"/>
          </p:nvPr>
        </p:nvSpPr>
        <p:spPr>
          <a:xfrm>
            <a:off x="628650" y="2146935"/>
            <a:ext cx="7886700" cy="4055745"/>
          </a:xfrm>
        </p:spPr>
        <p:txBody>
          <a:bodyPr/>
          <a:lstStyle>
            <a:lvl1pPr marL="0" indent="0">
              <a:buNone/>
              <a:defRPr sz="3200">
                <a:latin typeface="楷体" panose="02010609060101010101" pitchFamily="49" charset="-122"/>
                <a:ea typeface="楷体" panose="02010609060101010101" pitchFamily="49" charset="-122"/>
              </a:defRPr>
            </a:lvl1pPr>
            <a:lvl2pPr marL="457200" indent="0">
              <a:buNone/>
              <a:defRPr>
                <a:latin typeface="楷体" panose="02010609060101010101" pitchFamily="49" charset="-122"/>
                <a:ea typeface="楷体" panose="02010609060101010101" pitchFamily="49" charset="-122"/>
              </a:defRPr>
            </a:lvl2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C91C9B0E-115B-4051-9683-ADFC42A8D33D}" type="datetimeFigureOut">
              <a:rPr lang="zh-CN" altLang="en-US" smtClean="0"/>
              <a:t>2022/4/29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02DDBDF-422C-4DCF-8E8B-C6AE98C5FD57}"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3200"/>
            </a:lvl1pPr>
          </a:lstStyle>
          <a:p>
            <a:r>
              <a:rPr kumimoji="1"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C91C9B0E-115B-4051-9683-ADFC42A8D33D}" type="datetimeFigureOut">
              <a:rPr lang="zh-CN" altLang="en-US" smtClean="0"/>
              <a:t>2022/4/29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02DDBDF-422C-4DCF-8E8B-C6AE98C5FD57}"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4629150" y="1825625"/>
            <a:ext cx="38862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C91C9B0E-115B-4051-9683-ADFC42A8D33D}" type="datetimeFigureOut">
              <a:rPr lang="zh-CN" altLang="en-US" smtClean="0"/>
              <a:t>2022/4/29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02DDBDF-422C-4DCF-8E8B-C6AE98C5FD57}"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35226" y="673735"/>
            <a:ext cx="7886700" cy="1325563"/>
          </a:xfrm>
        </p:spPr>
        <p:txBody>
          <a:bodyPr/>
          <a:lstStyle>
            <a:lvl1pPr>
              <a:defRPr>
                <a:latin typeface="楷体" panose="02010609060101010101" pitchFamily="49" charset="-122"/>
                <a:ea typeface="楷体" panose="02010609060101010101" pitchFamily="49" charset="-122"/>
              </a:defRPr>
            </a:lvl1pPr>
          </a:lstStyle>
          <a:p>
            <a:r>
              <a:rPr kumimoji="1" lang="zh-CN" altLang="en-US"/>
              <a:t>单击此处编辑母版标题样式</a:t>
            </a:r>
          </a:p>
        </p:txBody>
      </p:sp>
      <p:sp>
        <p:nvSpPr>
          <p:cNvPr id="3" name="文本占位符 2"/>
          <p:cNvSpPr>
            <a:spLocks noGrp="1"/>
          </p:cNvSpPr>
          <p:nvPr>
            <p:ph type="body" idx="1"/>
          </p:nvPr>
        </p:nvSpPr>
        <p:spPr>
          <a:xfrm>
            <a:off x="629841" y="1681163"/>
            <a:ext cx="3868340" cy="823912"/>
          </a:xfrm>
        </p:spPr>
        <p:txBody>
          <a:bodyPr anchor="b"/>
          <a:lstStyle>
            <a:lvl1pPr marL="0" indent="0">
              <a:buNone/>
              <a:defRPr sz="2400" b="1">
                <a:latin typeface="楷体" panose="02010609060101010101" pitchFamily="49" charset="-122"/>
                <a:ea typeface="楷体" panose="02010609060101010101" pitchFamily="49"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629841" y="2505075"/>
            <a:ext cx="3868340" cy="3684588"/>
          </a:xfrm>
        </p:spPr>
        <p:txBody>
          <a:bodyPr/>
          <a:lstStyle>
            <a:lvl1pPr>
              <a:defRPr>
                <a:solidFill>
                  <a:schemeClr val="tx1"/>
                </a:solidFill>
                <a:latin typeface="楷体" panose="02010609060101010101" pitchFamily="49" charset="-122"/>
                <a:ea typeface="楷体" panose="02010609060101010101" pitchFamily="49" charset="-122"/>
              </a:defRPr>
            </a:lvl1pPr>
            <a:lvl2pPr>
              <a:defRPr>
                <a:solidFill>
                  <a:schemeClr val="tx1"/>
                </a:solidFill>
                <a:latin typeface="楷体" panose="02010609060101010101" pitchFamily="49" charset="-122"/>
                <a:ea typeface="楷体" panose="02010609060101010101" pitchFamily="49" charset="-122"/>
              </a:defRPr>
            </a:lvl2pPr>
            <a:lvl3pPr>
              <a:defRPr>
                <a:solidFill>
                  <a:schemeClr val="tx1"/>
                </a:solidFill>
                <a:latin typeface="楷体" panose="02010609060101010101" pitchFamily="49" charset="-122"/>
                <a:ea typeface="楷体" panose="02010609060101010101" pitchFamily="49" charset="-122"/>
              </a:defRPr>
            </a:lvl3pPr>
            <a:lvl4pPr>
              <a:defRPr>
                <a:solidFill>
                  <a:schemeClr val="tx1"/>
                </a:solidFill>
                <a:latin typeface="楷体" panose="02010609060101010101" pitchFamily="49" charset="-122"/>
                <a:ea typeface="楷体" panose="02010609060101010101" pitchFamily="49" charset="-122"/>
              </a:defRPr>
            </a:lvl4pPr>
            <a:lvl5pPr>
              <a:defRPr>
                <a:solidFill>
                  <a:schemeClr val="tx1"/>
                </a:solidFill>
                <a:latin typeface="楷体" panose="02010609060101010101" pitchFamily="49" charset="-122"/>
                <a:ea typeface="楷体" panose="02010609060101010101" pitchFamily="49" charset="-122"/>
              </a:defRPr>
            </a:lvl5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atin typeface="楷体" panose="02010609060101010101" pitchFamily="49" charset="-122"/>
                <a:ea typeface="楷体" panose="02010609060101010101" pitchFamily="49"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4629150" y="2505075"/>
            <a:ext cx="3887391" cy="3684588"/>
          </a:xfrm>
        </p:spPr>
        <p:txBody>
          <a:bodyPr/>
          <a:lstStyle>
            <a:lvl1pPr>
              <a:defRPr>
                <a:solidFill>
                  <a:schemeClr val="tx1"/>
                </a:solidFill>
                <a:latin typeface="楷体" panose="02010609060101010101" pitchFamily="49" charset="-122"/>
                <a:ea typeface="楷体" panose="02010609060101010101" pitchFamily="49" charset="-122"/>
              </a:defRPr>
            </a:lvl1pPr>
            <a:lvl2pPr>
              <a:defRPr>
                <a:solidFill>
                  <a:schemeClr val="tx1"/>
                </a:solidFill>
                <a:latin typeface="楷体" panose="02010609060101010101" pitchFamily="49" charset="-122"/>
                <a:ea typeface="楷体" panose="02010609060101010101" pitchFamily="49" charset="-122"/>
              </a:defRPr>
            </a:lvl2pPr>
            <a:lvl3pPr>
              <a:defRPr>
                <a:solidFill>
                  <a:schemeClr val="tx1"/>
                </a:solidFill>
                <a:latin typeface="楷体" panose="02010609060101010101" pitchFamily="49" charset="-122"/>
                <a:ea typeface="楷体" panose="02010609060101010101" pitchFamily="49" charset="-122"/>
              </a:defRPr>
            </a:lvl3pPr>
            <a:lvl4pPr>
              <a:defRPr>
                <a:solidFill>
                  <a:schemeClr val="tx1"/>
                </a:solidFill>
                <a:latin typeface="楷体" panose="02010609060101010101" pitchFamily="49" charset="-122"/>
                <a:ea typeface="楷体" panose="02010609060101010101" pitchFamily="49" charset="-122"/>
              </a:defRPr>
            </a:lvl4pPr>
            <a:lvl5pPr>
              <a:defRPr>
                <a:solidFill>
                  <a:schemeClr val="tx1"/>
                </a:solidFill>
                <a:latin typeface="楷体" panose="02010609060101010101" pitchFamily="49" charset="-122"/>
                <a:ea typeface="楷体" panose="02010609060101010101" pitchFamily="49" charset="-122"/>
              </a:defRPr>
            </a:lvl5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C91C9B0E-115B-4051-9683-ADFC42A8D33D}" type="datetimeFigureOut">
              <a:rPr lang="zh-CN" altLang="en-US" smtClean="0"/>
              <a:t>2022/4/29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02DDBDF-422C-4DCF-8E8B-C6AE98C5FD57}"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C91C9B0E-115B-4051-9683-ADFC42A8D33D}" type="datetimeFigureOut">
              <a:rPr lang="zh-CN" altLang="en-US" smtClean="0"/>
              <a:t>2022/4/29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02DDBDF-422C-4DCF-8E8B-C6AE98C5FD57}"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91C9B0E-115B-4051-9683-ADFC42A8D33D}" type="datetimeFigureOut">
              <a:rPr lang="zh-CN" altLang="en-US" smtClean="0"/>
              <a:t>2022/4/29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02DDBDF-422C-4DCF-8E8B-C6AE98C5FD57}"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C91C9B0E-115B-4051-9683-ADFC42A8D33D}" type="datetimeFigureOut">
              <a:rPr lang="zh-CN" altLang="en-US" smtClean="0"/>
              <a:t>2022/4/29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02DDBDF-422C-4DCF-8E8B-C6AE98C5FD57}"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3887391"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zh-CN" altLang="en-US"/>
              <a:t>单击图标添加图片</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C91C9B0E-115B-4051-9683-ADFC42A8D33D}" type="datetimeFigureOut">
              <a:rPr lang="zh-CN" altLang="en-US" smtClean="0"/>
              <a:t>2022/4/29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02DDBDF-422C-4DCF-8E8B-C6AE98C5FD57}"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36270" y="852805"/>
            <a:ext cx="78867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628650" y="2178685"/>
            <a:ext cx="7886700" cy="4074160"/>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1C9B0E-115B-4051-9683-ADFC42A8D33D}" type="datetimeFigureOut">
              <a:rPr lang="zh-CN" altLang="en-US" smtClean="0"/>
              <a:t>2022/4/29</a:t>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2DDBDF-422C-4DCF-8E8B-C6AE98C5FD57}" type="slidenum">
              <a:rPr lang="zh-CN" altLang="en-US" smtClean="0"/>
              <a:t>‹#›</a:t>
            </a:fld>
            <a:endParaRPr lang="zh-CN" altLang="en-US"/>
          </a:p>
        </p:txBody>
      </p:sp>
      <p:pic>
        <p:nvPicPr>
          <p:cNvPr id="7" name="图片 6" descr="title"/>
          <p:cNvPicPr>
            <a:picLocks noChangeAspect="1"/>
          </p:cNvPicPr>
          <p:nvPr/>
        </p:nvPicPr>
        <p:blipFill>
          <a:blip r:embed="rId13"/>
          <a:stretch>
            <a:fillRect/>
          </a:stretch>
        </p:blipFill>
        <p:spPr>
          <a:xfrm>
            <a:off x="0" y="0"/>
            <a:ext cx="9159240" cy="916305"/>
          </a:xfrm>
          <a:prstGeom prst="rect">
            <a:avLst/>
          </a:prstGeom>
        </p:spPr>
      </p:pic>
      <p:pic>
        <p:nvPicPr>
          <p:cNvPr id="8" name="图片 7" descr="玉兰花"/>
          <p:cNvPicPr>
            <a:picLocks noChangeAspect="1"/>
          </p:cNvPicPr>
          <p:nvPr/>
        </p:nvPicPr>
        <p:blipFill>
          <a:blip r:embed="rId14"/>
          <a:stretch>
            <a:fillRect/>
          </a:stretch>
        </p:blipFill>
        <p:spPr>
          <a:xfrm>
            <a:off x="4714240" y="3253740"/>
            <a:ext cx="5734050" cy="360426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楷体" panose="02010609060101010101" pitchFamily="49" charset="-122"/>
          <a:ea typeface="楷体" panose="02010609060101010101" pitchFamily="49"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楷体" panose="02010609060101010101" pitchFamily="49" charset="-122"/>
          <a:ea typeface="楷体" panose="02010609060101010101" pitchFamily="49"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楷体" panose="02010609060101010101" pitchFamily="49" charset="-122"/>
          <a:ea typeface="楷体" panose="020106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楷体" panose="02010609060101010101" pitchFamily="49" charset="-122"/>
          <a:ea typeface="楷体" panose="02010609060101010101" pitchFamily="49"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楷体" panose="02010609060101010101" pitchFamily="49" charset="-122"/>
          <a:ea typeface="楷体" panose="02010609060101010101" pitchFamily="49"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楷体" panose="02010609060101010101" pitchFamily="49" charset="-122"/>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1534874" y="1239520"/>
            <a:ext cx="6430566" cy="819587"/>
          </a:xfrm>
        </p:spPr>
        <p:txBody>
          <a:bodyPr>
            <a:normAutofit/>
          </a:bodyPr>
          <a:lstStyle/>
          <a:p>
            <a:pPr algn="ctr"/>
            <a:r>
              <a:rPr kumimoji="1" lang="zh-CN" altLang="en-US" sz="3600" dirty="0">
                <a:ea typeface="黑体" panose="02010609060101010101" pitchFamily="49" charset="-122"/>
              </a:rPr>
              <a:t>第八章    著作权的行使</a:t>
            </a:r>
          </a:p>
        </p:txBody>
      </p:sp>
      <p:sp>
        <p:nvSpPr>
          <p:cNvPr id="3" name="内容占位符 2"/>
          <p:cNvSpPr>
            <a:spLocks noGrp="1"/>
          </p:cNvSpPr>
          <p:nvPr>
            <p:ph idx="1"/>
          </p:nvPr>
        </p:nvSpPr>
        <p:spPr>
          <a:xfrm>
            <a:off x="1636395" y="2242185"/>
            <a:ext cx="6078855" cy="2556709"/>
          </a:xfrm>
          <a:ln w="6350">
            <a:solidFill>
              <a:schemeClr val="tx1"/>
            </a:solidFill>
          </a:ln>
        </p:spPr>
        <p:txBody>
          <a:bodyPr>
            <a:noAutofit/>
          </a:bodyPr>
          <a:lstStyle/>
          <a:p>
            <a:pPr marL="342900" indent="-342900" defTabSz="342900" fontAlgn="base">
              <a:lnSpc>
                <a:spcPct val="170000"/>
              </a:lnSpc>
              <a:spcBef>
                <a:spcPts val="0"/>
              </a:spcBef>
              <a:spcAft>
                <a:spcPct val="0"/>
              </a:spcAft>
              <a:buFont typeface="Wingdings" panose="05000000000000000000" pitchFamily="2" charset="2"/>
              <a:buChar char="Ø"/>
            </a:pPr>
            <a:r>
              <a:rPr lang="zh-CN" altLang="en-US" b="1" dirty="0">
                <a:latin typeface="楷体" panose="02010609060101010101" pitchFamily="49" charset="-122"/>
                <a:ea typeface="楷体" panose="02010609060101010101" pitchFamily="49" charset="-122"/>
              </a:rPr>
              <a:t>著作权许可</a:t>
            </a:r>
            <a:endParaRPr lang="en-US" altLang="zh-CN" b="1" dirty="0">
              <a:latin typeface="楷体" panose="02010609060101010101" pitchFamily="49" charset="-122"/>
              <a:ea typeface="楷体" panose="02010609060101010101" pitchFamily="49" charset="-122"/>
            </a:endParaRPr>
          </a:p>
          <a:p>
            <a:pPr marL="342900" indent="-342900" defTabSz="342900" fontAlgn="base">
              <a:lnSpc>
                <a:spcPct val="170000"/>
              </a:lnSpc>
              <a:spcBef>
                <a:spcPts val="0"/>
              </a:spcBef>
              <a:spcAft>
                <a:spcPct val="0"/>
              </a:spcAft>
              <a:buFont typeface="Wingdings" panose="05000000000000000000" pitchFamily="2" charset="2"/>
              <a:buChar char="Ø"/>
            </a:pPr>
            <a:r>
              <a:rPr lang="zh-CN" altLang="en-US" b="1" dirty="0">
                <a:latin typeface="楷体" panose="02010609060101010101" pitchFamily="49" charset="-122"/>
                <a:ea typeface="楷体" panose="02010609060101010101" pitchFamily="49" charset="-122"/>
              </a:rPr>
              <a:t>著作权转移</a:t>
            </a:r>
          </a:p>
          <a:p>
            <a:pPr marL="342900" indent="-342900" defTabSz="342900" fontAlgn="base">
              <a:lnSpc>
                <a:spcPct val="170000"/>
              </a:lnSpc>
              <a:spcBef>
                <a:spcPts val="0"/>
              </a:spcBef>
              <a:spcAft>
                <a:spcPct val="0"/>
              </a:spcAft>
              <a:buFont typeface="Wingdings" panose="05000000000000000000" pitchFamily="2" charset="2"/>
              <a:buChar char="Ø"/>
            </a:pPr>
            <a:r>
              <a:rPr lang="zh-CN" altLang="en-US" b="1" dirty="0">
                <a:latin typeface="楷体" panose="02010609060101010101" pitchFamily="49" charset="-122"/>
                <a:ea typeface="楷体" panose="02010609060101010101" pitchFamily="49" charset="-122"/>
              </a:rPr>
              <a:t>著作权集体管理</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文本占位符 21506"/>
          <p:cNvSpPr>
            <a:spLocks noGrp="1"/>
          </p:cNvSpPr>
          <p:nvPr>
            <p:ph idx="1"/>
          </p:nvPr>
        </p:nvSpPr>
        <p:spPr>
          <a:xfrm>
            <a:off x="554355" y="1964690"/>
            <a:ext cx="7886700" cy="3248660"/>
          </a:xfrm>
        </p:spPr>
        <p:txBody>
          <a:bodyPr>
            <a:normAutofit/>
          </a:bodyPr>
          <a:lstStyle/>
          <a:p>
            <a:pPr marL="342900" indent="-342900" fontAlgn="auto">
              <a:lnSpc>
                <a:spcPct val="130000"/>
              </a:lnSpc>
              <a:buFont typeface="Wingdings" panose="05000000000000000000" charset="0"/>
              <a:buChar char="Ø"/>
            </a:pPr>
            <a:r>
              <a:rPr lang="en-US" altLang="zh-CN" sz="2400" dirty="0">
                <a:cs typeface="楷体" panose="02010609060101010101" pitchFamily="49" charset="-122"/>
              </a:rPr>
              <a:t>1</a:t>
            </a:r>
            <a:r>
              <a:rPr lang="zh-CN" altLang="en-US" sz="2400" dirty="0">
                <a:cs typeface="楷体" panose="02010609060101010101" pitchFamily="49" charset="-122"/>
              </a:rPr>
              <a:t>．权利归属：</a:t>
            </a:r>
            <a:r>
              <a:rPr lang="zh-CN" altLang="en-US" sz="2400" dirty="0">
                <a:cs typeface="楷体" panose="02010609060101010101" pitchFamily="49" charset="-122"/>
                <a:sym typeface="+mn-ea"/>
              </a:rPr>
              <a:t>转让</a:t>
            </a:r>
            <a:r>
              <a:rPr lang="zh-CN" altLang="en-US" sz="2400" dirty="0">
                <a:solidFill>
                  <a:srgbClr val="FF0000"/>
                </a:solidFill>
                <a:cs typeface="楷体" panose="02010609060101010101" pitchFamily="49" charset="-122"/>
                <a:sym typeface="+mn-ea"/>
              </a:rPr>
              <a:t>地域范围</a:t>
            </a:r>
            <a:r>
              <a:rPr lang="zh-CN" altLang="en-US" sz="2400" dirty="0">
                <a:cs typeface="楷体" panose="02010609060101010101" pitchFamily="49" charset="-122"/>
                <a:sym typeface="+mn-ea"/>
              </a:rPr>
              <a:t>内权利主体变更</a:t>
            </a:r>
            <a:r>
              <a:rPr lang="en-US" altLang="zh-CN" sz="2400" dirty="0">
                <a:cs typeface="楷体" panose="02010609060101010101" pitchFamily="49" charset="-122"/>
                <a:sym typeface="+mn-ea"/>
              </a:rPr>
              <a:t> v. </a:t>
            </a:r>
            <a:r>
              <a:rPr lang="zh-CN" altLang="en-US" sz="2400" dirty="0">
                <a:cs typeface="楷体" panose="02010609060101010101" pitchFamily="49" charset="-122"/>
                <a:sym typeface="+mn-ea"/>
              </a:rPr>
              <a:t>权属不变</a:t>
            </a:r>
            <a:r>
              <a:rPr lang="en-US" altLang="zh-CN" sz="2400" dirty="0">
                <a:cs typeface="楷体" panose="02010609060101010101" pitchFamily="49" charset="-122"/>
                <a:sym typeface="+mn-ea"/>
              </a:rPr>
              <a:t>&amp;</a:t>
            </a:r>
            <a:r>
              <a:rPr lang="zh-CN" altLang="en-US" sz="2400" dirty="0">
                <a:cs typeface="楷体" panose="02010609060101010101" pitchFamily="49" charset="-122"/>
              </a:rPr>
              <a:t>被许可人只取得作品的使用权</a:t>
            </a:r>
          </a:p>
          <a:p>
            <a:pPr marL="342900" indent="-342900" fontAlgn="auto">
              <a:lnSpc>
                <a:spcPct val="130000"/>
              </a:lnSpc>
              <a:buFont typeface="Wingdings" panose="05000000000000000000" charset="0"/>
              <a:buChar char="Ø"/>
            </a:pPr>
            <a:r>
              <a:rPr lang="en-US" altLang="zh-CN" sz="2400" dirty="0">
                <a:cs typeface="楷体" panose="02010609060101010101" pitchFamily="49" charset="-122"/>
              </a:rPr>
              <a:t>2</a:t>
            </a:r>
            <a:r>
              <a:rPr lang="zh-CN" altLang="en-US" sz="2400" dirty="0">
                <a:cs typeface="楷体" panose="02010609060101010101" pitchFamily="49" charset="-122"/>
              </a:rPr>
              <a:t>．权限范围：</a:t>
            </a:r>
            <a:r>
              <a:rPr lang="zh-CN" altLang="en-US" sz="2400" dirty="0">
                <a:cs typeface="楷体" panose="02010609060101010101" pitchFamily="49" charset="-122"/>
                <a:sym typeface="+mn-ea"/>
              </a:rPr>
              <a:t>按自己的意志行使所受让之著作权</a:t>
            </a:r>
            <a:r>
              <a:rPr lang="en-US" altLang="zh-CN" sz="2400" dirty="0">
                <a:cs typeface="楷体" panose="02010609060101010101" pitchFamily="49" charset="-122"/>
                <a:sym typeface="+mn-ea"/>
              </a:rPr>
              <a:t> v. </a:t>
            </a:r>
            <a:r>
              <a:rPr lang="zh-CN" altLang="en-US" sz="2400" dirty="0">
                <a:cs typeface="楷体" panose="02010609060101010101" pitchFamily="49" charset="-122"/>
              </a:rPr>
              <a:t>授权范围与方式使用</a:t>
            </a:r>
            <a:r>
              <a:rPr lang="en-US" altLang="zh-CN" sz="2400" dirty="0">
                <a:cs typeface="楷体" panose="02010609060101010101" pitchFamily="49" charset="-122"/>
              </a:rPr>
              <a:t>+</a:t>
            </a:r>
            <a:r>
              <a:rPr lang="zh-CN" altLang="en-US" sz="2400" dirty="0">
                <a:cs typeface="楷体" panose="02010609060101010101" pitchFamily="49" charset="-122"/>
              </a:rPr>
              <a:t>无权分许可（特别约定除外）</a:t>
            </a:r>
          </a:p>
        </p:txBody>
      </p:sp>
      <p:sp>
        <p:nvSpPr>
          <p:cNvPr id="7" name="圆角矩形 18434"/>
          <p:cNvSpPr/>
          <p:nvPr/>
        </p:nvSpPr>
        <p:spPr>
          <a:xfrm>
            <a:off x="424815" y="1111948"/>
            <a:ext cx="3021965" cy="574675"/>
          </a:xfrm>
          <a:prstGeom prst="roundRect">
            <a:avLst>
              <a:gd name="adj" fmla="val 16667"/>
            </a:avLst>
          </a:prstGeom>
          <a:solidFill>
            <a:schemeClr val="hlink">
              <a:alpha val="100000"/>
            </a:schemeClr>
          </a:solidFill>
          <a:ln w="9525" cap="flat" cmpd="sng">
            <a:solidFill>
              <a:schemeClr val="bg1"/>
            </a:solidFill>
            <a:prstDash val="solid"/>
            <a:headEnd type="none" w="med" len="med"/>
            <a:tailEnd type="none" w="med" len="med"/>
          </a:ln>
        </p:spPr>
        <p:txBody>
          <a:bodyPr vert="horz" wrap="none" anchor="ctr"/>
          <a:lstStyle/>
          <a:p>
            <a:pPr algn="ctr"/>
            <a:r>
              <a:rPr lang="zh-CN" altLang="en-US" sz="2400" dirty="0">
                <a:solidFill>
                  <a:schemeClr val="bg1"/>
                </a:solidFill>
                <a:latin typeface="Arial" panose="020B0604020202020204" pitchFamily="34" charset="0"/>
                <a:ea typeface="黑体" panose="02010609060101010101" pitchFamily="49" charset="-122"/>
              </a:rPr>
              <a:t>转让与许可的区别</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62" name="文本框 23561"/>
          <p:cNvSpPr txBox="1"/>
          <p:nvPr/>
        </p:nvSpPr>
        <p:spPr>
          <a:xfrm>
            <a:off x="815975" y="1850390"/>
            <a:ext cx="7512050" cy="3415030"/>
          </a:xfrm>
          <a:prstGeom prst="rect">
            <a:avLst/>
          </a:prstGeom>
          <a:noFill/>
          <a:ln w="9525">
            <a:noFill/>
          </a:ln>
        </p:spPr>
        <p:txBody>
          <a:bodyPr wrap="square" anchor="t">
            <a:spAutoFit/>
          </a:bodyPr>
          <a:lstStyle/>
          <a:p>
            <a:pPr marL="342900" indent="-342900">
              <a:lnSpc>
                <a:spcPct val="150000"/>
              </a:lnSpc>
              <a:buFont typeface="Wingdings" panose="05000000000000000000" charset="0"/>
              <a:buChar char="Ø"/>
            </a:pPr>
            <a:r>
              <a:rPr lang="zh-CN" altLang="en-US" sz="2400" dirty="0">
                <a:latin typeface="楷体" panose="02010609060101010101" pitchFamily="49" charset="-122"/>
                <a:ea typeface="楷体" panose="02010609060101010101" pitchFamily="49" charset="-122"/>
                <a:cs typeface="楷体" panose="02010609060101010101" pitchFamily="49" charset="-122"/>
              </a:rPr>
              <a:t>作品的名称</a:t>
            </a:r>
            <a:endParaRPr lang="en-US" altLang="zh-CN" sz="2400" dirty="0">
              <a:latin typeface="楷体" panose="02010609060101010101" pitchFamily="49" charset="-122"/>
              <a:ea typeface="楷体" panose="02010609060101010101" pitchFamily="49" charset="-122"/>
              <a:cs typeface="楷体" panose="02010609060101010101" pitchFamily="49" charset="-122"/>
            </a:endParaRPr>
          </a:p>
          <a:p>
            <a:pPr marL="342900" indent="-342900">
              <a:lnSpc>
                <a:spcPct val="150000"/>
              </a:lnSpc>
              <a:buFont typeface="Wingdings" panose="05000000000000000000" charset="0"/>
              <a:buChar char="Ø"/>
            </a:pPr>
            <a:r>
              <a:rPr lang="zh-CN" altLang="en-US" sz="2400" dirty="0">
                <a:solidFill>
                  <a:srgbClr val="FF0000"/>
                </a:solidFill>
                <a:latin typeface="楷体" panose="02010609060101010101" pitchFamily="49" charset="-122"/>
                <a:ea typeface="楷体" panose="02010609060101010101" pitchFamily="49" charset="-122"/>
                <a:cs typeface="楷体" panose="02010609060101010101" pitchFamily="49" charset="-122"/>
              </a:rPr>
              <a:t>转让的权利种类、地域范围：</a:t>
            </a:r>
            <a:r>
              <a:rPr lang="zh-CN" altLang="en-US" sz="2400" dirty="0">
                <a:latin typeface="楷体" panose="02010609060101010101" pitchFamily="49" charset="-122"/>
                <a:ea typeface="楷体" panose="02010609060101010101" pitchFamily="49" charset="-122"/>
                <a:cs typeface="楷体" panose="02010609060101010101" pitchFamily="49" charset="-122"/>
              </a:rPr>
              <a:t>明确</a:t>
            </a:r>
            <a:endParaRPr lang="en-US" altLang="zh-CN" sz="2400" dirty="0">
              <a:solidFill>
                <a:srgbClr val="FF0000"/>
              </a:solidFill>
              <a:latin typeface="楷体" panose="02010609060101010101" pitchFamily="49" charset="-122"/>
              <a:ea typeface="楷体" panose="02010609060101010101" pitchFamily="49" charset="-122"/>
              <a:cs typeface="楷体" panose="02010609060101010101" pitchFamily="49" charset="-122"/>
            </a:endParaRPr>
          </a:p>
          <a:p>
            <a:pPr marL="342900" indent="-342900">
              <a:lnSpc>
                <a:spcPct val="150000"/>
              </a:lnSpc>
              <a:buFont typeface="Wingdings" panose="05000000000000000000" charset="0"/>
              <a:buChar char="Ø"/>
            </a:pPr>
            <a:r>
              <a:rPr lang="zh-CN" altLang="en-US" sz="2400" dirty="0">
                <a:latin typeface="楷体" panose="02010609060101010101" pitchFamily="49" charset="-122"/>
                <a:ea typeface="楷体" panose="02010609060101010101" pitchFamily="49" charset="-122"/>
                <a:cs typeface="楷体" panose="02010609060101010101" pitchFamily="49" charset="-122"/>
              </a:rPr>
              <a:t>转让价金</a:t>
            </a:r>
            <a:endParaRPr lang="en-US" altLang="zh-CN" sz="2400" dirty="0">
              <a:latin typeface="楷体" panose="02010609060101010101" pitchFamily="49" charset="-122"/>
              <a:ea typeface="楷体" panose="02010609060101010101" pitchFamily="49" charset="-122"/>
              <a:cs typeface="楷体" panose="02010609060101010101" pitchFamily="49" charset="-122"/>
            </a:endParaRPr>
          </a:p>
          <a:p>
            <a:pPr marL="342900" indent="-342900">
              <a:lnSpc>
                <a:spcPct val="150000"/>
              </a:lnSpc>
              <a:buFont typeface="Wingdings" panose="05000000000000000000" charset="0"/>
              <a:buChar char="Ø"/>
            </a:pPr>
            <a:r>
              <a:rPr lang="zh-CN" altLang="en-US" sz="2400" dirty="0">
                <a:latin typeface="楷体" panose="02010609060101010101" pitchFamily="49" charset="-122"/>
                <a:ea typeface="楷体" panose="02010609060101010101" pitchFamily="49" charset="-122"/>
                <a:cs typeface="楷体" panose="02010609060101010101" pitchFamily="49" charset="-122"/>
              </a:rPr>
              <a:t>交付转让价金的日期和方式</a:t>
            </a:r>
            <a:endParaRPr lang="en-US" altLang="zh-CN" sz="2400" dirty="0">
              <a:latin typeface="楷体" panose="02010609060101010101" pitchFamily="49" charset="-122"/>
              <a:ea typeface="楷体" panose="02010609060101010101" pitchFamily="49" charset="-122"/>
              <a:cs typeface="楷体" panose="02010609060101010101" pitchFamily="49" charset="-122"/>
            </a:endParaRPr>
          </a:p>
          <a:p>
            <a:pPr marL="342900" indent="-342900">
              <a:lnSpc>
                <a:spcPct val="150000"/>
              </a:lnSpc>
              <a:buFont typeface="Wingdings" panose="05000000000000000000" charset="0"/>
              <a:buChar char="Ø"/>
            </a:pPr>
            <a:r>
              <a:rPr lang="zh-CN" altLang="en-US" sz="2400" dirty="0">
                <a:latin typeface="楷体" panose="02010609060101010101" pitchFamily="49" charset="-122"/>
                <a:ea typeface="楷体" panose="02010609060101010101" pitchFamily="49" charset="-122"/>
                <a:cs typeface="楷体" panose="02010609060101010101" pitchFamily="49" charset="-122"/>
              </a:rPr>
              <a:t>违约责任</a:t>
            </a:r>
            <a:endParaRPr lang="en-US" altLang="zh-CN" sz="2400" dirty="0">
              <a:latin typeface="楷体" panose="02010609060101010101" pitchFamily="49" charset="-122"/>
              <a:ea typeface="楷体" panose="02010609060101010101" pitchFamily="49" charset="-122"/>
              <a:cs typeface="楷体" panose="02010609060101010101" pitchFamily="49" charset="-122"/>
            </a:endParaRPr>
          </a:p>
          <a:p>
            <a:pPr marL="342900" indent="-342900">
              <a:lnSpc>
                <a:spcPct val="150000"/>
              </a:lnSpc>
              <a:buFont typeface="Wingdings" panose="05000000000000000000" charset="0"/>
              <a:buChar char="Ø"/>
            </a:pPr>
            <a:r>
              <a:rPr lang="zh-CN" altLang="en-US" sz="2400" dirty="0">
                <a:latin typeface="楷体" panose="02010609060101010101" pitchFamily="49" charset="-122"/>
                <a:ea typeface="楷体" panose="02010609060101010101" pitchFamily="49" charset="-122"/>
                <a:cs typeface="楷体" panose="02010609060101010101" pitchFamily="49" charset="-122"/>
              </a:rPr>
              <a:t>双方认为需要约定的其他内容</a:t>
            </a:r>
            <a:r>
              <a:rPr lang="zh-CN" altLang="en-US" sz="2000" dirty="0">
                <a:latin typeface="楷体" panose="02010609060101010101" pitchFamily="49" charset="-122"/>
                <a:ea typeface="楷体" panose="02010609060101010101" pitchFamily="49" charset="-122"/>
                <a:cs typeface="楷体" panose="02010609060101010101" pitchFamily="49" charset="-122"/>
              </a:rPr>
              <a:t> </a:t>
            </a:r>
          </a:p>
        </p:txBody>
      </p:sp>
      <p:sp>
        <p:nvSpPr>
          <p:cNvPr id="12" name="圆角矩形 18434"/>
          <p:cNvSpPr/>
          <p:nvPr/>
        </p:nvSpPr>
        <p:spPr>
          <a:xfrm>
            <a:off x="575945" y="1275659"/>
            <a:ext cx="1515110" cy="574675"/>
          </a:xfrm>
          <a:prstGeom prst="roundRect">
            <a:avLst>
              <a:gd name="adj" fmla="val 16667"/>
            </a:avLst>
          </a:prstGeom>
          <a:solidFill>
            <a:schemeClr val="hlink">
              <a:alpha val="100000"/>
            </a:schemeClr>
          </a:solidFill>
          <a:ln w="9525" cap="flat" cmpd="sng">
            <a:solidFill>
              <a:schemeClr val="bg1"/>
            </a:solidFill>
            <a:prstDash val="solid"/>
            <a:headEnd type="none" w="med" len="med"/>
            <a:tailEnd type="none" w="med" len="med"/>
          </a:ln>
        </p:spPr>
        <p:txBody>
          <a:bodyPr vert="horz" wrap="none" anchor="ctr"/>
          <a:lstStyle/>
          <a:p>
            <a:pPr algn="ctr"/>
            <a:r>
              <a:rPr lang="zh-CN" altLang="en-US" sz="2400" dirty="0">
                <a:solidFill>
                  <a:schemeClr val="bg1"/>
                </a:solidFill>
                <a:latin typeface="Arial" panose="020B0604020202020204" pitchFamily="34" charset="0"/>
                <a:ea typeface="黑体" panose="02010609060101010101" pitchFamily="49" charset="-122"/>
              </a:rPr>
              <a:t>合同内容</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27" name="组合 26626"/>
          <p:cNvGrpSpPr/>
          <p:nvPr/>
        </p:nvGrpSpPr>
        <p:grpSpPr>
          <a:xfrm>
            <a:off x="490855" y="2115820"/>
            <a:ext cx="8130540" cy="2473325"/>
            <a:chOff x="0" y="0"/>
            <a:chExt cx="3960812" cy="2462893"/>
          </a:xfrm>
        </p:grpSpPr>
        <p:sp>
          <p:nvSpPr>
            <p:cNvPr id="26628" name="矩形​​ 3"/>
            <p:cNvSpPr/>
            <p:nvPr/>
          </p:nvSpPr>
          <p:spPr>
            <a:xfrm>
              <a:off x="0" y="627263"/>
              <a:ext cx="3960812" cy="1835630"/>
            </a:xfrm>
            <a:prstGeom prst="rect">
              <a:avLst/>
            </a:prstGeom>
            <a:gradFill rotWithShape="1">
              <a:gsLst>
                <a:gs pos="0">
                  <a:srgbClr val="F2F2F2">
                    <a:alpha val="100000"/>
                  </a:srgbClr>
                </a:gs>
                <a:gs pos="89000">
                  <a:srgbClr val="F2F2F2">
                    <a:alpha val="100000"/>
                  </a:srgbClr>
                </a:gs>
                <a:gs pos="100000">
                  <a:srgbClr val="A5A5A5">
                    <a:alpha val="100000"/>
                  </a:srgbClr>
                </a:gs>
              </a:gsLst>
              <a:lin ang="5400000" scaled="1"/>
              <a:tileRect/>
            </a:gradFill>
            <a:ln w="3175" cap="flat" cmpd="sng">
              <a:solidFill>
                <a:srgbClr val="BFBFBF"/>
              </a:solidFill>
              <a:prstDash val="solid"/>
              <a:miter/>
              <a:headEnd type="none" w="med" len="med"/>
              <a:tailEnd type="none" w="med" len="med"/>
            </a:ln>
          </p:spPr>
          <p:txBody>
            <a:bodyPr vert="horz" wrap="square" anchor="ctr"/>
            <a:lstStyle/>
            <a:p>
              <a:pPr algn="ctr"/>
              <a:endParaRPr>
                <a:solidFill>
                  <a:srgbClr val="FFFFFF"/>
                </a:solidFill>
                <a:latin typeface="Calibri" panose="020F0502020204030204" charset="0"/>
                <a:ea typeface="宋体" panose="02010600030101010101" pitchFamily="2" charset="-122"/>
                <a:sym typeface="Calibri" panose="020F0502020204030204" charset="0"/>
              </a:endParaRPr>
            </a:p>
          </p:txBody>
        </p:sp>
        <p:sp>
          <p:nvSpPr>
            <p:cNvPr id="26629" name="矩形​​ 4"/>
            <p:cNvSpPr/>
            <p:nvPr/>
          </p:nvSpPr>
          <p:spPr>
            <a:xfrm>
              <a:off x="0" y="0"/>
              <a:ext cx="3960812" cy="576262"/>
            </a:xfrm>
            <a:prstGeom prst="rect">
              <a:avLst/>
            </a:prstGeom>
            <a:solidFill>
              <a:srgbClr val="FF6600">
                <a:alpha val="100000"/>
              </a:srgbClr>
            </a:solidFill>
            <a:ln w="25400" cap="flat" cmpd="sng">
              <a:solidFill>
                <a:srgbClr val="D8D8D8"/>
              </a:solidFill>
              <a:prstDash val="solid"/>
              <a:miter/>
              <a:headEnd type="none" w="med" len="med"/>
              <a:tailEnd type="none" w="med" len="med"/>
            </a:ln>
          </p:spPr>
          <p:txBody>
            <a:bodyPr vert="horz" wrap="square" anchor="ctr"/>
            <a:lstStyle/>
            <a:p>
              <a:pPr algn="ctr"/>
              <a:r>
                <a:rPr lang="zh-CN" altLang="en-US" sz="2800" b="1" dirty="0">
                  <a:solidFill>
                    <a:srgbClr val="FFFFFF"/>
                  </a:solidFill>
                  <a:latin typeface="微软雅黑" panose="020B0503020204020204" charset="-122"/>
                  <a:ea typeface="黑体" panose="02010609060101010101" pitchFamily="49" charset="-122"/>
                  <a:sym typeface="微软雅黑" panose="020B0503020204020204" charset="-122"/>
                </a:rPr>
                <a:t>著作财产权</a:t>
              </a:r>
              <a:endParaRPr lang="zh-CN" altLang="en-US" dirty="0">
                <a:solidFill>
                  <a:schemeClr val="bg1"/>
                </a:solidFill>
                <a:latin typeface="Arial" panose="020B0604020202020204" pitchFamily="34" charset="0"/>
              </a:endParaRPr>
            </a:p>
          </p:txBody>
        </p:sp>
        <p:sp>
          <p:nvSpPr>
            <p:cNvPr id="26630" name="TextBox 12"/>
            <p:cNvSpPr/>
            <p:nvPr/>
          </p:nvSpPr>
          <p:spPr>
            <a:xfrm>
              <a:off x="55132" y="629160"/>
              <a:ext cx="3755275" cy="1546659"/>
            </a:xfrm>
            <a:prstGeom prst="rect">
              <a:avLst/>
            </a:prstGeom>
            <a:noFill/>
            <a:ln w="9525">
              <a:noFill/>
            </a:ln>
          </p:spPr>
          <p:txBody>
            <a:bodyPr vert="horz" wrap="square" anchor="t">
              <a:spAutoFit/>
            </a:bodyPr>
            <a:lstStyle/>
            <a:p>
              <a:pPr marL="323850" indent="-342900" fontAlgn="auto">
                <a:lnSpc>
                  <a:spcPct val="150000"/>
                </a:lnSpc>
                <a:spcAft>
                  <a:spcPts val="60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rPr>
                <a:t>作者死亡后，其继承人或者受赠人可以继承著作财产权</a:t>
              </a:r>
            </a:p>
            <a:p>
              <a:pPr marL="323850" indent="-342900" fontAlgn="auto">
                <a:lnSpc>
                  <a:spcPct val="150000"/>
                </a:lnSpc>
                <a:spcAft>
                  <a:spcPts val="60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rPr>
                <a:t>关于合作作品，合作作者之一死亡，无继承人又无受赠人的，由其他合作作者享有</a:t>
              </a:r>
              <a:endParaRPr lang="zh-CN" altLang="en-US" sz="2400" dirty="0">
                <a:latin typeface="楷体" panose="02010609060101010101" pitchFamily="49" charset="-122"/>
                <a:ea typeface="楷体" panose="02010609060101010101" pitchFamily="49" charset="-122"/>
              </a:endParaRPr>
            </a:p>
          </p:txBody>
        </p:sp>
      </p:grpSp>
      <p:sp>
        <p:nvSpPr>
          <p:cNvPr id="24578" name="标题 24577"/>
          <p:cNvSpPr>
            <a:spLocks noGrp="1"/>
          </p:cNvSpPr>
          <p:nvPr>
            <p:ph type="title"/>
          </p:nvPr>
        </p:nvSpPr>
        <p:spPr>
          <a:xfrm>
            <a:off x="123825" y="1039178"/>
            <a:ext cx="8229600" cy="1143000"/>
          </a:xfrm>
        </p:spPr>
        <p:txBody>
          <a:bodyPr anchor="ctr"/>
          <a:lstStyle/>
          <a:p>
            <a:pPr algn="ctr" defTabSz="457200">
              <a:lnSpc>
                <a:spcPct val="100000"/>
              </a:lnSpc>
            </a:pPr>
            <a:r>
              <a:rPr lang="zh-CN" altLang="en-US" sz="2800" b="1" dirty="0">
                <a:latin typeface="+mn-lt"/>
                <a:ea typeface="黑体" panose="02010609060101010101" pitchFamily="49" charset="-122"/>
                <a:cs typeface="+mn-cs"/>
              </a:rPr>
              <a:t>二、著作权的继承</a:t>
            </a:r>
          </a:p>
        </p:txBody>
      </p:sp>
      <p:pic>
        <p:nvPicPr>
          <p:cNvPr id="24583" name="图片 24582"/>
          <p:cNvPicPr>
            <a:picLocks noChangeAspect="1"/>
          </p:cNvPicPr>
          <p:nvPr>
            <p:custDataLst>
              <p:tags r:id="rId1"/>
            </p:custDataLst>
          </p:nvPr>
        </p:nvPicPr>
        <p:blipFill>
          <a:blip r:embed="rId3"/>
          <a:srcRect t="16600"/>
          <a:stretch>
            <a:fillRect/>
          </a:stretch>
        </p:blipFill>
        <p:spPr>
          <a:xfrm>
            <a:off x="991870" y="4589145"/>
            <a:ext cx="3305175" cy="198755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26627"/>
                                        </p:tgtEl>
                                        <p:attrNameLst>
                                          <p:attrName>style.visibility</p:attrName>
                                        </p:attrNameLst>
                                      </p:cBhvr>
                                      <p:to>
                                        <p:strVal val="visible"/>
                                      </p:to>
                                    </p:set>
                                    <p:animEffect filter="strips(downRight)">
                                      <p:cBhvr>
                                        <p:cTn id="7" dur="500"/>
                                        <p:tgtEl>
                                          <p:spTgt spid="266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文本框 27652"/>
          <p:cNvSpPr txBox="1"/>
          <p:nvPr/>
        </p:nvSpPr>
        <p:spPr>
          <a:xfrm>
            <a:off x="646430" y="1742440"/>
            <a:ext cx="8227060" cy="4523105"/>
          </a:xfrm>
          <a:prstGeom prst="rect">
            <a:avLst/>
          </a:prstGeom>
          <a:noFill/>
          <a:ln w="9525">
            <a:noFill/>
          </a:ln>
        </p:spPr>
        <p:txBody>
          <a:bodyPr wrap="square" anchor="t">
            <a:spAutoFit/>
          </a:bodyPr>
          <a:lstStyle/>
          <a:p>
            <a:pPr marL="342900" indent="-342900">
              <a:lnSpc>
                <a:spcPct val="150000"/>
              </a:lnSpc>
              <a:buFont typeface="Wingdings" panose="05000000000000000000" charset="0"/>
              <a:buChar char="Ø"/>
            </a:pPr>
            <a:r>
              <a:rPr lang="zh-CN" altLang="en-US" sz="2400" dirty="0">
                <a:latin typeface="华文楷体" panose="02010600040101010101" pitchFamily="2" charset="-122"/>
                <a:ea typeface="华文楷体" panose="02010600040101010101" pitchFamily="2" charset="-122"/>
              </a:rPr>
              <a:t>设立质权</a:t>
            </a:r>
          </a:p>
          <a:p>
            <a:pPr marL="702310" indent="-342900" fontAlgn="auto">
              <a:lnSpc>
                <a:spcPct val="150000"/>
              </a:lnSpc>
              <a:buFont typeface="Wingdings" panose="05000000000000000000" charset="0"/>
              <a:buChar char="p"/>
            </a:pPr>
            <a:r>
              <a:rPr lang="zh-CN" altLang="en-US" sz="2400" dirty="0">
                <a:latin typeface="楷体" panose="02010609060101010101" pitchFamily="49" charset="-122"/>
                <a:ea typeface="楷体" panose="02010609060101010101" pitchFamily="49" charset="-122"/>
              </a:rPr>
              <a:t>债务人或者第三人依法将著作权中的财产权出质作为债务的担保</a:t>
            </a:r>
          </a:p>
          <a:p>
            <a:pPr marL="702310" indent="-342900" fontAlgn="auto">
              <a:lnSpc>
                <a:spcPct val="150000"/>
              </a:lnSpc>
              <a:buFont typeface="Wingdings" panose="05000000000000000000" charset="0"/>
              <a:buChar char="p"/>
            </a:pPr>
            <a:r>
              <a:rPr lang="zh-CN" altLang="en-US" sz="2400" dirty="0">
                <a:latin typeface="楷体" panose="02010609060101010101" pitchFamily="49" charset="-122"/>
                <a:ea typeface="楷体" panose="02010609060101010101" pitchFamily="49" charset="-122"/>
              </a:rPr>
              <a:t>债务人不履行债务时，债权人有权依法以</a:t>
            </a:r>
            <a:r>
              <a:rPr lang="zh-CN" altLang="en-US" sz="2400" dirty="0">
                <a:solidFill>
                  <a:srgbClr val="FF3300"/>
                </a:solidFill>
                <a:latin typeface="楷体" panose="02010609060101010101" pitchFamily="49" charset="-122"/>
                <a:ea typeface="楷体" panose="02010609060101010101" pitchFamily="49" charset="-122"/>
              </a:rPr>
              <a:t>该财产权折价或者以拍卖、变卖该财产权的价款优先受偿</a:t>
            </a:r>
            <a:endParaRPr lang="en-US" altLang="zh-CN" sz="2400" dirty="0">
              <a:latin typeface="楷体" panose="02010609060101010101" pitchFamily="49" charset="-122"/>
              <a:ea typeface="楷体" panose="02010609060101010101" pitchFamily="49" charset="-122"/>
            </a:endParaRPr>
          </a:p>
          <a:p>
            <a:pPr marL="702310" indent="-342900" fontAlgn="auto">
              <a:lnSpc>
                <a:spcPct val="150000"/>
              </a:lnSpc>
              <a:buFont typeface="Wingdings" panose="05000000000000000000" charset="0"/>
              <a:buChar char="p"/>
            </a:pPr>
            <a:r>
              <a:rPr lang="zh-CN" altLang="en-US" sz="2400" dirty="0">
                <a:latin typeface="楷体" panose="02010609060101010101" pitchFamily="49" charset="-122"/>
                <a:ea typeface="楷体" panose="02010609060101010101" pitchFamily="49" charset="-122"/>
              </a:rPr>
              <a:t>著作财产权出质，应订立</a:t>
            </a:r>
            <a:r>
              <a:rPr lang="zh-CN" altLang="en-US" sz="2400" dirty="0">
                <a:solidFill>
                  <a:srgbClr val="FF3300"/>
                </a:solidFill>
                <a:latin typeface="楷体" panose="02010609060101010101" pitchFamily="49" charset="-122"/>
                <a:ea typeface="楷体" panose="02010609060101010101" pitchFamily="49" charset="-122"/>
              </a:rPr>
              <a:t>书面合同</a:t>
            </a:r>
            <a:r>
              <a:rPr lang="zh-CN" altLang="en-US" sz="2400" dirty="0">
                <a:latin typeface="楷体" panose="02010609060101010101" pitchFamily="49" charset="-122"/>
                <a:ea typeface="楷体" panose="02010609060101010101" pitchFamily="49" charset="-122"/>
              </a:rPr>
              <a:t>，并到登记机关</a:t>
            </a:r>
            <a:r>
              <a:rPr lang="zh-CN" altLang="en-US" sz="2400" dirty="0">
                <a:solidFill>
                  <a:srgbClr val="FF3300"/>
                </a:solidFill>
                <a:latin typeface="楷体" panose="02010609060101010101" pitchFamily="49" charset="-122"/>
                <a:ea typeface="楷体" panose="02010609060101010101" pitchFamily="49" charset="-122"/>
              </a:rPr>
              <a:t>登记</a:t>
            </a:r>
            <a:endParaRPr lang="en-US" altLang="zh-CN" sz="2400" dirty="0">
              <a:latin typeface="楷体" panose="02010609060101010101" pitchFamily="49" charset="-122"/>
              <a:ea typeface="楷体" panose="02010609060101010101" pitchFamily="49" charset="-122"/>
            </a:endParaRPr>
          </a:p>
          <a:p>
            <a:pPr marL="702310" indent="-342900" fontAlgn="auto">
              <a:lnSpc>
                <a:spcPct val="150000"/>
              </a:lnSpc>
              <a:buFont typeface="Wingdings" panose="05000000000000000000" charset="0"/>
              <a:buChar char="p"/>
            </a:pPr>
            <a:r>
              <a:rPr lang="zh-CN" altLang="en-US" sz="2400" dirty="0">
                <a:latin typeface="楷体" panose="02010609060101010101" pitchFamily="49" charset="-122"/>
                <a:ea typeface="楷体" panose="02010609060101010101" pitchFamily="49" charset="-122"/>
              </a:rPr>
              <a:t>著作财产权质权的设立、变更、转让和消灭，自记载于</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著作权质权登记簿</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时发生效力</a:t>
            </a:r>
          </a:p>
        </p:txBody>
      </p:sp>
      <p:sp>
        <p:nvSpPr>
          <p:cNvPr id="24578" name="标题 24577"/>
          <p:cNvSpPr>
            <a:spLocks noGrp="1"/>
          </p:cNvSpPr>
          <p:nvPr>
            <p:ph type="title"/>
          </p:nvPr>
        </p:nvSpPr>
        <p:spPr>
          <a:xfrm>
            <a:off x="132080" y="937578"/>
            <a:ext cx="8229600" cy="1143000"/>
          </a:xfrm>
        </p:spPr>
        <p:txBody>
          <a:bodyPr anchor="ctr"/>
          <a:lstStyle/>
          <a:p>
            <a:pPr algn="ctr" defTabSz="457200">
              <a:lnSpc>
                <a:spcPct val="100000"/>
              </a:lnSpc>
            </a:pPr>
            <a:r>
              <a:rPr lang="zh-CN" altLang="en-US" sz="2800" b="1" dirty="0">
                <a:latin typeface="+mn-lt"/>
                <a:ea typeface="黑体" panose="02010609060101010101" pitchFamily="49" charset="-122"/>
                <a:cs typeface="+mn-cs"/>
              </a:rPr>
              <a:t>三、其他利用行为</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文本框 30724"/>
          <p:cNvSpPr txBox="1"/>
          <p:nvPr/>
        </p:nvSpPr>
        <p:spPr>
          <a:xfrm>
            <a:off x="828675" y="1390015"/>
            <a:ext cx="7870825" cy="3969385"/>
          </a:xfrm>
          <a:prstGeom prst="rect">
            <a:avLst/>
          </a:prstGeom>
          <a:noFill/>
          <a:ln w="9525">
            <a:noFill/>
          </a:ln>
        </p:spPr>
        <p:txBody>
          <a:bodyPr wrap="square" anchor="t">
            <a:spAutoFit/>
          </a:bodyPr>
          <a:lstStyle/>
          <a:p>
            <a:pPr marL="342900" indent="-342900">
              <a:lnSpc>
                <a:spcPct val="150000"/>
              </a:lnSpc>
              <a:buFont typeface="Wingdings" panose="05000000000000000000" charset="0"/>
              <a:buChar char="Ø"/>
            </a:pPr>
            <a:r>
              <a:rPr lang="zh-CN" altLang="en-US" sz="2400" dirty="0">
                <a:latin typeface="华文楷体" panose="02010600040101010101" pitchFamily="2" charset="-122"/>
                <a:ea typeface="华文楷体" panose="02010600040101010101" pitchFamily="2" charset="-122"/>
              </a:rPr>
              <a:t>信托：</a:t>
            </a:r>
            <a:r>
              <a:rPr lang="zh-CN" altLang="en-US" sz="2400" dirty="0">
                <a:latin typeface="楷体" panose="02010609060101010101" pitchFamily="49" charset="-122"/>
                <a:ea typeface="楷体" panose="02010609060101010101" pitchFamily="49" charset="-122"/>
              </a:rPr>
              <a:t>著作权人将著作权托付给被信托人，被信托人以自己的名义进行管理或者其他处分，信托人依约定取得一定的报酬</a:t>
            </a:r>
            <a:endParaRPr lang="zh-CN" altLang="en-US" sz="2400" dirty="0">
              <a:latin typeface="华文楷体" panose="02010600040101010101" pitchFamily="2" charset="-122"/>
              <a:ea typeface="华文楷体" panose="02010600040101010101" pitchFamily="2" charset="-122"/>
            </a:endParaRPr>
          </a:p>
          <a:p>
            <a:pPr marL="342900" indent="-342900">
              <a:lnSpc>
                <a:spcPct val="150000"/>
              </a:lnSpc>
              <a:buFont typeface="Wingdings" panose="05000000000000000000" charset="0"/>
              <a:buChar char="Ø"/>
            </a:pPr>
            <a:r>
              <a:rPr lang="zh-CN" altLang="en-US" sz="2400" dirty="0">
                <a:latin typeface="华文楷体" panose="02010600040101010101" pitchFamily="2" charset="-122"/>
                <a:ea typeface="华文楷体" panose="02010600040101010101" pitchFamily="2" charset="-122"/>
              </a:rPr>
              <a:t>强制执行</a:t>
            </a:r>
          </a:p>
          <a:p>
            <a:pPr marL="702310" indent="-342900" algn="l" fontAlgn="auto">
              <a:lnSpc>
                <a:spcPct val="150000"/>
              </a:lnSpc>
              <a:buClrTx/>
              <a:buSzTx/>
              <a:buFont typeface="Wingdings" panose="05000000000000000000" charset="0"/>
              <a:buChar char="p"/>
            </a:pPr>
            <a:r>
              <a:rPr lang="zh-CN" altLang="en-US" sz="2400" dirty="0">
                <a:latin typeface="楷体" panose="02010609060101010101" pitchFamily="49" charset="-122"/>
                <a:ea typeface="楷体" panose="02010609060101010101" pitchFamily="49" charset="-122"/>
              </a:rPr>
              <a:t>未发表的作品不得被强制执行</a:t>
            </a:r>
          </a:p>
          <a:p>
            <a:pPr marL="342900" indent="-342900" algn="l" fontAlgn="auto">
              <a:lnSpc>
                <a:spcPct val="150000"/>
              </a:lnSpc>
              <a:buClrTx/>
              <a:buSzTx/>
              <a:buFont typeface="Wingdings" panose="05000000000000000000" charset="0"/>
              <a:buChar char="Ø"/>
            </a:pPr>
            <a:r>
              <a:rPr lang="zh-CN" altLang="en-US" sz="2400" dirty="0">
                <a:latin typeface="华文楷体" panose="02010600040101010101" pitchFamily="2" charset="-122"/>
                <a:ea typeface="华文楷体" panose="02010600040101010101" pitchFamily="2" charset="-122"/>
              </a:rPr>
              <a:t>破产清算</a:t>
            </a:r>
          </a:p>
          <a:p>
            <a:pPr marL="702310" indent="-342900" algn="l" fontAlgn="auto">
              <a:lnSpc>
                <a:spcPct val="150000"/>
              </a:lnSpc>
              <a:buClrTx/>
              <a:buSzTx/>
              <a:buFont typeface="Wingdings" panose="05000000000000000000" charset="0"/>
              <a:buChar char="p"/>
            </a:pPr>
            <a:r>
              <a:rPr lang="zh-CN" altLang="en-US" sz="2400" dirty="0">
                <a:latin typeface="楷体" panose="02010609060101010101" pitchFamily="49" charset="-122"/>
                <a:ea typeface="楷体" panose="02010609060101010101" pitchFamily="49" charset="-122"/>
              </a:rPr>
              <a:t>破产企业的</a:t>
            </a:r>
            <a:r>
              <a:rPr lang="zh-CN" altLang="en-US" sz="2400" dirty="0">
                <a:latin typeface="楷体" panose="02010609060101010101" pitchFamily="49" charset="-122"/>
                <a:ea typeface="楷体" panose="02010609060101010101" pitchFamily="49" charset="-122"/>
                <a:sym typeface="+mn-ea"/>
              </a:rPr>
              <a:t>著作权</a:t>
            </a:r>
            <a:r>
              <a:rPr lang="zh-CN" altLang="en-US" sz="2400" dirty="0">
                <a:latin typeface="楷体" panose="02010609060101010101" pitchFamily="49" charset="-122"/>
                <a:ea typeface="楷体" panose="02010609060101010101" pitchFamily="49" charset="-122"/>
              </a:rPr>
              <a:t>可以作为清偿标的转移给债权人</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3313"/>
          <p:cNvSpPr>
            <a:spLocks noGrp="1"/>
          </p:cNvSpPr>
          <p:nvPr>
            <p:ph type="title"/>
          </p:nvPr>
        </p:nvSpPr>
        <p:spPr>
          <a:xfrm>
            <a:off x="2090102" y="1394618"/>
            <a:ext cx="4616768" cy="561023"/>
          </a:xfrm>
        </p:spPr>
        <p:txBody>
          <a:bodyPr vert="horz" lIns="69056" tIns="34529" rIns="69056" bIns="34529" rtlCol="0" anchor="ctr">
            <a:normAutofit/>
          </a:bodyPr>
          <a:lstStyle/>
          <a:p>
            <a:pPr algn="ctr"/>
            <a:r>
              <a:rPr lang="zh-CN" altLang="en-US" sz="3200" dirty="0">
                <a:ea typeface="黑体" panose="02010609060101010101" pitchFamily="49" charset="-122"/>
              </a:rPr>
              <a:t>第三节  著作权集体管理</a:t>
            </a:r>
          </a:p>
        </p:txBody>
      </p:sp>
      <p:sp>
        <p:nvSpPr>
          <p:cNvPr id="24579" name="文本占位符 24578"/>
          <p:cNvSpPr>
            <a:spLocks noGrp="1"/>
          </p:cNvSpPr>
          <p:nvPr/>
        </p:nvSpPr>
        <p:spPr>
          <a:xfrm>
            <a:off x="1708785" y="2021205"/>
            <a:ext cx="6344920" cy="3566795"/>
          </a:xfrm>
          <a:prstGeom prst="rect">
            <a:avLst/>
          </a:prstGeom>
          <a:noFill/>
          <a:ln w="9525">
            <a:noFill/>
            <a:miter/>
          </a:ln>
        </p:spPr>
        <p:txBody>
          <a:bodyPr/>
          <a:lstStyle>
            <a:lvl1pPr marL="342900" lvl="0" indent="-342900" algn="l" defTabSz="91440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n"/>
              <a:defRPr sz="3200" b="0" i="0" u="none" kern="1200" baseline="0">
                <a:solidFill>
                  <a:schemeClr val="tx1"/>
                </a:solidFill>
                <a:effectLst>
                  <a:outerShdw blurRad="38100" dist="38100" dir="2700000">
                    <a:srgbClr val="C0C0C0"/>
                  </a:outerShdw>
                </a:effectLst>
                <a:latin typeface="+mn-lt"/>
                <a:ea typeface="+mn-ea"/>
                <a:cs typeface="+mn-cs"/>
              </a:defRPr>
            </a:lvl1pPr>
            <a:lvl2pPr marL="742950" lvl="1" indent="-285750" algn="l" defTabSz="91440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u"/>
              <a:defRPr sz="3200" b="0" i="0" u="none" kern="1200" baseline="0">
                <a:solidFill>
                  <a:schemeClr val="tx1"/>
                </a:solidFill>
                <a:effectLst>
                  <a:outerShdw blurRad="38100" dist="38100" dir="2700000">
                    <a:srgbClr val="C0C0C0"/>
                  </a:outerShdw>
                </a:effectLst>
                <a:latin typeface="+mn-lt"/>
                <a:ea typeface="+mn-ea"/>
                <a:cs typeface="+mn-cs"/>
              </a:defRPr>
            </a:lvl2pPr>
            <a:lvl3pPr marL="1143000" lvl="2" indent="-228600" algn="l" defTabSz="914400" eaLnBrk="1" fontAlgn="base" latinLnBrk="0" hangingPunct="1">
              <a:lnSpc>
                <a:spcPct val="100000"/>
              </a:lnSpc>
              <a:spcBef>
                <a:spcPct val="20000"/>
              </a:spcBef>
              <a:spcAft>
                <a:spcPct val="0"/>
              </a:spcAft>
              <a:buClr>
                <a:schemeClr val="tx2"/>
              </a:buClr>
              <a:buSzPct val="60000"/>
              <a:buFont typeface="Wingdings" panose="05000000000000000000" pitchFamily="2" charset="2"/>
              <a:buChar char="t"/>
              <a:defRPr sz="3200" b="0" i="0" u="none" kern="1200" baseline="0">
                <a:solidFill>
                  <a:schemeClr val="tx1"/>
                </a:solidFill>
                <a:effectLst>
                  <a:outerShdw blurRad="38100" dist="38100" dir="2700000">
                    <a:srgbClr val="C0C0C0"/>
                  </a:outerShdw>
                </a:effectLst>
                <a:latin typeface="+mn-lt"/>
                <a:ea typeface="+mn-ea"/>
                <a:cs typeface="+mn-cs"/>
              </a:defRPr>
            </a:lvl3pPr>
            <a:lvl4pPr marL="1600200" lvl="3"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4pPr>
            <a:lvl5pPr marL="2057400" lvl="4"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5pPr>
            <a:lvl6pPr marL="2514600" lvl="5"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6pPr>
            <a:lvl7pPr marL="2971800" lvl="6"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7pPr>
            <a:lvl8pPr marL="3429000" lvl="7"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8pPr>
            <a:lvl9pPr marL="3886200" lvl="8"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9pPr>
          </a:lstStyle>
          <a:p>
            <a:pPr marL="0" indent="0">
              <a:lnSpc>
                <a:spcPct val="0"/>
              </a:lnSpc>
              <a:spcBef>
                <a:spcPts val="900"/>
              </a:spcBef>
              <a:spcAft>
                <a:spcPts val="900"/>
              </a:spcAft>
              <a:buNone/>
            </a:pPr>
            <a:endParaRPr lang="zh-CN" altLang="en-US" sz="2100" b="1" dirty="0">
              <a:solidFill>
                <a:schemeClr val="bg2"/>
              </a:solidFill>
              <a:effectLst/>
              <a:latin typeface="幼圆" panose="02010509060101010101" charset="-122"/>
              <a:ea typeface="幼圆" panose="02010509060101010101" charset="-122"/>
            </a:endParaRPr>
          </a:p>
          <a:p>
            <a:pPr>
              <a:lnSpc>
                <a:spcPct val="200000"/>
              </a:lnSpc>
              <a:spcBef>
                <a:spcPts val="0"/>
              </a:spcBef>
            </a:pPr>
            <a:r>
              <a:rPr lang="zh-CN" altLang="en-US" sz="2800" b="1" dirty="0">
                <a:effectLst/>
                <a:latin typeface="楷体" panose="02010609060101010101" pitchFamily="49" charset="-122"/>
                <a:ea typeface="楷体" panose="02010609060101010101" pitchFamily="49" charset="-122"/>
                <a:sym typeface="+mn-ea"/>
              </a:rPr>
              <a:t>著作权集体管理概况</a:t>
            </a:r>
            <a:endParaRPr lang="en-US" altLang="zh-CN" sz="2800" b="1" dirty="0">
              <a:effectLst/>
              <a:uFillTx/>
              <a:latin typeface="楷体" panose="02010609060101010101" pitchFamily="49" charset="-122"/>
              <a:ea typeface="楷体" panose="02010609060101010101" pitchFamily="49" charset="-122"/>
              <a:sym typeface="+mn-ea"/>
            </a:endParaRPr>
          </a:p>
          <a:p>
            <a:pPr>
              <a:lnSpc>
                <a:spcPct val="200000"/>
              </a:lnSpc>
              <a:spcBef>
                <a:spcPts val="0"/>
              </a:spcBef>
            </a:pPr>
            <a:r>
              <a:rPr lang="zh-CN" altLang="en-US" sz="2800" b="1" dirty="0">
                <a:effectLst/>
                <a:latin typeface="楷体" panose="02010609060101010101" pitchFamily="49" charset="-122"/>
                <a:ea typeface="楷体" panose="02010609060101010101" pitchFamily="49" charset="-122"/>
              </a:rPr>
              <a:t>我国的著作权集体管理制度</a:t>
            </a:r>
            <a:endParaRPr lang="en-US" altLang="zh-CN" sz="2800" b="1" dirty="0">
              <a:effectLst/>
              <a:latin typeface="楷体" panose="02010609060101010101" pitchFamily="49" charset="-122"/>
              <a:ea typeface="楷体" panose="02010609060101010101" pitchFamily="49"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730" y="1224915"/>
            <a:ext cx="4762500" cy="2533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363" y="4294505"/>
            <a:ext cx="3760787" cy="228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14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3986213"/>
            <a:ext cx="2376488" cy="2376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15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33035" y="1294130"/>
            <a:ext cx="3671888" cy="300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AutoShape 3"/>
          <p:cNvSpPr>
            <a:spLocks noChangeArrowheads="1"/>
          </p:cNvSpPr>
          <p:nvPr/>
        </p:nvSpPr>
        <p:spPr bwMode="auto">
          <a:xfrm>
            <a:off x="560705" y="1869440"/>
            <a:ext cx="3001645" cy="574675"/>
          </a:xfrm>
          <a:prstGeom prst="roundRect">
            <a:avLst>
              <a:gd name="adj" fmla="val 16667"/>
            </a:avLst>
          </a:prstGeom>
          <a:solidFill>
            <a:schemeClr val="hlink"/>
          </a:solidFill>
          <a:ln w="9525" cap="flat" cmpd="sng">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a:solidFill>
                  <a:schemeClr val="bg1"/>
                </a:solidFill>
                <a:latin typeface="Times New Roman" panose="02020603050405020304" charset="0"/>
                <a:ea typeface="黑体" panose="02010609060101010101" pitchFamily="49" charset="-122"/>
                <a:cs typeface="Times New Roman" panose="02020603050405020304" charset="0"/>
              </a:rPr>
              <a:t>1</a:t>
            </a:r>
            <a:r>
              <a:rPr lang="zh-CN" altLang="en-US" sz="2800">
                <a:solidFill>
                  <a:schemeClr val="bg1"/>
                </a:solidFill>
                <a:latin typeface="Times New Roman" panose="02020603050405020304" charset="0"/>
                <a:ea typeface="黑体" panose="02010609060101010101" pitchFamily="49" charset="-122"/>
                <a:cs typeface="Times New Roman" panose="02020603050405020304" charset="0"/>
              </a:rPr>
              <a:t>、概 念</a:t>
            </a:r>
          </a:p>
        </p:txBody>
      </p:sp>
      <p:sp>
        <p:nvSpPr>
          <p:cNvPr id="8197" name="Text Box 5"/>
          <p:cNvSpPr txBox="1">
            <a:spLocks noChangeArrowheads="1"/>
          </p:cNvSpPr>
          <p:nvPr/>
        </p:nvSpPr>
        <p:spPr bwMode="auto">
          <a:xfrm>
            <a:off x="720090" y="2324735"/>
            <a:ext cx="7752715" cy="4123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nSpc>
                <a:spcPct val="150000"/>
              </a:lnSpc>
              <a:buFont typeface="Wingdings" panose="05000000000000000000" charset="0"/>
              <a:buChar char="Ø"/>
            </a:pPr>
            <a:r>
              <a:rPr lang="zh-CN" altLang="en-US" sz="2400" dirty="0">
                <a:latin typeface="华文楷体" panose="02010600040101010101" pitchFamily="2" charset="-122"/>
                <a:ea typeface="华文楷体" panose="02010600040101010101" pitchFamily="2" charset="-122"/>
              </a:rPr>
              <a:t>著作权集体管理：</a:t>
            </a:r>
            <a:r>
              <a:rPr lang="zh-CN" altLang="en-US" sz="2400" dirty="0">
                <a:latin typeface="楷体" panose="02010609060101010101" pitchFamily="49" charset="-122"/>
                <a:ea typeface="楷体" panose="02010609060101010101" pitchFamily="49" charset="-122"/>
              </a:rPr>
              <a:t>有关组织</a:t>
            </a:r>
            <a:r>
              <a:rPr lang="zh-CN" altLang="en-US" sz="2400" b="1" dirty="0">
                <a:latin typeface="楷体" panose="02010609060101010101" pitchFamily="49" charset="-122"/>
                <a:ea typeface="楷体" panose="02010609060101010101" pitchFamily="49" charset="-122"/>
              </a:rPr>
              <a:t>根据著作权人的授权</a:t>
            </a:r>
            <a:r>
              <a:rPr lang="zh-CN" altLang="en-US" sz="2400" dirty="0">
                <a:latin typeface="楷体" panose="02010609060101010101" pitchFamily="49" charset="-122"/>
                <a:ea typeface="楷体" panose="02010609060101010101" pitchFamily="49" charset="-122"/>
              </a:rPr>
              <a:t>，将著作权集中起来以自己的名义独立地进行著作权许可、收取使用费并向著作权人分配报酬的</a:t>
            </a:r>
            <a:r>
              <a:rPr lang="zh-CN" altLang="en-US" sz="2400" b="1" dirty="0">
                <a:latin typeface="楷体" panose="02010609060101010101" pitchFamily="49" charset="-122"/>
                <a:ea typeface="楷体" panose="02010609060101010101" pitchFamily="49" charset="-122"/>
              </a:rPr>
              <a:t>著作权行使模式</a:t>
            </a:r>
            <a:endParaRPr lang="zh-CN" altLang="en-US" sz="2400" b="1" dirty="0">
              <a:latin typeface="华文楷体" panose="02010600040101010101" pitchFamily="2" charset="-122"/>
              <a:ea typeface="华文楷体" panose="02010600040101010101" pitchFamily="2" charset="-122"/>
            </a:endParaRPr>
          </a:p>
          <a:p>
            <a:pPr marL="342900" indent="-342900" fontAlgn="auto">
              <a:lnSpc>
                <a:spcPct val="150000"/>
              </a:lnSpc>
              <a:spcBef>
                <a:spcPts val="1200"/>
              </a:spcBef>
              <a:buFont typeface="Wingdings" panose="05000000000000000000" charset="0"/>
              <a:buChar char="Ø"/>
            </a:pPr>
            <a:r>
              <a:rPr lang="zh-CN" altLang="en-US" sz="2400" dirty="0">
                <a:latin typeface="华文楷体" panose="02010600040101010101" pitchFamily="2" charset="-122"/>
                <a:ea typeface="华文楷体" panose="02010600040101010101" pitchFamily="2" charset="-122"/>
                <a:sym typeface="+mn-ea"/>
              </a:rPr>
              <a:t>延伸性集体管理：</a:t>
            </a:r>
            <a:r>
              <a:rPr lang="zh-CN" altLang="en-US" sz="2400" dirty="0">
                <a:latin typeface="楷体" panose="02010609060101010101" pitchFamily="49" charset="-122"/>
                <a:ea typeface="楷体" panose="02010609060101010101" pitchFamily="49" charset="-122"/>
                <a:sym typeface="+mn-ea"/>
              </a:rPr>
              <a:t>著作权集体管理组织取得权利人</a:t>
            </a:r>
            <a:r>
              <a:rPr lang="zh-CN" altLang="en-US" sz="2400" b="1" dirty="0">
                <a:solidFill>
                  <a:srgbClr val="FF0000"/>
                </a:solidFill>
                <a:latin typeface="楷体" panose="02010609060101010101" pitchFamily="49" charset="-122"/>
                <a:ea typeface="楷体" panose="02010609060101010101" pitchFamily="49" charset="-122"/>
                <a:sym typeface="+mn-ea"/>
              </a:rPr>
              <a:t>授权</a:t>
            </a:r>
            <a:r>
              <a:rPr lang="zh-CN" altLang="en-US" sz="2400" dirty="0">
                <a:latin typeface="楷体" panose="02010609060101010101" pitchFamily="49" charset="-122"/>
                <a:ea typeface="楷体" panose="02010609060101010101" pitchFamily="49" charset="-122"/>
                <a:sym typeface="+mn-ea"/>
              </a:rPr>
              <a:t>并能在</a:t>
            </a:r>
            <a:r>
              <a:rPr lang="zh-CN" altLang="en-US" sz="2400" b="1" dirty="0">
                <a:solidFill>
                  <a:srgbClr val="FF0000"/>
                </a:solidFill>
                <a:latin typeface="楷体" panose="02010609060101010101" pitchFamily="49" charset="-122"/>
                <a:ea typeface="楷体" panose="02010609060101010101" pitchFamily="49" charset="-122"/>
                <a:sym typeface="+mn-ea"/>
              </a:rPr>
              <a:t>全国范围代表权利人利益</a:t>
            </a:r>
            <a:r>
              <a:rPr lang="zh-CN" altLang="en-US" sz="2400" dirty="0">
                <a:latin typeface="楷体" panose="02010609060101010101" pitchFamily="49" charset="-122"/>
                <a:ea typeface="楷体" panose="02010609060101010101" pitchFamily="49" charset="-122"/>
                <a:sym typeface="+mn-ea"/>
              </a:rPr>
              <a:t>的，可以向国家著作权行政管理部门</a:t>
            </a:r>
            <a:r>
              <a:rPr lang="zh-CN" altLang="en-US" sz="2400" b="1" dirty="0">
                <a:solidFill>
                  <a:srgbClr val="FF0000"/>
                </a:solidFill>
                <a:latin typeface="楷体" panose="02010609060101010101" pitchFamily="49" charset="-122"/>
                <a:ea typeface="楷体" panose="02010609060101010101" pitchFamily="49" charset="-122"/>
                <a:sym typeface="+mn-ea"/>
              </a:rPr>
              <a:t>申请</a:t>
            </a:r>
            <a:r>
              <a:rPr lang="zh-CN" altLang="en-US" sz="2400" dirty="0">
                <a:latin typeface="楷体" panose="02010609060101010101" pitchFamily="49" charset="-122"/>
                <a:ea typeface="楷体" panose="02010609060101010101" pitchFamily="49" charset="-122"/>
                <a:sym typeface="+mn-ea"/>
              </a:rPr>
              <a:t>代表全体权利人行使著作权或者相关权，权利人</a:t>
            </a:r>
            <a:r>
              <a:rPr lang="zh-CN" altLang="en-US" sz="2400" b="1" dirty="0">
                <a:solidFill>
                  <a:srgbClr val="FF0000"/>
                </a:solidFill>
                <a:latin typeface="楷体" panose="02010609060101010101" pitchFamily="49" charset="-122"/>
                <a:ea typeface="楷体" panose="02010609060101010101" pitchFamily="49" charset="-122"/>
                <a:sym typeface="+mn-ea"/>
              </a:rPr>
              <a:t>书面声明</a:t>
            </a:r>
            <a:r>
              <a:rPr lang="zh-CN" altLang="en-US" sz="2400" dirty="0">
                <a:latin typeface="楷体" panose="02010609060101010101" pitchFamily="49" charset="-122"/>
                <a:ea typeface="楷体" panose="02010609060101010101" pitchFamily="49" charset="-122"/>
                <a:sym typeface="+mn-ea"/>
              </a:rPr>
              <a:t>不得集体管理的除外</a:t>
            </a:r>
            <a:endParaRPr lang="zh-CN" altLang="en-US" sz="2400" b="1" dirty="0">
              <a:latin typeface="楷体" panose="02010609060101010101" pitchFamily="49" charset="-122"/>
              <a:ea typeface="楷体" panose="02010609060101010101" pitchFamily="49" charset="-122"/>
            </a:endParaRPr>
          </a:p>
        </p:txBody>
      </p:sp>
      <p:sp>
        <p:nvSpPr>
          <p:cNvPr id="8" name="标题 24577"/>
          <p:cNvSpPr txBox="1"/>
          <p:nvPr/>
        </p:nvSpPr>
        <p:spPr>
          <a:xfrm>
            <a:off x="123824" y="937578"/>
            <a:ext cx="8847455"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457200">
              <a:lnSpc>
                <a:spcPct val="100000"/>
              </a:lnSpc>
            </a:pPr>
            <a:r>
              <a:rPr lang="zh-CN" altLang="en-US" sz="2800" b="1" dirty="0">
                <a:latin typeface="+mn-lt"/>
                <a:ea typeface="黑体" panose="02010609060101010101" pitchFamily="49" charset="-122"/>
                <a:cs typeface="+mn-cs"/>
              </a:rPr>
              <a:t>一、著作权集体管理概念</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Text Box 4"/>
          <p:cNvSpPr txBox="1">
            <a:spLocks noChangeArrowheads="1"/>
          </p:cNvSpPr>
          <p:nvPr/>
        </p:nvSpPr>
        <p:spPr bwMode="auto">
          <a:xfrm>
            <a:off x="663575" y="1842135"/>
            <a:ext cx="8047990" cy="3969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342900" indent="-342900">
              <a:lnSpc>
                <a:spcPct val="150000"/>
              </a:lnSpc>
              <a:buFont typeface="Wingdings" panose="05000000000000000000" charset="0"/>
              <a:buChar char="Ø"/>
            </a:pPr>
            <a:r>
              <a:rPr lang="zh-CN" altLang="en-US" sz="2400" dirty="0">
                <a:latin typeface="楷体" panose="02010609060101010101" pitchFamily="49" charset="-122"/>
                <a:ea typeface="楷体" panose="02010609060101010101" pitchFamily="49" charset="-122"/>
                <a:cs typeface="楷体" panose="02010609060101010101" pitchFamily="49" charset="-122"/>
              </a:rPr>
              <a:t>1．存在著作权人</a:t>
            </a:r>
            <a:r>
              <a:rPr lang="zh-CN" altLang="en-US" sz="2400" dirty="0">
                <a:solidFill>
                  <a:srgbClr val="FF0000"/>
                </a:solidFill>
                <a:latin typeface="楷体" panose="02010609060101010101" pitchFamily="49" charset="-122"/>
                <a:ea typeface="楷体" panose="02010609060101010101" pitchFamily="49" charset="-122"/>
                <a:cs typeface="楷体" panose="02010609060101010101" pitchFamily="49" charset="-122"/>
              </a:rPr>
              <a:t>不便行使或难以实现的权利，也称小权利，主要是表演权、广播权等</a:t>
            </a:r>
            <a:endParaRPr lang="zh-CN" altLang="en-US" sz="2400" dirty="0">
              <a:latin typeface="楷体" panose="02010609060101010101" pitchFamily="49" charset="-122"/>
              <a:ea typeface="楷体" panose="02010609060101010101" pitchFamily="49" charset="-122"/>
              <a:cs typeface="楷体" panose="02010609060101010101" pitchFamily="49" charset="-122"/>
            </a:endParaRPr>
          </a:p>
          <a:p>
            <a:pPr marL="342900" indent="-342900">
              <a:lnSpc>
                <a:spcPct val="150000"/>
              </a:lnSpc>
              <a:buFont typeface="Wingdings" panose="05000000000000000000" charset="0"/>
              <a:buChar char="Ø"/>
            </a:pPr>
            <a:r>
              <a:rPr lang="zh-CN" altLang="en-US" sz="2400" dirty="0">
                <a:latin typeface="楷体" panose="02010609060101010101" pitchFamily="49" charset="-122"/>
                <a:ea typeface="楷体" panose="02010609060101010101" pitchFamily="49" charset="-122"/>
                <a:cs typeface="楷体" panose="02010609060101010101" pitchFamily="49" charset="-122"/>
              </a:rPr>
              <a:t>2．出于市场经济的实际需要：通过将著作权直接交易变成间接交易，并增加交易成本的方式实现法律赋予作者的权利</a:t>
            </a:r>
          </a:p>
          <a:p>
            <a:pPr marL="342900" indent="-342900">
              <a:lnSpc>
                <a:spcPct val="150000"/>
              </a:lnSpc>
              <a:buFont typeface="Wingdings" panose="05000000000000000000" charset="0"/>
              <a:buChar char="Ø"/>
            </a:pPr>
            <a:r>
              <a:rPr lang="zh-CN" altLang="en-US" sz="2400" dirty="0">
                <a:latin typeface="楷体" panose="02010609060101010101" pitchFamily="49" charset="-122"/>
                <a:ea typeface="楷体" panose="02010609060101010101" pitchFamily="49" charset="-122"/>
                <a:cs typeface="楷体" panose="02010609060101010101" pitchFamily="49" charset="-122"/>
              </a:rPr>
              <a:t>3．便于著作权人和与著作权有关的权利人行使权利</a:t>
            </a:r>
            <a:endParaRPr lang="en-US" altLang="zh-CN" sz="2400" dirty="0">
              <a:latin typeface="楷体" panose="02010609060101010101" pitchFamily="49" charset="-122"/>
              <a:ea typeface="楷体" panose="02010609060101010101" pitchFamily="49" charset="-122"/>
              <a:cs typeface="楷体" panose="02010609060101010101" pitchFamily="49" charset="-122"/>
            </a:endParaRPr>
          </a:p>
          <a:p>
            <a:pPr marL="342900" indent="-342900">
              <a:lnSpc>
                <a:spcPct val="150000"/>
              </a:lnSpc>
              <a:buFont typeface="Wingdings" panose="05000000000000000000" charset="0"/>
              <a:buChar char="Ø"/>
            </a:pPr>
            <a:r>
              <a:rPr lang="en-US" altLang="zh-CN" sz="2400" dirty="0">
                <a:latin typeface="楷体" panose="02010609060101010101" pitchFamily="49" charset="-122"/>
                <a:ea typeface="楷体" panose="02010609060101010101" pitchFamily="49" charset="-122"/>
                <a:cs typeface="楷体" panose="02010609060101010101" pitchFamily="49" charset="-122"/>
              </a:rPr>
              <a:t>4</a:t>
            </a:r>
            <a:r>
              <a:rPr lang="zh-CN" altLang="en-US" sz="2400" dirty="0">
                <a:latin typeface="楷体" panose="02010609060101010101" pitchFamily="49" charset="-122"/>
                <a:ea typeface="楷体" panose="02010609060101010101" pitchFamily="49" charset="-122"/>
                <a:cs typeface="楷体" panose="02010609060101010101" pitchFamily="49" charset="-122"/>
              </a:rPr>
              <a:t>．便于使用者使用作品</a:t>
            </a:r>
          </a:p>
        </p:txBody>
      </p:sp>
      <p:sp>
        <p:nvSpPr>
          <p:cNvPr id="9221" name="AutoShape 5"/>
          <p:cNvSpPr>
            <a:spLocks noChangeArrowheads="1"/>
          </p:cNvSpPr>
          <p:nvPr/>
        </p:nvSpPr>
        <p:spPr bwMode="auto">
          <a:xfrm>
            <a:off x="478155" y="1196975"/>
            <a:ext cx="3231515" cy="645160"/>
          </a:xfrm>
          <a:prstGeom prst="roundRect">
            <a:avLst>
              <a:gd name="adj" fmla="val 16667"/>
            </a:avLst>
          </a:prstGeom>
          <a:solidFill>
            <a:schemeClr val="hlink"/>
          </a:solidFill>
          <a:ln w="9525" cap="flat" cmpd="sng">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dirty="0">
                <a:solidFill>
                  <a:schemeClr val="bg1"/>
                </a:solidFill>
                <a:latin typeface="Times New Roman" panose="02020603050405020304" charset="0"/>
                <a:ea typeface="黑体" panose="02010609060101010101" pitchFamily="49" charset="-122"/>
                <a:cs typeface="Times New Roman" panose="02020603050405020304" charset="0"/>
              </a:rPr>
              <a:t>2</a:t>
            </a:r>
            <a:r>
              <a:rPr lang="zh-CN" altLang="en-US" sz="2400" dirty="0">
                <a:solidFill>
                  <a:schemeClr val="bg1"/>
                </a:solidFill>
                <a:latin typeface="Times New Roman" panose="02020603050405020304" charset="0"/>
                <a:ea typeface="黑体" panose="02010609060101010101" pitchFamily="49" charset="-122"/>
                <a:cs typeface="Times New Roman" panose="02020603050405020304" charset="0"/>
              </a:rPr>
              <a:t>、产生原因</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24"/>
          <p:cNvSpPr txBox="1"/>
          <p:nvPr/>
        </p:nvSpPr>
        <p:spPr>
          <a:xfrm>
            <a:off x="6790597" y="5600435"/>
            <a:ext cx="2216243" cy="978729"/>
          </a:xfrm>
          <a:prstGeom prst="rect">
            <a:avLst/>
          </a:prstGeom>
          <a:noFill/>
          <a:ln w="9525">
            <a:noFill/>
          </a:ln>
        </p:spPr>
        <p:txBody>
          <a:bodyPr wrap="square" anchor="t">
            <a:spAutoFit/>
          </a:bodyPr>
          <a:lstStyle/>
          <a:p>
            <a:pPr>
              <a:lnSpc>
                <a:spcPct val="120000"/>
              </a:lnSpc>
            </a:pPr>
            <a:r>
              <a:rPr lang="zh-CN" altLang="en-US" sz="1600" dirty="0">
                <a:latin typeface="华文楷体" panose="02010600040101010101" pitchFamily="2" charset="-122"/>
                <a:ea typeface="华文楷体" panose="02010600040101010101" pitchFamily="2" charset="-122"/>
              </a:rPr>
              <a:t>中国电影著作权协会（前身为</a:t>
            </a:r>
            <a:r>
              <a:rPr lang="en-US" altLang="zh-CN" sz="1600" dirty="0">
                <a:latin typeface="华文楷体" panose="02010600040101010101" pitchFamily="2" charset="-122"/>
                <a:ea typeface="华文楷体" panose="02010600040101010101" pitchFamily="2" charset="-122"/>
              </a:rPr>
              <a:t>2005</a:t>
            </a:r>
            <a:r>
              <a:rPr lang="zh-CN" altLang="en-US" sz="1600" dirty="0">
                <a:latin typeface="华文楷体" panose="02010600040101010101" pitchFamily="2" charset="-122"/>
                <a:ea typeface="华文楷体" panose="02010600040101010101" pitchFamily="2" charset="-122"/>
              </a:rPr>
              <a:t>年成立的中国电影版权协会）</a:t>
            </a:r>
          </a:p>
        </p:txBody>
      </p:sp>
      <p:cxnSp>
        <p:nvCxnSpPr>
          <p:cNvPr id="17" name="直线箭头连接符 4"/>
          <p:cNvCxnSpPr/>
          <p:nvPr/>
        </p:nvCxnSpPr>
        <p:spPr>
          <a:xfrm>
            <a:off x="0" y="5006658"/>
            <a:ext cx="9144000" cy="0"/>
          </a:xfrm>
          <a:prstGeom prst="straightConnector1">
            <a:avLst/>
          </a:prstGeom>
          <a:ln w="25400" cap="flat" cmpd="sng">
            <a:solidFill>
              <a:schemeClr val="tx2"/>
            </a:solidFill>
            <a:prstDash val="solid"/>
            <a:round/>
            <a:headEnd type="none" w="med" len="med"/>
            <a:tailEnd type="arrow" w="med" len="med"/>
          </a:ln>
          <a:effectLst>
            <a:outerShdw dist="20000" dir="5400000" rotWithShape="0">
              <a:srgbClr val="000000">
                <a:alpha val="37999"/>
              </a:srgbClr>
            </a:outerShdw>
          </a:effectLst>
        </p:spPr>
      </p:cxnSp>
      <p:sp>
        <p:nvSpPr>
          <p:cNvPr id="18" name="文本框 5"/>
          <p:cNvSpPr txBox="1"/>
          <p:nvPr/>
        </p:nvSpPr>
        <p:spPr>
          <a:xfrm>
            <a:off x="803910" y="5130384"/>
            <a:ext cx="595035" cy="338554"/>
          </a:xfrm>
          <a:prstGeom prst="rect">
            <a:avLst/>
          </a:prstGeom>
          <a:noFill/>
          <a:ln w="9525">
            <a:noFill/>
          </a:ln>
        </p:spPr>
        <p:txBody>
          <a:bodyPr wrap="none" anchor="t">
            <a:spAutoFit/>
          </a:bodyPr>
          <a:lstStyle/>
          <a:p>
            <a:r>
              <a:rPr lang="en-US" altLang="zh-CN" sz="1600" dirty="0">
                <a:solidFill>
                  <a:srgbClr val="336699"/>
                </a:solidFill>
                <a:latin typeface="黑体" panose="02010609060101010101" pitchFamily="49" charset="-122"/>
                <a:ea typeface="黑体" panose="02010609060101010101" pitchFamily="49" charset="-122"/>
              </a:rPr>
              <a:t>1992</a:t>
            </a:r>
            <a:endParaRPr lang="zh-CN" altLang="en-US" sz="1600" b="0" dirty="0">
              <a:solidFill>
                <a:srgbClr val="336699"/>
              </a:solidFill>
              <a:latin typeface="黑体" panose="02010609060101010101" pitchFamily="49" charset="-122"/>
              <a:ea typeface="黑体" panose="02010609060101010101" pitchFamily="49" charset="-122"/>
            </a:endParaRPr>
          </a:p>
        </p:txBody>
      </p:sp>
      <p:sp>
        <p:nvSpPr>
          <p:cNvPr id="19" name="文本框 22"/>
          <p:cNvSpPr txBox="1"/>
          <p:nvPr/>
        </p:nvSpPr>
        <p:spPr>
          <a:xfrm>
            <a:off x="4324611" y="5142179"/>
            <a:ext cx="679581" cy="338554"/>
          </a:xfrm>
          <a:prstGeom prst="rect">
            <a:avLst/>
          </a:prstGeom>
          <a:noFill/>
          <a:ln w="9525">
            <a:noFill/>
          </a:ln>
        </p:spPr>
        <p:txBody>
          <a:bodyPr wrap="square" anchor="t">
            <a:spAutoFit/>
          </a:bodyPr>
          <a:lstStyle/>
          <a:p>
            <a:r>
              <a:rPr lang="en-US" altLang="zh-CN" sz="1600" dirty="0">
                <a:solidFill>
                  <a:srgbClr val="336699"/>
                </a:solidFill>
                <a:latin typeface="黑体" panose="02010609060101010101" pitchFamily="49" charset="-122"/>
                <a:ea typeface="黑体" panose="02010609060101010101" pitchFamily="49" charset="-122"/>
              </a:rPr>
              <a:t>2008</a:t>
            </a:r>
            <a:endParaRPr lang="en-US" altLang="zh-CN" sz="1600" b="0" dirty="0">
              <a:solidFill>
                <a:srgbClr val="336699"/>
              </a:solidFill>
              <a:latin typeface="黑体" panose="02010609060101010101" pitchFamily="49" charset="-122"/>
              <a:ea typeface="黑体" panose="02010609060101010101" pitchFamily="49" charset="-122"/>
            </a:endParaRPr>
          </a:p>
        </p:txBody>
      </p:sp>
      <p:sp>
        <p:nvSpPr>
          <p:cNvPr id="20" name="Text Box 26"/>
          <p:cNvSpPr txBox="1"/>
          <p:nvPr/>
        </p:nvSpPr>
        <p:spPr>
          <a:xfrm>
            <a:off x="824230" y="4738370"/>
            <a:ext cx="546100" cy="366713"/>
          </a:xfrm>
          <a:prstGeom prst="rect">
            <a:avLst/>
          </a:prstGeom>
          <a:noFill/>
          <a:ln w="9525">
            <a:noFill/>
          </a:ln>
        </p:spPr>
        <p:txBody>
          <a:bodyPr anchor="t">
            <a:spAutoFit/>
          </a:bodyPr>
          <a:lstStyle/>
          <a:p>
            <a:pPr algn="ctr">
              <a:spcBef>
                <a:spcPct val="50000"/>
              </a:spcBef>
            </a:pPr>
            <a:r>
              <a:rPr lang="zh-CN" altLang="en-US" b="0" dirty="0">
                <a:solidFill>
                  <a:srgbClr val="336699"/>
                </a:solidFill>
                <a:latin typeface="Arial" panose="020B0604020202020204" pitchFamily="34" charset="0"/>
                <a:ea typeface="宋体" panose="02010600030101010101" pitchFamily="2" charset="-122"/>
              </a:rPr>
              <a:t>●</a:t>
            </a:r>
          </a:p>
        </p:txBody>
      </p:sp>
      <p:sp>
        <p:nvSpPr>
          <p:cNvPr id="21" name="Text Box 31"/>
          <p:cNvSpPr txBox="1"/>
          <p:nvPr/>
        </p:nvSpPr>
        <p:spPr>
          <a:xfrm>
            <a:off x="7625398" y="4741252"/>
            <a:ext cx="546100" cy="366712"/>
          </a:xfrm>
          <a:prstGeom prst="rect">
            <a:avLst/>
          </a:prstGeom>
          <a:noFill/>
          <a:ln w="9525">
            <a:noFill/>
          </a:ln>
        </p:spPr>
        <p:txBody>
          <a:bodyPr anchor="t">
            <a:spAutoFit/>
          </a:bodyPr>
          <a:lstStyle/>
          <a:p>
            <a:pPr algn="ctr">
              <a:spcBef>
                <a:spcPct val="50000"/>
              </a:spcBef>
            </a:pPr>
            <a:r>
              <a:rPr lang="zh-CN" altLang="en-US" b="0" dirty="0">
                <a:solidFill>
                  <a:srgbClr val="336699"/>
                </a:solidFill>
                <a:latin typeface="Arial" panose="020B0604020202020204" pitchFamily="34" charset="0"/>
                <a:ea typeface="宋体" panose="02010600030101010101" pitchFamily="2" charset="-122"/>
              </a:rPr>
              <a:t>●</a:t>
            </a:r>
          </a:p>
        </p:txBody>
      </p:sp>
      <p:sp>
        <p:nvSpPr>
          <p:cNvPr id="22" name="Text Box 29"/>
          <p:cNvSpPr txBox="1"/>
          <p:nvPr/>
        </p:nvSpPr>
        <p:spPr>
          <a:xfrm>
            <a:off x="4346575" y="4731703"/>
            <a:ext cx="546100" cy="366712"/>
          </a:xfrm>
          <a:prstGeom prst="rect">
            <a:avLst/>
          </a:prstGeom>
          <a:noFill/>
          <a:ln w="9525">
            <a:noFill/>
          </a:ln>
        </p:spPr>
        <p:txBody>
          <a:bodyPr anchor="t">
            <a:spAutoFit/>
          </a:bodyPr>
          <a:lstStyle/>
          <a:p>
            <a:pPr algn="ctr">
              <a:spcBef>
                <a:spcPct val="50000"/>
              </a:spcBef>
            </a:pPr>
            <a:r>
              <a:rPr lang="zh-CN" altLang="en-US" b="0" dirty="0">
                <a:solidFill>
                  <a:srgbClr val="336699"/>
                </a:solidFill>
                <a:latin typeface="Arial" panose="020B0604020202020204" pitchFamily="34" charset="0"/>
                <a:ea typeface="宋体" panose="02010600030101010101" pitchFamily="2" charset="-122"/>
              </a:rPr>
              <a:t>●</a:t>
            </a:r>
          </a:p>
        </p:txBody>
      </p:sp>
      <p:sp>
        <p:nvSpPr>
          <p:cNvPr id="23" name="文本框 13"/>
          <p:cNvSpPr txBox="1"/>
          <p:nvPr/>
        </p:nvSpPr>
        <p:spPr>
          <a:xfrm>
            <a:off x="190140" y="5547991"/>
            <a:ext cx="2049901" cy="387798"/>
          </a:xfrm>
          <a:prstGeom prst="rect">
            <a:avLst/>
          </a:prstGeom>
          <a:noFill/>
          <a:ln w="9525">
            <a:noFill/>
          </a:ln>
        </p:spPr>
        <p:txBody>
          <a:bodyPr wrap="square" anchor="t">
            <a:spAutoFit/>
          </a:bodyPr>
          <a:lstStyle/>
          <a:p>
            <a:pPr>
              <a:lnSpc>
                <a:spcPct val="120000"/>
              </a:lnSpc>
            </a:pPr>
            <a:r>
              <a:rPr lang="zh-CN" altLang="en-US" sz="1600" dirty="0">
                <a:latin typeface="华文楷体" panose="02010600040101010101" pitchFamily="2" charset="-122"/>
                <a:ea typeface="华文楷体" panose="02010600040101010101" pitchFamily="2" charset="-122"/>
              </a:rPr>
              <a:t>中国音乐著作权协会</a:t>
            </a:r>
          </a:p>
        </p:txBody>
      </p:sp>
      <p:sp>
        <p:nvSpPr>
          <p:cNvPr id="24" name="文本框 22"/>
          <p:cNvSpPr txBox="1"/>
          <p:nvPr/>
        </p:nvSpPr>
        <p:spPr>
          <a:xfrm>
            <a:off x="7581964" y="5152855"/>
            <a:ext cx="643825" cy="338554"/>
          </a:xfrm>
          <a:prstGeom prst="rect">
            <a:avLst/>
          </a:prstGeom>
          <a:noFill/>
          <a:ln w="9525">
            <a:noFill/>
          </a:ln>
        </p:spPr>
        <p:txBody>
          <a:bodyPr wrap="square" anchor="t">
            <a:spAutoFit/>
          </a:bodyPr>
          <a:lstStyle/>
          <a:p>
            <a:r>
              <a:rPr lang="en-US" altLang="zh-CN" sz="1600" dirty="0">
                <a:solidFill>
                  <a:srgbClr val="336699"/>
                </a:solidFill>
                <a:latin typeface="黑体" panose="02010609060101010101" pitchFamily="49" charset="-122"/>
                <a:ea typeface="黑体" panose="02010609060101010101" pitchFamily="49" charset="-122"/>
              </a:rPr>
              <a:t>2009</a:t>
            </a:r>
            <a:endParaRPr lang="en-US" altLang="zh-CN" sz="1600" b="0" dirty="0">
              <a:solidFill>
                <a:srgbClr val="336699"/>
              </a:solidFill>
              <a:latin typeface="黑体" panose="02010609060101010101" pitchFamily="49" charset="-122"/>
              <a:ea typeface="黑体" panose="02010609060101010101" pitchFamily="49" charset="-122"/>
            </a:endParaRPr>
          </a:p>
        </p:txBody>
      </p:sp>
      <p:sp>
        <p:nvSpPr>
          <p:cNvPr id="25" name="文本框 24"/>
          <p:cNvSpPr txBox="1"/>
          <p:nvPr/>
        </p:nvSpPr>
        <p:spPr>
          <a:xfrm>
            <a:off x="2752834" y="5562644"/>
            <a:ext cx="1050671" cy="978729"/>
          </a:xfrm>
          <a:prstGeom prst="rect">
            <a:avLst/>
          </a:prstGeom>
          <a:noFill/>
          <a:ln w="9525">
            <a:noFill/>
          </a:ln>
        </p:spPr>
        <p:txBody>
          <a:bodyPr wrap="square" anchor="t">
            <a:spAutoFit/>
          </a:bodyPr>
          <a:lstStyle/>
          <a:p>
            <a:pPr>
              <a:lnSpc>
                <a:spcPct val="120000"/>
              </a:lnSpc>
            </a:pPr>
            <a:r>
              <a:rPr lang="zh-CN" altLang="en-US" sz="1600" dirty="0">
                <a:latin typeface="华文楷体" panose="02010600040101010101" pitchFamily="2" charset="-122"/>
                <a:ea typeface="华文楷体" panose="02010600040101010101" pitchFamily="2" charset="-122"/>
              </a:rPr>
              <a:t>中国音像集体管理协会</a:t>
            </a:r>
          </a:p>
        </p:txBody>
      </p:sp>
      <p:sp>
        <p:nvSpPr>
          <p:cNvPr id="26" name="内容占位符 2"/>
          <p:cNvSpPr txBox="1"/>
          <p:nvPr/>
        </p:nvSpPr>
        <p:spPr>
          <a:xfrm>
            <a:off x="530407" y="2174243"/>
            <a:ext cx="1166313" cy="2538826"/>
          </a:xfrm>
          <a:prstGeom prst="rect">
            <a:avLst/>
          </a:prstGeom>
          <a:ln w="6350">
            <a:solidFill>
              <a:schemeClr val="tx1"/>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342900" fontAlgn="base">
              <a:lnSpc>
                <a:spcPct val="100000"/>
              </a:lnSpc>
              <a:spcBef>
                <a:spcPct val="20000"/>
              </a:spcBef>
              <a:spcAft>
                <a:spcPct val="0"/>
              </a:spcAft>
              <a:buFont typeface="Wingdings" panose="05000000000000000000" pitchFamily="2" charset="2"/>
              <a:buChar char="Ø"/>
            </a:pPr>
            <a:r>
              <a:rPr lang="zh-CN" altLang="en-US" sz="1800" dirty="0">
                <a:latin typeface="楷体" panose="02010609060101010101" pitchFamily="49" charset="-122"/>
                <a:ea typeface="楷体" panose="02010609060101010101" pitchFamily="49" charset="-122"/>
              </a:rPr>
              <a:t>管理会员音乐作品的表演权、广播权、录制权</a:t>
            </a:r>
            <a:endParaRPr lang="en-US" altLang="zh-CN" sz="1800" dirty="0">
              <a:latin typeface="楷体" panose="02010609060101010101" pitchFamily="49" charset="-122"/>
              <a:ea typeface="楷体" panose="02010609060101010101" pitchFamily="49" charset="-122"/>
            </a:endParaRPr>
          </a:p>
        </p:txBody>
      </p:sp>
      <p:sp>
        <p:nvSpPr>
          <p:cNvPr id="27" name="内容占位符 2"/>
          <p:cNvSpPr txBox="1"/>
          <p:nvPr/>
        </p:nvSpPr>
        <p:spPr>
          <a:xfrm>
            <a:off x="7467600" y="2171674"/>
            <a:ext cx="873760" cy="2566692"/>
          </a:xfrm>
          <a:prstGeom prst="rect">
            <a:avLst/>
          </a:prstGeom>
          <a:ln w="6350">
            <a:solidFill>
              <a:schemeClr val="tx1"/>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342900" fontAlgn="base">
              <a:lnSpc>
                <a:spcPct val="100000"/>
              </a:lnSpc>
              <a:spcBef>
                <a:spcPct val="20000"/>
              </a:spcBef>
              <a:spcAft>
                <a:spcPct val="0"/>
              </a:spcAft>
              <a:buFont typeface="Wingdings" panose="05000000000000000000" pitchFamily="2" charset="2"/>
              <a:buChar char="Ø"/>
            </a:pPr>
            <a:r>
              <a:rPr lang="zh-CN" altLang="en-US" sz="1800" dirty="0">
                <a:latin typeface="楷体" panose="02010609060101010101" pitchFamily="49" charset="-122"/>
                <a:ea typeface="楷体" panose="02010609060101010101" pitchFamily="49" charset="-122"/>
              </a:rPr>
              <a:t>管理电影作品著作权</a:t>
            </a:r>
            <a:endParaRPr lang="en-US" altLang="zh-CN" sz="1800" dirty="0">
              <a:latin typeface="楷体" panose="02010609060101010101" pitchFamily="49" charset="-122"/>
              <a:ea typeface="楷体" panose="02010609060101010101" pitchFamily="49" charset="-122"/>
            </a:endParaRPr>
          </a:p>
        </p:txBody>
      </p:sp>
      <p:sp>
        <p:nvSpPr>
          <p:cNvPr id="29" name="内容占位符 2"/>
          <p:cNvSpPr txBox="1"/>
          <p:nvPr/>
        </p:nvSpPr>
        <p:spPr>
          <a:xfrm>
            <a:off x="2382522" y="2171674"/>
            <a:ext cx="1360408" cy="2538827"/>
          </a:xfrm>
          <a:prstGeom prst="rect">
            <a:avLst/>
          </a:prstGeom>
          <a:ln w="6350">
            <a:solidFill>
              <a:schemeClr val="tx1"/>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342900" fontAlgn="base">
              <a:lnSpc>
                <a:spcPct val="100000"/>
              </a:lnSpc>
              <a:spcBef>
                <a:spcPct val="20000"/>
              </a:spcBef>
              <a:spcAft>
                <a:spcPct val="0"/>
              </a:spcAft>
              <a:buFont typeface="Wingdings" panose="05000000000000000000" pitchFamily="2" charset="2"/>
              <a:buChar char="Ø"/>
            </a:pPr>
            <a:r>
              <a:rPr lang="zh-CN" altLang="en-US" sz="1800" dirty="0">
                <a:latin typeface="楷体" panose="02010609060101010101" pitchFamily="49" charset="-122"/>
                <a:ea typeface="楷体" panose="02010609060101010101" pitchFamily="49" charset="-122"/>
              </a:rPr>
              <a:t>管理音像表演权、广播权、放映权、信息网络传播权、出租权、复制权、发行权</a:t>
            </a:r>
            <a:endParaRPr lang="en-US" altLang="zh-CN" sz="1800" dirty="0">
              <a:latin typeface="楷体" panose="02010609060101010101" pitchFamily="49" charset="-122"/>
              <a:ea typeface="楷体" panose="02010609060101010101" pitchFamily="49" charset="-122"/>
            </a:endParaRPr>
          </a:p>
        </p:txBody>
      </p:sp>
      <p:sp>
        <p:nvSpPr>
          <p:cNvPr id="2" name="矩形 1"/>
          <p:cNvSpPr/>
          <p:nvPr/>
        </p:nvSpPr>
        <p:spPr>
          <a:xfrm>
            <a:off x="4236720" y="5562644"/>
            <a:ext cx="808263" cy="978729"/>
          </a:xfrm>
          <a:prstGeom prst="rect">
            <a:avLst/>
          </a:prstGeom>
        </p:spPr>
        <p:txBody>
          <a:bodyPr wrap="square">
            <a:spAutoFit/>
          </a:bodyPr>
          <a:lstStyle/>
          <a:p>
            <a:pPr>
              <a:lnSpc>
                <a:spcPct val="120000"/>
              </a:lnSpc>
            </a:pPr>
            <a:r>
              <a:rPr lang="zh-CN" altLang="en-US" sz="1600" dirty="0">
                <a:latin typeface="华文楷体" panose="02010600040101010101" pitchFamily="2" charset="-122"/>
                <a:ea typeface="华文楷体" panose="02010600040101010101" pitchFamily="2" charset="-122"/>
              </a:rPr>
              <a:t>中国文字著作权协会</a:t>
            </a:r>
          </a:p>
        </p:txBody>
      </p:sp>
      <p:sp>
        <p:nvSpPr>
          <p:cNvPr id="3" name="矩形 2"/>
          <p:cNvSpPr/>
          <p:nvPr/>
        </p:nvSpPr>
        <p:spPr>
          <a:xfrm>
            <a:off x="5533877" y="5590886"/>
            <a:ext cx="808263" cy="830997"/>
          </a:xfrm>
          <a:prstGeom prst="rect">
            <a:avLst/>
          </a:prstGeom>
        </p:spPr>
        <p:txBody>
          <a:bodyPr wrap="square">
            <a:spAutoFit/>
          </a:bodyPr>
          <a:lstStyle/>
          <a:p>
            <a:r>
              <a:rPr lang="zh-CN" altLang="en-US" sz="1600" dirty="0">
                <a:latin typeface="华文楷体" panose="02010600040101010101" pitchFamily="2" charset="-122"/>
                <a:ea typeface="华文楷体" panose="02010600040101010101" pitchFamily="2" charset="-122"/>
              </a:rPr>
              <a:t>中国摄影著作权协会</a:t>
            </a:r>
          </a:p>
        </p:txBody>
      </p:sp>
      <p:sp>
        <p:nvSpPr>
          <p:cNvPr id="30" name="内容占位符 2"/>
          <p:cNvSpPr txBox="1"/>
          <p:nvPr/>
        </p:nvSpPr>
        <p:spPr>
          <a:xfrm>
            <a:off x="4013382" y="2171672"/>
            <a:ext cx="1166313" cy="2538827"/>
          </a:xfrm>
          <a:prstGeom prst="rect">
            <a:avLst/>
          </a:prstGeom>
          <a:ln w="6350">
            <a:solidFill>
              <a:schemeClr val="tx1"/>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342900" fontAlgn="base">
              <a:lnSpc>
                <a:spcPct val="100000"/>
              </a:lnSpc>
              <a:spcBef>
                <a:spcPct val="20000"/>
              </a:spcBef>
              <a:spcAft>
                <a:spcPct val="0"/>
              </a:spcAft>
              <a:buFont typeface="Wingdings" panose="05000000000000000000" pitchFamily="2" charset="2"/>
              <a:buChar char="Ø"/>
            </a:pPr>
            <a:r>
              <a:rPr lang="zh-CN" altLang="en-US" sz="1800" dirty="0">
                <a:latin typeface="楷体" panose="02010609060101010101" pitchFamily="49" charset="-122"/>
                <a:ea typeface="楷体" panose="02010609060101010101" pitchFamily="49" charset="-122"/>
              </a:rPr>
              <a:t>管理文字作品的复制权、信息网络传播权、广播权、表演权</a:t>
            </a:r>
            <a:endParaRPr lang="en-US" altLang="zh-CN" sz="1800" dirty="0">
              <a:latin typeface="楷体" panose="02010609060101010101" pitchFamily="49" charset="-122"/>
              <a:ea typeface="楷体" panose="02010609060101010101" pitchFamily="49" charset="-122"/>
            </a:endParaRPr>
          </a:p>
        </p:txBody>
      </p:sp>
      <p:sp>
        <p:nvSpPr>
          <p:cNvPr id="31" name="内容占位符 2"/>
          <p:cNvSpPr txBox="1"/>
          <p:nvPr/>
        </p:nvSpPr>
        <p:spPr>
          <a:xfrm>
            <a:off x="5434824" y="2171672"/>
            <a:ext cx="1360408" cy="2566697"/>
          </a:xfrm>
          <a:prstGeom prst="rect">
            <a:avLst/>
          </a:prstGeom>
          <a:ln w="6350">
            <a:solidFill>
              <a:schemeClr val="tx1"/>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342900" fontAlgn="base">
              <a:lnSpc>
                <a:spcPct val="100000"/>
              </a:lnSpc>
              <a:spcBef>
                <a:spcPct val="20000"/>
              </a:spcBef>
              <a:spcAft>
                <a:spcPct val="0"/>
              </a:spcAft>
              <a:buFont typeface="Wingdings" panose="05000000000000000000" pitchFamily="2" charset="2"/>
              <a:buChar char="Ø"/>
            </a:pPr>
            <a:r>
              <a:rPr lang="zh-CN" altLang="en-US" sz="1800" dirty="0">
                <a:latin typeface="楷体" panose="02010609060101010101" pitchFamily="49" charset="-122"/>
                <a:ea typeface="楷体" panose="02010609060101010101" pitchFamily="49" charset="-122"/>
              </a:rPr>
              <a:t>管理摄影作品复制权、发行权、展览权、放映权、广播权、信息网络传播权等</a:t>
            </a:r>
            <a:endParaRPr lang="en-US" altLang="zh-CN" sz="1800" dirty="0">
              <a:latin typeface="楷体" panose="02010609060101010101" pitchFamily="49" charset="-122"/>
              <a:ea typeface="楷体" panose="02010609060101010101" pitchFamily="49" charset="-122"/>
            </a:endParaRPr>
          </a:p>
        </p:txBody>
      </p:sp>
      <p:sp>
        <p:nvSpPr>
          <p:cNvPr id="13" name="标题 24577"/>
          <p:cNvSpPr txBox="1"/>
          <p:nvPr/>
        </p:nvSpPr>
        <p:spPr>
          <a:xfrm>
            <a:off x="123824" y="937578"/>
            <a:ext cx="8908415"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457200">
              <a:lnSpc>
                <a:spcPct val="100000"/>
              </a:lnSpc>
            </a:pPr>
            <a:r>
              <a:rPr lang="zh-CN" altLang="en-US" sz="2800" b="1" dirty="0">
                <a:latin typeface="+mn-lt"/>
                <a:ea typeface="黑体" panose="02010609060101010101" pitchFamily="49" charset="-122"/>
                <a:cs typeface="+mn-cs"/>
              </a:rPr>
              <a:t>二、我国的著作权集体管理制度</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animEffect transition="in" filter="fade">
                                      <p:cBhvr>
                                        <p:cTn id="9" dur="500"/>
                                        <p:tgtEl>
                                          <p:spTgt spid="20"/>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fill="hold"/>
                                        <p:tgtEl>
                                          <p:spTgt spid="18"/>
                                        </p:tgtEl>
                                        <p:attrNameLst>
                                          <p:attrName>ppt_w</p:attrName>
                                        </p:attrNameLst>
                                      </p:cBhvr>
                                      <p:tavLst>
                                        <p:tav tm="0">
                                          <p:val>
                                            <p:fltVal val="0"/>
                                          </p:val>
                                        </p:tav>
                                        <p:tav tm="100000">
                                          <p:val>
                                            <p:strVal val="#ppt_w"/>
                                          </p:val>
                                        </p:tav>
                                      </p:tavLst>
                                    </p:anim>
                                    <p:anim calcmode="lin" valueType="num">
                                      <p:cBhvr>
                                        <p:cTn id="13" dur="500" fill="hold"/>
                                        <p:tgtEl>
                                          <p:spTgt spid="18"/>
                                        </p:tgtEl>
                                        <p:attrNameLst>
                                          <p:attrName>ppt_h</p:attrName>
                                        </p:attrNameLst>
                                      </p:cBhvr>
                                      <p:tavLst>
                                        <p:tav tm="0">
                                          <p:val>
                                            <p:fltVal val="0"/>
                                          </p:val>
                                        </p:tav>
                                        <p:tav tm="100000">
                                          <p:val>
                                            <p:strVal val="#ppt_h"/>
                                          </p:val>
                                        </p:tav>
                                      </p:tavLst>
                                    </p:anim>
                                    <p:animEffect transition="in" filter="fade">
                                      <p:cBhvr>
                                        <p:cTn id="14" dur="500"/>
                                        <p:tgtEl>
                                          <p:spTgt spid="18"/>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p:cTn id="17" dur="500" fill="hold"/>
                                        <p:tgtEl>
                                          <p:spTgt spid="23"/>
                                        </p:tgtEl>
                                        <p:attrNameLst>
                                          <p:attrName>ppt_w</p:attrName>
                                        </p:attrNameLst>
                                      </p:cBhvr>
                                      <p:tavLst>
                                        <p:tav tm="0">
                                          <p:val>
                                            <p:fltVal val="0"/>
                                          </p:val>
                                        </p:tav>
                                        <p:tav tm="100000">
                                          <p:val>
                                            <p:strVal val="#ppt_w"/>
                                          </p:val>
                                        </p:tav>
                                      </p:tavLst>
                                    </p:anim>
                                    <p:anim calcmode="lin" valueType="num">
                                      <p:cBhvr>
                                        <p:cTn id="18" dur="500" fill="hold"/>
                                        <p:tgtEl>
                                          <p:spTgt spid="23"/>
                                        </p:tgtEl>
                                        <p:attrNameLst>
                                          <p:attrName>ppt_h</p:attrName>
                                        </p:attrNameLst>
                                      </p:cBhvr>
                                      <p:tavLst>
                                        <p:tav tm="0">
                                          <p:val>
                                            <p:fltVal val="0"/>
                                          </p:val>
                                        </p:tav>
                                        <p:tav tm="100000">
                                          <p:val>
                                            <p:strVal val="#ppt_h"/>
                                          </p:val>
                                        </p:tav>
                                      </p:tavLst>
                                    </p:anim>
                                    <p:animEffect transition="in" filter="fade">
                                      <p:cBhvr>
                                        <p:cTn id="19" dur="500"/>
                                        <p:tgtEl>
                                          <p:spTgt spid="23"/>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 calcmode="lin" valueType="num">
                                      <p:cBhvr>
                                        <p:cTn id="22" dur="500" fill="hold"/>
                                        <p:tgtEl>
                                          <p:spTgt spid="26"/>
                                        </p:tgtEl>
                                        <p:attrNameLst>
                                          <p:attrName>ppt_w</p:attrName>
                                        </p:attrNameLst>
                                      </p:cBhvr>
                                      <p:tavLst>
                                        <p:tav tm="0">
                                          <p:val>
                                            <p:fltVal val="0"/>
                                          </p:val>
                                        </p:tav>
                                        <p:tav tm="100000">
                                          <p:val>
                                            <p:strVal val="#ppt_w"/>
                                          </p:val>
                                        </p:tav>
                                      </p:tavLst>
                                    </p:anim>
                                    <p:anim calcmode="lin" valueType="num">
                                      <p:cBhvr>
                                        <p:cTn id="23" dur="500" fill="hold"/>
                                        <p:tgtEl>
                                          <p:spTgt spid="26"/>
                                        </p:tgtEl>
                                        <p:attrNameLst>
                                          <p:attrName>ppt_h</p:attrName>
                                        </p:attrNameLst>
                                      </p:cBhvr>
                                      <p:tavLst>
                                        <p:tav tm="0">
                                          <p:val>
                                            <p:fltVal val="0"/>
                                          </p:val>
                                        </p:tav>
                                        <p:tav tm="100000">
                                          <p:val>
                                            <p:strVal val="#ppt_h"/>
                                          </p:val>
                                        </p:tav>
                                      </p:tavLst>
                                    </p:anim>
                                    <p:animEffect transition="in" filter="fade">
                                      <p:cBhvr>
                                        <p:cTn id="24" dur="500"/>
                                        <p:tgtEl>
                                          <p:spTgt spid="26"/>
                                        </p:tgtEl>
                                      </p:cBhvr>
                                    </p:animEffect>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wheel(1)">
                                      <p:cBhvr>
                                        <p:cTn id="29" dur="2000"/>
                                        <p:tgtEl>
                                          <p:spTgt spid="22"/>
                                        </p:tgtEl>
                                      </p:cBhvr>
                                    </p:animEffect>
                                  </p:childTnLst>
                                </p:cTn>
                              </p:par>
                              <p:par>
                                <p:cTn id="30" presetID="21" presetClass="entr" presetSubtype="1"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heel(1)">
                                      <p:cBhvr>
                                        <p:cTn id="32" dur="2000"/>
                                        <p:tgtEl>
                                          <p:spTgt spid="19"/>
                                        </p:tgtEl>
                                      </p:cBhvr>
                                    </p:animEffect>
                                  </p:childTnLst>
                                </p:cTn>
                              </p:par>
                              <p:par>
                                <p:cTn id="33" presetID="21" presetClass="entr" presetSubtype="1"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wheel(1)">
                                      <p:cBhvr>
                                        <p:cTn id="35" dur="2000"/>
                                        <p:tgtEl>
                                          <p:spTgt spid="25"/>
                                        </p:tgtEl>
                                      </p:cBhvr>
                                    </p:animEffect>
                                  </p:childTnLst>
                                </p:cTn>
                              </p:par>
                              <p:par>
                                <p:cTn id="36" presetID="21" presetClass="entr" presetSubtype="1" fill="hold" grpId="0" nodeType="with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wheel(1)">
                                      <p:cBhvr>
                                        <p:cTn id="38" dur="2000"/>
                                        <p:tgtEl>
                                          <p:spTgt spid="27"/>
                                        </p:tgtEl>
                                      </p:cBhvr>
                                    </p:animEffect>
                                  </p:childTnLst>
                                </p:cTn>
                              </p:par>
                              <p:par>
                                <p:cTn id="39" presetID="21" presetClass="entr" presetSubtype="1"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wheel(1)">
                                      <p:cBhvr>
                                        <p:cTn id="41" dur="2000"/>
                                        <p:tgtEl>
                                          <p:spTgt spid="21"/>
                                        </p:tgtEl>
                                      </p:cBhvr>
                                    </p:animEffect>
                                  </p:childTnLst>
                                </p:cTn>
                              </p:par>
                              <p:par>
                                <p:cTn id="42" presetID="21" presetClass="entr" presetSubtype="1" fill="hold" grpId="0" nodeType="with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wheel(1)">
                                      <p:cBhvr>
                                        <p:cTn id="44" dur="2000"/>
                                        <p:tgtEl>
                                          <p:spTgt spid="24"/>
                                        </p:tgtEl>
                                      </p:cBhvr>
                                    </p:animEffect>
                                  </p:childTnLst>
                                </p:cTn>
                              </p:par>
                              <p:par>
                                <p:cTn id="45" presetID="21" presetClass="entr" presetSubtype="1"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heel(1)">
                                      <p:cBhvr>
                                        <p:cTn id="47" dur="2000"/>
                                        <p:tgtEl>
                                          <p:spTgt spid="16"/>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29"/>
                                        </p:tgtEl>
                                        <p:attrNameLst>
                                          <p:attrName>style.visibility</p:attrName>
                                        </p:attrNameLst>
                                      </p:cBhvr>
                                      <p:to>
                                        <p:strVal val="visible"/>
                                      </p:to>
                                    </p:set>
                                    <p:anim calcmode="lin" valueType="num">
                                      <p:cBhvr>
                                        <p:cTn id="50" dur="500" fill="hold"/>
                                        <p:tgtEl>
                                          <p:spTgt spid="29"/>
                                        </p:tgtEl>
                                        <p:attrNameLst>
                                          <p:attrName>ppt_w</p:attrName>
                                        </p:attrNameLst>
                                      </p:cBhvr>
                                      <p:tavLst>
                                        <p:tav tm="0">
                                          <p:val>
                                            <p:fltVal val="0"/>
                                          </p:val>
                                        </p:tav>
                                        <p:tav tm="100000">
                                          <p:val>
                                            <p:strVal val="#ppt_w"/>
                                          </p:val>
                                        </p:tav>
                                      </p:tavLst>
                                    </p:anim>
                                    <p:anim calcmode="lin" valueType="num">
                                      <p:cBhvr>
                                        <p:cTn id="51" dur="500" fill="hold"/>
                                        <p:tgtEl>
                                          <p:spTgt spid="29"/>
                                        </p:tgtEl>
                                        <p:attrNameLst>
                                          <p:attrName>ppt_h</p:attrName>
                                        </p:attrNameLst>
                                      </p:cBhvr>
                                      <p:tavLst>
                                        <p:tav tm="0">
                                          <p:val>
                                            <p:fltVal val="0"/>
                                          </p:val>
                                        </p:tav>
                                        <p:tav tm="100000">
                                          <p:val>
                                            <p:strVal val="#ppt_h"/>
                                          </p:val>
                                        </p:tav>
                                      </p:tavLst>
                                    </p:anim>
                                    <p:animEffect transition="in" filter="fade">
                                      <p:cBhvr>
                                        <p:cTn id="52" dur="500"/>
                                        <p:tgtEl>
                                          <p:spTgt spid="29"/>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anim calcmode="lin" valueType="num">
                                      <p:cBhvr>
                                        <p:cTn id="55" dur="500" fill="hold"/>
                                        <p:tgtEl>
                                          <p:spTgt spid="30"/>
                                        </p:tgtEl>
                                        <p:attrNameLst>
                                          <p:attrName>ppt_w</p:attrName>
                                        </p:attrNameLst>
                                      </p:cBhvr>
                                      <p:tavLst>
                                        <p:tav tm="0">
                                          <p:val>
                                            <p:fltVal val="0"/>
                                          </p:val>
                                        </p:tav>
                                        <p:tav tm="100000">
                                          <p:val>
                                            <p:strVal val="#ppt_w"/>
                                          </p:val>
                                        </p:tav>
                                      </p:tavLst>
                                    </p:anim>
                                    <p:anim calcmode="lin" valueType="num">
                                      <p:cBhvr>
                                        <p:cTn id="56" dur="500" fill="hold"/>
                                        <p:tgtEl>
                                          <p:spTgt spid="30"/>
                                        </p:tgtEl>
                                        <p:attrNameLst>
                                          <p:attrName>ppt_h</p:attrName>
                                        </p:attrNameLst>
                                      </p:cBhvr>
                                      <p:tavLst>
                                        <p:tav tm="0">
                                          <p:val>
                                            <p:fltVal val="0"/>
                                          </p:val>
                                        </p:tav>
                                        <p:tav tm="100000">
                                          <p:val>
                                            <p:strVal val="#ppt_h"/>
                                          </p:val>
                                        </p:tav>
                                      </p:tavLst>
                                    </p:anim>
                                    <p:animEffect transition="in" filter="fade">
                                      <p:cBhvr>
                                        <p:cTn id="57" dur="500"/>
                                        <p:tgtEl>
                                          <p:spTgt spid="30"/>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31"/>
                                        </p:tgtEl>
                                        <p:attrNameLst>
                                          <p:attrName>style.visibility</p:attrName>
                                        </p:attrNameLst>
                                      </p:cBhvr>
                                      <p:to>
                                        <p:strVal val="visible"/>
                                      </p:to>
                                    </p:set>
                                    <p:anim calcmode="lin" valueType="num">
                                      <p:cBhvr>
                                        <p:cTn id="60" dur="500" fill="hold"/>
                                        <p:tgtEl>
                                          <p:spTgt spid="31"/>
                                        </p:tgtEl>
                                        <p:attrNameLst>
                                          <p:attrName>ppt_w</p:attrName>
                                        </p:attrNameLst>
                                      </p:cBhvr>
                                      <p:tavLst>
                                        <p:tav tm="0">
                                          <p:val>
                                            <p:fltVal val="0"/>
                                          </p:val>
                                        </p:tav>
                                        <p:tav tm="100000">
                                          <p:val>
                                            <p:strVal val="#ppt_w"/>
                                          </p:val>
                                        </p:tav>
                                      </p:tavLst>
                                    </p:anim>
                                    <p:anim calcmode="lin" valueType="num">
                                      <p:cBhvr>
                                        <p:cTn id="61" dur="500" fill="hold"/>
                                        <p:tgtEl>
                                          <p:spTgt spid="31"/>
                                        </p:tgtEl>
                                        <p:attrNameLst>
                                          <p:attrName>ppt_h</p:attrName>
                                        </p:attrNameLst>
                                      </p:cBhvr>
                                      <p:tavLst>
                                        <p:tav tm="0">
                                          <p:val>
                                            <p:fltVal val="0"/>
                                          </p:val>
                                        </p:tav>
                                        <p:tav tm="100000">
                                          <p:val>
                                            <p:strVal val="#ppt_h"/>
                                          </p:val>
                                        </p:tav>
                                      </p:tavLst>
                                    </p:anim>
                                    <p:animEffect transition="in" filter="fade">
                                      <p:cBhvr>
                                        <p:cTn id="6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P spid="19" grpId="0"/>
      <p:bldP spid="20" grpId="0"/>
      <p:bldP spid="21" grpId="0"/>
      <p:bldP spid="22" grpId="0"/>
      <p:bldP spid="23" grpId="0"/>
      <p:bldP spid="24" grpId="0"/>
      <p:bldP spid="25" grpId="0"/>
      <p:bldP spid="26" grpId="0" bldLvl="0" animBg="1"/>
      <p:bldP spid="27" grpId="0" bldLvl="0" animBg="1"/>
      <p:bldP spid="29" grpId="0" bldLvl="0" animBg="1"/>
      <p:bldP spid="30" grpId="0" bldLvl="0" animBg="1"/>
      <p:bldP spid="31"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3313"/>
          <p:cNvSpPr>
            <a:spLocks noGrp="1"/>
          </p:cNvSpPr>
          <p:nvPr>
            <p:ph type="title"/>
          </p:nvPr>
        </p:nvSpPr>
        <p:spPr>
          <a:xfrm>
            <a:off x="1836420" y="1282700"/>
            <a:ext cx="5199380" cy="561340"/>
          </a:xfrm>
        </p:spPr>
        <p:txBody>
          <a:bodyPr vert="horz" lIns="69056" tIns="34529" rIns="69056" bIns="34529" rtlCol="0" anchor="ctr">
            <a:normAutofit/>
          </a:bodyPr>
          <a:lstStyle/>
          <a:p>
            <a:pPr algn="ctr"/>
            <a:r>
              <a:rPr lang="zh-CN" altLang="en-US" sz="3200" dirty="0">
                <a:ea typeface="黑体" panose="02010609060101010101" pitchFamily="49" charset="-122"/>
              </a:rPr>
              <a:t>第一节  著作权许可</a:t>
            </a:r>
          </a:p>
        </p:txBody>
      </p:sp>
      <p:sp>
        <p:nvSpPr>
          <p:cNvPr id="24579" name="文本占位符 24578"/>
          <p:cNvSpPr>
            <a:spLocks noGrp="1"/>
          </p:cNvSpPr>
          <p:nvPr/>
        </p:nvSpPr>
        <p:spPr>
          <a:xfrm>
            <a:off x="1708785" y="2021205"/>
            <a:ext cx="6344920" cy="3332480"/>
          </a:xfrm>
          <a:prstGeom prst="rect">
            <a:avLst/>
          </a:prstGeom>
          <a:noFill/>
          <a:ln w="9525">
            <a:noFill/>
            <a:miter/>
          </a:ln>
        </p:spPr>
        <p:txBody>
          <a:bodyPr/>
          <a:lstStyle>
            <a:lvl1pPr marL="342900" lvl="0" indent="-342900" algn="l" defTabSz="91440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n"/>
              <a:defRPr sz="3200" b="0" i="0" u="none" kern="1200" baseline="0">
                <a:solidFill>
                  <a:schemeClr val="tx1"/>
                </a:solidFill>
                <a:effectLst>
                  <a:outerShdw blurRad="38100" dist="38100" dir="2700000">
                    <a:srgbClr val="C0C0C0"/>
                  </a:outerShdw>
                </a:effectLst>
                <a:latin typeface="+mn-lt"/>
                <a:ea typeface="+mn-ea"/>
                <a:cs typeface="+mn-cs"/>
              </a:defRPr>
            </a:lvl1pPr>
            <a:lvl2pPr marL="742950" lvl="1" indent="-285750" algn="l" defTabSz="91440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u"/>
              <a:defRPr sz="3200" b="0" i="0" u="none" kern="1200" baseline="0">
                <a:solidFill>
                  <a:schemeClr val="tx1"/>
                </a:solidFill>
                <a:effectLst>
                  <a:outerShdw blurRad="38100" dist="38100" dir="2700000">
                    <a:srgbClr val="C0C0C0"/>
                  </a:outerShdw>
                </a:effectLst>
                <a:latin typeface="+mn-lt"/>
                <a:ea typeface="+mn-ea"/>
                <a:cs typeface="+mn-cs"/>
              </a:defRPr>
            </a:lvl2pPr>
            <a:lvl3pPr marL="1143000" lvl="2" indent="-228600" algn="l" defTabSz="914400" eaLnBrk="1" fontAlgn="base" latinLnBrk="0" hangingPunct="1">
              <a:lnSpc>
                <a:spcPct val="100000"/>
              </a:lnSpc>
              <a:spcBef>
                <a:spcPct val="20000"/>
              </a:spcBef>
              <a:spcAft>
                <a:spcPct val="0"/>
              </a:spcAft>
              <a:buClr>
                <a:schemeClr val="tx2"/>
              </a:buClr>
              <a:buSzPct val="60000"/>
              <a:buFont typeface="Wingdings" panose="05000000000000000000" pitchFamily="2" charset="2"/>
              <a:buChar char="t"/>
              <a:defRPr sz="3200" b="0" i="0" u="none" kern="1200" baseline="0">
                <a:solidFill>
                  <a:schemeClr val="tx1"/>
                </a:solidFill>
                <a:effectLst>
                  <a:outerShdw blurRad="38100" dist="38100" dir="2700000">
                    <a:srgbClr val="C0C0C0"/>
                  </a:outerShdw>
                </a:effectLst>
                <a:latin typeface="+mn-lt"/>
                <a:ea typeface="+mn-ea"/>
                <a:cs typeface="+mn-cs"/>
              </a:defRPr>
            </a:lvl3pPr>
            <a:lvl4pPr marL="1600200" lvl="3"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4pPr>
            <a:lvl5pPr marL="2057400" lvl="4"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5pPr>
            <a:lvl6pPr marL="2514600" lvl="5"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6pPr>
            <a:lvl7pPr marL="2971800" lvl="6"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7pPr>
            <a:lvl8pPr marL="3429000" lvl="7"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8pPr>
            <a:lvl9pPr marL="3886200" lvl="8"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9pPr>
          </a:lstStyle>
          <a:p>
            <a:pPr marL="215900" indent="-421005">
              <a:lnSpc>
                <a:spcPct val="150000"/>
              </a:lnSpc>
              <a:spcBef>
                <a:spcPts val="900"/>
              </a:spcBef>
              <a:spcAft>
                <a:spcPts val="900"/>
              </a:spcAft>
            </a:pPr>
            <a:r>
              <a:rPr lang="zh-CN" altLang="en-US" sz="2800" b="1" dirty="0">
                <a:effectLst/>
                <a:uFillTx/>
                <a:latin typeface="楷体" panose="02010609060101010101" pitchFamily="49" charset="-122"/>
                <a:ea typeface="楷体" panose="02010609060101010101" pitchFamily="49" charset="-122"/>
                <a:sym typeface="+mn-ea"/>
              </a:rPr>
              <a:t>著作权许可的概念与特征</a:t>
            </a:r>
            <a:endParaRPr lang="en-US" altLang="zh-CN" sz="2800" b="1" dirty="0">
              <a:effectLst/>
              <a:uFillTx/>
              <a:latin typeface="楷体" panose="02010609060101010101" pitchFamily="49" charset="-122"/>
              <a:ea typeface="楷体" panose="02010609060101010101" pitchFamily="49" charset="-122"/>
              <a:sym typeface="+mn-ea"/>
            </a:endParaRPr>
          </a:p>
          <a:p>
            <a:pPr marL="215900" indent="-421005">
              <a:lnSpc>
                <a:spcPct val="200000"/>
              </a:lnSpc>
              <a:spcBef>
                <a:spcPts val="0"/>
              </a:spcBef>
            </a:pPr>
            <a:r>
              <a:rPr lang="zh-CN" altLang="en-US" sz="2800" b="1" dirty="0">
                <a:solidFill>
                  <a:schemeClr val="tx1"/>
                </a:solidFill>
                <a:effectLst/>
                <a:latin typeface="楷体" panose="02010609060101010101" pitchFamily="49" charset="-122"/>
                <a:ea typeface="楷体" panose="02010609060101010101" pitchFamily="49" charset="-122"/>
                <a:sym typeface="+mn-ea"/>
              </a:rPr>
              <a:t>著作权许可合同的主要条款</a:t>
            </a:r>
            <a:endParaRPr lang="zh-CN" altLang="en-US" sz="2800" b="1" dirty="0">
              <a:solidFill>
                <a:schemeClr val="tx1"/>
              </a:solidFill>
              <a:effectLst/>
              <a:uFillTx/>
              <a:latin typeface="楷体" panose="02010609060101010101" pitchFamily="49" charset="-122"/>
              <a:ea typeface="楷体" panose="02010609060101010101" pitchFamily="49" charset="-122"/>
            </a:endParaRPr>
          </a:p>
          <a:p>
            <a:pPr marL="215900" indent="-421005">
              <a:lnSpc>
                <a:spcPct val="200000"/>
              </a:lnSpc>
              <a:spcBef>
                <a:spcPts val="0"/>
              </a:spcBef>
            </a:pPr>
            <a:r>
              <a:rPr lang="zh-CN" altLang="en-US" sz="2800" b="1" dirty="0">
                <a:solidFill>
                  <a:schemeClr val="tx1"/>
                </a:solidFill>
                <a:effectLst/>
                <a:uFillTx/>
                <a:latin typeface="楷体" panose="02010609060101010101" pitchFamily="49" charset="-122"/>
                <a:ea typeface="楷体" panose="02010609060101010101" pitchFamily="49" charset="-122"/>
              </a:rPr>
              <a:t>著作权许可合同类型</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AutoShape 3"/>
          <p:cNvSpPr>
            <a:spLocks noChangeArrowheads="1"/>
          </p:cNvSpPr>
          <p:nvPr/>
        </p:nvSpPr>
        <p:spPr bwMode="auto">
          <a:xfrm>
            <a:off x="447675" y="1097280"/>
            <a:ext cx="4128135" cy="574675"/>
          </a:xfrm>
          <a:prstGeom prst="roundRect">
            <a:avLst>
              <a:gd name="adj" fmla="val 16667"/>
            </a:avLst>
          </a:prstGeom>
          <a:solidFill>
            <a:schemeClr val="hlink"/>
          </a:solidFill>
          <a:ln w="9525" cap="flat" cmpd="sng">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en-US" altLang="zh-CN" sz="2800" dirty="0">
                <a:solidFill>
                  <a:schemeClr val="bg1"/>
                </a:solidFill>
                <a:latin typeface="Times New Roman" panose="02020603050405020304" charset="0"/>
                <a:ea typeface="黑体" panose="02010609060101010101" pitchFamily="49" charset="-122"/>
                <a:cs typeface="Times New Roman" panose="02020603050405020304" charset="0"/>
              </a:rPr>
              <a:t>1</a:t>
            </a:r>
            <a:r>
              <a:rPr lang="zh-CN" altLang="en-US" sz="2800" dirty="0">
                <a:solidFill>
                  <a:schemeClr val="bg1"/>
                </a:solidFill>
                <a:latin typeface="Times New Roman" panose="02020603050405020304" charset="0"/>
                <a:ea typeface="黑体" panose="02010609060101010101" pitchFamily="49" charset="-122"/>
                <a:cs typeface="Times New Roman" panose="02020603050405020304" charset="0"/>
              </a:rPr>
              <a:t>、著作权集体管理组织</a:t>
            </a:r>
          </a:p>
        </p:txBody>
      </p:sp>
      <p:sp>
        <p:nvSpPr>
          <p:cNvPr id="8197" name="Text Box 5"/>
          <p:cNvSpPr txBox="1">
            <a:spLocks noChangeArrowheads="1"/>
          </p:cNvSpPr>
          <p:nvPr/>
        </p:nvSpPr>
        <p:spPr bwMode="auto">
          <a:xfrm>
            <a:off x="742315" y="1594485"/>
            <a:ext cx="7837805"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2400" dirty="0">
                <a:latin typeface="楷体" panose="02010609060101010101" pitchFamily="49" charset="-122"/>
                <a:ea typeface="楷体" panose="02010609060101010101" pitchFamily="49" charset="-122"/>
              </a:rPr>
              <a:t>为权利人的利益依法设立，根据权利人授权、对权利人的著作权或者与著作权有关的权利进行集体管理的社会团体</a:t>
            </a:r>
          </a:p>
        </p:txBody>
      </p:sp>
      <p:sp>
        <p:nvSpPr>
          <p:cNvPr id="9" name="AutoShape 3"/>
          <p:cNvSpPr>
            <a:spLocks noChangeArrowheads="1"/>
          </p:cNvSpPr>
          <p:nvPr/>
        </p:nvSpPr>
        <p:spPr bwMode="auto">
          <a:xfrm>
            <a:off x="448310" y="2952115"/>
            <a:ext cx="4126865" cy="574675"/>
          </a:xfrm>
          <a:prstGeom prst="roundRect">
            <a:avLst>
              <a:gd name="adj" fmla="val 16667"/>
            </a:avLst>
          </a:prstGeom>
          <a:solidFill>
            <a:schemeClr val="hlink"/>
          </a:solidFill>
          <a:ln w="9525" cap="flat" cmpd="sng">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en-US" altLang="zh-CN" sz="2800" dirty="0">
                <a:solidFill>
                  <a:schemeClr val="bg1"/>
                </a:solidFill>
                <a:latin typeface="Times New Roman" panose="02020603050405020304" charset="0"/>
                <a:ea typeface="黑体" panose="02010609060101010101" pitchFamily="49" charset="-122"/>
                <a:cs typeface="Times New Roman" panose="02020603050405020304" charset="0"/>
              </a:rPr>
              <a:t>2</a:t>
            </a:r>
            <a:r>
              <a:rPr lang="zh-CN" altLang="en-US" sz="2800" dirty="0">
                <a:solidFill>
                  <a:schemeClr val="bg1"/>
                </a:solidFill>
                <a:latin typeface="Times New Roman" panose="02020603050405020304" charset="0"/>
                <a:ea typeface="黑体" panose="02010609060101010101" pitchFamily="49" charset="-122"/>
                <a:cs typeface="Times New Roman" panose="02020603050405020304" charset="0"/>
              </a:rPr>
              <a:t>、特 征</a:t>
            </a:r>
          </a:p>
        </p:txBody>
      </p:sp>
      <p:sp>
        <p:nvSpPr>
          <p:cNvPr id="2" name="文本框 1"/>
          <p:cNvSpPr txBox="1"/>
          <p:nvPr/>
        </p:nvSpPr>
        <p:spPr>
          <a:xfrm>
            <a:off x="800100" y="3498215"/>
            <a:ext cx="7894320" cy="2861310"/>
          </a:xfrm>
          <a:prstGeom prst="rect">
            <a:avLst/>
          </a:prstGeom>
          <a:noFill/>
        </p:spPr>
        <p:txBody>
          <a:bodyPr wrap="square" rtlCol="0" anchor="t">
            <a:spAutoFit/>
          </a:bodyPr>
          <a:lstStyle/>
          <a:p>
            <a:pPr marL="342900" indent="-342900">
              <a:lnSpc>
                <a:spcPct val="150000"/>
              </a:lnSpc>
              <a:buFont typeface="Wingdings" panose="05000000000000000000" charset="0"/>
              <a:buChar char="Ø"/>
            </a:pPr>
            <a:r>
              <a:rPr lang="zh-CN" altLang="en-US" sz="2400" dirty="0">
                <a:latin typeface="楷体" panose="02010609060101010101" pitchFamily="49" charset="-122"/>
                <a:ea typeface="楷体" panose="02010609060101010101" pitchFamily="49" charset="-122"/>
                <a:cs typeface="楷体" panose="02010609060101010101" pitchFamily="49" charset="-122"/>
                <a:sym typeface="+mn-ea"/>
              </a:rPr>
              <a:t>著作权管理部门批准</a:t>
            </a:r>
            <a:r>
              <a:rPr lang="en-US" altLang="zh-CN" sz="2400" dirty="0">
                <a:latin typeface="楷体" panose="02010609060101010101" pitchFamily="49" charset="-122"/>
                <a:ea typeface="楷体" panose="02010609060101010101" pitchFamily="49" charset="-122"/>
                <a:cs typeface="楷体" panose="02010609060101010101" pitchFamily="49" charset="-122"/>
                <a:sym typeface="+mn-ea"/>
              </a:rPr>
              <a:t>+</a:t>
            </a:r>
            <a:r>
              <a:rPr lang="zh-CN" altLang="en-US" sz="2400" dirty="0">
                <a:latin typeface="楷体" panose="02010609060101010101" pitchFamily="49" charset="-122"/>
                <a:ea typeface="楷体" panose="02010609060101010101" pitchFamily="49" charset="-122"/>
                <a:cs typeface="楷体" panose="02010609060101010101" pitchFamily="49" charset="-122"/>
                <a:sym typeface="+mn-ea"/>
              </a:rPr>
              <a:t>民政部门登记</a:t>
            </a:r>
            <a:endParaRPr lang="en-US" altLang="zh-CN" sz="2400" dirty="0">
              <a:latin typeface="楷体" panose="02010609060101010101" pitchFamily="49" charset="-122"/>
              <a:ea typeface="楷体" panose="02010609060101010101" pitchFamily="49" charset="-122"/>
              <a:cs typeface="楷体" panose="02010609060101010101" pitchFamily="49" charset="-122"/>
            </a:endParaRPr>
          </a:p>
          <a:p>
            <a:pPr marL="342900" indent="-342900">
              <a:lnSpc>
                <a:spcPct val="150000"/>
              </a:lnSpc>
              <a:buFont typeface="Wingdings" panose="05000000000000000000" charset="0"/>
              <a:buChar char="Ø"/>
            </a:pPr>
            <a:r>
              <a:rPr lang="zh-CN" altLang="en-US" sz="2400" dirty="0">
                <a:latin typeface="楷体" panose="02010609060101010101" pitchFamily="49" charset="-122"/>
                <a:ea typeface="楷体" panose="02010609060101010101" pitchFamily="49" charset="-122"/>
                <a:cs typeface="楷体" panose="02010609060101010101" pitchFamily="49" charset="-122"/>
                <a:sym typeface="+mn-ea"/>
              </a:rPr>
              <a:t>按作品的种类设立：音乐作品、文字作品、音像制品</a:t>
            </a:r>
            <a:endParaRPr lang="en-US" altLang="zh-CN" sz="2400" dirty="0">
              <a:latin typeface="楷体" panose="02010609060101010101" pitchFamily="49" charset="-122"/>
              <a:ea typeface="楷体" panose="02010609060101010101" pitchFamily="49" charset="-122"/>
              <a:cs typeface="楷体" panose="02010609060101010101" pitchFamily="49" charset="-122"/>
            </a:endParaRPr>
          </a:p>
          <a:p>
            <a:pPr marL="342900" indent="-342900">
              <a:lnSpc>
                <a:spcPct val="150000"/>
              </a:lnSpc>
              <a:buFont typeface="Wingdings" panose="05000000000000000000" charset="0"/>
              <a:buChar char="Ø"/>
            </a:pPr>
            <a:r>
              <a:rPr lang="zh-CN" altLang="en-US" sz="2400" dirty="0">
                <a:latin typeface="楷体" panose="02010609060101010101" pitchFamily="49" charset="-122"/>
                <a:ea typeface="楷体" panose="02010609060101010101" pitchFamily="49" charset="-122"/>
                <a:cs typeface="楷体" panose="02010609060101010101" pitchFamily="49" charset="-122"/>
                <a:sym typeface="+mn-ea"/>
              </a:rPr>
              <a:t>事实垄断：不得与</a:t>
            </a:r>
            <a:r>
              <a:rPr lang="zh-CN" altLang="en-US" sz="2400" b="1" dirty="0">
                <a:latin typeface="楷体" panose="02010609060101010101" pitchFamily="49" charset="-122"/>
                <a:ea typeface="楷体" panose="02010609060101010101" pitchFamily="49" charset="-122"/>
                <a:cs typeface="楷体" panose="02010609060101010101" pitchFamily="49" charset="-122"/>
                <a:sym typeface="+mn-ea"/>
              </a:rPr>
              <a:t>已依法登记的集体管理组织的业务</a:t>
            </a:r>
            <a:r>
              <a:rPr lang="zh-CN" altLang="en-US" sz="2400" dirty="0">
                <a:latin typeface="楷体" panose="02010609060101010101" pitchFamily="49" charset="-122"/>
                <a:ea typeface="楷体" panose="02010609060101010101" pitchFamily="49" charset="-122"/>
                <a:cs typeface="楷体" panose="02010609060101010101" pitchFamily="49" charset="-122"/>
                <a:sym typeface="+mn-ea"/>
              </a:rPr>
              <a:t>交叉重合</a:t>
            </a:r>
            <a:endParaRPr lang="en-US" altLang="zh-CN" sz="2400" dirty="0">
              <a:latin typeface="楷体" panose="02010609060101010101" pitchFamily="49" charset="-122"/>
              <a:ea typeface="楷体" panose="02010609060101010101" pitchFamily="49" charset="-122"/>
              <a:cs typeface="楷体" panose="02010609060101010101" pitchFamily="49" charset="-122"/>
            </a:endParaRPr>
          </a:p>
          <a:p>
            <a:pPr marL="342900" indent="-342900">
              <a:lnSpc>
                <a:spcPct val="150000"/>
              </a:lnSpc>
              <a:buFont typeface="Wingdings" panose="05000000000000000000" charset="0"/>
              <a:buChar char="Ø"/>
            </a:pPr>
            <a:r>
              <a:rPr lang="zh-CN" altLang="en-US" sz="2400" dirty="0">
                <a:latin typeface="楷体" panose="02010609060101010101" pitchFamily="49" charset="-122"/>
                <a:ea typeface="楷体" panose="02010609060101010101" pitchFamily="49" charset="-122"/>
                <a:cs typeface="楷体" panose="02010609060101010101" pitchFamily="49" charset="-122"/>
                <a:sym typeface="+mn-ea"/>
              </a:rPr>
              <a:t>非营利性：会员共同利益</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utoShape 3"/>
          <p:cNvSpPr>
            <a:spLocks noChangeArrowheads="1"/>
          </p:cNvSpPr>
          <p:nvPr/>
        </p:nvSpPr>
        <p:spPr bwMode="auto">
          <a:xfrm>
            <a:off x="394335" y="1022350"/>
            <a:ext cx="4022090" cy="574675"/>
          </a:xfrm>
          <a:prstGeom prst="roundRect">
            <a:avLst>
              <a:gd name="adj" fmla="val 16667"/>
            </a:avLst>
          </a:prstGeom>
          <a:solidFill>
            <a:schemeClr val="hlink"/>
          </a:solidFill>
          <a:ln w="9525" cap="flat" cmpd="sng">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en-US" altLang="zh-CN" sz="2800" dirty="0">
                <a:solidFill>
                  <a:schemeClr val="bg1"/>
                </a:solidFill>
                <a:latin typeface="Times New Roman" panose="02020603050405020304" charset="0"/>
                <a:ea typeface="黑体" panose="02010609060101010101" pitchFamily="49" charset="-122"/>
                <a:cs typeface="Times New Roman" panose="02020603050405020304" charset="0"/>
              </a:rPr>
              <a:t>3</a:t>
            </a:r>
            <a:r>
              <a:rPr lang="zh-CN" altLang="en-US" sz="2800" dirty="0">
                <a:solidFill>
                  <a:schemeClr val="bg1"/>
                </a:solidFill>
                <a:latin typeface="Times New Roman" panose="02020603050405020304" charset="0"/>
                <a:ea typeface="黑体" panose="02010609060101010101" pitchFamily="49" charset="-122"/>
                <a:cs typeface="Times New Roman" panose="02020603050405020304" charset="0"/>
              </a:rPr>
              <a:t>、管理范围</a:t>
            </a:r>
          </a:p>
        </p:txBody>
      </p:sp>
      <p:sp>
        <p:nvSpPr>
          <p:cNvPr id="2" name="文本框 1"/>
          <p:cNvSpPr txBox="1"/>
          <p:nvPr/>
        </p:nvSpPr>
        <p:spPr>
          <a:xfrm>
            <a:off x="508000" y="1570355"/>
            <a:ext cx="8357235" cy="5077460"/>
          </a:xfrm>
          <a:prstGeom prst="rect">
            <a:avLst/>
          </a:prstGeom>
          <a:noFill/>
        </p:spPr>
        <p:txBody>
          <a:bodyPr wrap="square" rtlCol="0" anchor="t">
            <a:spAutoFit/>
          </a:bodyPr>
          <a:lstStyle/>
          <a:p>
            <a:pPr lvl="1" indent="-457200" fontAlgn="auto">
              <a:lnSpc>
                <a:spcPct val="150000"/>
              </a:lnSpc>
              <a:spcAft>
                <a:spcPts val="0"/>
              </a:spcAft>
              <a:buFont typeface="Wingdings" panose="05000000000000000000" charset="0"/>
              <a:buChar char="Ø"/>
            </a:pPr>
            <a:r>
              <a:rPr lang="zh-CN" altLang="en-US" sz="2400" dirty="0">
                <a:latin typeface="楷体" panose="02010609060101010101" pitchFamily="49" charset="-122"/>
                <a:ea typeface="楷体" panose="02010609060101010101" pitchFamily="49" charset="-122"/>
                <a:sym typeface="+mn-ea"/>
              </a:rPr>
              <a:t>取得权利人的授权：</a:t>
            </a:r>
            <a:r>
              <a:rPr lang="zh-CN" altLang="en-US" sz="2400" dirty="0">
                <a:solidFill>
                  <a:srgbClr val="FF0000"/>
                </a:solidFill>
                <a:latin typeface="楷体" panose="02010609060101010101" pitchFamily="49" charset="-122"/>
                <a:ea typeface="楷体" panose="02010609060101010101" pitchFamily="49" charset="-122"/>
                <a:sym typeface="+mn-ea"/>
              </a:rPr>
              <a:t>信托</a:t>
            </a:r>
          </a:p>
          <a:p>
            <a:pPr marL="702310" indent="-342900" fontAlgn="auto">
              <a:lnSpc>
                <a:spcPct val="150000"/>
              </a:lnSpc>
              <a:buFont typeface="Wingdings" panose="05000000000000000000" charset="0"/>
              <a:buChar char="p"/>
            </a:pPr>
            <a:r>
              <a:rPr lang="zh-CN" altLang="en-US" sz="2400" dirty="0">
                <a:solidFill>
                  <a:srgbClr val="FF0000"/>
                </a:solidFill>
                <a:latin typeface="楷体" panose="02010609060101010101" pitchFamily="49" charset="-122"/>
                <a:ea typeface="楷体" panose="02010609060101010101" pitchFamily="49" charset="-122"/>
                <a:sym typeface="+mn-ea"/>
              </a:rPr>
              <a:t>表演权、放映权、广播权、出租权、</a:t>
            </a:r>
            <a:r>
              <a:rPr lang="zh-CN" altLang="en-US" sz="2400" dirty="0">
                <a:latin typeface="楷体" panose="02010609060101010101" pitchFamily="49" charset="-122"/>
                <a:ea typeface="楷体" panose="02010609060101010101" pitchFamily="49" charset="-122"/>
                <a:sym typeface="+mn-ea"/>
              </a:rPr>
              <a:t>信息网络传播权、复制权</a:t>
            </a:r>
            <a:r>
              <a:rPr lang="zh-CN" altLang="en-US" sz="2400" dirty="0">
                <a:solidFill>
                  <a:srgbClr val="FF0000"/>
                </a:solidFill>
                <a:latin typeface="楷体" panose="02010609060101010101" pitchFamily="49" charset="-122"/>
                <a:ea typeface="楷体" panose="02010609060101010101" pitchFamily="49" charset="-122"/>
                <a:sym typeface="+mn-ea"/>
              </a:rPr>
              <a:t>等</a:t>
            </a:r>
            <a:endParaRPr lang="zh-CN" altLang="en-US" sz="2400" dirty="0">
              <a:latin typeface="楷体" panose="02010609060101010101" pitchFamily="49" charset="-122"/>
              <a:ea typeface="楷体" panose="02010609060101010101" pitchFamily="49" charset="-122"/>
            </a:endParaRPr>
          </a:p>
          <a:p>
            <a:pPr marL="702310" indent="-342900" fontAlgn="auto">
              <a:lnSpc>
                <a:spcPct val="150000"/>
              </a:lnSpc>
              <a:buFont typeface="Wingdings" panose="05000000000000000000" charset="0"/>
              <a:buChar char="p"/>
            </a:pPr>
            <a:r>
              <a:rPr lang="zh-CN" altLang="en-US" sz="2400" dirty="0">
                <a:solidFill>
                  <a:srgbClr val="FF0000"/>
                </a:solidFill>
                <a:latin typeface="楷体" panose="02010609060101010101" pitchFamily="49" charset="-122"/>
                <a:ea typeface="楷体" panose="02010609060101010101" pitchFamily="49" charset="-122"/>
                <a:sym typeface="+mn-ea"/>
              </a:rPr>
              <a:t>编写出版教科书、报刊转载、制作录音制品</a:t>
            </a:r>
            <a:r>
              <a:rPr lang="zh-CN" altLang="en-US" sz="2400" dirty="0">
                <a:latin typeface="楷体" panose="02010609060101010101" pitchFamily="49" charset="-122"/>
                <a:ea typeface="楷体" panose="02010609060101010101" pitchFamily="49" charset="-122"/>
                <a:sym typeface="+mn-ea"/>
              </a:rPr>
              <a:t>法定许可报酬转付：使用费</a:t>
            </a:r>
            <a:r>
              <a:rPr lang="en-US" altLang="zh-CN" sz="2400" dirty="0">
                <a:latin typeface="楷体" panose="02010609060101010101" pitchFamily="49" charset="-122"/>
                <a:ea typeface="楷体" panose="02010609060101010101" pitchFamily="49" charset="-122"/>
                <a:sym typeface="+mn-ea"/>
              </a:rPr>
              <a:t>+</a:t>
            </a:r>
            <a:r>
              <a:rPr lang="zh-CN" altLang="en-US" sz="2400" dirty="0">
                <a:latin typeface="楷体" panose="02010609060101010101" pitchFamily="49" charset="-122"/>
                <a:ea typeface="楷体" panose="02010609060101010101" pitchFamily="49" charset="-122"/>
                <a:sym typeface="+mn-ea"/>
              </a:rPr>
              <a:t>邮资</a:t>
            </a:r>
            <a:r>
              <a:rPr lang="en-US" altLang="zh-CN" sz="2400" dirty="0">
                <a:latin typeface="楷体" panose="02010609060101010101" pitchFamily="49" charset="-122"/>
                <a:ea typeface="楷体" panose="02010609060101010101" pitchFamily="49" charset="-122"/>
                <a:sym typeface="+mn-ea"/>
              </a:rPr>
              <a:t>+</a:t>
            </a:r>
            <a:r>
              <a:rPr lang="zh-CN" altLang="en-US" sz="2400" dirty="0">
                <a:latin typeface="楷体" panose="02010609060101010101" pitchFamily="49" charset="-122"/>
                <a:ea typeface="楷体" panose="02010609060101010101" pitchFamily="49" charset="-122"/>
                <a:sym typeface="+mn-ea"/>
              </a:rPr>
              <a:t>使用作品的有关情况</a:t>
            </a:r>
            <a:endParaRPr lang="zh-CN" altLang="en-US" sz="2400" dirty="0">
              <a:solidFill>
                <a:srgbClr val="FF0000"/>
              </a:solidFill>
              <a:latin typeface="楷体" panose="02010609060101010101" pitchFamily="49" charset="-122"/>
              <a:ea typeface="楷体" panose="02010609060101010101" pitchFamily="49" charset="-122"/>
              <a:sym typeface="+mn-ea"/>
            </a:endParaRPr>
          </a:p>
          <a:p>
            <a:pPr lvl="1" indent="-457200" fontAlgn="auto">
              <a:lnSpc>
                <a:spcPct val="150000"/>
              </a:lnSpc>
              <a:spcAft>
                <a:spcPts val="0"/>
              </a:spcAft>
              <a:buFont typeface="Wingdings" panose="05000000000000000000" charset="0"/>
              <a:buChar char="Ø"/>
            </a:pPr>
            <a:r>
              <a:rPr lang="zh-CN" altLang="en-US" sz="2400">
                <a:latin typeface="楷体" panose="02010609060101010101" pitchFamily="49" charset="-122"/>
                <a:ea typeface="楷体" panose="02010609060101010101" pitchFamily="49" charset="-122"/>
              </a:rPr>
              <a:t>依照许可合同向使用者收取使用费，</a:t>
            </a:r>
            <a:r>
              <a:rPr lang="zh-CN" altLang="en-US" sz="2400">
                <a:latin typeface="楷体" panose="02010609060101010101" pitchFamily="49" charset="-122"/>
                <a:ea typeface="楷体" panose="02010609060101010101" pitchFamily="49" charset="-122"/>
                <a:sym typeface="+mn-ea"/>
              </a:rPr>
              <a:t>向权利者转付：</a:t>
            </a:r>
          </a:p>
          <a:p>
            <a:pPr marL="817245" lvl="1" indent="-457200" fontAlgn="auto">
              <a:lnSpc>
                <a:spcPct val="150000"/>
              </a:lnSpc>
              <a:spcAft>
                <a:spcPts val="0"/>
              </a:spcAft>
              <a:buFont typeface="Wingdings" panose="05000000000000000000" charset="0"/>
              <a:buChar char="p"/>
            </a:pPr>
            <a:r>
              <a:rPr lang="zh-CN" altLang="en-US" sz="2400">
                <a:latin typeface="楷体" panose="02010609060101010101" pitchFamily="49" charset="-122"/>
                <a:ea typeface="楷体" panose="02010609060101010101" pitchFamily="49" charset="-122"/>
                <a:sym typeface="+mn-ea"/>
              </a:rPr>
              <a:t>收取标准协商</a:t>
            </a:r>
            <a:r>
              <a:rPr lang="en-US" altLang="zh-CN" sz="2400">
                <a:latin typeface="楷体" panose="02010609060101010101" pitchFamily="49" charset="-122"/>
                <a:ea typeface="楷体" panose="02010609060101010101" pitchFamily="49" charset="-122"/>
                <a:sym typeface="+mn-ea"/>
              </a:rPr>
              <a:t>——国家著作权主管部门裁决——</a:t>
            </a:r>
            <a:r>
              <a:rPr lang="zh-CN" altLang="en-US" sz="2400">
                <a:solidFill>
                  <a:srgbClr val="FF0000"/>
                </a:solidFill>
                <a:latin typeface="楷体" panose="02010609060101010101" pitchFamily="49" charset="-122"/>
                <a:ea typeface="楷体" panose="02010609060101010101" pitchFamily="49" charset="-122"/>
                <a:sym typeface="+mn-ea"/>
              </a:rPr>
              <a:t>起诉</a:t>
            </a:r>
          </a:p>
          <a:p>
            <a:pPr marL="817245" lvl="1" indent="-457200" fontAlgn="auto">
              <a:lnSpc>
                <a:spcPct val="150000"/>
              </a:lnSpc>
              <a:spcAft>
                <a:spcPts val="0"/>
              </a:spcAft>
              <a:buFont typeface="Wingdings" panose="05000000000000000000" charset="0"/>
              <a:buChar char="p"/>
            </a:pPr>
            <a:r>
              <a:rPr lang="zh-CN" altLang="en-US" sz="2400">
                <a:latin typeface="楷体" panose="02010609060101010101" pitchFamily="49" charset="-122"/>
                <a:ea typeface="楷体" panose="02010609060101010101" pitchFamily="49" charset="-122"/>
                <a:sym typeface="+mn-ea"/>
              </a:rPr>
              <a:t>使用费</a:t>
            </a:r>
            <a:r>
              <a:rPr lang="en-US" altLang="zh-CN" sz="2400">
                <a:latin typeface="楷体" panose="02010609060101010101" pitchFamily="49" charset="-122"/>
                <a:ea typeface="楷体" panose="02010609060101010101" pitchFamily="49" charset="-122"/>
                <a:sym typeface="+mn-ea"/>
              </a:rPr>
              <a:t>-</a:t>
            </a:r>
            <a:r>
              <a:rPr lang="zh-CN" altLang="en-US" sz="2400">
                <a:latin typeface="楷体" panose="02010609060101010101" pitchFamily="49" charset="-122"/>
                <a:ea typeface="楷体" panose="02010609060101010101" pitchFamily="49" charset="-122"/>
                <a:sym typeface="+mn-ea"/>
              </a:rPr>
              <a:t>管理费（随收入增加而降低）</a:t>
            </a:r>
            <a:r>
              <a:rPr lang="en-US" altLang="zh-CN" sz="2400">
                <a:latin typeface="楷体" panose="02010609060101010101" pitchFamily="49" charset="-122"/>
                <a:ea typeface="楷体" panose="02010609060101010101" pitchFamily="49" charset="-122"/>
                <a:sym typeface="+mn-ea"/>
              </a:rPr>
              <a:t>=转付</a:t>
            </a:r>
            <a:r>
              <a:rPr lang="zh-CN" altLang="en-US" sz="2400">
                <a:latin typeface="楷体" panose="02010609060101010101" pitchFamily="49" charset="-122"/>
                <a:ea typeface="楷体" panose="02010609060101010101" pitchFamily="49" charset="-122"/>
                <a:sym typeface="+mn-ea"/>
              </a:rPr>
              <a:t>（</a:t>
            </a:r>
            <a:r>
              <a:rPr lang="zh-CN" altLang="en-US" sz="2400">
                <a:solidFill>
                  <a:srgbClr val="FF0000"/>
                </a:solidFill>
                <a:latin typeface="楷体" panose="02010609060101010101" pitchFamily="49" charset="-122"/>
                <a:ea typeface="楷体" panose="02010609060101010101" pitchFamily="49" charset="-122"/>
                <a:sym typeface="+mn-ea"/>
              </a:rPr>
              <a:t>不得挪用</a:t>
            </a:r>
            <a:r>
              <a:rPr lang="zh-CN" altLang="en-US" sz="2400">
                <a:latin typeface="楷体" panose="02010609060101010101" pitchFamily="49" charset="-122"/>
                <a:ea typeface="楷体" panose="02010609060101010101" pitchFamily="49" charset="-122"/>
                <a:sym typeface="+mn-ea"/>
              </a:rPr>
              <a:t>）</a:t>
            </a:r>
          </a:p>
          <a:p>
            <a:pPr lvl="1" indent="-457200" fontAlgn="auto">
              <a:lnSpc>
                <a:spcPct val="150000"/>
              </a:lnSpc>
              <a:spcAft>
                <a:spcPts val="0"/>
              </a:spcAft>
              <a:buFont typeface="Wingdings" panose="05000000000000000000" charset="0"/>
              <a:buChar char="Ø"/>
            </a:pPr>
            <a:r>
              <a:rPr lang="zh-CN" altLang="en-US" sz="2400">
                <a:latin typeface="楷体" panose="02010609060101010101" pitchFamily="49" charset="-122"/>
                <a:ea typeface="楷体" panose="02010609060101010101" pitchFamily="49" charset="-122"/>
              </a:rPr>
              <a:t>涉及著作权或与著作权有关的权利的诉讼、仲裁、调解</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Text Box 5"/>
          <p:cNvSpPr txBox="1">
            <a:spLocks noChangeArrowheads="1"/>
          </p:cNvSpPr>
          <p:nvPr/>
        </p:nvSpPr>
        <p:spPr bwMode="auto">
          <a:xfrm>
            <a:off x="492125" y="2947988"/>
            <a:ext cx="81121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zh-CN"/>
          </a:p>
        </p:txBody>
      </p:sp>
      <p:sp>
        <p:nvSpPr>
          <p:cNvPr id="19462" name="Text Box 6"/>
          <p:cNvSpPr txBox="1">
            <a:spLocks noChangeArrowheads="1"/>
          </p:cNvSpPr>
          <p:nvPr/>
        </p:nvSpPr>
        <p:spPr bwMode="auto">
          <a:xfrm>
            <a:off x="382905" y="1645920"/>
            <a:ext cx="8348345" cy="5077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276225">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342900" indent="-342900">
              <a:lnSpc>
                <a:spcPct val="150000"/>
              </a:lnSpc>
              <a:buFont typeface="Wingdings" panose="05000000000000000000" charset="0"/>
              <a:buChar char="Ø"/>
            </a:pPr>
            <a:r>
              <a:rPr lang="zh-CN" altLang="en-US" sz="2400" dirty="0">
                <a:latin typeface="华文楷体" panose="02010600040101010101" pitchFamily="2" charset="-122"/>
                <a:ea typeface="华文楷体" panose="02010600040101010101" pitchFamily="2" charset="-122"/>
                <a:sym typeface="宋体" panose="02010600030101010101" pitchFamily="2" charset="-122"/>
              </a:rPr>
              <a:t>强制缔约义务：</a:t>
            </a:r>
            <a:r>
              <a:rPr lang="zh-CN" altLang="zh-CN" sz="2400" dirty="0">
                <a:latin typeface="楷体" panose="02010609060101010101" pitchFamily="49" charset="-122"/>
                <a:ea typeface="楷体" panose="02010609060101010101" pitchFamily="49" charset="-122"/>
                <a:sym typeface="宋体" panose="02010600030101010101" pitchFamily="2" charset="-122"/>
              </a:rPr>
              <a:t>双向不得拒绝</a:t>
            </a:r>
            <a:endParaRPr lang="en-US" altLang="zh-CN" sz="2400" dirty="0">
              <a:latin typeface="楷体" panose="02010609060101010101" pitchFamily="49" charset="-122"/>
              <a:ea typeface="楷体" panose="02010609060101010101" pitchFamily="49" charset="-122"/>
              <a:sym typeface="宋体" panose="02010600030101010101" pitchFamily="2" charset="-122"/>
            </a:endParaRPr>
          </a:p>
          <a:p>
            <a:pPr marL="342900" indent="-342900">
              <a:lnSpc>
                <a:spcPct val="150000"/>
              </a:lnSpc>
              <a:buFont typeface="Wingdings" panose="05000000000000000000" charset="0"/>
              <a:buChar char="Ø"/>
            </a:pPr>
            <a:r>
              <a:rPr lang="zh-CN" altLang="en-US" sz="2400" dirty="0">
                <a:latin typeface="华文楷体" panose="02010600040101010101" pitchFamily="2" charset="-122"/>
                <a:ea typeface="华文楷体" panose="02010600040101010101" pitchFamily="2" charset="-122"/>
                <a:sym typeface="宋体" panose="02010600030101010101" pitchFamily="2" charset="-122"/>
              </a:rPr>
              <a:t>信息披露义务：</a:t>
            </a:r>
            <a:r>
              <a:rPr lang="zh-CN" altLang="zh-CN" sz="2400" dirty="0">
                <a:latin typeface="楷体" panose="02010609060101010101" pitchFamily="49" charset="-122"/>
                <a:ea typeface="楷体" panose="02010609060101010101" pitchFamily="49" charset="-122"/>
                <a:sym typeface="宋体" panose="02010600030101010101" pitchFamily="2" charset="-122"/>
              </a:rPr>
              <a:t>使用费收取和转付、管理费提取和使用、使用费未分配部分等+记录、定期向社会公布、建立权利信息查询系统、制作年度财务会计报告并公布审计结果</a:t>
            </a:r>
          </a:p>
          <a:p>
            <a:pPr marL="342900" indent="-342900">
              <a:lnSpc>
                <a:spcPct val="150000"/>
              </a:lnSpc>
              <a:buFont typeface="Wingdings" panose="05000000000000000000" charset="0"/>
              <a:buChar char="Ø"/>
            </a:pPr>
            <a:r>
              <a:rPr lang="zh-CN" altLang="en-US" sz="2400" dirty="0">
                <a:latin typeface="华文楷体" panose="02010600040101010101" pitchFamily="2" charset="-122"/>
                <a:ea typeface="华文楷体" panose="02010600040101010101" pitchFamily="2" charset="-122"/>
                <a:sym typeface="宋体" panose="02010600030101010101" pitchFamily="2" charset="-122"/>
              </a:rPr>
              <a:t>依法授权义务：</a:t>
            </a:r>
            <a:r>
              <a:rPr lang="zh-CN" altLang="zh-CN" sz="2400" dirty="0">
                <a:latin typeface="楷体" panose="02010609060101010101" pitchFamily="49" charset="-122"/>
                <a:ea typeface="楷体" panose="02010609060101010101" pitchFamily="49" charset="-122"/>
                <a:sym typeface="宋体" panose="02010600030101010101" pitchFamily="2" charset="-122"/>
              </a:rPr>
              <a:t>书面形式、</a:t>
            </a:r>
            <a:r>
              <a:rPr lang="zh-CN" altLang="zh-CN" sz="2400" dirty="0">
                <a:solidFill>
                  <a:srgbClr val="FF0000"/>
                </a:solidFill>
                <a:latin typeface="楷体" panose="02010609060101010101" pitchFamily="49" charset="-122"/>
                <a:ea typeface="楷体" panose="02010609060101010101" pitchFamily="49" charset="-122"/>
                <a:sym typeface="宋体" panose="02010600030101010101" pitchFamily="2" charset="-122"/>
              </a:rPr>
              <a:t>不得</a:t>
            </a:r>
            <a:r>
              <a:rPr lang="zh-CN" altLang="zh-CN" sz="2400" dirty="0">
                <a:latin typeface="楷体" panose="02010609060101010101" pitchFamily="49" charset="-122"/>
                <a:ea typeface="楷体" panose="02010609060101010101" pitchFamily="49" charset="-122"/>
                <a:sym typeface="宋体" panose="02010600030101010101" pitchFamily="2" charset="-122"/>
              </a:rPr>
              <a:t>订立专有许可使用合同、期限不得超过2年（可续订）、根据国家著作权管理部门公告的使用费收取标准同使用者约定使用费的具体数额</a:t>
            </a:r>
          </a:p>
          <a:p>
            <a:pPr marL="342900" indent="-342900">
              <a:lnSpc>
                <a:spcPct val="150000"/>
              </a:lnSpc>
              <a:buFont typeface="Wingdings" panose="05000000000000000000" charset="0"/>
              <a:buChar char="Ø"/>
            </a:pPr>
            <a:r>
              <a:rPr lang="zh-CN" altLang="en-US" sz="2400" dirty="0">
                <a:latin typeface="华文楷体" panose="02010600040101010101" pitchFamily="2" charset="-122"/>
                <a:ea typeface="华文楷体" panose="02010600040101010101" pitchFamily="2" charset="-122"/>
                <a:sym typeface="宋体" panose="02010600030101010101" pitchFamily="2" charset="-122"/>
              </a:rPr>
              <a:t>接受监督的义务：</a:t>
            </a:r>
            <a:r>
              <a:rPr lang="zh-CN" altLang="zh-CN" sz="2400" dirty="0">
                <a:latin typeface="楷体" panose="02010609060101010101" pitchFamily="49" charset="-122"/>
                <a:ea typeface="楷体" panose="02010609060101010101" pitchFamily="49" charset="-122"/>
                <a:sym typeface="宋体" panose="02010600030101010101" pitchFamily="2" charset="-122"/>
              </a:rPr>
              <a:t>权利人检举、社会公众举报、国家著作权管理部门监督</a:t>
            </a:r>
          </a:p>
        </p:txBody>
      </p:sp>
      <p:sp>
        <p:nvSpPr>
          <p:cNvPr id="7" name="AutoShape 3"/>
          <p:cNvSpPr>
            <a:spLocks noChangeArrowheads="1"/>
          </p:cNvSpPr>
          <p:nvPr/>
        </p:nvSpPr>
        <p:spPr bwMode="auto">
          <a:xfrm>
            <a:off x="382905" y="1071245"/>
            <a:ext cx="4103370" cy="574675"/>
          </a:xfrm>
          <a:prstGeom prst="roundRect">
            <a:avLst>
              <a:gd name="adj" fmla="val 16667"/>
            </a:avLst>
          </a:prstGeom>
          <a:solidFill>
            <a:schemeClr val="hlink"/>
          </a:solidFill>
          <a:ln w="9525" cap="flat" cmpd="sng">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en-US" altLang="zh-CN" sz="2800" dirty="0">
                <a:solidFill>
                  <a:schemeClr val="bg1"/>
                </a:solidFill>
                <a:latin typeface="Times New Roman" panose="02020603050405020304" charset="0"/>
                <a:ea typeface="黑体" panose="02010609060101010101" pitchFamily="49" charset="-122"/>
                <a:cs typeface="Times New Roman" panose="02020603050405020304" charset="0"/>
              </a:rPr>
              <a:t>4</a:t>
            </a:r>
            <a:r>
              <a:rPr lang="zh-CN" altLang="en-US" sz="2800" dirty="0">
                <a:solidFill>
                  <a:schemeClr val="bg1"/>
                </a:solidFill>
                <a:latin typeface="Times New Roman" panose="02020603050405020304" charset="0"/>
                <a:ea typeface="黑体" panose="02010609060101010101" pitchFamily="49" charset="-122"/>
                <a:cs typeface="Times New Roman" panose="02020603050405020304" charset="0"/>
              </a:rPr>
              <a:t>、集体管理组织的义务</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圆角矩形 6146"/>
          <p:cNvSpPr/>
          <p:nvPr/>
        </p:nvSpPr>
        <p:spPr>
          <a:xfrm>
            <a:off x="615950" y="1720533"/>
            <a:ext cx="1584325" cy="574675"/>
          </a:xfrm>
          <a:prstGeom prst="roundRect">
            <a:avLst>
              <a:gd name="adj" fmla="val 16667"/>
            </a:avLst>
          </a:prstGeom>
          <a:solidFill>
            <a:schemeClr val="hlink">
              <a:alpha val="100000"/>
            </a:schemeClr>
          </a:solidFill>
          <a:ln w="9525" cap="flat" cmpd="sng">
            <a:solidFill>
              <a:schemeClr val="bg1"/>
            </a:solidFill>
            <a:prstDash val="solid"/>
            <a:headEnd type="none" w="med" len="med"/>
            <a:tailEnd type="none" w="med" len="med"/>
          </a:ln>
        </p:spPr>
        <p:txBody>
          <a:bodyPr vert="horz" wrap="none" anchor="ctr"/>
          <a:lstStyle/>
          <a:p>
            <a:pPr algn="ctr"/>
            <a:r>
              <a:rPr lang="zh-CN" altLang="en-US" sz="2800" dirty="0">
                <a:solidFill>
                  <a:schemeClr val="bg1"/>
                </a:solidFill>
                <a:latin typeface="Arial" panose="020B0604020202020204" pitchFamily="34" charset="0"/>
                <a:ea typeface="黑体" panose="02010609060101010101" pitchFamily="49" charset="-122"/>
              </a:rPr>
              <a:t>概 念</a:t>
            </a:r>
          </a:p>
        </p:txBody>
      </p:sp>
      <p:sp>
        <p:nvSpPr>
          <p:cNvPr id="7" name="Text Box 4"/>
          <p:cNvSpPr txBox="1">
            <a:spLocks noChangeArrowheads="1"/>
          </p:cNvSpPr>
          <p:nvPr/>
        </p:nvSpPr>
        <p:spPr bwMode="auto">
          <a:xfrm>
            <a:off x="1483995" y="1105535"/>
            <a:ext cx="619823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800" b="1" dirty="0">
                <a:ea typeface="黑体" panose="02010609060101010101" pitchFamily="49" charset="-122"/>
              </a:rPr>
              <a:t>一、著作权许可的概念与特征</a:t>
            </a:r>
          </a:p>
        </p:txBody>
      </p:sp>
      <p:sp>
        <p:nvSpPr>
          <p:cNvPr id="12" name="圆角矩形 6146"/>
          <p:cNvSpPr/>
          <p:nvPr/>
        </p:nvSpPr>
        <p:spPr>
          <a:xfrm>
            <a:off x="610235" y="3427145"/>
            <a:ext cx="1584325" cy="574675"/>
          </a:xfrm>
          <a:prstGeom prst="roundRect">
            <a:avLst>
              <a:gd name="adj" fmla="val 16667"/>
            </a:avLst>
          </a:prstGeom>
          <a:solidFill>
            <a:schemeClr val="hlink">
              <a:alpha val="100000"/>
            </a:schemeClr>
          </a:solidFill>
          <a:ln w="9525" cap="flat" cmpd="sng">
            <a:solidFill>
              <a:schemeClr val="bg1"/>
            </a:solidFill>
            <a:prstDash val="solid"/>
            <a:headEnd type="none" w="med" len="med"/>
            <a:tailEnd type="none" w="med" len="med"/>
          </a:ln>
        </p:spPr>
        <p:txBody>
          <a:bodyPr vert="horz" wrap="none" anchor="ctr"/>
          <a:lstStyle/>
          <a:p>
            <a:pPr algn="ctr"/>
            <a:r>
              <a:rPr lang="zh-CN" altLang="en-US" sz="2800" dirty="0">
                <a:solidFill>
                  <a:schemeClr val="bg1"/>
                </a:solidFill>
                <a:latin typeface="Arial" panose="020B0604020202020204" pitchFamily="34" charset="0"/>
                <a:ea typeface="黑体" panose="02010609060101010101" pitchFamily="49" charset="-122"/>
              </a:rPr>
              <a:t>特  征</a:t>
            </a:r>
          </a:p>
        </p:txBody>
      </p:sp>
      <p:sp>
        <p:nvSpPr>
          <p:cNvPr id="2" name="文本框 1"/>
          <p:cNvSpPr txBox="1"/>
          <p:nvPr/>
        </p:nvSpPr>
        <p:spPr>
          <a:xfrm>
            <a:off x="1046480" y="2295525"/>
            <a:ext cx="7434580" cy="1198880"/>
          </a:xfrm>
          <a:prstGeom prst="rect">
            <a:avLst/>
          </a:prstGeom>
          <a:noFill/>
        </p:spPr>
        <p:txBody>
          <a:bodyPr wrap="square" rtlCol="0" anchor="t">
            <a:spAutoFit/>
          </a:bodyPr>
          <a:lstStyle/>
          <a:p>
            <a:pPr>
              <a:lnSpc>
                <a:spcPct val="150000"/>
              </a:lnSpc>
            </a:pPr>
            <a:r>
              <a:rPr lang="zh-CN" altLang="en-US" sz="2400" dirty="0">
                <a:latin typeface="楷体" panose="02010609060101010101" pitchFamily="49" charset="-122"/>
                <a:ea typeface="楷体" panose="02010609060101010101" pitchFamily="49" charset="-122"/>
                <a:sym typeface="+mn-ea"/>
              </a:rPr>
              <a:t>著作权人在保留著作权的前提下，授权被许可人在一定期限、范围内以一定方式使用其作品的法律行为</a:t>
            </a:r>
          </a:p>
        </p:txBody>
      </p:sp>
      <p:sp>
        <p:nvSpPr>
          <p:cNvPr id="3" name="文本框 2"/>
          <p:cNvSpPr txBox="1"/>
          <p:nvPr/>
        </p:nvSpPr>
        <p:spPr>
          <a:xfrm>
            <a:off x="1046480" y="4001770"/>
            <a:ext cx="7435215" cy="2421255"/>
          </a:xfrm>
          <a:prstGeom prst="rect">
            <a:avLst/>
          </a:prstGeom>
          <a:noFill/>
        </p:spPr>
        <p:txBody>
          <a:bodyPr wrap="square" rtlCol="0" anchor="t">
            <a:spAutoFit/>
          </a:bodyPr>
          <a:lstStyle/>
          <a:p>
            <a:pPr marL="228600" lvl="1" indent="-342900">
              <a:lnSpc>
                <a:spcPct val="150000"/>
              </a:lnSpc>
              <a:spcAft>
                <a:spcPct val="15000"/>
              </a:spcAft>
              <a:buFont typeface="Wingdings" panose="05000000000000000000" charset="0"/>
              <a:buChar char="Ø"/>
            </a:pPr>
            <a:r>
              <a:rPr lang="zh-CN" altLang="en-US" sz="2400" dirty="0">
                <a:latin typeface="楷体" panose="02010609060101010101" pitchFamily="49" charset="-122"/>
                <a:ea typeface="楷体" panose="02010609060101010101" pitchFamily="49" charset="-122"/>
                <a:sym typeface="+mn-ea"/>
              </a:rPr>
              <a:t>以著作财产权（作品的使用权）为标的</a:t>
            </a:r>
            <a:endParaRPr lang="zh-CN" altLang="en-US" sz="2400" dirty="0">
              <a:latin typeface="楷体" panose="02010609060101010101" pitchFamily="49" charset="-122"/>
              <a:ea typeface="楷体" panose="02010609060101010101" pitchFamily="49" charset="-122"/>
            </a:endParaRPr>
          </a:p>
          <a:p>
            <a:pPr marL="228600" lvl="1" indent="-342900">
              <a:lnSpc>
                <a:spcPct val="150000"/>
              </a:lnSpc>
              <a:spcAft>
                <a:spcPct val="15000"/>
              </a:spcAft>
              <a:buFont typeface="Wingdings" panose="05000000000000000000" charset="0"/>
              <a:buChar char="Ø"/>
            </a:pPr>
            <a:r>
              <a:rPr lang="zh-CN" altLang="en-US" sz="2400" dirty="0">
                <a:latin typeface="楷体" panose="02010609060101010101" pitchFamily="49" charset="-122"/>
                <a:ea typeface="楷体" panose="02010609060101010101" pitchFamily="49" charset="-122"/>
                <a:sym typeface="+mn-ea"/>
              </a:rPr>
              <a:t>双务、诺成、有偿合同</a:t>
            </a:r>
            <a:endParaRPr lang="en-US" altLang="zh-CN" sz="2400" dirty="0">
              <a:latin typeface="楷体" panose="02010609060101010101" pitchFamily="49" charset="-122"/>
              <a:ea typeface="楷体" panose="02010609060101010101" pitchFamily="49" charset="-122"/>
            </a:endParaRPr>
          </a:p>
          <a:p>
            <a:pPr marL="228600" lvl="1" indent="-342900">
              <a:lnSpc>
                <a:spcPct val="150000"/>
              </a:lnSpc>
              <a:spcAft>
                <a:spcPct val="15000"/>
              </a:spcAft>
              <a:buFont typeface="Wingdings" panose="05000000000000000000" charset="0"/>
              <a:buChar char="Ø"/>
            </a:pPr>
            <a:r>
              <a:rPr lang="zh-CN" altLang="en-US" sz="2400" dirty="0">
                <a:latin typeface="楷体" panose="02010609060101010101" pitchFamily="49" charset="-122"/>
                <a:ea typeface="楷体" panose="02010609060101010101" pitchFamily="49" charset="-122"/>
                <a:sym typeface="+mn-ea"/>
              </a:rPr>
              <a:t>可以用非书面形式，但专有使用许可应当用书面形式（报社、杂志社刊用作品除外）</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4"/>
          <p:cNvSpPr txBox="1">
            <a:spLocks noChangeArrowheads="1"/>
          </p:cNvSpPr>
          <p:nvPr/>
        </p:nvSpPr>
        <p:spPr bwMode="auto">
          <a:xfrm>
            <a:off x="897890" y="1196340"/>
            <a:ext cx="707644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800" b="1" dirty="0">
                <a:ea typeface="黑体" panose="02010609060101010101" pitchFamily="49" charset="-122"/>
              </a:rPr>
              <a:t>二、著作权许可合同的主要条款</a:t>
            </a:r>
          </a:p>
        </p:txBody>
      </p:sp>
      <p:sp>
        <p:nvSpPr>
          <p:cNvPr id="2" name="文本框 1"/>
          <p:cNvSpPr txBox="1"/>
          <p:nvPr/>
        </p:nvSpPr>
        <p:spPr>
          <a:xfrm>
            <a:off x="326390" y="2065655"/>
            <a:ext cx="8491220" cy="3415030"/>
          </a:xfrm>
          <a:prstGeom prst="rect">
            <a:avLst/>
          </a:prstGeom>
          <a:noFill/>
        </p:spPr>
        <p:txBody>
          <a:bodyPr wrap="square" rtlCol="0" anchor="t">
            <a:spAutoFit/>
          </a:bodyPr>
          <a:lstStyle/>
          <a:p>
            <a:pPr marL="467995" indent="-457200" fontAlgn="auto">
              <a:lnSpc>
                <a:spcPct val="150000"/>
              </a:lnSpc>
              <a:buFont typeface="Wingdings" panose="05000000000000000000" charset="0"/>
              <a:buChar char="Ø"/>
            </a:pPr>
            <a:r>
              <a:rPr lang="zh-CN" altLang="en-US" sz="2400" dirty="0">
                <a:latin typeface="楷体" panose="02010609060101010101" pitchFamily="49" charset="-122"/>
                <a:ea typeface="楷体" panose="02010609060101010101" pitchFamily="49" charset="-122"/>
                <a:cs typeface="楷体" panose="02010609060101010101" pitchFamily="49" charset="-122"/>
                <a:sym typeface="+mn-ea"/>
              </a:rPr>
              <a:t>1．许可使用的</a:t>
            </a:r>
            <a:r>
              <a:rPr lang="zh-CN" altLang="en-US" sz="2400" dirty="0">
                <a:solidFill>
                  <a:srgbClr val="FF0000"/>
                </a:solidFill>
                <a:latin typeface="楷体" panose="02010609060101010101" pitchFamily="49" charset="-122"/>
                <a:ea typeface="楷体" panose="02010609060101010101" pitchFamily="49" charset="-122"/>
                <a:cs typeface="楷体" panose="02010609060101010101" pitchFamily="49" charset="-122"/>
                <a:sym typeface="+mn-ea"/>
              </a:rPr>
              <a:t>权利种类：</a:t>
            </a:r>
            <a:r>
              <a:rPr lang="zh-CN" altLang="en-US" sz="2400" dirty="0">
                <a:latin typeface="楷体" panose="02010609060101010101" pitchFamily="49" charset="-122"/>
                <a:ea typeface="楷体" panose="02010609060101010101" pitchFamily="49" charset="-122"/>
                <a:cs typeface="楷体" panose="02010609060101010101" pitchFamily="49" charset="-122"/>
                <a:sym typeface="+mn-ea"/>
              </a:rPr>
              <a:t>使用方式，例如何种文字的翻译使用权。在中国大陆、台湾和港澳地区，还应当将汉字的简体字和繁体字版本分别明确授权</a:t>
            </a:r>
            <a:endParaRPr lang="zh-CN" altLang="en-US" sz="2400" dirty="0">
              <a:latin typeface="楷体" panose="02010609060101010101" pitchFamily="49" charset="-122"/>
              <a:ea typeface="楷体" panose="02010609060101010101" pitchFamily="49" charset="-122"/>
              <a:cs typeface="楷体" panose="02010609060101010101" pitchFamily="49" charset="-122"/>
            </a:endParaRPr>
          </a:p>
          <a:p>
            <a:pPr marL="467995" indent="-457200" fontAlgn="auto">
              <a:lnSpc>
                <a:spcPct val="150000"/>
              </a:lnSpc>
              <a:buFont typeface="Wingdings" panose="05000000000000000000" charset="0"/>
              <a:buChar char="Ø"/>
            </a:pPr>
            <a:r>
              <a:rPr lang="zh-CN" altLang="en-US" sz="2400" dirty="0">
                <a:latin typeface="楷体" panose="02010609060101010101" pitchFamily="49" charset="-122"/>
                <a:ea typeface="楷体" panose="02010609060101010101" pitchFamily="49" charset="-122"/>
                <a:cs typeface="楷体" panose="02010609060101010101" pitchFamily="49" charset="-122"/>
                <a:sym typeface="+mn-ea"/>
              </a:rPr>
              <a:t>2．作品使用人的</a:t>
            </a:r>
            <a:r>
              <a:rPr lang="zh-CN" altLang="en-US" sz="2400" dirty="0">
                <a:solidFill>
                  <a:srgbClr val="FF3300"/>
                </a:solidFill>
                <a:latin typeface="楷体" panose="02010609060101010101" pitchFamily="49" charset="-122"/>
                <a:ea typeface="楷体" panose="02010609060101010101" pitchFamily="49" charset="-122"/>
                <a:cs typeface="楷体" panose="02010609060101010101" pitchFamily="49" charset="-122"/>
                <a:sym typeface="+mn-ea"/>
              </a:rPr>
              <a:t>权利范围</a:t>
            </a:r>
            <a:r>
              <a:rPr lang="zh-CN" altLang="en-US" sz="2400" dirty="0">
                <a:latin typeface="楷体" panose="02010609060101010101" pitchFamily="49" charset="-122"/>
                <a:ea typeface="楷体" panose="02010609060101010101" pitchFamily="49" charset="-122"/>
                <a:cs typeface="楷体" panose="02010609060101010101" pitchFamily="49" charset="-122"/>
                <a:sym typeface="+mn-ea"/>
              </a:rPr>
              <a:t>：专有使用权或非专有使用权不是合同的必要条款，如果当事人</a:t>
            </a:r>
            <a:r>
              <a:rPr lang="zh-CN" altLang="en-US" sz="2400" dirty="0">
                <a:solidFill>
                  <a:srgbClr val="FF3300"/>
                </a:solidFill>
                <a:latin typeface="楷体" panose="02010609060101010101" pitchFamily="49" charset="-122"/>
                <a:ea typeface="楷体" panose="02010609060101010101" pitchFamily="49" charset="-122"/>
                <a:cs typeface="楷体" panose="02010609060101010101" pitchFamily="49" charset="-122"/>
                <a:sym typeface="+mn-ea"/>
              </a:rPr>
              <a:t>没有在合同中约定</a:t>
            </a:r>
            <a:r>
              <a:rPr lang="zh-CN" altLang="en-US" sz="2400" dirty="0">
                <a:latin typeface="楷体" panose="02010609060101010101" pitchFamily="49" charset="-122"/>
                <a:ea typeface="楷体" panose="02010609060101010101" pitchFamily="49" charset="-122"/>
                <a:cs typeface="楷体" panose="02010609060101010101" pitchFamily="49" charset="-122"/>
                <a:sym typeface="+mn-ea"/>
              </a:rPr>
              <a:t>，被许可人获得</a:t>
            </a:r>
            <a:r>
              <a:rPr lang="zh-CN" altLang="en-US" sz="2400" dirty="0">
                <a:solidFill>
                  <a:srgbClr val="FF3300"/>
                </a:solidFill>
                <a:latin typeface="楷体" panose="02010609060101010101" pitchFamily="49" charset="-122"/>
                <a:ea typeface="楷体" panose="02010609060101010101" pitchFamily="49" charset="-122"/>
                <a:cs typeface="楷体" panose="02010609060101010101" pitchFamily="49" charset="-122"/>
                <a:sym typeface="+mn-ea"/>
              </a:rPr>
              <a:t>专有使用权，计算机软件许可除外</a:t>
            </a:r>
            <a:r>
              <a:rPr lang="zh-CN" altLang="en-US" sz="2400" dirty="0">
                <a:latin typeface="楷体" panose="02010609060101010101" pitchFamily="49" charset="-122"/>
                <a:ea typeface="楷体" panose="02010609060101010101" pitchFamily="49" charset="-122"/>
                <a:cs typeface="楷体" panose="02010609060101010101" pitchFamily="49" charset="-122"/>
                <a:sym typeface="+mn-ea"/>
              </a:rPr>
              <a:t>（</a:t>
            </a:r>
            <a:r>
              <a:rPr lang="en-US" altLang="zh-CN" sz="2400" dirty="0">
                <a:latin typeface="楷体" panose="02010609060101010101" pitchFamily="49" charset="-122"/>
                <a:ea typeface="楷体" panose="02010609060101010101" pitchFamily="49" charset="-122"/>
                <a:cs typeface="楷体" panose="02010609060101010101" pitchFamily="49" charset="-122"/>
                <a:sym typeface="+mn-ea"/>
              </a:rPr>
              <a:t>R</a:t>
            </a:r>
            <a:r>
              <a:rPr lang="zh-CN" altLang="en-US" sz="2400" dirty="0">
                <a:latin typeface="楷体" panose="02010609060101010101" pitchFamily="49" charset="-122"/>
                <a:ea typeface="楷体" panose="02010609060101010101" pitchFamily="49" charset="-122"/>
                <a:cs typeface="楷体" panose="02010609060101010101" pitchFamily="49" charset="-122"/>
                <a:sym typeface="+mn-ea"/>
              </a:rPr>
              <a:t>24、</a:t>
            </a:r>
            <a:r>
              <a:rPr lang="en-US" altLang="zh-CN" sz="2400" dirty="0">
                <a:latin typeface="楷体" panose="02010609060101010101" pitchFamily="49" charset="-122"/>
                <a:ea typeface="楷体" panose="02010609060101010101" pitchFamily="49" charset="-122"/>
                <a:cs typeface="楷体" panose="02010609060101010101" pitchFamily="49" charset="-122"/>
                <a:sym typeface="+mn-ea"/>
              </a:rPr>
              <a:t>SR</a:t>
            </a:r>
            <a:r>
              <a:rPr lang="zh-CN" altLang="en-US" sz="2400" dirty="0">
                <a:latin typeface="楷体" panose="02010609060101010101" pitchFamily="49" charset="-122"/>
                <a:ea typeface="楷体" panose="02010609060101010101" pitchFamily="49" charset="-122"/>
                <a:cs typeface="楷体" panose="02010609060101010101" pitchFamily="49" charset="-122"/>
                <a:sym typeface="+mn-ea"/>
              </a:rPr>
              <a:t>19</a:t>
            </a:r>
            <a:r>
              <a:rPr lang="en-US" altLang="zh-CN" sz="2400" dirty="0">
                <a:latin typeface="楷体" panose="02010609060101010101" pitchFamily="49" charset="-122"/>
                <a:ea typeface="楷体" panose="02010609060101010101" pitchFamily="49" charset="-122"/>
                <a:cs typeface="楷体" panose="02010609060101010101" pitchFamily="49" charset="-122"/>
                <a:sym typeface="+mn-ea"/>
              </a:rPr>
              <a:t>.</a:t>
            </a:r>
            <a:r>
              <a:rPr lang="zh-CN" altLang="en-US" sz="2400" dirty="0">
                <a:latin typeface="楷体" panose="02010609060101010101" pitchFamily="49" charset="-122"/>
                <a:ea typeface="楷体" panose="02010609060101010101" pitchFamily="49" charset="-122"/>
                <a:cs typeface="楷体" panose="02010609060101010101" pitchFamily="49" charset="-122"/>
                <a:sym typeface="+mn-ea"/>
              </a:rPr>
              <a:t>2）</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70840" y="1113155"/>
            <a:ext cx="8401685" cy="4523105"/>
          </a:xfrm>
          <a:prstGeom prst="rect">
            <a:avLst/>
          </a:prstGeom>
          <a:noFill/>
        </p:spPr>
        <p:txBody>
          <a:bodyPr wrap="square" rtlCol="0" anchor="t">
            <a:spAutoFit/>
          </a:bodyPr>
          <a:lstStyle/>
          <a:p>
            <a:pPr marL="467995" indent="-457200" fontAlgn="auto">
              <a:lnSpc>
                <a:spcPct val="150000"/>
              </a:lnSpc>
              <a:buFont typeface="Wingdings" panose="05000000000000000000" charset="0"/>
              <a:buChar char="Ø"/>
            </a:pPr>
            <a:r>
              <a:rPr lang="zh-CN" altLang="en-US" sz="2400" dirty="0">
                <a:latin typeface="楷体" panose="02010609060101010101" pitchFamily="49" charset="-122"/>
                <a:ea typeface="楷体" panose="02010609060101010101" pitchFamily="49" charset="-122"/>
                <a:cs typeface="楷体" panose="02010609060101010101" pitchFamily="49" charset="-122"/>
                <a:sym typeface="+mn-ea"/>
              </a:rPr>
              <a:t>3．许可使用的地域范围、期限</a:t>
            </a:r>
          </a:p>
          <a:p>
            <a:pPr marL="467995" indent="-457200" fontAlgn="auto">
              <a:lnSpc>
                <a:spcPct val="150000"/>
              </a:lnSpc>
              <a:buFont typeface="Wingdings" panose="05000000000000000000" charset="0"/>
              <a:buChar char="Ø"/>
            </a:pPr>
            <a:r>
              <a:rPr lang="zh-CN" altLang="en-US" sz="2400" dirty="0">
                <a:latin typeface="楷体" panose="02010609060101010101" pitchFamily="49" charset="-122"/>
                <a:ea typeface="楷体" panose="02010609060101010101" pitchFamily="49" charset="-122"/>
                <a:cs typeface="楷体" panose="02010609060101010101" pitchFamily="49" charset="-122"/>
                <a:sym typeface="+mn-ea"/>
              </a:rPr>
              <a:t>4．</a:t>
            </a:r>
            <a:r>
              <a:rPr lang="zh-CN" altLang="en-US" sz="2400" dirty="0">
                <a:solidFill>
                  <a:srgbClr val="FF0000"/>
                </a:solidFill>
                <a:latin typeface="楷体" panose="02010609060101010101" pitchFamily="49" charset="-122"/>
                <a:ea typeface="楷体" panose="02010609060101010101" pitchFamily="49" charset="-122"/>
                <a:cs typeface="楷体" panose="02010609060101010101" pitchFamily="49" charset="-122"/>
                <a:sym typeface="+mn-ea"/>
              </a:rPr>
              <a:t>付酬标准和办法</a:t>
            </a:r>
            <a:r>
              <a:rPr lang="zh-CN" altLang="en-US" sz="2400" dirty="0">
                <a:latin typeface="楷体" panose="02010609060101010101" pitchFamily="49" charset="-122"/>
                <a:ea typeface="楷体" panose="02010609060101010101" pitchFamily="49" charset="-122"/>
                <a:cs typeface="楷体" panose="02010609060101010101" pitchFamily="49" charset="-122"/>
                <a:sym typeface="+mn-ea"/>
              </a:rPr>
              <a:t>：固定报酬制、稿酬制与版税制；约定优先，当事人约定不明确的，按照国务院著作权行政管理部门会同有关部门制定的付酬标准支付报酬</a:t>
            </a:r>
            <a:endParaRPr lang="en-US" altLang="zh-CN" sz="2400" dirty="0">
              <a:latin typeface="楷体" panose="02010609060101010101" pitchFamily="49" charset="-122"/>
              <a:ea typeface="楷体" panose="02010609060101010101" pitchFamily="49" charset="-122"/>
              <a:cs typeface="楷体" panose="02010609060101010101" pitchFamily="49" charset="-122"/>
            </a:endParaRPr>
          </a:p>
          <a:p>
            <a:pPr marL="467995" indent="-457200" fontAlgn="auto">
              <a:lnSpc>
                <a:spcPct val="150000"/>
              </a:lnSpc>
              <a:buFont typeface="Wingdings" panose="05000000000000000000" charset="0"/>
              <a:buChar char="Ø"/>
            </a:pPr>
            <a:r>
              <a:rPr lang="zh-CN" altLang="en-US" sz="2400" dirty="0">
                <a:latin typeface="楷体" panose="02010609060101010101" pitchFamily="49" charset="-122"/>
                <a:ea typeface="楷体" panose="02010609060101010101" pitchFamily="49" charset="-122"/>
                <a:cs typeface="楷体" panose="02010609060101010101" pitchFamily="49" charset="-122"/>
                <a:sym typeface="+mn-ea"/>
              </a:rPr>
              <a:t>5．</a:t>
            </a:r>
            <a:r>
              <a:rPr lang="zh-CN" altLang="en-US" sz="2400" dirty="0">
                <a:solidFill>
                  <a:srgbClr val="FF0000"/>
                </a:solidFill>
                <a:latin typeface="楷体" panose="02010609060101010101" pitchFamily="49" charset="-122"/>
                <a:ea typeface="楷体" panose="02010609060101010101" pitchFamily="49" charset="-122"/>
                <a:cs typeface="楷体" panose="02010609060101010101" pitchFamily="49" charset="-122"/>
                <a:sym typeface="+mn-ea"/>
              </a:rPr>
              <a:t>违约责任、纠纷处理办法：</a:t>
            </a:r>
            <a:r>
              <a:rPr lang="zh-CN" altLang="en-US" sz="2400" dirty="0">
                <a:latin typeface="楷体" panose="02010609060101010101" pitchFamily="49" charset="-122"/>
                <a:ea typeface="楷体" panose="02010609060101010101" pitchFamily="49" charset="-122"/>
                <a:cs typeface="楷体" panose="02010609060101010101" pitchFamily="49" charset="-122"/>
                <a:sym typeface="+mn-ea"/>
              </a:rPr>
              <a:t>管辖地的约定</a:t>
            </a:r>
            <a:endParaRPr lang="en-US" altLang="zh-CN" sz="2400" dirty="0">
              <a:solidFill>
                <a:srgbClr val="FF0000"/>
              </a:solidFill>
              <a:latin typeface="楷体" panose="02010609060101010101" pitchFamily="49" charset="-122"/>
              <a:ea typeface="楷体" panose="02010609060101010101" pitchFamily="49" charset="-122"/>
              <a:cs typeface="楷体" panose="02010609060101010101" pitchFamily="49" charset="-122"/>
            </a:endParaRPr>
          </a:p>
          <a:p>
            <a:pPr marL="467995" indent="-457200" fontAlgn="auto">
              <a:lnSpc>
                <a:spcPct val="150000"/>
              </a:lnSpc>
              <a:buFont typeface="Wingdings" panose="05000000000000000000" charset="0"/>
              <a:buChar char="Ø"/>
            </a:pPr>
            <a:r>
              <a:rPr lang="zh-CN" altLang="en-US" sz="2400" dirty="0">
                <a:latin typeface="楷体" panose="02010609060101010101" pitchFamily="49" charset="-122"/>
                <a:ea typeface="楷体" panose="02010609060101010101" pitchFamily="49" charset="-122"/>
                <a:cs typeface="楷体" panose="02010609060101010101" pitchFamily="49" charset="-122"/>
                <a:sym typeface="+mn-ea"/>
              </a:rPr>
              <a:t>6．</a:t>
            </a:r>
            <a:r>
              <a:rPr lang="zh-CN" altLang="en-US" sz="2400" dirty="0">
                <a:solidFill>
                  <a:srgbClr val="FF0000"/>
                </a:solidFill>
                <a:latin typeface="楷体" panose="02010609060101010101" pitchFamily="49" charset="-122"/>
                <a:ea typeface="楷体" panose="02010609060101010101" pitchFamily="49" charset="-122"/>
                <a:cs typeface="楷体" panose="02010609060101010101" pitchFamily="49" charset="-122"/>
                <a:sym typeface="+mn-ea"/>
              </a:rPr>
              <a:t>双方认为需要约定的其他内容</a:t>
            </a:r>
            <a:r>
              <a:rPr lang="zh-CN" altLang="en-US" sz="2400" dirty="0">
                <a:latin typeface="楷体" panose="02010609060101010101" pitchFamily="49" charset="-122"/>
                <a:ea typeface="楷体" panose="02010609060101010101" pitchFamily="49" charset="-122"/>
                <a:cs typeface="楷体" panose="02010609060101010101" pitchFamily="49" charset="-122"/>
                <a:sym typeface="+mn-ea"/>
              </a:rPr>
              <a:t>：兜底条款，只要双方约定或者一方要求必须订立而另一方接受的条款，都可以纳入到合同之中</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1" name="组合 7170"/>
          <p:cNvGrpSpPr/>
          <p:nvPr/>
        </p:nvGrpSpPr>
        <p:grpSpPr>
          <a:xfrm>
            <a:off x="549275" y="1930400"/>
            <a:ext cx="2606040" cy="588010"/>
            <a:chOff x="0" y="0"/>
            <a:chExt cx="1451072" cy="869848"/>
          </a:xfrm>
        </p:grpSpPr>
        <p:sp>
          <p:nvSpPr>
            <p:cNvPr id="7172" name="圆角矩形 50"/>
            <p:cNvSpPr/>
            <p:nvPr/>
          </p:nvSpPr>
          <p:spPr>
            <a:xfrm>
              <a:off x="0" y="0"/>
              <a:ext cx="1451072" cy="869848"/>
            </a:xfrm>
            <a:prstGeom prst="roundRect">
              <a:avLst>
                <a:gd name="adj" fmla="val 10000"/>
              </a:avLst>
            </a:prstGeom>
            <a:solidFill>
              <a:srgbClr val="438ACB">
                <a:alpha val="100000"/>
              </a:srgbClr>
            </a:solidFill>
            <a:ln w="25400" cap="flat" cmpd="sng">
              <a:solidFill>
                <a:srgbClr val="FFFFFF"/>
              </a:solidFill>
              <a:prstDash val="solid"/>
              <a:headEnd type="none" w="med" len="med"/>
              <a:tailEnd type="none" w="med" len="med"/>
            </a:ln>
          </p:spPr>
          <p:txBody>
            <a:bodyPr/>
            <a:lstStyle/>
            <a:p>
              <a:endParaRPr lang="zh-CN" altLang="en-US"/>
            </a:p>
          </p:txBody>
        </p:sp>
        <p:sp>
          <p:nvSpPr>
            <p:cNvPr id="7173" name="圆角矩形 4"/>
            <p:cNvSpPr/>
            <p:nvPr/>
          </p:nvSpPr>
          <p:spPr>
            <a:xfrm>
              <a:off x="17464" y="17461"/>
              <a:ext cx="1416144" cy="546036"/>
            </a:xfrm>
            <a:prstGeom prst="rect">
              <a:avLst/>
            </a:prstGeom>
            <a:noFill/>
            <a:ln w="9525">
              <a:noFill/>
            </a:ln>
          </p:spPr>
          <p:txBody>
            <a:bodyPr vert="horz" wrap="square" lIns="128016" tIns="128016" rIns="128016" bIns="68580" anchor="t"/>
            <a:lstStyle/>
            <a:p>
              <a:pPr algn="ctr">
                <a:lnSpc>
                  <a:spcPct val="90000"/>
                </a:lnSpc>
                <a:spcAft>
                  <a:spcPct val="35000"/>
                </a:spcAft>
              </a:pPr>
              <a:r>
                <a:rPr lang="zh-CN" altLang="en-US" sz="2800" b="1" dirty="0">
                  <a:solidFill>
                    <a:srgbClr val="FFFFFF"/>
                  </a:solidFill>
                  <a:latin typeface="Arial Unicode MS" pitchFamily="2" charset="-122"/>
                  <a:ea typeface="黑体" panose="02010609060101010101" pitchFamily="49" charset="-122"/>
                  <a:sym typeface="Arial Unicode MS" pitchFamily="2" charset="-122"/>
                </a:rPr>
                <a:t>专有许可合同</a:t>
              </a:r>
            </a:p>
          </p:txBody>
        </p:sp>
      </p:grpSp>
      <p:sp>
        <p:nvSpPr>
          <p:cNvPr id="12" name="Text Box 4"/>
          <p:cNvSpPr txBox="1">
            <a:spLocks noChangeArrowheads="1"/>
          </p:cNvSpPr>
          <p:nvPr/>
        </p:nvSpPr>
        <p:spPr bwMode="auto">
          <a:xfrm>
            <a:off x="707390" y="1155065"/>
            <a:ext cx="719836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800" b="1" dirty="0">
                <a:ea typeface="黑体" panose="02010609060101010101" pitchFamily="49" charset="-122"/>
              </a:rPr>
              <a:t>三、著作权许可合同类型</a:t>
            </a:r>
          </a:p>
        </p:txBody>
      </p:sp>
      <p:sp>
        <p:nvSpPr>
          <p:cNvPr id="2" name="文本框 1"/>
          <p:cNvSpPr txBox="1"/>
          <p:nvPr/>
        </p:nvSpPr>
        <p:spPr>
          <a:xfrm>
            <a:off x="706755" y="2518410"/>
            <a:ext cx="7970520" cy="1704340"/>
          </a:xfrm>
          <a:prstGeom prst="rect">
            <a:avLst/>
          </a:prstGeom>
          <a:noFill/>
        </p:spPr>
        <p:txBody>
          <a:bodyPr wrap="square" rtlCol="0" anchor="t">
            <a:spAutoFit/>
          </a:bodyPr>
          <a:lstStyle/>
          <a:p>
            <a:pPr marL="342900" lvl="1" indent="-342900">
              <a:lnSpc>
                <a:spcPct val="110000"/>
              </a:lnSpc>
              <a:spcAft>
                <a:spcPct val="15000"/>
              </a:spcAft>
              <a:buFont typeface="Wingdings" panose="05000000000000000000" charset="0"/>
              <a:buChar char="Ø"/>
            </a:pPr>
            <a:r>
              <a:rPr lang="zh-CN" altLang="en-US" sz="2400" dirty="0">
                <a:latin typeface="楷体" panose="02010609060101010101" pitchFamily="49" charset="-122"/>
                <a:ea typeface="楷体" panose="02010609060101010101" pitchFamily="49" charset="-122"/>
                <a:sym typeface="+mn-ea"/>
              </a:rPr>
              <a:t>著作权人给被许可人发放的、在一定时间范围内使用其作品的权利</a:t>
            </a:r>
            <a:r>
              <a:rPr lang="zh-CN" altLang="en-US" sz="2400" dirty="0">
                <a:solidFill>
                  <a:srgbClr val="FF0000"/>
                </a:solidFill>
                <a:latin typeface="楷体" panose="02010609060101010101" pitchFamily="49" charset="-122"/>
                <a:ea typeface="楷体" panose="02010609060101010101" pitchFamily="49" charset="-122"/>
                <a:sym typeface="+mn-ea"/>
              </a:rPr>
              <a:t>具有排他性</a:t>
            </a:r>
            <a:r>
              <a:rPr lang="zh-CN" altLang="en-US" sz="2400" dirty="0">
                <a:latin typeface="楷体" panose="02010609060101010101" pitchFamily="49" charset="-122"/>
                <a:ea typeface="楷体" panose="02010609060101010101" pitchFamily="49" charset="-122"/>
                <a:sym typeface="+mn-ea"/>
              </a:rPr>
              <a:t>，被许可人有权排除包括著作权人在内的任何人以同样方式使用作品</a:t>
            </a:r>
          </a:p>
          <a:p>
            <a:pPr marL="702310" lvl="1" indent="-342900" fontAlgn="auto">
              <a:lnSpc>
                <a:spcPct val="110000"/>
              </a:lnSpc>
              <a:spcAft>
                <a:spcPts val="0"/>
              </a:spcAft>
              <a:buFont typeface="Wingdings" panose="05000000000000000000" charset="0"/>
              <a:buChar char="p"/>
            </a:pPr>
            <a:r>
              <a:rPr lang="zh-CN" altLang="en-US" sz="2000" dirty="0">
                <a:latin typeface="楷体" panose="02010609060101010101" pitchFamily="49" charset="-122"/>
                <a:ea typeface="楷体" panose="02010609060101010101" pitchFamily="49" charset="-122"/>
                <a:sym typeface="+mn-ea"/>
              </a:rPr>
              <a:t>要式法律行为、分许可禁止、许可费高、独立诉讼</a:t>
            </a:r>
            <a:endParaRPr lang="zh-CN" altLang="en-US" sz="2400" dirty="0">
              <a:latin typeface="楷体" panose="02010609060101010101" pitchFamily="49" charset="-122"/>
              <a:ea typeface="楷体" panose="02010609060101010101" pitchFamily="49" charset="-122"/>
              <a:sym typeface="+mn-ea"/>
            </a:endParaRPr>
          </a:p>
        </p:txBody>
      </p:sp>
      <p:grpSp>
        <p:nvGrpSpPr>
          <p:cNvPr id="9219" name="组合 9218"/>
          <p:cNvGrpSpPr/>
          <p:nvPr/>
        </p:nvGrpSpPr>
        <p:grpSpPr>
          <a:xfrm>
            <a:off x="543560" y="4387215"/>
            <a:ext cx="3023870" cy="599440"/>
            <a:chOff x="0" y="0"/>
            <a:chExt cx="1451072" cy="869848"/>
          </a:xfrm>
        </p:grpSpPr>
        <p:sp>
          <p:nvSpPr>
            <p:cNvPr id="9220" name="圆角矩形 50"/>
            <p:cNvSpPr/>
            <p:nvPr/>
          </p:nvSpPr>
          <p:spPr>
            <a:xfrm>
              <a:off x="0" y="0"/>
              <a:ext cx="1451072" cy="869848"/>
            </a:xfrm>
            <a:prstGeom prst="roundRect">
              <a:avLst>
                <a:gd name="adj" fmla="val 10000"/>
              </a:avLst>
            </a:prstGeom>
            <a:solidFill>
              <a:srgbClr val="438ACB">
                <a:alpha val="100000"/>
              </a:srgbClr>
            </a:solidFill>
            <a:ln w="25400" cap="flat" cmpd="sng">
              <a:solidFill>
                <a:srgbClr val="FFFFFF"/>
              </a:solidFill>
              <a:prstDash val="solid"/>
              <a:headEnd type="none" w="med" len="med"/>
              <a:tailEnd type="none" w="med" len="med"/>
            </a:ln>
          </p:spPr>
          <p:txBody>
            <a:bodyPr/>
            <a:lstStyle/>
            <a:p>
              <a:endParaRPr lang="zh-CN" altLang="en-US"/>
            </a:p>
          </p:txBody>
        </p:sp>
        <p:sp>
          <p:nvSpPr>
            <p:cNvPr id="9221" name="圆角矩形 4"/>
            <p:cNvSpPr/>
            <p:nvPr/>
          </p:nvSpPr>
          <p:spPr>
            <a:xfrm>
              <a:off x="17464" y="17461"/>
              <a:ext cx="1416144" cy="546036"/>
            </a:xfrm>
            <a:prstGeom prst="rect">
              <a:avLst/>
            </a:prstGeom>
            <a:noFill/>
            <a:ln w="9525">
              <a:noFill/>
            </a:ln>
          </p:spPr>
          <p:txBody>
            <a:bodyPr vert="horz" wrap="square" lIns="128016" tIns="128016" rIns="128016" bIns="68580" anchor="t"/>
            <a:lstStyle/>
            <a:p>
              <a:pPr algn="ctr">
                <a:lnSpc>
                  <a:spcPct val="90000"/>
                </a:lnSpc>
                <a:spcAft>
                  <a:spcPct val="35000"/>
                </a:spcAft>
              </a:pPr>
              <a:r>
                <a:rPr lang="zh-CN" altLang="en-US" sz="2800" b="1" dirty="0">
                  <a:solidFill>
                    <a:srgbClr val="FFFFFF"/>
                  </a:solidFill>
                  <a:latin typeface="Arial Unicode MS" pitchFamily="2" charset="-122"/>
                  <a:ea typeface="黑体" panose="02010609060101010101" pitchFamily="49" charset="-122"/>
                  <a:sym typeface="Arial Unicode MS" pitchFamily="2" charset="-122"/>
                </a:rPr>
                <a:t>非专有许可合同</a:t>
              </a:r>
            </a:p>
          </p:txBody>
        </p:sp>
      </p:grpSp>
      <p:sp>
        <p:nvSpPr>
          <p:cNvPr id="9224" name="圆角矩形 6"/>
          <p:cNvSpPr/>
          <p:nvPr/>
        </p:nvSpPr>
        <p:spPr>
          <a:xfrm>
            <a:off x="889000" y="4877435"/>
            <a:ext cx="7365365" cy="1497965"/>
          </a:xfrm>
          <a:prstGeom prst="rect">
            <a:avLst/>
          </a:prstGeom>
          <a:noFill/>
          <a:ln w="9525">
            <a:noFill/>
          </a:ln>
        </p:spPr>
        <p:txBody>
          <a:bodyPr vert="horz" wrap="square" lIns="106680" tIns="106680" rIns="106680" bIns="106680" anchor="t"/>
          <a:lstStyle/>
          <a:p>
            <a:pPr marL="342900" lvl="1" indent="-342900" algn="l">
              <a:lnSpc>
                <a:spcPct val="110000"/>
              </a:lnSpc>
              <a:spcAft>
                <a:spcPct val="15000"/>
              </a:spcAft>
              <a:buClrTx/>
              <a:buSzTx/>
              <a:buFont typeface="Wingdings" panose="05000000000000000000" charset="0"/>
              <a:buChar char="Ø"/>
            </a:pPr>
            <a:r>
              <a:rPr lang="zh-CN" altLang="en-US" sz="2400" dirty="0">
                <a:latin typeface="楷体" panose="02010609060101010101" pitchFamily="49" charset="-122"/>
                <a:ea typeface="楷体" panose="02010609060101010101" pitchFamily="49" charset="-122"/>
              </a:rPr>
              <a:t>著作权人授权作品使用者在一定期限和地域范围内以特定方式使用作品，并可以自己或许可他人以同样方式在该时间和地域范围内使用</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3313"/>
          <p:cNvSpPr>
            <a:spLocks noGrp="1"/>
          </p:cNvSpPr>
          <p:nvPr>
            <p:ph type="title"/>
          </p:nvPr>
        </p:nvSpPr>
        <p:spPr>
          <a:xfrm>
            <a:off x="2090102" y="1394618"/>
            <a:ext cx="4616768" cy="561023"/>
          </a:xfrm>
        </p:spPr>
        <p:txBody>
          <a:bodyPr vert="horz" lIns="69056" tIns="34529" rIns="69056" bIns="34529" rtlCol="0" anchor="ctr">
            <a:normAutofit/>
          </a:bodyPr>
          <a:lstStyle/>
          <a:p>
            <a:pPr algn="ctr"/>
            <a:r>
              <a:rPr lang="zh-CN" altLang="en-US" sz="3200" dirty="0">
                <a:ea typeface="黑体" panose="02010609060101010101" pitchFamily="49" charset="-122"/>
              </a:rPr>
              <a:t>第二节  著作权转移</a:t>
            </a:r>
          </a:p>
        </p:txBody>
      </p:sp>
      <p:sp>
        <p:nvSpPr>
          <p:cNvPr id="24579" name="文本占位符 24578"/>
          <p:cNvSpPr>
            <a:spLocks noGrp="1"/>
          </p:cNvSpPr>
          <p:nvPr/>
        </p:nvSpPr>
        <p:spPr>
          <a:xfrm>
            <a:off x="1708785" y="1899285"/>
            <a:ext cx="6344920" cy="4178300"/>
          </a:xfrm>
          <a:prstGeom prst="rect">
            <a:avLst/>
          </a:prstGeom>
          <a:noFill/>
          <a:ln w="9525">
            <a:noFill/>
            <a:miter/>
          </a:ln>
        </p:spPr>
        <p:txBody>
          <a:bodyPr/>
          <a:lstStyle>
            <a:lvl1pPr marL="342900" lvl="0" indent="-342900" algn="l" defTabSz="91440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n"/>
              <a:defRPr sz="3200" b="0" i="0" u="none" kern="1200" baseline="0">
                <a:solidFill>
                  <a:schemeClr val="tx1"/>
                </a:solidFill>
                <a:effectLst>
                  <a:outerShdw blurRad="38100" dist="38100" dir="2700000">
                    <a:srgbClr val="C0C0C0"/>
                  </a:outerShdw>
                </a:effectLst>
                <a:latin typeface="+mn-lt"/>
                <a:ea typeface="+mn-ea"/>
                <a:cs typeface="+mn-cs"/>
              </a:defRPr>
            </a:lvl1pPr>
            <a:lvl2pPr marL="742950" lvl="1" indent="-285750" algn="l" defTabSz="91440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u"/>
              <a:defRPr sz="3200" b="0" i="0" u="none" kern="1200" baseline="0">
                <a:solidFill>
                  <a:schemeClr val="tx1"/>
                </a:solidFill>
                <a:effectLst>
                  <a:outerShdw blurRad="38100" dist="38100" dir="2700000">
                    <a:srgbClr val="C0C0C0"/>
                  </a:outerShdw>
                </a:effectLst>
                <a:latin typeface="+mn-lt"/>
                <a:ea typeface="+mn-ea"/>
                <a:cs typeface="+mn-cs"/>
              </a:defRPr>
            </a:lvl2pPr>
            <a:lvl3pPr marL="1143000" lvl="2" indent="-228600" algn="l" defTabSz="914400" eaLnBrk="1" fontAlgn="base" latinLnBrk="0" hangingPunct="1">
              <a:lnSpc>
                <a:spcPct val="100000"/>
              </a:lnSpc>
              <a:spcBef>
                <a:spcPct val="20000"/>
              </a:spcBef>
              <a:spcAft>
                <a:spcPct val="0"/>
              </a:spcAft>
              <a:buClr>
                <a:schemeClr val="tx2"/>
              </a:buClr>
              <a:buSzPct val="60000"/>
              <a:buFont typeface="Wingdings" panose="05000000000000000000" pitchFamily="2" charset="2"/>
              <a:buChar char="t"/>
              <a:defRPr sz="3200" b="0" i="0" u="none" kern="1200" baseline="0">
                <a:solidFill>
                  <a:schemeClr val="tx1"/>
                </a:solidFill>
                <a:effectLst>
                  <a:outerShdw blurRad="38100" dist="38100" dir="2700000">
                    <a:srgbClr val="C0C0C0"/>
                  </a:outerShdw>
                </a:effectLst>
                <a:latin typeface="+mn-lt"/>
                <a:ea typeface="+mn-ea"/>
                <a:cs typeface="+mn-cs"/>
              </a:defRPr>
            </a:lvl3pPr>
            <a:lvl4pPr marL="1600200" lvl="3"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4pPr>
            <a:lvl5pPr marL="2057400" lvl="4"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5pPr>
            <a:lvl6pPr marL="2514600" lvl="5"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6pPr>
            <a:lvl7pPr marL="2971800" lvl="6"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7pPr>
            <a:lvl8pPr marL="3429000" lvl="7"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8pPr>
            <a:lvl9pPr marL="3886200" lvl="8" indent="-228600" algn="l" defTabSz="914400" eaLnBrk="1" fontAlgn="base" latinLnBrk="0" hangingPunct="1">
              <a:lnSpc>
                <a:spcPct val="100000"/>
              </a:lnSpc>
              <a:spcBef>
                <a:spcPct val="20000"/>
              </a:spcBef>
              <a:spcAft>
                <a:spcPct val="0"/>
              </a:spcAft>
              <a:buClr>
                <a:schemeClr val="tx1"/>
              </a:buClr>
              <a:buSzPct val="100000"/>
              <a:buFont typeface="Wingdings" panose="05000000000000000000" pitchFamily="2" charset="2"/>
              <a:buChar char="–"/>
              <a:defRPr sz="3200" b="0" i="0" u="none" kern="1200" baseline="0">
                <a:solidFill>
                  <a:schemeClr val="tx1"/>
                </a:solidFill>
                <a:effectLst>
                  <a:outerShdw blurRad="38100" dist="38100" dir="2700000">
                    <a:srgbClr val="C0C0C0"/>
                  </a:outerShdw>
                </a:effectLst>
                <a:latin typeface="+mn-lt"/>
                <a:ea typeface="+mn-ea"/>
                <a:cs typeface="+mn-cs"/>
              </a:defRPr>
            </a:lvl9pPr>
          </a:lstStyle>
          <a:p>
            <a:pPr marL="0" indent="0">
              <a:lnSpc>
                <a:spcPct val="0"/>
              </a:lnSpc>
              <a:spcBef>
                <a:spcPts val="900"/>
              </a:spcBef>
              <a:spcAft>
                <a:spcPts val="900"/>
              </a:spcAft>
              <a:buNone/>
            </a:pPr>
            <a:endParaRPr lang="zh-CN" altLang="en-US" sz="2100" b="1" dirty="0">
              <a:solidFill>
                <a:schemeClr val="bg2"/>
              </a:solidFill>
              <a:effectLst/>
              <a:latin typeface="幼圆" panose="02010509060101010101" charset="-122"/>
              <a:ea typeface="幼圆" panose="02010509060101010101" charset="-122"/>
            </a:endParaRPr>
          </a:p>
          <a:p>
            <a:pPr>
              <a:lnSpc>
                <a:spcPct val="200000"/>
              </a:lnSpc>
              <a:spcBef>
                <a:spcPts val="0"/>
              </a:spcBef>
            </a:pPr>
            <a:r>
              <a:rPr lang="zh-CN" altLang="en-US" sz="2800" b="1" dirty="0">
                <a:effectLst/>
                <a:uFillTx/>
                <a:latin typeface="楷体" panose="02010609060101010101" pitchFamily="49" charset="-122"/>
                <a:ea typeface="楷体" panose="02010609060101010101" pitchFamily="49" charset="-122"/>
                <a:sym typeface="+mn-ea"/>
              </a:rPr>
              <a:t>著作权转让</a:t>
            </a:r>
            <a:endParaRPr lang="zh-CN" altLang="en-US" sz="2800" b="1" dirty="0">
              <a:solidFill>
                <a:schemeClr val="tx1"/>
              </a:solidFill>
              <a:effectLst/>
              <a:uFillTx/>
              <a:latin typeface="楷体" panose="02010609060101010101" pitchFamily="49" charset="-122"/>
              <a:ea typeface="楷体" panose="02010609060101010101" pitchFamily="49" charset="-122"/>
            </a:endParaRPr>
          </a:p>
          <a:p>
            <a:pPr>
              <a:lnSpc>
                <a:spcPct val="200000"/>
              </a:lnSpc>
              <a:spcBef>
                <a:spcPts val="0"/>
              </a:spcBef>
            </a:pPr>
            <a:r>
              <a:rPr lang="zh-CN" altLang="en-US" sz="2800" b="1" dirty="0">
                <a:solidFill>
                  <a:schemeClr val="tx1"/>
                </a:solidFill>
                <a:effectLst/>
                <a:uFillTx/>
                <a:latin typeface="楷体" panose="02010609060101010101" pitchFamily="49" charset="-122"/>
                <a:ea typeface="楷体" panose="02010609060101010101" pitchFamily="49" charset="-122"/>
              </a:rPr>
              <a:t>著作权继承</a:t>
            </a:r>
            <a:endParaRPr lang="en-US" altLang="zh-CN" sz="2800" b="1" dirty="0">
              <a:solidFill>
                <a:schemeClr val="tx1"/>
              </a:solidFill>
              <a:effectLst/>
              <a:uFillTx/>
              <a:latin typeface="楷体" panose="02010609060101010101" pitchFamily="49" charset="-122"/>
              <a:ea typeface="楷体" panose="02010609060101010101" pitchFamily="49" charset="-122"/>
            </a:endParaRPr>
          </a:p>
          <a:p>
            <a:pPr>
              <a:lnSpc>
                <a:spcPct val="200000"/>
              </a:lnSpc>
              <a:spcBef>
                <a:spcPts val="0"/>
              </a:spcBef>
            </a:pPr>
            <a:r>
              <a:rPr lang="zh-CN" altLang="en-US" sz="2800" b="1" dirty="0">
                <a:effectLst/>
                <a:latin typeface="楷体" panose="02010609060101010101" pitchFamily="49" charset="-122"/>
                <a:ea typeface="楷体" panose="02010609060101010101" pitchFamily="49" charset="-122"/>
              </a:rPr>
              <a:t>其他利用行为</a:t>
            </a:r>
            <a:endParaRPr lang="zh-CN" altLang="en-US" sz="2800" b="1" dirty="0">
              <a:solidFill>
                <a:schemeClr val="tx1"/>
              </a:solidFill>
              <a:effectLst/>
              <a:uFillTx/>
              <a:latin typeface="楷体" panose="02010609060101010101" pitchFamily="49" charset="-122"/>
              <a:ea typeface="楷体" panose="02010609060101010101" pitchFamily="49"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圆角矩形 18434"/>
          <p:cNvSpPr/>
          <p:nvPr/>
        </p:nvSpPr>
        <p:spPr>
          <a:xfrm>
            <a:off x="1023620" y="1796415"/>
            <a:ext cx="1316355" cy="574675"/>
          </a:xfrm>
          <a:prstGeom prst="roundRect">
            <a:avLst>
              <a:gd name="adj" fmla="val 16667"/>
            </a:avLst>
          </a:prstGeom>
          <a:solidFill>
            <a:schemeClr val="hlink">
              <a:alpha val="100000"/>
            </a:schemeClr>
          </a:solidFill>
          <a:ln w="9525" cap="flat" cmpd="sng">
            <a:solidFill>
              <a:schemeClr val="bg1"/>
            </a:solidFill>
            <a:prstDash val="solid"/>
            <a:headEnd type="none" w="med" len="med"/>
            <a:tailEnd type="none" w="med" len="med"/>
          </a:ln>
        </p:spPr>
        <p:txBody>
          <a:bodyPr vert="horz" wrap="none" anchor="ctr"/>
          <a:lstStyle/>
          <a:p>
            <a:pPr algn="ctr"/>
            <a:r>
              <a:rPr lang="zh-CN" altLang="en-US" sz="2400" dirty="0">
                <a:solidFill>
                  <a:schemeClr val="bg1"/>
                </a:solidFill>
                <a:latin typeface="Arial" panose="020B0604020202020204" pitchFamily="34" charset="0"/>
                <a:ea typeface="黑体" panose="02010609060101010101" pitchFamily="49" charset="-122"/>
              </a:rPr>
              <a:t>概 念</a:t>
            </a:r>
          </a:p>
        </p:txBody>
      </p:sp>
      <p:sp>
        <p:nvSpPr>
          <p:cNvPr id="18437" name="文本框 18436"/>
          <p:cNvSpPr txBox="1"/>
          <p:nvPr/>
        </p:nvSpPr>
        <p:spPr>
          <a:xfrm>
            <a:off x="1442720" y="2371090"/>
            <a:ext cx="6948805" cy="977265"/>
          </a:xfrm>
          <a:prstGeom prst="rect">
            <a:avLst/>
          </a:prstGeom>
          <a:noFill/>
          <a:ln w="9525">
            <a:noFill/>
          </a:ln>
        </p:spPr>
        <p:txBody>
          <a:bodyPr wrap="square" anchor="t">
            <a:spAutoFit/>
          </a:bodyPr>
          <a:lstStyle/>
          <a:p>
            <a:pPr>
              <a:lnSpc>
                <a:spcPct val="120000"/>
              </a:lnSpc>
            </a:pPr>
            <a:r>
              <a:rPr lang="zh-CN" altLang="en-US" sz="2400" dirty="0">
                <a:latin typeface="楷体" panose="02010609060101010101" pitchFamily="49" charset="-122"/>
                <a:ea typeface="楷体" panose="02010609060101010101" pitchFamily="49" charset="-122"/>
              </a:rPr>
              <a:t>著作权人将著作财产权的</a:t>
            </a:r>
            <a:r>
              <a:rPr lang="zh-CN" altLang="en-US" sz="2400" dirty="0">
                <a:solidFill>
                  <a:srgbClr val="FF3300"/>
                </a:solidFill>
                <a:latin typeface="楷体" panose="02010609060101010101" pitchFamily="49" charset="-122"/>
                <a:ea typeface="楷体" panose="02010609060101010101" pitchFamily="49" charset="-122"/>
              </a:rPr>
              <a:t>全部或部分出让给他人</a:t>
            </a:r>
            <a:r>
              <a:rPr lang="zh-CN" altLang="en-US" sz="2400" dirty="0">
                <a:latin typeface="楷体" panose="02010609060101010101" pitchFamily="49" charset="-122"/>
                <a:ea typeface="楷体" panose="02010609060101010101" pitchFamily="49" charset="-122"/>
              </a:rPr>
              <a:t>的一种民事法律行为，其</a:t>
            </a:r>
            <a:r>
              <a:rPr lang="zh-CN" altLang="en-US" sz="2400" dirty="0">
                <a:solidFill>
                  <a:srgbClr val="FF3300"/>
                </a:solidFill>
                <a:latin typeface="楷体" panose="02010609060101010101" pitchFamily="49" charset="-122"/>
                <a:ea typeface="楷体" panose="02010609060101010101" pitchFamily="49" charset="-122"/>
              </a:rPr>
              <a:t>本质是著作权权属的变更</a:t>
            </a:r>
          </a:p>
        </p:txBody>
      </p:sp>
      <p:sp>
        <p:nvSpPr>
          <p:cNvPr id="2" name="Text Box 4"/>
          <p:cNvSpPr txBox="1">
            <a:spLocks noChangeArrowheads="1"/>
          </p:cNvSpPr>
          <p:nvPr/>
        </p:nvSpPr>
        <p:spPr bwMode="auto">
          <a:xfrm>
            <a:off x="3083886" y="1293475"/>
            <a:ext cx="268541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800" b="1" dirty="0">
                <a:ea typeface="黑体" panose="02010609060101010101" pitchFamily="49" charset="-122"/>
              </a:rPr>
              <a:t>一、著作权转让</a:t>
            </a:r>
          </a:p>
        </p:txBody>
      </p:sp>
      <p:sp>
        <p:nvSpPr>
          <p:cNvPr id="4" name="圆角矩形 3"/>
          <p:cNvSpPr/>
          <p:nvPr/>
        </p:nvSpPr>
        <p:spPr>
          <a:xfrm>
            <a:off x="1023620" y="3641725"/>
            <a:ext cx="1316356" cy="574675"/>
          </a:xfrm>
          <a:prstGeom prst="roundRect">
            <a:avLst>
              <a:gd name="adj" fmla="val 16667"/>
            </a:avLst>
          </a:prstGeom>
          <a:solidFill>
            <a:schemeClr val="hlink">
              <a:alpha val="100000"/>
            </a:schemeClr>
          </a:solidFill>
          <a:ln w="9525" cap="flat" cmpd="sng">
            <a:solidFill>
              <a:schemeClr val="bg1"/>
            </a:solidFill>
            <a:prstDash val="solid"/>
            <a:headEnd type="none" w="med" len="med"/>
            <a:tailEnd type="none" w="med" len="med"/>
          </a:ln>
        </p:spPr>
        <p:txBody>
          <a:bodyPr vert="horz" wrap="none" anchor="ctr"/>
          <a:lstStyle/>
          <a:p>
            <a:pPr algn="ctr"/>
            <a:r>
              <a:rPr lang="zh-CN" altLang="en-US" sz="2400" dirty="0">
                <a:solidFill>
                  <a:schemeClr val="bg1"/>
                </a:solidFill>
                <a:latin typeface="Arial" panose="020B0604020202020204" pitchFamily="34" charset="0"/>
                <a:ea typeface="黑体" panose="02010609060101010101" pitchFamily="49" charset="-122"/>
              </a:rPr>
              <a:t>特征</a:t>
            </a:r>
          </a:p>
        </p:txBody>
      </p:sp>
      <p:sp>
        <p:nvSpPr>
          <p:cNvPr id="3" name="文本框 2"/>
          <p:cNvSpPr txBox="1"/>
          <p:nvPr/>
        </p:nvSpPr>
        <p:spPr>
          <a:xfrm>
            <a:off x="1253490" y="4128135"/>
            <a:ext cx="7327265" cy="1753235"/>
          </a:xfrm>
          <a:prstGeom prst="rect">
            <a:avLst/>
          </a:prstGeom>
          <a:noFill/>
        </p:spPr>
        <p:txBody>
          <a:bodyPr wrap="square" rtlCol="0" anchor="t">
            <a:spAutoFit/>
          </a:bodyPr>
          <a:lstStyle/>
          <a:p>
            <a:pPr marL="342900" indent="-342900" algn="l">
              <a:lnSpc>
                <a:spcPct val="150000"/>
              </a:lnSpc>
              <a:buFont typeface="Wingdings" panose="05000000000000000000" charset="0"/>
              <a:buChar char="Ø"/>
            </a:pPr>
            <a:r>
              <a:rPr lang="zh-CN" altLang="en-US" sz="2400" dirty="0">
                <a:latin typeface="楷体" panose="02010609060101010101" pitchFamily="49" charset="-122"/>
                <a:ea typeface="楷体" panose="02010609060101010101" pitchFamily="49" charset="-122"/>
                <a:sym typeface="+mn-ea"/>
              </a:rPr>
              <a:t>双方、要式法律行为</a:t>
            </a:r>
            <a:endParaRPr lang="zh-CN" altLang="en-US" sz="2400" dirty="0">
              <a:latin typeface="楷体" panose="02010609060101010101" pitchFamily="49" charset="-122"/>
              <a:ea typeface="楷体" panose="02010609060101010101" pitchFamily="49" charset="-122"/>
            </a:endParaRPr>
          </a:p>
          <a:p>
            <a:pPr marL="342900" indent="-342900" algn="l">
              <a:lnSpc>
                <a:spcPct val="150000"/>
              </a:lnSpc>
              <a:buFont typeface="Wingdings" panose="05000000000000000000" charset="0"/>
              <a:buChar char="Ø"/>
            </a:pPr>
            <a:r>
              <a:rPr lang="zh-CN" altLang="en-US" sz="2400" dirty="0">
                <a:latin typeface="楷体" panose="02010609060101010101" pitchFamily="49" charset="-122"/>
                <a:ea typeface="楷体" panose="02010609060101010101" pitchFamily="49" charset="-122"/>
                <a:sym typeface="+mn-ea"/>
              </a:rPr>
              <a:t>著作财产权的一项、几项或者全部</a:t>
            </a:r>
          </a:p>
          <a:p>
            <a:pPr marL="342900" indent="-342900" algn="l" fontAlgn="auto">
              <a:lnSpc>
                <a:spcPct val="150000"/>
              </a:lnSpc>
              <a:spcBef>
                <a:spcPts val="0"/>
              </a:spcBef>
              <a:buFont typeface="Wingdings" panose="05000000000000000000" charset="0"/>
              <a:buChar char="Ø"/>
            </a:pPr>
            <a:r>
              <a:rPr lang="zh-CN" altLang="en-US" sz="2400" dirty="0">
                <a:latin typeface="楷体" panose="02010609060101010101" pitchFamily="49" charset="-122"/>
                <a:ea typeface="楷体" panose="02010609060101010101" pitchFamily="49" charset="-122"/>
                <a:sym typeface="+mn-ea"/>
              </a:rPr>
              <a:t>著作财产权的转让并非作品原件物权的转让</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文本占位符 19458"/>
          <p:cNvSpPr>
            <a:spLocks noGrp="1"/>
          </p:cNvSpPr>
          <p:nvPr>
            <p:ph idx="1"/>
          </p:nvPr>
        </p:nvSpPr>
        <p:spPr>
          <a:xfrm>
            <a:off x="763905" y="1936750"/>
            <a:ext cx="7967980" cy="2992755"/>
          </a:xfrm>
        </p:spPr>
        <p:txBody>
          <a:bodyPr>
            <a:noAutofit/>
          </a:bodyPr>
          <a:lstStyle/>
          <a:p>
            <a:pPr marL="342900" indent="-342900" fontAlgn="auto">
              <a:lnSpc>
                <a:spcPct val="150000"/>
              </a:lnSpc>
              <a:spcBef>
                <a:spcPts val="0"/>
              </a:spcBef>
              <a:buFont typeface="Wingdings" panose="05000000000000000000" charset="0"/>
              <a:buChar char="Ø"/>
            </a:pPr>
            <a:r>
              <a:rPr lang="zh-CN" altLang="en-US" sz="2400" dirty="0"/>
              <a:t>英美法系：权利人有权随意转让和处分自己的全部或部分版权</a:t>
            </a:r>
          </a:p>
          <a:p>
            <a:pPr marL="342900" indent="-342900" fontAlgn="auto">
              <a:lnSpc>
                <a:spcPct val="150000"/>
              </a:lnSpc>
              <a:spcBef>
                <a:spcPts val="0"/>
              </a:spcBef>
              <a:buFont typeface="Wingdings" panose="05000000000000000000" charset="0"/>
              <a:buChar char="Ø"/>
            </a:pPr>
            <a:r>
              <a:rPr lang="zh-CN" altLang="en-US" sz="2400" dirty="0"/>
              <a:t>法国二元论：著作人身权不可转让</a:t>
            </a:r>
          </a:p>
          <a:p>
            <a:pPr marL="342900" indent="-342900" algn="l" fontAlgn="auto">
              <a:lnSpc>
                <a:spcPct val="150000"/>
              </a:lnSpc>
              <a:spcBef>
                <a:spcPts val="0"/>
              </a:spcBef>
              <a:buClrTx/>
              <a:buSzTx/>
              <a:buFont typeface="Wingdings" panose="05000000000000000000" charset="0"/>
              <a:buChar char="Ø"/>
            </a:pPr>
            <a:r>
              <a:rPr lang="zh-CN" altLang="en-US" sz="2400" dirty="0"/>
              <a:t>德国一元论：著作财产权不能转让给第三者，只能授权他人行使</a:t>
            </a:r>
          </a:p>
        </p:txBody>
      </p:sp>
      <p:sp>
        <p:nvSpPr>
          <p:cNvPr id="7" name="圆角矩形 18434"/>
          <p:cNvSpPr/>
          <p:nvPr/>
        </p:nvSpPr>
        <p:spPr>
          <a:xfrm>
            <a:off x="681990" y="1361835"/>
            <a:ext cx="2721610" cy="574675"/>
          </a:xfrm>
          <a:prstGeom prst="roundRect">
            <a:avLst>
              <a:gd name="adj" fmla="val 16667"/>
            </a:avLst>
          </a:prstGeom>
          <a:solidFill>
            <a:schemeClr val="hlink">
              <a:alpha val="100000"/>
            </a:schemeClr>
          </a:solidFill>
          <a:ln w="9525" cap="flat" cmpd="sng">
            <a:solidFill>
              <a:schemeClr val="bg1"/>
            </a:solidFill>
            <a:prstDash val="solid"/>
            <a:headEnd type="none" w="med" len="med"/>
            <a:tailEnd type="none" w="med" len="med"/>
          </a:ln>
        </p:spPr>
        <p:txBody>
          <a:bodyPr vert="horz" wrap="none" anchor="ctr"/>
          <a:lstStyle/>
          <a:p>
            <a:pPr algn="ctr"/>
            <a:r>
              <a:rPr lang="zh-CN" altLang="en-US" sz="2400" dirty="0">
                <a:solidFill>
                  <a:schemeClr val="bg1"/>
                </a:solidFill>
                <a:latin typeface="Arial" panose="020B0604020202020204" pitchFamily="34" charset="0"/>
                <a:ea typeface="黑体" panose="02010609060101010101" pitchFamily="49" charset="-122"/>
              </a:rPr>
              <a:t>转让规则立法例</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752.8110236220473,&quot;width&quot;:5205.163779527559}"/>
</p:tagLst>
</file>

<file path=ppt/theme/theme1.xml><?xml version="1.0" encoding="utf-8"?>
<a:theme xmlns:a="http://schemas.openxmlformats.org/drawingml/2006/main" name="第二章 知识产权前沿问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第二章 知识产权前沿问题</Template>
  <TotalTime>15</TotalTime>
  <Words>1429</Words>
  <Application>Microsoft Office PowerPoint</Application>
  <PresentationFormat>全屏显示(4:3)</PresentationFormat>
  <Paragraphs>119</Paragraphs>
  <Slides>22</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22</vt:i4>
      </vt:variant>
    </vt:vector>
  </HeadingPairs>
  <TitlesOfParts>
    <vt:vector size="34" baseType="lpstr">
      <vt:lpstr>Arial Unicode MS</vt:lpstr>
      <vt:lpstr>等线</vt:lpstr>
      <vt:lpstr>黑体</vt:lpstr>
      <vt:lpstr>华文楷体</vt:lpstr>
      <vt:lpstr>楷体</vt:lpstr>
      <vt:lpstr>微软雅黑</vt:lpstr>
      <vt:lpstr>幼圆</vt:lpstr>
      <vt:lpstr>Arial</vt:lpstr>
      <vt:lpstr>Calibri</vt:lpstr>
      <vt:lpstr>Times New Roman</vt:lpstr>
      <vt:lpstr>Wingdings</vt:lpstr>
      <vt:lpstr>第二章 知识产权前沿问题</vt:lpstr>
      <vt:lpstr>第八章    著作权的行使</vt:lpstr>
      <vt:lpstr>第一节  著作权许可</vt:lpstr>
      <vt:lpstr>PowerPoint 演示文稿</vt:lpstr>
      <vt:lpstr>PowerPoint 演示文稿</vt:lpstr>
      <vt:lpstr>PowerPoint 演示文稿</vt:lpstr>
      <vt:lpstr>PowerPoint 演示文稿</vt:lpstr>
      <vt:lpstr>第二节  著作权转移</vt:lpstr>
      <vt:lpstr>PowerPoint 演示文稿</vt:lpstr>
      <vt:lpstr>PowerPoint 演示文稿</vt:lpstr>
      <vt:lpstr>PowerPoint 演示文稿</vt:lpstr>
      <vt:lpstr>PowerPoint 演示文稿</vt:lpstr>
      <vt:lpstr>二、著作权的继承</vt:lpstr>
      <vt:lpstr>三、其他利用行为</vt:lpstr>
      <vt:lpstr>PowerPoint 演示文稿</vt:lpstr>
      <vt:lpstr>第三节  著作权集体管理</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中国特色知识产权法学创新团队</dc:title>
  <dc:creator>yu FU</dc:creator>
  <cp:lastModifiedBy>以灰 以灰</cp:lastModifiedBy>
  <cp:revision>665</cp:revision>
  <dcterms:created xsi:type="dcterms:W3CDTF">2017-06-15T12:42:00Z</dcterms:created>
  <dcterms:modified xsi:type="dcterms:W3CDTF">2022-04-29T07:01:21Z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2052-11.1.0.11636</vt:lpwstr>
  </property>
  <property fmtid="{D5CDD505-2E9C-101B-9397-08002B2CF9AE}" pid="3" name="ICV">
    <vt:lpwstr>18999D396D314E319727986C7C2A435A</vt:lpwstr>
  </property>
</Properties>
</file>