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358" r:id="rId2"/>
    <p:sldId id="4430" r:id="rId3"/>
    <p:sldId id="4558" r:id="rId4"/>
    <p:sldId id="2362" r:id="rId5"/>
    <p:sldId id="4604" r:id="rId6"/>
    <p:sldId id="4605" r:id="rId7"/>
    <p:sldId id="4606" r:id="rId8"/>
    <p:sldId id="4607" r:id="rId9"/>
    <p:sldId id="2368" r:id="rId10"/>
    <p:sldId id="4528" r:id="rId11"/>
    <p:sldId id="2372" r:id="rId12"/>
    <p:sldId id="2373" r:id="rId13"/>
    <p:sldId id="2374" r:id="rId14"/>
    <p:sldId id="2377" r:id="rId15"/>
    <p:sldId id="2378" r:id="rId16"/>
    <p:sldId id="2383" r:id="rId17"/>
    <p:sldId id="4591" r:id="rId18"/>
    <p:sldId id="2384" r:id="rId19"/>
    <p:sldId id="2388" r:id="rId20"/>
    <p:sldId id="4432" r:id="rId21"/>
    <p:sldId id="2390" r:id="rId22"/>
    <p:sldId id="4529" r:id="rId23"/>
    <p:sldId id="2392" r:id="rId24"/>
    <p:sldId id="4478" r:id="rId25"/>
    <p:sldId id="2393" r:id="rId26"/>
    <p:sldId id="2394" r:id="rId27"/>
    <p:sldId id="2395" r:id="rId28"/>
    <p:sldId id="4433" r:id="rId29"/>
    <p:sldId id="239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9"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5" autoAdjust="0"/>
    <p:restoredTop sz="94660"/>
  </p:normalViewPr>
  <p:slideViewPr>
    <p:cSldViewPr snapToGrid="0">
      <p:cViewPr>
        <p:scale>
          <a:sx n="93" d="100"/>
          <a:sy n="93" d="100"/>
        </p:scale>
        <p:origin x="4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8T10:30:29.822" idx="1">
    <p:pos x="4071" y="1408"/>
    <p:text>是不是只是违约的一个要件？并未得到许可？</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08T10:32:38.435" idx="2">
    <p:pos x="2928" y="1204"/>
    <p:text>如果从文学的角度看来不算侵权行为，那么法律也不应该干涉</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08T10:51:16.698" idx="3">
    <p:pos x="4500" y="1910"/>
    <p:text>可以接触到的情况下可以用于学习欣赏，但仍然不得避开技术措施</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08T10:55:41.607" idx="4">
    <p:pos x="1485" y="2984"/>
    <p:text>属于间接侵权行为</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5-08T10:57:54.388" idx="5">
    <p:pos x="3118" y="2126"/>
    <p:text>单位承担责任；</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08T11:04:42.531" idx="8">
    <p:pos x="2577" y="2997"/>
    <p:text>平台承担不真正连带责任，可以向侵权人追偿；但实践中一般不追偿，成本太高；</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08T11:12:32.558" idx="9">
    <p:pos x="2993" y="2096"/>
    <p:text>算法推荐？在明知或应知的情况下会构成侵权</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C4677F-2A90-4A88-8DB8-5333E57C8AFB}" type="doc">
      <dgm:prSet loTypeId="urn:microsoft.com/office/officeart/2005/8/layout/pyramid2#1" loCatId="list" qsTypeId="urn:microsoft.com/office/officeart/2005/8/quickstyle/simple1#1" qsCatId="simple" csTypeId="urn:microsoft.com/office/officeart/2005/8/colors/accent1_2#1" csCatId="accent1" phldr="1"/>
      <dgm:spPr/>
    </dgm:pt>
    <dgm:pt modelId="{9B1872E9-81C8-4D65-9034-5560F3EF18E9}">
      <dgm:prSet phldrT="[文本]" phldr="0" custT="1"/>
      <dgm:spPr/>
      <dgm:t>
        <a:bodyPr vert="horz" wrap="square"/>
        <a:lstStyle/>
        <a:p>
          <a:pPr>
            <a:lnSpc>
              <a:spcPct val="100000"/>
            </a:lnSpc>
            <a:spcBef>
              <a:spcPct val="0"/>
            </a:spcBef>
            <a:spcAft>
              <a:spcPct val="35000"/>
            </a:spcAft>
          </a:pPr>
          <a:r>
            <a:rPr lang="zh-CN" altLang="en-US" sz="2000" dirty="0">
              <a:latin typeface="楷体" panose="02010609060101010101" pitchFamily="49" charset="-122"/>
              <a:ea typeface="楷体" panose="02010609060101010101" pitchFamily="49" charset="-122"/>
            </a:rPr>
            <a:t>法定许可</a:t>
          </a:r>
        </a:p>
        <a:p>
          <a:pPr>
            <a:lnSpc>
              <a:spcPct val="100000"/>
            </a:lnSpc>
            <a:spcBef>
              <a:spcPct val="0"/>
            </a:spcBef>
            <a:spcAft>
              <a:spcPct val="35000"/>
            </a:spcAft>
          </a:pPr>
          <a:r>
            <a:rPr lang="zh-CN" altLang="en-US" sz="2000" dirty="0">
              <a:latin typeface="楷体" panose="02010609060101010101" pitchFamily="49" charset="-122"/>
              <a:ea typeface="楷体" panose="02010609060101010101" pitchFamily="49" charset="-122"/>
            </a:rPr>
            <a:t>合理使用</a:t>
          </a:r>
        </a:p>
      </dgm:t>
    </dgm:pt>
    <dgm:pt modelId="{3E76C863-B121-449B-8A8A-DB774958FFFC}" type="parTrans" cxnId="{49103338-483C-4023-81C2-7D0BADF5154A}">
      <dgm:prSet/>
      <dgm:spPr/>
      <dgm:t>
        <a:bodyPr/>
        <a:lstStyle/>
        <a:p>
          <a:endParaRPr lang="zh-CN" altLang="en-US"/>
        </a:p>
      </dgm:t>
    </dgm:pt>
    <dgm:pt modelId="{3E949DA8-00D7-4DD1-9AE9-5489CD634DBA}" type="sibTrans" cxnId="{49103338-483C-4023-81C2-7D0BADF5154A}">
      <dgm:prSet/>
      <dgm:spPr/>
      <dgm:t>
        <a:bodyPr/>
        <a:lstStyle/>
        <a:p>
          <a:endParaRPr lang="zh-CN" altLang="en-US"/>
        </a:p>
      </dgm:t>
    </dgm:pt>
    <dgm:pt modelId="{3E6307EC-371B-4EB9-89B5-E038F3A83E94}">
      <dgm:prSet phldrT="[文本]" phldr="0" custT="1"/>
      <dgm:spPr/>
      <dgm:t>
        <a:bodyPr vert="horz" wrap="square"/>
        <a:lstStyle/>
        <a:p>
          <a:pPr>
            <a:lnSpc>
              <a:spcPct val="100000"/>
            </a:lnSpc>
            <a:spcBef>
              <a:spcPct val="0"/>
            </a:spcBef>
            <a:spcAft>
              <a:spcPct val="35000"/>
            </a:spcAft>
          </a:pPr>
          <a:r>
            <a:rPr lang="zh-CN" altLang="en-US" sz="2000" dirty="0">
              <a:latin typeface="楷体" panose="02010609060101010101" pitchFamily="49" charset="-122"/>
              <a:ea typeface="楷体" panose="02010609060101010101" pitchFamily="49" charset="-122"/>
              <a:sym typeface="+mn-ea"/>
            </a:rPr>
            <a:t>许可</a:t>
          </a:r>
          <a:endParaRPr sz="6500">
            <a:latin typeface="楷体" panose="02010609060101010101" pitchFamily="49" charset="-122"/>
            <a:ea typeface="楷体" panose="02010609060101010101" pitchFamily="49" charset="-122"/>
          </a:endParaRPr>
        </a:p>
      </dgm:t>
    </dgm:pt>
    <dgm:pt modelId="{A3ACF5B2-F02F-45AB-82DF-FE0CD4C9DC2B}" type="parTrans" cxnId="{44D82237-80F2-4B1F-ADB8-2FBC501A830E}">
      <dgm:prSet/>
      <dgm:spPr/>
      <dgm:t>
        <a:bodyPr/>
        <a:lstStyle/>
        <a:p>
          <a:endParaRPr lang="zh-CN" altLang="en-US"/>
        </a:p>
      </dgm:t>
    </dgm:pt>
    <dgm:pt modelId="{2086FFBA-2E24-4E6C-AD68-2FF7A770B052}" type="sibTrans" cxnId="{44D82237-80F2-4B1F-ADB8-2FBC501A830E}">
      <dgm:prSet/>
      <dgm:spPr/>
      <dgm:t>
        <a:bodyPr/>
        <a:lstStyle/>
        <a:p>
          <a:endParaRPr lang="zh-CN" altLang="en-US"/>
        </a:p>
      </dgm:t>
    </dgm:pt>
    <dgm:pt modelId="{A69C67A5-FA28-4E4D-B36B-8084718BE83B}" type="pres">
      <dgm:prSet presAssocID="{0FC4677F-2A90-4A88-8DB8-5333E57C8AFB}" presName="compositeShape" presStyleCnt="0">
        <dgm:presLayoutVars>
          <dgm:dir/>
          <dgm:resizeHandles/>
        </dgm:presLayoutVars>
      </dgm:prSet>
      <dgm:spPr/>
    </dgm:pt>
    <dgm:pt modelId="{22F1094B-E064-49E9-9F23-C7BF8FB0BCB4}" type="pres">
      <dgm:prSet presAssocID="{0FC4677F-2A90-4A88-8DB8-5333E57C8AFB}" presName="pyramid" presStyleLbl="node1" presStyleIdx="0" presStyleCnt="1"/>
      <dgm:spPr/>
    </dgm:pt>
    <dgm:pt modelId="{A88DC3D3-CFD2-4841-A8DF-C4A260F775A5}" type="pres">
      <dgm:prSet presAssocID="{0FC4677F-2A90-4A88-8DB8-5333E57C8AFB}" presName="theList" presStyleCnt="0"/>
      <dgm:spPr/>
    </dgm:pt>
    <dgm:pt modelId="{B150CFEB-20BF-4639-8982-39582A44786D}" type="pres">
      <dgm:prSet presAssocID="{9B1872E9-81C8-4D65-9034-5560F3EF18E9}" presName="aNode" presStyleLbl="fgAcc1" presStyleIdx="0" presStyleCnt="2">
        <dgm:presLayoutVars>
          <dgm:bulletEnabled val="1"/>
        </dgm:presLayoutVars>
      </dgm:prSet>
      <dgm:spPr/>
    </dgm:pt>
    <dgm:pt modelId="{4FDE08B6-B968-4116-8E9B-7D88ACE24F12}" type="pres">
      <dgm:prSet presAssocID="{9B1872E9-81C8-4D65-9034-5560F3EF18E9}" presName="aSpace" presStyleCnt="0"/>
      <dgm:spPr/>
    </dgm:pt>
    <dgm:pt modelId="{AE5BE94A-CC30-42CD-B65A-16FB90A4D3DD}" type="pres">
      <dgm:prSet presAssocID="{3E6307EC-371B-4EB9-89B5-E038F3A83E94}" presName="aNode" presStyleLbl="fgAcc1" presStyleIdx="1" presStyleCnt="2">
        <dgm:presLayoutVars>
          <dgm:bulletEnabled val="1"/>
        </dgm:presLayoutVars>
      </dgm:prSet>
      <dgm:spPr/>
    </dgm:pt>
    <dgm:pt modelId="{7C88641D-CE2C-48F4-8B1B-1CE5A399E258}" type="pres">
      <dgm:prSet presAssocID="{3E6307EC-371B-4EB9-89B5-E038F3A83E94}" presName="aSpace" presStyleCnt="0"/>
      <dgm:spPr/>
    </dgm:pt>
  </dgm:ptLst>
  <dgm:cxnLst>
    <dgm:cxn modelId="{44D82237-80F2-4B1F-ADB8-2FBC501A830E}" srcId="{0FC4677F-2A90-4A88-8DB8-5333E57C8AFB}" destId="{3E6307EC-371B-4EB9-89B5-E038F3A83E94}" srcOrd="1" destOrd="0" parTransId="{A3ACF5B2-F02F-45AB-82DF-FE0CD4C9DC2B}" sibTransId="{2086FFBA-2E24-4E6C-AD68-2FF7A770B052}"/>
    <dgm:cxn modelId="{1F671638-A3B0-460D-85EC-71562FF5720A}" type="presOf" srcId="{3E6307EC-371B-4EB9-89B5-E038F3A83E94}" destId="{AE5BE94A-CC30-42CD-B65A-16FB90A4D3DD}" srcOrd="0" destOrd="0" presId="urn:microsoft.com/office/officeart/2005/8/layout/pyramid2#1"/>
    <dgm:cxn modelId="{49103338-483C-4023-81C2-7D0BADF5154A}" srcId="{0FC4677F-2A90-4A88-8DB8-5333E57C8AFB}" destId="{9B1872E9-81C8-4D65-9034-5560F3EF18E9}" srcOrd="0" destOrd="0" parTransId="{3E76C863-B121-449B-8A8A-DB774958FFFC}" sibTransId="{3E949DA8-00D7-4DD1-9AE9-5489CD634DBA}"/>
    <dgm:cxn modelId="{5BC6323C-8B97-4F53-B05B-A4D2C7D3E9E3}" type="presOf" srcId="{0FC4677F-2A90-4A88-8DB8-5333E57C8AFB}" destId="{A69C67A5-FA28-4E4D-B36B-8084718BE83B}" srcOrd="0" destOrd="0" presId="urn:microsoft.com/office/officeart/2005/8/layout/pyramid2#1"/>
    <dgm:cxn modelId="{D1972340-612C-4CBE-A03D-4CC79F4F0A56}" type="presOf" srcId="{9B1872E9-81C8-4D65-9034-5560F3EF18E9}" destId="{B150CFEB-20BF-4639-8982-39582A44786D}" srcOrd="0" destOrd="0" presId="urn:microsoft.com/office/officeart/2005/8/layout/pyramid2#1"/>
    <dgm:cxn modelId="{7C4BF802-162A-4EF9-88E1-5275CCB7C351}" type="presParOf" srcId="{A69C67A5-FA28-4E4D-B36B-8084718BE83B}" destId="{22F1094B-E064-49E9-9F23-C7BF8FB0BCB4}" srcOrd="0" destOrd="0" presId="urn:microsoft.com/office/officeart/2005/8/layout/pyramid2#1"/>
    <dgm:cxn modelId="{8FA3CB17-FFF6-4F3C-902D-FD7F1720D002}" type="presParOf" srcId="{A69C67A5-FA28-4E4D-B36B-8084718BE83B}" destId="{A88DC3D3-CFD2-4841-A8DF-C4A260F775A5}" srcOrd="1" destOrd="0" presId="urn:microsoft.com/office/officeart/2005/8/layout/pyramid2#1"/>
    <dgm:cxn modelId="{4C5AB87C-4A0E-41D2-8801-0F1EF76E6929}" type="presParOf" srcId="{A88DC3D3-CFD2-4841-A8DF-C4A260F775A5}" destId="{B150CFEB-20BF-4639-8982-39582A44786D}" srcOrd="0" destOrd="0" presId="urn:microsoft.com/office/officeart/2005/8/layout/pyramid2#1"/>
    <dgm:cxn modelId="{8E802AF4-3526-43F9-9476-DD8923295932}" type="presParOf" srcId="{A88DC3D3-CFD2-4841-A8DF-C4A260F775A5}" destId="{4FDE08B6-B968-4116-8E9B-7D88ACE24F12}" srcOrd="1" destOrd="0" presId="urn:microsoft.com/office/officeart/2005/8/layout/pyramid2#1"/>
    <dgm:cxn modelId="{C80362C6-9AE8-4117-B987-57DDE7CBD417}" type="presParOf" srcId="{A88DC3D3-CFD2-4841-A8DF-C4A260F775A5}" destId="{AE5BE94A-CC30-42CD-B65A-16FB90A4D3DD}" srcOrd="2" destOrd="0" presId="urn:microsoft.com/office/officeart/2005/8/layout/pyramid2#1"/>
    <dgm:cxn modelId="{0B415B7E-08CE-4A4D-85F3-82D1ECBC6A55}" type="presParOf" srcId="{A88DC3D3-CFD2-4841-A8DF-C4A260F775A5}" destId="{7C88641D-CE2C-48F4-8B1B-1CE5A399E258}" srcOrd="3"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5EE113-95D9-4FD6-854B-06FF072FD8B0}" type="doc">
      <dgm:prSet loTypeId="urn:microsoft.com/office/officeart/2005/8/layout/pyramid3#1" loCatId="pyramid" qsTypeId="urn:microsoft.com/office/officeart/2005/8/quickstyle/simple1#2" qsCatId="simple" csTypeId="urn:microsoft.com/office/officeart/2005/8/colors/accent1_2#2" csCatId="accent1" phldr="0"/>
      <dgm:spPr/>
    </dgm:pt>
    <dgm:pt modelId="{F247D949-B127-45F5-ADA8-D82CF38A343D}">
      <dgm:prSet phldrT="[文本]" phldr="0" custT="1"/>
      <dgm:spPr/>
      <dgm:t>
        <a:bodyPr vert="horz" wrap="square"/>
        <a:lstStyle/>
        <a:p>
          <a:pPr>
            <a:lnSpc>
              <a:spcPct val="100000"/>
            </a:lnSpc>
            <a:spcBef>
              <a:spcPct val="0"/>
            </a:spcBef>
            <a:spcAft>
              <a:spcPct val="35000"/>
            </a:spcAft>
          </a:pPr>
          <a:r>
            <a:rPr lang="zh-CN" altLang="en-US" sz="2000">
              <a:latin typeface="楷体" panose="02010609060101010101" pitchFamily="49" charset="-122"/>
              <a:ea typeface="楷体" panose="02010609060101010101" pitchFamily="49" charset="-122"/>
            </a:rPr>
            <a:t>间接侵权</a:t>
          </a:r>
        </a:p>
      </dgm:t>
    </dgm:pt>
    <dgm:pt modelId="{833AE9D7-9B9E-40F2-A066-A08103141A9C}" type="parTrans" cxnId="{78691985-6AEF-4556-8BEA-251580BCB78A}">
      <dgm:prSet/>
      <dgm:spPr/>
    </dgm:pt>
    <dgm:pt modelId="{74EA4E93-3B09-42D5-8F77-D3A46CBB2720}" type="sibTrans" cxnId="{78691985-6AEF-4556-8BEA-251580BCB78A}">
      <dgm:prSet/>
      <dgm:spPr/>
    </dgm:pt>
    <dgm:pt modelId="{78800E7B-8CD5-44D4-89BD-FFF7F43A8ABE}">
      <dgm:prSet phldrT="[文本]" phldr="0" custT="1"/>
      <dgm:spPr/>
      <dgm:t>
        <a:bodyPr vert="horz" wrap="square"/>
        <a:lstStyle/>
        <a:p>
          <a:pPr>
            <a:lnSpc>
              <a:spcPct val="100000"/>
            </a:lnSpc>
            <a:spcBef>
              <a:spcPct val="0"/>
            </a:spcBef>
            <a:spcAft>
              <a:spcPct val="35000"/>
            </a:spcAft>
          </a:pPr>
          <a:r>
            <a:rPr lang="zh-CN" altLang="en-US" sz="2000">
              <a:latin typeface="楷体" panose="02010609060101010101" pitchFamily="49" charset="-122"/>
              <a:ea typeface="楷体" panose="02010609060101010101" pitchFamily="49" charset="-122"/>
            </a:rPr>
            <a:t>直接侵权</a:t>
          </a:r>
        </a:p>
      </dgm:t>
    </dgm:pt>
    <dgm:pt modelId="{51B8F5B5-E603-4E5E-BEF5-2A8EB759DF2C}" type="parTrans" cxnId="{C926A708-A835-4160-968B-75D14FBC73AA}">
      <dgm:prSet/>
      <dgm:spPr/>
    </dgm:pt>
    <dgm:pt modelId="{467AE74D-E767-4A4E-B551-1D6BF0BFCFE6}" type="sibTrans" cxnId="{C926A708-A835-4160-968B-75D14FBC73AA}">
      <dgm:prSet/>
      <dgm:spPr/>
    </dgm:pt>
    <dgm:pt modelId="{1E959DFC-C90F-4824-804D-98FE898FF05A}" type="pres">
      <dgm:prSet presAssocID="{C25EE113-95D9-4FD6-854B-06FF072FD8B0}" presName="Name0" presStyleCnt="0">
        <dgm:presLayoutVars>
          <dgm:dir/>
          <dgm:animLvl val="lvl"/>
          <dgm:resizeHandles val="exact"/>
        </dgm:presLayoutVars>
      </dgm:prSet>
      <dgm:spPr/>
    </dgm:pt>
    <dgm:pt modelId="{33771A4A-080D-4181-BB6A-DA2F8EF8C93E}" type="pres">
      <dgm:prSet presAssocID="{F247D949-B127-45F5-ADA8-D82CF38A343D}" presName="Name8" presStyleCnt="0"/>
      <dgm:spPr/>
    </dgm:pt>
    <dgm:pt modelId="{5DAE6153-817B-4EBA-A1AF-1C2B53A7105F}" type="pres">
      <dgm:prSet presAssocID="{F247D949-B127-45F5-ADA8-D82CF38A343D}" presName="level" presStyleLbl="node1" presStyleIdx="0" presStyleCnt="2">
        <dgm:presLayoutVars>
          <dgm:chMax val="1"/>
          <dgm:bulletEnabled val="1"/>
        </dgm:presLayoutVars>
      </dgm:prSet>
      <dgm:spPr/>
    </dgm:pt>
    <dgm:pt modelId="{AFE1092E-D9B6-4753-B0F8-B37159CAFB6C}" type="pres">
      <dgm:prSet presAssocID="{F247D949-B127-45F5-ADA8-D82CF38A343D}" presName="levelTx" presStyleLbl="revTx" presStyleIdx="0" presStyleCnt="0">
        <dgm:presLayoutVars>
          <dgm:chMax val="1"/>
          <dgm:bulletEnabled val="1"/>
        </dgm:presLayoutVars>
      </dgm:prSet>
      <dgm:spPr/>
    </dgm:pt>
    <dgm:pt modelId="{F36E474D-7274-426E-9530-286DBFB7B0EA}" type="pres">
      <dgm:prSet presAssocID="{78800E7B-8CD5-44D4-89BD-FFF7F43A8ABE}" presName="Name8" presStyleCnt="0"/>
      <dgm:spPr/>
    </dgm:pt>
    <dgm:pt modelId="{35FF58F2-24E0-455F-81D3-FE32BEBBE04B}" type="pres">
      <dgm:prSet presAssocID="{78800E7B-8CD5-44D4-89BD-FFF7F43A8ABE}" presName="level" presStyleLbl="node1" presStyleIdx="1" presStyleCnt="2">
        <dgm:presLayoutVars>
          <dgm:chMax val="1"/>
          <dgm:bulletEnabled val="1"/>
        </dgm:presLayoutVars>
      </dgm:prSet>
      <dgm:spPr/>
    </dgm:pt>
    <dgm:pt modelId="{21527785-54F6-45D9-A407-1C59ECF8E97F}" type="pres">
      <dgm:prSet presAssocID="{78800E7B-8CD5-44D4-89BD-FFF7F43A8ABE}" presName="levelTx" presStyleLbl="revTx" presStyleIdx="0" presStyleCnt="0">
        <dgm:presLayoutVars>
          <dgm:chMax val="1"/>
          <dgm:bulletEnabled val="1"/>
        </dgm:presLayoutVars>
      </dgm:prSet>
      <dgm:spPr/>
    </dgm:pt>
  </dgm:ptLst>
  <dgm:cxnLst>
    <dgm:cxn modelId="{C926A708-A835-4160-968B-75D14FBC73AA}" srcId="{C25EE113-95D9-4FD6-854B-06FF072FD8B0}" destId="{78800E7B-8CD5-44D4-89BD-FFF7F43A8ABE}" srcOrd="1" destOrd="0" parTransId="{51B8F5B5-E603-4E5E-BEF5-2A8EB759DF2C}" sibTransId="{467AE74D-E767-4A4E-B551-1D6BF0BFCFE6}"/>
    <dgm:cxn modelId="{98657A3B-848A-4806-B988-20A1CF7429DC}" type="presOf" srcId="{78800E7B-8CD5-44D4-89BD-FFF7F43A8ABE}" destId="{35FF58F2-24E0-455F-81D3-FE32BEBBE04B}" srcOrd="0" destOrd="0" presId="urn:microsoft.com/office/officeart/2005/8/layout/pyramid3#1"/>
    <dgm:cxn modelId="{EB3F3E3F-5CF0-4C04-9D33-CC3B0565AB7F}" type="presOf" srcId="{F247D949-B127-45F5-ADA8-D82CF38A343D}" destId="{AFE1092E-D9B6-4753-B0F8-B37159CAFB6C}" srcOrd="1" destOrd="0" presId="urn:microsoft.com/office/officeart/2005/8/layout/pyramid3#1"/>
    <dgm:cxn modelId="{78691985-6AEF-4556-8BEA-251580BCB78A}" srcId="{C25EE113-95D9-4FD6-854B-06FF072FD8B0}" destId="{F247D949-B127-45F5-ADA8-D82CF38A343D}" srcOrd="0" destOrd="0" parTransId="{833AE9D7-9B9E-40F2-A066-A08103141A9C}" sibTransId="{74EA4E93-3B09-42D5-8F77-D3A46CBB2720}"/>
    <dgm:cxn modelId="{702B56B7-10C8-4074-B828-4D16212707B2}" type="presOf" srcId="{78800E7B-8CD5-44D4-89BD-FFF7F43A8ABE}" destId="{21527785-54F6-45D9-A407-1C59ECF8E97F}" srcOrd="1" destOrd="0" presId="urn:microsoft.com/office/officeart/2005/8/layout/pyramid3#1"/>
    <dgm:cxn modelId="{B94481B8-5F3B-42B8-BA8E-B1B67E789C01}" type="presOf" srcId="{F247D949-B127-45F5-ADA8-D82CF38A343D}" destId="{5DAE6153-817B-4EBA-A1AF-1C2B53A7105F}" srcOrd="0" destOrd="0" presId="urn:microsoft.com/office/officeart/2005/8/layout/pyramid3#1"/>
    <dgm:cxn modelId="{818E1BE9-9E62-4B68-90B1-CC045C62B861}" type="presOf" srcId="{C25EE113-95D9-4FD6-854B-06FF072FD8B0}" destId="{1E959DFC-C90F-4824-804D-98FE898FF05A}" srcOrd="0" destOrd="0" presId="urn:microsoft.com/office/officeart/2005/8/layout/pyramid3#1"/>
    <dgm:cxn modelId="{E1764C86-9280-4E17-80AF-29A4EB1C9430}" type="presParOf" srcId="{1E959DFC-C90F-4824-804D-98FE898FF05A}" destId="{33771A4A-080D-4181-BB6A-DA2F8EF8C93E}" srcOrd="0" destOrd="0" presId="urn:microsoft.com/office/officeart/2005/8/layout/pyramid3#1"/>
    <dgm:cxn modelId="{7DF34397-A6EA-4947-9AE2-D6D0952E286F}" type="presParOf" srcId="{33771A4A-080D-4181-BB6A-DA2F8EF8C93E}" destId="{5DAE6153-817B-4EBA-A1AF-1C2B53A7105F}" srcOrd="0" destOrd="0" presId="urn:microsoft.com/office/officeart/2005/8/layout/pyramid3#1"/>
    <dgm:cxn modelId="{861606FF-3AAC-4DF3-9B76-6B8798859835}" type="presParOf" srcId="{33771A4A-080D-4181-BB6A-DA2F8EF8C93E}" destId="{AFE1092E-D9B6-4753-B0F8-B37159CAFB6C}" srcOrd="1" destOrd="0" presId="urn:microsoft.com/office/officeart/2005/8/layout/pyramid3#1"/>
    <dgm:cxn modelId="{4E9AA9CF-C422-4416-9C11-1F7CAD4AFE18}" type="presParOf" srcId="{1E959DFC-C90F-4824-804D-98FE898FF05A}" destId="{F36E474D-7274-426E-9530-286DBFB7B0EA}" srcOrd="1" destOrd="0" presId="urn:microsoft.com/office/officeart/2005/8/layout/pyramid3#1"/>
    <dgm:cxn modelId="{35327CE3-9664-4D85-995D-8191003E53A5}" type="presParOf" srcId="{F36E474D-7274-426E-9530-286DBFB7B0EA}" destId="{35FF58F2-24E0-455F-81D3-FE32BEBBE04B}" srcOrd="0" destOrd="0" presId="urn:microsoft.com/office/officeart/2005/8/layout/pyramid3#1"/>
    <dgm:cxn modelId="{32BE0711-0997-4DB8-9292-D8D21777C925}" type="presParOf" srcId="{F36E474D-7274-426E-9530-286DBFB7B0EA}" destId="{21527785-54F6-45D9-A407-1C59ECF8E97F}" srcOrd="1" destOrd="0" presId="urn:microsoft.com/office/officeart/2005/8/layout/pyramid3#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1094B-E064-49E9-9F23-C7BF8FB0BCB4}">
      <dsp:nvSpPr>
        <dsp:cNvPr id="0" name=""/>
        <dsp:cNvSpPr/>
      </dsp:nvSpPr>
      <dsp:spPr>
        <a:xfrm>
          <a:off x="1803876" y="0"/>
          <a:ext cx="2482850" cy="248285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0CFEB-20BF-4639-8982-39582A44786D}">
      <dsp:nvSpPr>
        <dsp:cNvPr id="0" name=""/>
        <dsp:cNvSpPr/>
      </dsp:nvSpPr>
      <dsp:spPr bwMode="white">
        <a:xfrm>
          <a:off x="3045301" y="248527"/>
          <a:ext cx="1613852" cy="8825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楷体" panose="02010609060101010101" pitchFamily="49" charset="-122"/>
              <a:ea typeface="楷体" panose="02010609060101010101" pitchFamily="49" charset="-122"/>
            </a:rPr>
            <a:t>法定许可</a:t>
          </a:r>
        </a:p>
        <a:p>
          <a:pPr marL="0" lvl="0" indent="0" algn="ctr" defTabSz="889000">
            <a:lnSpc>
              <a:spcPct val="100000"/>
            </a:lnSpc>
            <a:spcBef>
              <a:spcPct val="0"/>
            </a:spcBef>
            <a:spcAft>
              <a:spcPct val="35000"/>
            </a:spcAft>
            <a:buNone/>
          </a:pPr>
          <a:r>
            <a:rPr lang="zh-CN" altLang="en-US" sz="2000" kern="1200" dirty="0">
              <a:latin typeface="楷体" panose="02010609060101010101" pitchFamily="49" charset="-122"/>
              <a:ea typeface="楷体" panose="02010609060101010101" pitchFamily="49" charset="-122"/>
            </a:rPr>
            <a:t>合理使用</a:t>
          </a:r>
        </a:p>
      </dsp:txBody>
      <dsp:txXfrm>
        <a:off x="3088385" y="291611"/>
        <a:ext cx="1527684" cy="796407"/>
      </dsp:txXfrm>
    </dsp:sp>
    <dsp:sp modelId="{AE5BE94A-CC30-42CD-B65A-16FB90A4D3DD}">
      <dsp:nvSpPr>
        <dsp:cNvPr id="0" name=""/>
        <dsp:cNvSpPr/>
      </dsp:nvSpPr>
      <dsp:spPr bwMode="white">
        <a:xfrm>
          <a:off x="3045301" y="1241425"/>
          <a:ext cx="1613852" cy="8825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楷体" panose="02010609060101010101" pitchFamily="49" charset="-122"/>
              <a:ea typeface="楷体" panose="02010609060101010101" pitchFamily="49" charset="-122"/>
              <a:sym typeface="+mn-ea"/>
            </a:rPr>
            <a:t>许可</a:t>
          </a:r>
          <a:endParaRPr sz="6500" kern="1200">
            <a:latin typeface="楷体" panose="02010609060101010101" pitchFamily="49" charset="-122"/>
            <a:ea typeface="楷体" panose="02010609060101010101" pitchFamily="49" charset="-122"/>
          </a:endParaRPr>
        </a:p>
      </dsp:txBody>
      <dsp:txXfrm>
        <a:off x="3088385" y="1284509"/>
        <a:ext cx="1527684" cy="7964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E6153-817B-4EBA-A1AF-1C2B53A7105F}">
      <dsp:nvSpPr>
        <dsp:cNvPr id="0" name=""/>
        <dsp:cNvSpPr/>
      </dsp:nvSpPr>
      <dsp:spPr>
        <a:xfrm rot="10800000">
          <a:off x="0" y="0"/>
          <a:ext cx="2912745" cy="1401127"/>
        </a:xfrm>
        <a:prstGeom prst="trapezoid">
          <a:avLst>
            <a:gd name="adj" fmla="val 5197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a:latin typeface="楷体" panose="02010609060101010101" pitchFamily="49" charset="-122"/>
              <a:ea typeface="楷体" panose="02010609060101010101" pitchFamily="49" charset="-122"/>
            </a:rPr>
            <a:t>间接侵权</a:t>
          </a:r>
        </a:p>
      </dsp:txBody>
      <dsp:txXfrm rot="-10800000">
        <a:off x="509730" y="0"/>
        <a:ext cx="1893284" cy="1401127"/>
      </dsp:txXfrm>
    </dsp:sp>
    <dsp:sp modelId="{35FF58F2-24E0-455F-81D3-FE32BEBBE04B}">
      <dsp:nvSpPr>
        <dsp:cNvPr id="0" name=""/>
        <dsp:cNvSpPr/>
      </dsp:nvSpPr>
      <dsp:spPr>
        <a:xfrm rot="10800000">
          <a:off x="728186" y="1401127"/>
          <a:ext cx="1456372" cy="1401127"/>
        </a:xfrm>
        <a:prstGeom prst="trapezoid">
          <a:avLst>
            <a:gd name="adj" fmla="val 5197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100000"/>
            </a:lnSpc>
            <a:spcBef>
              <a:spcPct val="0"/>
            </a:spcBef>
            <a:spcAft>
              <a:spcPct val="35000"/>
            </a:spcAft>
            <a:buNone/>
          </a:pPr>
          <a:r>
            <a:rPr lang="zh-CN" altLang="en-US" sz="2000" kern="1200">
              <a:latin typeface="楷体" panose="02010609060101010101" pitchFamily="49" charset="-122"/>
              <a:ea typeface="楷体" panose="02010609060101010101" pitchFamily="49" charset="-122"/>
            </a:rPr>
            <a:t>直接侵权</a:t>
          </a:r>
        </a:p>
      </dsp:txBody>
      <dsp:txXfrm rot="-10800000">
        <a:off x="728186" y="1401127"/>
        <a:ext cx="1456372" cy="140112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t>2022/5/8</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t>‹#›</a:t>
            </a:fld>
            <a:endParaRPr lang="zh-CN" altLang="en-US"/>
          </a:p>
        </p:txBody>
      </p:sp>
      <p:pic>
        <p:nvPicPr>
          <p:cNvPr id="7" name="图片 6" descr="title"/>
          <p:cNvPicPr>
            <a:picLocks noChangeAspect="1"/>
          </p:cNvPicPr>
          <p:nvPr/>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ppt&#36164;&#26009;/2005&#20114;&#32852;&#32593;&#33879;&#20316;&#26435;&#34892;&#25919;&#20445;&#25252;&#21150;&#27861;.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fontScale="90000"/>
          </a:bodyPr>
          <a:lstStyle/>
          <a:p>
            <a:pPr algn="ctr"/>
            <a:r>
              <a:rPr kumimoji="1" lang="zh-CN" altLang="en-US" sz="3600" dirty="0">
                <a:ea typeface="黑体" panose="02010609060101010101" pitchFamily="49" charset="-122"/>
              </a:rPr>
              <a:t>第九章    著作权的侵权与救济</a:t>
            </a:r>
          </a:p>
        </p:txBody>
      </p:sp>
      <p:sp>
        <p:nvSpPr>
          <p:cNvPr id="3" name="内容占位符 2"/>
          <p:cNvSpPr>
            <a:spLocks noGrp="1"/>
          </p:cNvSpPr>
          <p:nvPr>
            <p:ph idx="1"/>
          </p:nvPr>
        </p:nvSpPr>
        <p:spPr>
          <a:xfrm>
            <a:off x="1636395" y="2475865"/>
            <a:ext cx="6078855" cy="2556709"/>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直接侵权行为</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间接侵权行为</a:t>
            </a: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法律责任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492760" y="1160780"/>
            <a:ext cx="8158480" cy="4749800"/>
          </a:xfrm>
        </p:spPr>
        <p:txBody>
          <a:bodyPr>
            <a:noAutofit/>
          </a:bodyPr>
          <a:lstStyle/>
          <a:p>
            <a:pPr marL="467995" indent="-457200" algn="l">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限制事由：</a:t>
            </a: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为学校课堂教学或者科学研究，提供少量已经发表的作品，供教学或者科研人员使用，而该作品无法通过正常途径获取；</a:t>
            </a: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不以营利为目的，以阅读障碍者能够感知的无障碍方式向其提供已经发表的作品，而该作品无法通过正常途径获取；</a:t>
            </a: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国家机关依照行政、监察、司法程序执行公务；</a:t>
            </a: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对计算机及其系统或者网络的安全性能进行测试；</a:t>
            </a: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进行加密研究或者计算机软件反向工程研究</a:t>
            </a:r>
            <a:endParaRPr lang="en-US" altLang="zh-CN" sz="2000" dirty="0">
              <a:latin typeface="楷体" panose="02010609060101010101" pitchFamily="49" charset="-122"/>
              <a:ea typeface="楷体" panose="02010609060101010101" pitchFamily="49" charset="-122"/>
            </a:endParaRPr>
          </a:p>
          <a:p>
            <a:pPr marL="467995" indent="-457200" algn="l">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限制的</a:t>
            </a:r>
            <a:r>
              <a:rPr lang="zh-CN" altLang="en-US" sz="2000" b="1" dirty="0">
                <a:solidFill>
                  <a:srgbClr val="FF0000"/>
                </a:solidFill>
                <a:latin typeface="楷体" panose="02010609060101010101" pitchFamily="49" charset="-122"/>
                <a:ea typeface="楷体" panose="02010609060101010101" pitchFamily="49" charset="-122"/>
              </a:rPr>
              <a:t>反限制</a:t>
            </a:r>
            <a:r>
              <a:rPr lang="zh-CN" altLang="en-US" sz="2000" dirty="0">
                <a:latin typeface="楷体" panose="02010609060101010101" pitchFamily="49" charset="-122"/>
                <a:ea typeface="楷体" panose="02010609060101010101" pitchFamily="49" charset="-122"/>
              </a:rPr>
              <a:t>：不得向他人提供避开技术措施的技术、装置或者部件，不得侵犯权利人依法享有的其他权利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48</a:t>
            </a:r>
            <a:r>
              <a:rPr lang="zh-CN" altLang="en-US" sz="3200" dirty="0">
                <a:latin typeface="华文行楷" panose="02010800040101010101" pitchFamily="2" charset="-122"/>
                <a:ea typeface="华文行楷" panose="02010800040101010101" pitchFamily="2" charset="-122"/>
              </a:rPr>
              <a:t>号）：技术保护措施滥用</a:t>
            </a:r>
          </a:p>
        </p:txBody>
      </p:sp>
      <p:sp>
        <p:nvSpPr>
          <p:cNvPr id="3" name="内容占位符 2"/>
          <p:cNvSpPr>
            <a:spLocks noGrp="1"/>
          </p:cNvSpPr>
          <p:nvPr>
            <p:ph idx="1"/>
          </p:nvPr>
        </p:nvSpPr>
        <p:spPr>
          <a:xfrm>
            <a:off x="374015" y="1978025"/>
            <a:ext cx="8450580" cy="2940050"/>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裁判要点 ：</a:t>
            </a:r>
          </a:p>
          <a:p>
            <a:pPr marL="0" indent="0" algn="just">
              <a:lnSpc>
                <a:spcPct val="150000"/>
              </a:lnSpc>
              <a:buNone/>
            </a:pPr>
            <a:r>
              <a:rPr lang="zh-CN" altLang="en-US" sz="2000" dirty="0">
                <a:latin typeface="华文楷体" panose="02010600040101010101" pitchFamily="2" charset="-122"/>
                <a:ea typeface="华文楷体" panose="02010600040101010101" pitchFamily="2" charset="-122"/>
              </a:rPr>
              <a:t>　　</a:t>
            </a:r>
            <a:r>
              <a:rPr lang="zh-CN" altLang="en-US" sz="2000" dirty="0"/>
              <a:t>计算机软件著作权人为实现软件与机器的捆绑销售，将软件运行的输出数据设定为特定文件格式，以限制其他竞争者的机器读取以该特定文件格式保存的数据，从而将其在软件上的竞争优势扩展到机器，不属于著作权法所规定的著作权人为保护其软件著作权而采取的技术措施。他人研发软件读取其设定的特定文件格式的，不构成侵害计算机软件著作权。</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548640" y="1037590"/>
            <a:ext cx="8046720" cy="5222875"/>
          </a:xfrm>
        </p:spPr>
        <p:txBody>
          <a:bodyPr>
            <a:noAutofit/>
          </a:bodyPr>
          <a:lstStyle/>
          <a:p>
            <a:pPr marL="0" indent="0">
              <a:lnSpc>
                <a:spcPct val="150000"/>
              </a:lnSpc>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）侵害权利管理信息</a:t>
            </a:r>
            <a:endParaRPr lang="en-US" altLang="zh-CN" sz="2000" dirty="0">
              <a:latin typeface="楷体" panose="02010609060101010101" pitchFamily="49" charset="-122"/>
              <a:ea typeface="楷体" panose="02010609060101010101" pitchFamily="49" charset="-122"/>
            </a:endParaRPr>
          </a:p>
          <a:p>
            <a:pPr marL="467995" indent="-457200" algn="l">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权利管理信息：说明作品及其作者、表演及其表演者、录音录像制品及其制作者的信息，作品、表演、录音录像制品权利人的信息和使用条件的信息，以及表示上述信息的数字或者代码</a:t>
            </a:r>
          </a:p>
          <a:p>
            <a:pPr marL="467995" indent="-457200" algn="l">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侵权行为：</a:t>
            </a:r>
          </a:p>
          <a:p>
            <a:pPr marL="702310" indent="-342900" algn="l">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直接规避行为：</a:t>
            </a:r>
            <a:r>
              <a:rPr lang="zh-CN" altLang="en-US" sz="2000" b="1" dirty="0">
                <a:solidFill>
                  <a:srgbClr val="FF0000"/>
                </a:solidFill>
                <a:latin typeface="楷体" panose="02010609060101010101" pitchFamily="49" charset="-122"/>
                <a:ea typeface="楷体" panose="02010609060101010101" pitchFamily="49" charset="-122"/>
              </a:rPr>
              <a:t>故意</a:t>
            </a:r>
            <a:r>
              <a:rPr lang="zh-CN" altLang="en-US" sz="2000" dirty="0">
                <a:latin typeface="楷体" panose="02010609060101010101" pitchFamily="49" charset="-122"/>
                <a:ea typeface="楷体" panose="02010609060101010101" pitchFamily="49" charset="-122"/>
              </a:rPr>
              <a:t>删除或者改变作品、版式设计、表演、录音录像制品或者广播、电视上的权利管理信息</a:t>
            </a:r>
          </a:p>
          <a:p>
            <a:pPr marL="702310" indent="-342900" algn="l">
              <a:lnSpc>
                <a:spcPct val="150000"/>
              </a:lnSpc>
              <a:spcBef>
                <a:spcPts val="0"/>
              </a:spcBef>
              <a:buClrTx/>
              <a:buSzTx/>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限制：由于技术上的原因</a:t>
            </a:r>
            <a:r>
              <a:rPr lang="zh-CN" altLang="en-US" sz="2000" b="1" dirty="0">
                <a:solidFill>
                  <a:srgbClr val="FF0000"/>
                </a:solidFill>
                <a:latin typeface="楷体" panose="02010609060101010101" pitchFamily="49" charset="-122"/>
                <a:ea typeface="楷体" panose="02010609060101010101" pitchFamily="49" charset="-122"/>
              </a:rPr>
              <a:t>无法避免</a:t>
            </a:r>
            <a:endParaRPr lang="zh-CN" altLang="en-US" sz="2000" dirty="0">
              <a:latin typeface="楷体" panose="02010609060101010101" pitchFamily="49" charset="-122"/>
              <a:ea typeface="楷体" panose="02010609060101010101" pitchFamily="49" charset="-122"/>
            </a:endParaRPr>
          </a:p>
          <a:p>
            <a:pPr marL="702310" indent="-342900" algn="l">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间接规避行为：</a:t>
            </a:r>
            <a:r>
              <a:rPr lang="zh-CN" altLang="en-US" sz="2000" b="1" dirty="0">
                <a:solidFill>
                  <a:srgbClr val="FF0000"/>
                </a:solidFill>
                <a:latin typeface="楷体" panose="02010609060101010101" pitchFamily="49" charset="-122"/>
                <a:ea typeface="楷体" panose="02010609060101010101" pitchFamily="49" charset="-122"/>
              </a:rPr>
              <a:t>知道</a:t>
            </a:r>
            <a:r>
              <a:rPr lang="zh-CN" altLang="en-US" sz="2000" dirty="0">
                <a:latin typeface="楷体" panose="02010609060101010101" pitchFamily="49" charset="-122"/>
                <a:ea typeface="楷体" panose="02010609060101010101" pitchFamily="49" charset="-122"/>
              </a:rPr>
              <a:t>或者</a:t>
            </a:r>
            <a:r>
              <a:rPr lang="zh-CN" altLang="en-US" sz="2000" b="1" dirty="0">
                <a:solidFill>
                  <a:srgbClr val="FF0000"/>
                </a:solidFill>
                <a:latin typeface="楷体" panose="02010609060101010101" pitchFamily="49" charset="-122"/>
                <a:ea typeface="楷体" panose="02010609060101010101" pitchFamily="49" charset="-122"/>
              </a:rPr>
              <a:t>应当知道</a:t>
            </a:r>
            <a:r>
              <a:rPr lang="zh-CN" altLang="en-US" sz="2000" dirty="0">
                <a:latin typeface="楷体" panose="02010609060101010101" pitchFamily="49" charset="-122"/>
                <a:ea typeface="楷体" panose="02010609060101010101" pitchFamily="49" charset="-122"/>
              </a:rPr>
              <a:t>作品、版式设计、表演、录音录像制品或者广播、电视上的权利管理信息未经许可被删除或者改变，仍然</a:t>
            </a:r>
            <a:r>
              <a:rPr lang="zh-CN" altLang="en-US" sz="2000" b="1" dirty="0">
                <a:solidFill>
                  <a:srgbClr val="FF0000"/>
                </a:solidFill>
                <a:latin typeface="楷体" panose="02010609060101010101" pitchFamily="49" charset="-122"/>
                <a:ea typeface="楷体" panose="02010609060101010101" pitchFamily="49" charset="-122"/>
              </a:rPr>
              <a:t>向公众提供</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090295" y="1394618"/>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第二节  间接侵权行为</a:t>
            </a:r>
          </a:p>
        </p:txBody>
      </p:sp>
      <p:sp>
        <p:nvSpPr>
          <p:cNvPr id="24579" name="文本占位符 24578"/>
          <p:cNvSpPr>
            <a:spLocks noGrp="1"/>
          </p:cNvSpPr>
          <p:nvPr/>
        </p:nvSpPr>
        <p:spPr>
          <a:xfrm>
            <a:off x="1769745" y="2122805"/>
            <a:ext cx="6344920" cy="259524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普通间接侵权行为</a:t>
            </a: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网络环境下的间接侵权行为</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846455" y="2117090"/>
            <a:ext cx="7746365" cy="3520440"/>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教唆和帮助侵权</a:t>
            </a: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侵权预备行为和扩大侵权后果的行为：制作专门用于侵权的工具</a:t>
            </a: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替代责任的特别行为：特殊职务作品、委托作品</a:t>
            </a:r>
          </a:p>
        </p:txBody>
      </p:sp>
      <p:sp>
        <p:nvSpPr>
          <p:cNvPr id="6" name="Text Box 4"/>
          <p:cNvSpPr txBox="1">
            <a:spLocks noChangeArrowheads="1"/>
          </p:cNvSpPr>
          <p:nvPr/>
        </p:nvSpPr>
        <p:spPr bwMode="auto">
          <a:xfrm>
            <a:off x="1603375" y="1344295"/>
            <a:ext cx="58616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一、普通间接侵权行为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325245" y="1344295"/>
            <a:ext cx="69151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二、网络环境下的间接侵权行为</a:t>
            </a:r>
          </a:p>
        </p:txBody>
      </p:sp>
      <p:sp>
        <p:nvSpPr>
          <p:cNvPr id="14" name="Text Box 6"/>
          <p:cNvSpPr txBox="1">
            <a:spLocks noChangeArrowheads="1"/>
          </p:cNvSpPr>
          <p:nvPr/>
        </p:nvSpPr>
        <p:spPr bwMode="auto">
          <a:xfrm>
            <a:off x="765175" y="2886710"/>
            <a:ext cx="742315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间接侵权：网络服务提供者通过网络基础设施或者网络服务为他人实施的侵权行为提供实质性</a:t>
            </a:r>
            <a:r>
              <a:rPr lang="zh-CN" altLang="en-US" sz="2000" b="1" dirty="0">
                <a:latin typeface="楷体" panose="02010609060101010101" pitchFamily="49" charset="-122"/>
                <a:ea typeface="楷体" panose="02010609060101010101" pitchFamily="49" charset="-122"/>
              </a:rPr>
              <a:t>帮助</a:t>
            </a:r>
            <a:r>
              <a:rPr lang="zh-CN" altLang="en-US" sz="2000" dirty="0">
                <a:latin typeface="楷体" panose="02010609060101010101" pitchFamily="49" charset="-122"/>
                <a:ea typeface="楷体" panose="02010609060101010101" pitchFamily="49" charset="-122"/>
              </a:rPr>
              <a:t>，且在主观上具有</a:t>
            </a:r>
            <a:r>
              <a:rPr lang="zh-CN" altLang="en-US" sz="2000" b="1" dirty="0">
                <a:latin typeface="楷体" panose="02010609060101010101" pitchFamily="49" charset="-122"/>
                <a:ea typeface="楷体" panose="02010609060101010101" pitchFamily="49" charset="-122"/>
              </a:rPr>
              <a:t>过错</a:t>
            </a:r>
            <a:r>
              <a:rPr lang="zh-CN" altLang="en-US" sz="2000" dirty="0">
                <a:latin typeface="楷体" panose="02010609060101010101" pitchFamily="49" charset="-122"/>
                <a:ea typeface="楷体" panose="02010609060101010101" pitchFamily="49" charset="-122"/>
              </a:rPr>
              <a:t>的侵权行为</a:t>
            </a: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类型：自动接入、缓存、空间存储、搜索</a:t>
            </a: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地位：不真正连带责任人、事实上的最终责任</a:t>
            </a: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与直接行为的关系：直接因果</a:t>
            </a:r>
          </a:p>
        </p:txBody>
      </p:sp>
      <p:sp>
        <p:nvSpPr>
          <p:cNvPr id="15" name="圆角矩形 6146"/>
          <p:cNvSpPr/>
          <p:nvPr/>
        </p:nvSpPr>
        <p:spPr>
          <a:xfrm>
            <a:off x="765175" y="2089150"/>
            <a:ext cx="33629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1</a:t>
            </a:r>
            <a:r>
              <a:rPr lang="zh-CN" altLang="en-US" sz="2400" dirty="0">
                <a:solidFill>
                  <a:schemeClr val="bg1"/>
                </a:solidFill>
                <a:latin typeface="Arial" panose="020B0604020202020204" pitchFamily="34" charset="0"/>
                <a:ea typeface="黑体" panose="02010609060101010101" pitchFamily="49" charset="-122"/>
              </a:rPr>
              <a:t>、间接侵权行为概念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407035" y="1762125"/>
            <a:ext cx="8328660" cy="4410710"/>
          </a:xfrm>
        </p:spPr>
        <p:txBody>
          <a:bodyPr>
            <a:noAutofit/>
          </a:bodyPr>
          <a:lstStyle/>
          <a:p>
            <a:pPr marL="342900" indent="-342900">
              <a:lnSpc>
                <a:spcPct val="125000"/>
              </a:lnSpc>
              <a:spcBef>
                <a:spcPts val="0"/>
              </a:spcBef>
              <a:buFont typeface="Wingdings" panose="05000000000000000000" charset="0"/>
              <a:buChar char="Ø"/>
            </a:pPr>
            <a:r>
              <a:rPr lang="zh-CN" altLang="en-US" sz="2000" b="1" dirty="0">
                <a:sym typeface="+mn-ea"/>
              </a:rPr>
              <a:t>明知</a:t>
            </a:r>
            <a:r>
              <a:rPr lang="zh-CN" altLang="en-US" sz="2000" dirty="0">
                <a:sym typeface="+mn-ea"/>
              </a:rPr>
              <a:t>：网络服务提供者接到权利人以书信、传真、电子邮件等方式提交的通知及初步证据，未及时据此与服务类型采取删除、屏蔽、断开链接等必要措施</a:t>
            </a:r>
            <a:endParaRPr lang="zh-CN" altLang="en-US" sz="2000" b="1" dirty="0">
              <a:latin typeface="楷体" panose="02010609060101010101" pitchFamily="49" charset="-122"/>
              <a:ea typeface="楷体" panose="02010609060101010101" pitchFamily="49" charset="-122"/>
            </a:endParaRPr>
          </a:p>
          <a:p>
            <a:pPr marL="342900" indent="-342900">
              <a:lnSpc>
                <a:spcPct val="125000"/>
              </a:lnSpc>
              <a:spcBef>
                <a:spcPts val="0"/>
              </a:spcBef>
              <a:buFont typeface="Wingdings" panose="05000000000000000000" charset="0"/>
              <a:buChar char="Ø"/>
            </a:pPr>
            <a:r>
              <a:rPr lang="zh-CN" altLang="en-US" sz="2000" b="1" dirty="0">
                <a:latin typeface="楷体" panose="02010609060101010101" pitchFamily="49" charset="-122"/>
                <a:ea typeface="楷体" panose="02010609060101010101" pitchFamily="49" charset="-122"/>
              </a:rPr>
              <a:t>应知：</a:t>
            </a:r>
            <a:r>
              <a:rPr lang="zh-CN" altLang="en-US" sz="2000" dirty="0">
                <a:latin typeface="楷体" panose="02010609060101010101" pitchFamily="49" charset="-122"/>
                <a:ea typeface="楷体" panose="02010609060101010101" pitchFamily="49" charset="-122"/>
              </a:rPr>
              <a:t>侵权的具体事实是否明显，综合考虑以下因素：</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基于服务的性质、方式及其引发侵权的可能性大小，应当具备的管理信息的能力</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作品、表演、音像制品的类型、知名度及侵权信息的明显程度</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是否主动对作品、表演、音像制品进行选择、编辑、修改、推荐等</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是否积极采取了预防侵权的合理措施</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是否设置便捷程序接收侵权通知并及时对侵权通知作出合理的反应</a:t>
            </a:r>
          </a:p>
          <a:p>
            <a:pPr marL="702310" indent="-342900" fontAlgn="auto">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是否针对同一网络用户的重复侵权行为采取了相应的合理措施</a:t>
            </a:r>
          </a:p>
        </p:txBody>
      </p:sp>
      <p:sp>
        <p:nvSpPr>
          <p:cNvPr id="10" name="圆角矩形 6146"/>
          <p:cNvSpPr/>
          <p:nvPr/>
        </p:nvSpPr>
        <p:spPr>
          <a:xfrm>
            <a:off x="567134" y="107020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、明知或应知</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586105" y="1717040"/>
            <a:ext cx="8148320" cy="4948555"/>
          </a:xfrm>
        </p:spPr>
        <p:txBody>
          <a:bodyPr>
            <a:noAutofit/>
          </a:bodyPr>
          <a:lstStyle/>
          <a:p>
            <a:pPr marL="342900" indent="-342900">
              <a:lnSpc>
                <a:spcPct val="125000"/>
              </a:lnSpc>
              <a:spcBef>
                <a:spcPts val="0"/>
              </a:spcBef>
              <a:buFont typeface="Wingdings" panose="05000000000000000000" charset="0"/>
              <a:buChar char="Ø"/>
            </a:pPr>
            <a:r>
              <a:rPr lang="zh-CN" altLang="en-US" sz="2000" b="1" dirty="0">
                <a:sym typeface="+mn-ea"/>
              </a:rPr>
              <a:t>较高义务：</a:t>
            </a:r>
            <a:r>
              <a:rPr lang="zh-CN" altLang="en-US" sz="2000" dirty="0">
                <a:sym typeface="+mn-ea"/>
              </a:rPr>
              <a:t>网络服务提供者从网络用户提供的作品、表演、录音录像制品中</a:t>
            </a:r>
            <a:r>
              <a:rPr lang="zh-CN" altLang="en-US" sz="2000" b="1" dirty="0">
                <a:solidFill>
                  <a:srgbClr val="FF0000"/>
                </a:solidFill>
                <a:sym typeface="+mn-ea"/>
              </a:rPr>
              <a:t>直接</a:t>
            </a:r>
            <a:r>
              <a:rPr lang="zh-CN" altLang="en-US" sz="2000" dirty="0">
                <a:sym typeface="+mn-ea"/>
              </a:rPr>
              <a:t>获得经济利益的，人民法院应当认定其对该网络用户侵害信息网络传播权的行为负有较高的注意义务</a:t>
            </a:r>
            <a:endParaRPr lang="zh-CN" altLang="en-US" sz="2000" dirty="0">
              <a:latin typeface="楷体" panose="02010609060101010101" pitchFamily="49" charset="-122"/>
              <a:ea typeface="楷体" panose="02010609060101010101" pitchFamily="49" charset="-122"/>
            </a:endParaRPr>
          </a:p>
          <a:p>
            <a:pPr marL="342900" indent="-342900">
              <a:lnSpc>
                <a:spcPct val="125000"/>
              </a:lnSpc>
              <a:spcBef>
                <a:spcPts val="0"/>
              </a:spcBef>
              <a:buFont typeface="Wingdings" panose="05000000000000000000" charset="0"/>
              <a:buChar char="Ø"/>
            </a:pPr>
            <a:r>
              <a:rPr lang="zh-CN" altLang="en-US" sz="2000" b="1" dirty="0">
                <a:latin typeface="楷体" panose="02010609060101010101" pitchFamily="49" charset="-122"/>
                <a:ea typeface="楷体" panose="02010609060101010101" pitchFamily="49" charset="-122"/>
              </a:rPr>
              <a:t>认定应知：</a:t>
            </a:r>
            <a:endParaRPr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网络服务提供者在提供网络服务时，对热播影视作品等以设置榜单、目录、索引、描述性段落、内容简介等方式进行推荐，且公众可以在其网页上直接以下载、浏览或者其他方式获得</a:t>
            </a:r>
          </a:p>
          <a:p>
            <a:pPr marL="702310" indent="-342900" algn="l">
              <a:lnSpc>
                <a:spcPct val="150000"/>
              </a:lnSpc>
              <a:spcBef>
                <a:spcPts val="0"/>
              </a:spcBef>
              <a:buClrTx/>
              <a:buSzTx/>
              <a:buFont typeface="Wingdings" panose="05000000000000000000" charset="0"/>
              <a:buChar char="p"/>
            </a:pPr>
            <a:r>
              <a:rPr lang="zh-CN" altLang="en-US" sz="2000" dirty="0">
                <a:sym typeface="+mn-ea"/>
              </a:rPr>
              <a:t>信息存储空间服务提供者应知：</a:t>
            </a:r>
            <a:endParaRPr lang="zh-CN" altLang="en-US" sz="2000" dirty="0">
              <a:latin typeface="楷体" panose="02010609060101010101" pitchFamily="49" charset="-122"/>
              <a:ea typeface="楷体" panose="02010609060101010101" pitchFamily="49" charset="-122"/>
            </a:endParaRPr>
          </a:p>
          <a:p>
            <a:pPr marL="834390" indent="-342900" fontAlgn="auto">
              <a:lnSpc>
                <a:spcPct val="150000"/>
              </a:lnSpc>
              <a:spcBef>
                <a:spcPts val="0"/>
              </a:spcBef>
              <a:buFont typeface="Arial" panose="020B0604020202020204" pitchFamily="34" charset="0"/>
              <a:buChar char="•"/>
            </a:pPr>
            <a:r>
              <a:rPr lang="zh-CN" altLang="en-US" sz="2000" dirty="0">
                <a:sym typeface="+mn-ea"/>
              </a:rPr>
              <a:t>将热播影视作品等置于能明显感知的位置：首页、主要页面</a:t>
            </a:r>
            <a:endParaRPr lang="zh-CN" altLang="en-US" sz="2000" dirty="0">
              <a:latin typeface="楷体" panose="02010609060101010101" pitchFamily="49" charset="-122"/>
              <a:ea typeface="楷体" panose="02010609060101010101" pitchFamily="49" charset="-122"/>
            </a:endParaRPr>
          </a:p>
          <a:p>
            <a:pPr marL="834390" indent="-342900" fontAlgn="auto">
              <a:lnSpc>
                <a:spcPct val="150000"/>
              </a:lnSpc>
              <a:spcBef>
                <a:spcPts val="0"/>
              </a:spcBef>
              <a:buFont typeface="Arial" panose="020B0604020202020204" pitchFamily="34" charset="0"/>
              <a:buChar char="•"/>
            </a:pPr>
            <a:r>
              <a:rPr lang="zh-CN" altLang="en-US" sz="2000" dirty="0">
                <a:sym typeface="+mn-ea"/>
              </a:rPr>
              <a:t>对热播影视作品等的主题、内容主动进行选择、编辑、整理、推荐，或者为其设立专门的排行榜</a:t>
            </a:r>
            <a:endParaRPr lang="zh-CN" altLang="en-US" sz="2000" dirty="0">
              <a:latin typeface="楷体" panose="02010609060101010101" pitchFamily="49" charset="-122"/>
              <a:ea typeface="楷体" panose="02010609060101010101" pitchFamily="49" charset="-122"/>
            </a:endParaRPr>
          </a:p>
        </p:txBody>
      </p:sp>
      <p:sp>
        <p:nvSpPr>
          <p:cNvPr id="6" name="圆角矩形 6146"/>
          <p:cNvSpPr/>
          <p:nvPr/>
        </p:nvSpPr>
        <p:spPr>
          <a:xfrm>
            <a:off x="586184" y="1059406"/>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、明知或应知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2290"/>
          <p:cNvSpPr txBox="1"/>
          <p:nvPr/>
        </p:nvSpPr>
        <p:spPr>
          <a:xfrm>
            <a:off x="417195" y="2001520"/>
            <a:ext cx="8148320" cy="31927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buFont typeface="Wingdings" panose="05000000000000000000" charset="0"/>
              <a:buChar char="Ø"/>
            </a:pPr>
            <a:r>
              <a:rPr lang="zh-CN" altLang="en-US" sz="2000" b="1" dirty="0">
                <a:latin typeface="楷体" panose="02010609060101010101" pitchFamily="49" charset="-122"/>
                <a:ea typeface="楷体" panose="02010609060101010101" pitchFamily="49" charset="-122"/>
              </a:rPr>
              <a:t>排除过错情形：</a:t>
            </a:r>
            <a:endParaRPr lang="en-US" altLang="zh-CN" sz="2000" b="1"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网络服务提供者未对网络用户侵害信息网络传播权的行为主动进行审查的，人民法院不应</a:t>
            </a:r>
            <a:r>
              <a:rPr lang="zh-CN" altLang="en-US" sz="2000" b="1" dirty="0">
                <a:solidFill>
                  <a:srgbClr val="FF0000"/>
                </a:solidFill>
                <a:latin typeface="楷体" panose="02010609060101010101" pitchFamily="49" charset="-122"/>
                <a:ea typeface="楷体" panose="02010609060101010101" pitchFamily="49" charset="-122"/>
              </a:rPr>
              <a:t>据此</a:t>
            </a:r>
            <a:r>
              <a:rPr lang="zh-CN" altLang="en-US" sz="2000" dirty="0">
                <a:latin typeface="楷体" panose="02010609060101010101" pitchFamily="49" charset="-122"/>
                <a:ea typeface="楷体" panose="02010609060101010101" pitchFamily="49" charset="-122"/>
              </a:rPr>
              <a:t>认定其具有过错</a:t>
            </a:r>
            <a:endParaRPr lang="en-US" altLang="zh-CN"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网络服务提供者能够证明已采取合理、有效的技术措施，仍难以发现网络用户侵害信息网络传播权行为的，人民法院应当认定其不具有过错</a:t>
            </a:r>
            <a:endParaRPr lang="en-US" altLang="zh-CN" sz="2000" dirty="0">
              <a:latin typeface="楷体" panose="02010609060101010101" pitchFamily="49" charset="-122"/>
              <a:ea typeface="楷体" panose="02010609060101010101" pitchFamily="49" charset="-122"/>
            </a:endParaRPr>
          </a:p>
        </p:txBody>
      </p:sp>
      <p:sp>
        <p:nvSpPr>
          <p:cNvPr id="7" name="圆角矩形 6146"/>
          <p:cNvSpPr/>
          <p:nvPr/>
        </p:nvSpPr>
        <p:spPr>
          <a:xfrm>
            <a:off x="729059" y="122260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、明知或应知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090295" y="1394618"/>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著作权法上的侵权责任</a:t>
            </a:r>
          </a:p>
        </p:txBody>
      </p:sp>
      <p:sp>
        <p:nvSpPr>
          <p:cNvPr id="24579" name="文本占位符 24578"/>
          <p:cNvSpPr>
            <a:spLocks noGrp="1"/>
          </p:cNvSpPr>
          <p:nvPr/>
        </p:nvSpPr>
        <p:spPr>
          <a:xfrm>
            <a:off x="1708785" y="1899285"/>
            <a:ext cx="6344920" cy="336359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民事责任</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行政责任</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刑事责任</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文本框 6148"/>
          <p:cNvSpPr txBox="1"/>
          <p:nvPr/>
        </p:nvSpPr>
        <p:spPr>
          <a:xfrm>
            <a:off x="5657215" y="1073150"/>
            <a:ext cx="3146425" cy="1938020"/>
          </a:xfrm>
          <a:prstGeom prst="rect">
            <a:avLst/>
          </a:prstGeom>
          <a:noFill/>
          <a:ln w="9525">
            <a:solidFill>
              <a:schemeClr val="accent1"/>
            </a:solidFill>
          </a:ln>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未经著作权人许可，又无法律上的根据，擅自行使或阻碍合法行使受著作权人专有权控制的行为</a:t>
            </a:r>
          </a:p>
        </p:txBody>
      </p:sp>
      <p:graphicFrame>
        <p:nvGraphicFramePr>
          <p:cNvPr id="4" name="图示 3"/>
          <p:cNvGraphicFramePr/>
          <p:nvPr/>
        </p:nvGraphicFramePr>
        <p:xfrm>
          <a:off x="1027430" y="3827780"/>
          <a:ext cx="6463030" cy="2482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314" name="标题 13313"/>
          <p:cNvSpPr>
            <a:spLocks noGrp="1"/>
          </p:cNvSpPr>
          <p:nvPr>
            <p:ph type="title"/>
          </p:nvPr>
        </p:nvSpPr>
        <p:spPr>
          <a:xfrm rot="5400000">
            <a:off x="-1038860" y="3414395"/>
            <a:ext cx="4990465" cy="561340"/>
          </a:xfrm>
        </p:spPr>
        <p:txBody>
          <a:bodyPr vert="vert270" lIns="69056" tIns="34529" rIns="69056" bIns="34529" rtlCol="0" anchor="ctr">
            <a:normAutofit/>
          </a:bodyPr>
          <a:lstStyle/>
          <a:p>
            <a:pPr algn="ctr"/>
            <a:r>
              <a:rPr lang="zh-CN" altLang="en-US" sz="3200" dirty="0">
                <a:ea typeface="黑体" panose="02010609060101010101" pitchFamily="49" charset="-122"/>
              </a:rPr>
              <a:t>在许可与侵权之间</a:t>
            </a:r>
          </a:p>
        </p:txBody>
      </p:sp>
      <p:graphicFrame>
        <p:nvGraphicFramePr>
          <p:cNvPr id="3" name="图示 2"/>
          <p:cNvGraphicFramePr/>
          <p:nvPr/>
        </p:nvGraphicFramePr>
        <p:xfrm>
          <a:off x="2599055" y="1397000"/>
          <a:ext cx="2912745" cy="28022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4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17410"/>
          <p:cNvSpPr txBox="1"/>
          <p:nvPr/>
        </p:nvSpPr>
        <p:spPr>
          <a:xfrm>
            <a:off x="1174929" y="2631324"/>
            <a:ext cx="2811780" cy="1476375"/>
          </a:xfrm>
          <a:prstGeom prst="rect">
            <a:avLst/>
          </a:prstGeom>
          <a:noFill/>
          <a:ln w="9525">
            <a:noFill/>
          </a:ln>
        </p:spPr>
        <p:txBody>
          <a:bodyPr wrap="square">
            <a:spAutoFit/>
          </a:bodyPr>
          <a:lstStyle/>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停止侵害</a:t>
            </a: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消除影响、赔礼道歉</a:t>
            </a: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赔偿损失</a:t>
            </a:r>
          </a:p>
        </p:txBody>
      </p:sp>
      <p:grpSp>
        <p:nvGrpSpPr>
          <p:cNvPr id="17412" name="组合 17411"/>
          <p:cNvGrpSpPr/>
          <p:nvPr/>
        </p:nvGrpSpPr>
        <p:grpSpPr>
          <a:xfrm rot="21345925">
            <a:off x="4767011" y="1835884"/>
            <a:ext cx="3495474" cy="4332296"/>
            <a:chOff x="0" y="0"/>
            <a:chExt cx="3260722" cy="3841096"/>
          </a:xfrm>
        </p:grpSpPr>
        <p:pic>
          <p:nvPicPr>
            <p:cNvPr id="17413" name="Grafik 9" descr="Pagepeel.png"/>
            <p:cNvPicPr>
              <a:picLocks noChangeAspect="1"/>
            </p:cNvPicPr>
            <p:nvPr/>
          </p:nvPicPr>
          <p:blipFill>
            <a:blip r:embed="rId2">
              <a:grayscl/>
            </a:blip>
            <a:stretch>
              <a:fillRect/>
            </a:stretch>
          </p:blipFill>
          <p:spPr>
            <a:xfrm>
              <a:off x="0" y="0"/>
              <a:ext cx="3260722" cy="3841096"/>
            </a:xfrm>
            <a:prstGeom prst="rect">
              <a:avLst/>
            </a:prstGeom>
            <a:noFill/>
            <a:ln w="9525">
              <a:noFill/>
            </a:ln>
          </p:spPr>
        </p:pic>
        <p:sp>
          <p:nvSpPr>
            <p:cNvPr id="17414" name="矩形 11"/>
            <p:cNvSpPr/>
            <p:nvPr/>
          </p:nvSpPr>
          <p:spPr>
            <a:xfrm>
              <a:off x="98923" y="75442"/>
              <a:ext cx="3106305" cy="3655579"/>
            </a:xfrm>
            <a:prstGeom prst="rect">
              <a:avLst/>
            </a:prstGeom>
            <a:noFill/>
            <a:ln w="9525">
              <a:noFill/>
            </a:ln>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侵权赔偿标准：</a:t>
              </a:r>
            </a:p>
            <a:p>
              <a:pPr>
                <a:lnSpc>
                  <a:spcPct val="150000"/>
                </a:lnSpc>
              </a:pPr>
              <a:r>
                <a:rPr lang="zh-CN" altLang="en-US" dirty="0">
                  <a:latin typeface="楷体" panose="02010609060101010101" pitchFamily="49" charset="-122"/>
                  <a:ea typeface="楷体" panose="02010609060101010101" pitchFamily="49" charset="-122"/>
                </a:rPr>
                <a:t> 1、实际损失或违法所得</a:t>
              </a:r>
            </a:p>
            <a:p>
              <a:pPr>
                <a:lnSpc>
                  <a:spcPct val="150000"/>
                </a:lnSpc>
              </a:pPr>
              <a:r>
                <a:rPr lang="zh-CN" altLang="en-US" dirty="0">
                  <a:latin typeface="楷体" panose="02010609060101010101" pitchFamily="49" charset="-122"/>
                  <a:ea typeface="楷体" panose="02010609060101010101" pitchFamily="49" charset="-122"/>
                </a:rPr>
                <a:t> 2、参照该权利使用费</a:t>
              </a:r>
            </a:p>
            <a:p>
              <a:pPr>
                <a:lnSpc>
                  <a:spcPct val="150000"/>
                </a:lnSpc>
              </a:pPr>
              <a:r>
                <a:rPr lang="en-US" altLang="zh-CN" dirty="0">
                  <a:solidFill>
                    <a:schemeClr val="tx1"/>
                  </a:solidFill>
                  <a:latin typeface="楷体" panose="02010609060101010101" pitchFamily="49" charset="-122"/>
                  <a:ea typeface="楷体" panose="02010609060101010101" pitchFamily="49" charset="-122"/>
                </a:rPr>
                <a:t> </a:t>
              </a:r>
              <a:r>
                <a:rPr lang="zh-CN" altLang="en-US" dirty="0">
                  <a:solidFill>
                    <a:schemeClr val="tx1"/>
                  </a:solidFill>
                  <a:latin typeface="楷体" panose="02010609060101010101" pitchFamily="49" charset="-122"/>
                  <a:ea typeface="楷体" panose="02010609060101010101" pitchFamily="49" charset="-122"/>
                </a:rPr>
                <a:t>3、由法院根据侵权行为的情节，判决给予五百元以上五百万元以下的赔偿</a:t>
              </a:r>
            </a:p>
            <a:p>
              <a:pPr>
                <a:lnSpc>
                  <a:spcPct val="150000"/>
                </a:lnSpc>
              </a:pPr>
              <a:r>
                <a:rPr lang="en-US" altLang="zh-CN" dirty="0">
                  <a:solidFill>
                    <a:schemeClr val="tx1"/>
                  </a:solidFill>
                  <a:latin typeface="楷体" panose="02010609060101010101" pitchFamily="49" charset="-122"/>
                  <a:ea typeface="楷体" panose="02010609060101010101" pitchFamily="49" charset="-122"/>
                </a:rPr>
                <a:t> 4</a:t>
              </a:r>
              <a:r>
                <a:rPr lang="zh-CN" altLang="en-US" dirty="0">
                  <a:solidFill>
                    <a:schemeClr val="tx1"/>
                  </a:solidFill>
                  <a:latin typeface="楷体" panose="02010609060101010101" pitchFamily="49" charset="-122"/>
                  <a:ea typeface="楷体" panose="02010609060101010101" pitchFamily="49" charset="-122"/>
                </a:rPr>
                <a:t>、惩罚性赔偿：故意</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情节严重</a:t>
              </a:r>
              <a:r>
                <a:rPr lang="en-US" altLang="zh-CN" dirty="0">
                  <a:solidFill>
                    <a:schemeClr val="tx1"/>
                  </a:solidFill>
                  <a:latin typeface="楷体" panose="02010609060101010101" pitchFamily="49" charset="-122"/>
                  <a:ea typeface="楷体" panose="02010609060101010101" pitchFamily="49" charset="-122"/>
                </a:rPr>
                <a:t>+ </a:t>
              </a:r>
              <a:r>
                <a:rPr lang="zh-CN" altLang="en-US" dirty="0">
                  <a:solidFill>
                    <a:schemeClr val="tx1"/>
                  </a:solidFill>
                  <a:latin typeface="楷体" panose="02010609060101010101" pitchFamily="49" charset="-122"/>
                  <a:ea typeface="楷体" panose="02010609060101010101" pitchFamily="49" charset="-122"/>
                </a:rPr>
                <a:t>一倍以上五倍以下</a:t>
              </a:r>
            </a:p>
            <a:p>
              <a:pPr>
                <a:lnSpc>
                  <a:spcPct val="150000"/>
                </a:lnSpc>
              </a:pPr>
              <a:r>
                <a:rPr lang="en-US" altLang="zh-CN" dirty="0">
                  <a:solidFill>
                    <a:schemeClr val="tx1"/>
                  </a:solidFill>
                  <a:latin typeface="楷体" panose="02010609060101010101" pitchFamily="49" charset="-122"/>
                  <a:ea typeface="楷体" panose="02010609060101010101" pitchFamily="49" charset="-122"/>
                </a:rPr>
                <a:t> 5</a:t>
              </a:r>
              <a:r>
                <a:rPr lang="zh-CN" altLang="en-US" dirty="0">
                  <a:solidFill>
                    <a:schemeClr val="tx1"/>
                  </a:solidFill>
                  <a:latin typeface="楷体" panose="02010609060101010101" pitchFamily="49" charset="-122"/>
                  <a:ea typeface="楷体" panose="02010609060101010101" pitchFamily="49" charset="-122"/>
                </a:rPr>
                <a:t>、合理开支</a:t>
              </a:r>
            </a:p>
            <a:p>
              <a:endParaRPr lang="zh-CN" altLang="en-US" sz="1600" b="1" dirty="0">
                <a:solidFill>
                  <a:schemeClr val="tx1"/>
                </a:solidFill>
                <a:latin typeface="楷体" panose="02010609060101010101" pitchFamily="49" charset="-122"/>
                <a:ea typeface="楷体" panose="02010609060101010101" pitchFamily="49" charset="-122"/>
                <a:sym typeface="微软雅黑" panose="020B0503020204020204" charset="-122"/>
              </a:endParaRPr>
            </a:p>
          </p:txBody>
        </p:sp>
      </p:grpSp>
      <p:grpSp>
        <p:nvGrpSpPr>
          <p:cNvPr id="17415" name="组合 17414"/>
          <p:cNvGrpSpPr/>
          <p:nvPr/>
        </p:nvGrpSpPr>
        <p:grpSpPr>
          <a:xfrm>
            <a:off x="6292850" y="1590675"/>
            <a:ext cx="412750" cy="581025"/>
            <a:chOff x="0" y="0"/>
            <a:chExt cx="671058" cy="947285"/>
          </a:xfrm>
        </p:grpSpPr>
        <p:pic>
          <p:nvPicPr>
            <p:cNvPr id="17416" name="Picture 3" descr="\\Diskstation\PresentationLoad\PRESENTATIONLOAD\4_PRODUKTION\3_CHARTS &amp; DIAGRAMME\Sortieren\paper scraps\pin\pin_rot.png"/>
            <p:cNvPicPr>
              <a:picLocks noChangeAspect="1"/>
            </p:cNvPicPr>
            <p:nvPr/>
          </p:nvPicPr>
          <p:blipFill>
            <a:blip r:embed="rId3"/>
            <a:srcRect l="22310" r="46834" b="37975"/>
            <a:stretch>
              <a:fillRect/>
            </a:stretch>
          </p:blipFill>
          <p:spPr>
            <a:xfrm flipH="1">
              <a:off x="51933" y="0"/>
              <a:ext cx="619125" cy="933450"/>
            </a:xfrm>
            <a:prstGeom prst="rect">
              <a:avLst/>
            </a:prstGeom>
            <a:noFill/>
            <a:ln w="9525">
              <a:noFill/>
            </a:ln>
          </p:spPr>
        </p:pic>
        <p:sp>
          <p:nvSpPr>
            <p:cNvPr id="17417" name="Ellipse 18"/>
            <p:cNvSpPr/>
            <p:nvPr/>
          </p:nvSpPr>
          <p:spPr>
            <a:xfrm>
              <a:off x="0" y="628197"/>
              <a:ext cx="495300" cy="319088"/>
            </a:xfrm>
            <a:prstGeom prst="ellipse">
              <a:avLst/>
            </a:prstGeom>
            <a:gradFill rotWithShape="1">
              <a:gsLst>
                <a:gs pos="0">
                  <a:srgbClr val="7F7F7F">
                    <a:alpha val="100000"/>
                  </a:srgbClr>
                </a:gs>
                <a:gs pos="28999">
                  <a:srgbClr val="FFFFFF">
                    <a:alpha val="100000"/>
                  </a:srgbClr>
                </a:gs>
                <a:gs pos="100000">
                  <a:srgbClr val="FFFFFF">
                    <a:alpha val="100000"/>
                  </a:srgbClr>
                </a:gs>
              </a:gsLst>
              <a:path path="rect">
                <a:fillToRect l="50000" t="50000" r="50000" b="50000"/>
              </a:path>
              <a:tileRect/>
            </a:gradFill>
            <a:ln w="9525">
              <a:noFill/>
            </a:ln>
          </p:spPr>
          <p:txBody>
            <a:bodyPr anchor="ctr"/>
            <a:lstStyle/>
            <a:p>
              <a:pPr algn="ctr"/>
              <a:endParaRPr lang="zh-CN" altLang="en-US" dirty="0">
                <a:solidFill>
                  <a:srgbClr val="FFFFFF"/>
                </a:solidFill>
                <a:latin typeface="Arial" panose="020B0604020202020204" pitchFamily="34" charset="0"/>
              </a:endParaRPr>
            </a:p>
          </p:txBody>
        </p:sp>
      </p:grpSp>
      <p:sp>
        <p:nvSpPr>
          <p:cNvPr id="15" name="Text Box 4"/>
          <p:cNvSpPr txBox="1">
            <a:spLocks noChangeArrowheads="1"/>
          </p:cNvSpPr>
          <p:nvPr/>
        </p:nvSpPr>
        <p:spPr bwMode="auto">
          <a:xfrm>
            <a:off x="3252233" y="134427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一、民事责任</a:t>
            </a:r>
          </a:p>
        </p:txBody>
      </p:sp>
      <p:sp>
        <p:nvSpPr>
          <p:cNvPr id="14" name="圆角矩形 26629"/>
          <p:cNvSpPr/>
          <p:nvPr/>
        </p:nvSpPr>
        <p:spPr>
          <a:xfrm>
            <a:off x="1274492" y="2163141"/>
            <a:ext cx="1885268" cy="36837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1</a:t>
            </a:r>
            <a:r>
              <a:rPr lang="zh-CN" altLang="en-US" sz="2400" dirty="0">
                <a:solidFill>
                  <a:schemeClr val="bg1"/>
                </a:solidFill>
                <a:latin typeface="Arial" panose="020B0604020202020204" pitchFamily="34" charset="0"/>
              </a:rPr>
              <a:t>、责任形式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filter="fade">
                                      <p:cBhvr>
                                        <p:cTn id="7" dur="500"/>
                                        <p:tgtEl>
                                          <p:spTgt spid="17412"/>
                                        </p:tgtEl>
                                      </p:cBhvr>
                                    </p:animEffect>
                                    <p:anim calcmode="lin" valueType="num">
                                      <p:cBhvr>
                                        <p:cTn id="8" dur="500" fill="hold"/>
                                        <p:tgtEl>
                                          <p:spTgt spid="17412"/>
                                        </p:tgtEl>
                                        <p:attrNameLst>
                                          <p:attrName>ppt_x</p:attrName>
                                        </p:attrNameLst>
                                      </p:cBhvr>
                                      <p:tavLst>
                                        <p:tav tm="0">
                                          <p:val>
                                            <p:strVal val="#ppt_x"/>
                                          </p:val>
                                        </p:tav>
                                        <p:tav tm="100000">
                                          <p:val>
                                            <p:strVal val="#ppt_x"/>
                                          </p:val>
                                        </p:tav>
                                      </p:tavLst>
                                    </p:anim>
                                    <p:anim calcmode="lin" valueType="num">
                                      <p:cBhvr>
                                        <p:cTn id="9" dur="500" fill="hold"/>
                                        <p:tgtEl>
                                          <p:spTgt spid="174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551815" y="1983105"/>
            <a:ext cx="8218170" cy="4351655"/>
          </a:xfrm>
        </p:spPr>
        <p:txBody>
          <a:bodyPr>
            <a:normAutofit/>
          </a:bodyPr>
          <a:lstStyle/>
          <a:p>
            <a:pPr marL="342900" indent="-342900" algn="l">
              <a:lnSpc>
                <a:spcPct val="150000"/>
              </a:lnSpc>
              <a:buClrTx/>
              <a:buSzTx/>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著作权人或者与著作权有关的权利人有证据证明他人正在实施或者即将实施侵犯其权利、妨碍其实现权利的行为，如不及时制止将会使其合法权益受到难以弥补的损害的，可以在起诉前依法向人民法院申请采取财产保全、责令作出一定行为或者禁止作出一定行为等措施</a:t>
            </a:r>
          </a:p>
          <a:p>
            <a:pPr marL="342900" indent="-342900" algn="l">
              <a:lnSpc>
                <a:spcPct val="150000"/>
              </a:lnSpc>
              <a:buClrTx/>
              <a:buSzTx/>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为制止侵权行为，在证据可能灭失或者以后难以取得的情况下，著作权人或者与著作权有关的权利人可以在起诉前依法向人民法院申请保全证据</a:t>
            </a:r>
          </a:p>
        </p:txBody>
      </p:sp>
      <p:sp>
        <p:nvSpPr>
          <p:cNvPr id="8" name="圆角矩形 26629"/>
          <p:cNvSpPr/>
          <p:nvPr/>
        </p:nvSpPr>
        <p:spPr>
          <a:xfrm>
            <a:off x="612140" y="1614805"/>
            <a:ext cx="2870200" cy="36830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2</a:t>
            </a:r>
            <a:r>
              <a:rPr lang="zh-CN" altLang="en-US" sz="2400" dirty="0">
                <a:solidFill>
                  <a:schemeClr val="bg1"/>
                </a:solidFill>
                <a:latin typeface="Arial" panose="020B0604020202020204" pitchFamily="34" charset="0"/>
              </a:rPr>
              <a:t>、保全措施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761365" y="1477645"/>
            <a:ext cx="7870190" cy="2085975"/>
          </a:xfrm>
        </p:spPr>
        <p:txBody>
          <a:bodyPr>
            <a:normAutofit/>
          </a:bodyPr>
          <a:lstStyle/>
          <a:p>
            <a:pPr marL="342900" indent="-342900" algn="l">
              <a:lnSpc>
                <a:spcPct val="150000"/>
              </a:lnSpc>
              <a:buClrTx/>
              <a:buSzTx/>
              <a:buFont typeface="Wingdings" panose="05000000000000000000" charset="0"/>
              <a:buChar char="Ø"/>
            </a:pPr>
            <a:r>
              <a:rPr lang="zh-CN" altLang="en-US" sz="2000" dirty="0">
                <a:sym typeface="+mn-ea"/>
              </a:rPr>
              <a:t>赔偿数额：</a:t>
            </a:r>
            <a:r>
              <a:rPr lang="zh-CN" altLang="en-US" sz="2000" dirty="0">
                <a:solidFill>
                  <a:schemeClr val="tx1"/>
                </a:solidFill>
                <a:latin typeface="楷体" panose="02010609060101010101" pitchFamily="49" charset="-122"/>
                <a:ea typeface="楷体" panose="02010609060101010101" pitchFamily="49" charset="-122"/>
              </a:rPr>
              <a:t>权利人已经尽了必要举证责任，而与侵权行为相关的账簿、资料等主要由侵权人掌握的，可以责令侵权人提供；侵权人不提供，或者提供虚假的账簿、资料等的，人民法院可以参考权利人的主张和提供的证据确定</a:t>
            </a:r>
          </a:p>
        </p:txBody>
      </p:sp>
      <p:sp>
        <p:nvSpPr>
          <p:cNvPr id="8" name="圆角矩形 26629"/>
          <p:cNvSpPr/>
          <p:nvPr/>
        </p:nvSpPr>
        <p:spPr>
          <a:xfrm>
            <a:off x="553085" y="1026795"/>
            <a:ext cx="4130040" cy="36830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3</a:t>
            </a:r>
            <a:r>
              <a:rPr lang="zh-CN" altLang="en-US" sz="2400" dirty="0">
                <a:solidFill>
                  <a:schemeClr val="bg1"/>
                </a:solidFill>
                <a:latin typeface="Arial" panose="020B0604020202020204" pitchFamily="34" charset="0"/>
              </a:rPr>
              <a:t>、文书提供令（举证妨碍）</a:t>
            </a:r>
          </a:p>
        </p:txBody>
      </p:sp>
      <p:sp>
        <p:nvSpPr>
          <p:cNvPr id="20487" name="文本框 20486"/>
          <p:cNvSpPr txBox="1"/>
          <p:nvPr/>
        </p:nvSpPr>
        <p:spPr>
          <a:xfrm>
            <a:off x="721360" y="4273550"/>
            <a:ext cx="8064500" cy="1938020"/>
          </a:xfrm>
          <a:prstGeom prst="rect">
            <a:avLst/>
          </a:prstGeom>
          <a:noFill/>
          <a:ln w="9525">
            <a:noFill/>
          </a:ln>
        </p:spPr>
        <p:txBody>
          <a:bodyPr wrap="square">
            <a:spAutoFit/>
          </a:bodyPr>
          <a:lstStyle/>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提供证据证明已经取得权利人的许可</a:t>
            </a: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具有不经权利人许可而可以使用的法定情形</a:t>
            </a: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合法来源抗辩：发行者和出租者对其经营的复制品有从合法渠道获得的</a:t>
            </a:r>
            <a:r>
              <a:rPr lang="zh-CN" altLang="en-US" sz="2000" dirty="0">
                <a:solidFill>
                  <a:srgbClr val="FF0000"/>
                </a:solidFill>
                <a:latin typeface="楷体" panose="02010609060101010101" pitchFamily="49" charset="-122"/>
                <a:ea typeface="楷体" panose="02010609060101010101" pitchFamily="49" charset="-122"/>
              </a:rPr>
              <a:t>注意义务</a:t>
            </a:r>
            <a:endParaRPr lang="zh-CN" altLang="en-US" sz="2000" dirty="0">
              <a:latin typeface="楷体" panose="02010609060101010101" pitchFamily="49" charset="-122"/>
              <a:ea typeface="楷体" panose="02010609060101010101" pitchFamily="49" charset="-122"/>
            </a:endParaRPr>
          </a:p>
        </p:txBody>
      </p:sp>
      <p:sp>
        <p:nvSpPr>
          <p:cNvPr id="9" name="圆角矩形 26629"/>
          <p:cNvSpPr/>
          <p:nvPr/>
        </p:nvSpPr>
        <p:spPr>
          <a:xfrm>
            <a:off x="553085" y="3646170"/>
            <a:ext cx="4130040" cy="43688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l"/>
            <a:r>
              <a:rPr lang="en-US" altLang="zh-CN" sz="2400" dirty="0">
                <a:solidFill>
                  <a:schemeClr val="bg1"/>
                </a:solidFill>
                <a:latin typeface="Arial" panose="020B0604020202020204" pitchFamily="34" charset="0"/>
              </a:rPr>
              <a:t>4</a:t>
            </a:r>
            <a:r>
              <a:rPr lang="zh-CN" altLang="en-US" sz="2400" dirty="0">
                <a:solidFill>
                  <a:schemeClr val="bg1"/>
                </a:solidFill>
                <a:latin typeface="Arial" panose="020B0604020202020204" pitchFamily="34" charset="0"/>
              </a:rPr>
              <a:t>、侵权抗辩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additive="base">
                                        <p:cTn id="7" dur="500" fill="hold"/>
                                        <p:tgtEl>
                                          <p:spTgt spid="20487"/>
                                        </p:tgtEl>
                                        <p:attrNameLst>
                                          <p:attrName>ppt_x</p:attrName>
                                        </p:attrNameLst>
                                      </p:cBhvr>
                                      <p:tavLst>
                                        <p:tav tm="0">
                                          <p:val>
                                            <p:strVal val="#ppt_x"/>
                                          </p:val>
                                        </p:tav>
                                        <p:tav tm="100000">
                                          <p:val>
                                            <p:strVal val="#ppt_x"/>
                                          </p:val>
                                        </p:tav>
                                      </p:tavLst>
                                    </p:anim>
                                    <p:anim calcmode="lin" valueType="num">
                                      <p:cBhvr additive="base">
                                        <p:cTn id="8" dur="500" fill="hold"/>
                                        <p:tgtEl>
                                          <p:spTgt spid="2048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20487" grpId="1"/>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21506"/>
          <p:cNvSpPr>
            <a:spLocks noGrp="1"/>
          </p:cNvSpPr>
          <p:nvPr>
            <p:ph idx="1"/>
          </p:nvPr>
        </p:nvSpPr>
        <p:spPr>
          <a:xfrm>
            <a:off x="628650" y="1349375"/>
            <a:ext cx="4631055" cy="4827905"/>
          </a:xfrm>
        </p:spPr>
        <p:txBody>
          <a:bodyPr>
            <a:normAutofit lnSpcReduction="10000"/>
          </a:bodyPr>
          <a:lstStyle/>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证据</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rPr>
              <a:t>当事人自行或者委托他人以订购、现场交易等方法购买侵权复制品而获得的实物、发票等</a:t>
            </a:r>
          </a:p>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证据</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rPr>
              <a:t>公证人员在未向涉嫌侵权的一方当事人表明身份的情况下，如实对另一方当事人按照前款规定的方式取得的证据和取证过程出具的公证书，但有相反证据的除外。</a:t>
            </a:r>
          </a:p>
        </p:txBody>
      </p:sp>
      <p:pic>
        <p:nvPicPr>
          <p:cNvPr id="2" name="图片 1" descr="01200000194971136353778336346[1]"/>
          <p:cNvPicPr>
            <a:picLocks noChangeAspect="1"/>
          </p:cNvPicPr>
          <p:nvPr/>
        </p:nvPicPr>
        <p:blipFill>
          <a:blip r:embed="rId2"/>
          <a:stretch>
            <a:fillRect/>
          </a:stretch>
        </p:blipFill>
        <p:spPr>
          <a:xfrm>
            <a:off x="5951220" y="1349375"/>
            <a:ext cx="2878455" cy="4294505"/>
          </a:xfrm>
          <a:prstGeom prst="rect">
            <a:avLst/>
          </a:prstGeom>
        </p:spPr>
      </p:pic>
      <p:sp>
        <p:nvSpPr>
          <p:cNvPr id="3" name="文本占位符 21506"/>
          <p:cNvSpPr>
            <a:spLocks noGrp="1"/>
          </p:cNvSpPr>
          <p:nvPr/>
        </p:nvSpPr>
        <p:spPr>
          <a:xfrm>
            <a:off x="5951855" y="5805805"/>
            <a:ext cx="2877820" cy="530225"/>
          </a:xfrm>
          <a:prstGeom prst="rect">
            <a:avLst/>
          </a:prstGeom>
        </p:spPr>
        <p:txBody>
          <a:bodyPr vert="horz" lIns="91440" tIns="45720" rIns="91440" bIns="45720" rtlCol="0">
            <a:normAutofit fontScale="9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2400" dirty="0">
                <a:solidFill>
                  <a:srgbClr val="FF0000"/>
                </a:solidFill>
                <a:latin typeface="楷体" panose="02010609060101010101" pitchFamily="49" charset="-122"/>
                <a:ea typeface="楷体" panose="02010609060101010101" pitchFamily="49" charset="-122"/>
              </a:rPr>
              <a:t>第</a:t>
            </a:r>
            <a:r>
              <a:rPr lang="en-US" altLang="zh-CN" sz="2400" dirty="0">
                <a:solidFill>
                  <a:srgbClr val="FF0000"/>
                </a:solidFill>
                <a:latin typeface="楷体" panose="02010609060101010101" pitchFamily="49" charset="-122"/>
                <a:ea typeface="楷体" panose="02010609060101010101" pitchFamily="49" charset="-122"/>
              </a:rPr>
              <a:t>8</a:t>
            </a:r>
            <a:r>
              <a:rPr lang="zh-CN" altLang="en-US" sz="2400" dirty="0">
                <a:solidFill>
                  <a:srgbClr val="FF0000"/>
                </a:solidFill>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55" y="1005205"/>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49</a:t>
            </a:r>
            <a:r>
              <a:rPr lang="zh-CN" altLang="en-US" sz="3200" dirty="0">
                <a:latin typeface="华文行楷" panose="02010800040101010101" pitchFamily="2" charset="-122"/>
                <a:ea typeface="华文行楷" panose="02010800040101010101" pitchFamily="2" charset="-122"/>
              </a:rPr>
              <a:t>号）：</a:t>
            </a:r>
            <a:r>
              <a:rPr lang="zh-CN" altLang="en-US" sz="3200" dirty="0">
                <a:latin typeface="华文行楷" panose="02010800040101010101" pitchFamily="2" charset="-122"/>
                <a:ea typeface="华文行楷" panose="02010800040101010101" pitchFamily="2" charset="-122"/>
                <a:sym typeface="+mn-ea"/>
              </a:rPr>
              <a:t>举证责任</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裁判要点：</a:t>
            </a:r>
          </a:p>
          <a:p>
            <a:pPr marL="0" indent="0" algn="just">
              <a:lnSpc>
                <a:spcPct val="150000"/>
              </a:lnSpc>
              <a:buNone/>
            </a:pPr>
            <a:r>
              <a:rPr lang="zh-CN" altLang="en-US" sz="2000" dirty="0">
                <a:latin typeface="华文楷体" panose="02010600040101010101" pitchFamily="2" charset="-122"/>
                <a:ea typeface="华文楷体" panose="02010600040101010101" pitchFamily="2" charset="-122"/>
              </a:rPr>
              <a:t>　　</a:t>
            </a:r>
            <a:r>
              <a:rPr lang="zh-CN" altLang="en-US" sz="2000" dirty="0">
                <a:cs typeface="楷体" panose="02010609060101010101" pitchFamily="49" charset="-122"/>
              </a:rPr>
              <a:t>在被告拒绝提供被控侵权软件的源程序或者目标程序，且由于技术上的限制，无法从被控侵权产品中直接读出目标程序的情形下，如果原、被告软件在设计缺陷方面基本相同，而被告又无正当理由拒绝提供其软件源程序或者目标程序以供直接比对，则考虑到原告的客观举证难度，可以判定原、被告计算机软件构成实质性相同，由被告承担侵权责任。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23554"/>
          <p:cNvSpPr>
            <a:spLocks noGrp="1"/>
          </p:cNvSpPr>
          <p:nvPr>
            <p:ph idx="1"/>
          </p:nvPr>
        </p:nvSpPr>
        <p:spPr>
          <a:xfrm>
            <a:off x="457200" y="4005263"/>
            <a:ext cx="8229600" cy="2120900"/>
          </a:xfrm>
        </p:spPr>
        <p:txBody>
          <a:bodyPr/>
          <a:lstStyle/>
          <a:p>
            <a:pPr>
              <a:lnSpc>
                <a:spcPct val="80000"/>
              </a:lnSpc>
            </a:pPr>
            <a:endParaRPr lang="zh-CN" altLang="en-US" sz="2000"/>
          </a:p>
          <a:p>
            <a:pPr>
              <a:lnSpc>
                <a:spcPct val="80000"/>
              </a:lnSpc>
            </a:pPr>
            <a:endParaRPr lang="zh-CN" altLang="en-US" sz="2000"/>
          </a:p>
          <a:p>
            <a:pPr>
              <a:lnSpc>
                <a:spcPct val="80000"/>
              </a:lnSpc>
            </a:pPr>
            <a:endParaRPr lang="zh-CN" altLang="en-US" sz="2000"/>
          </a:p>
        </p:txBody>
      </p:sp>
      <p:sp>
        <p:nvSpPr>
          <p:cNvPr id="23556" name="圆角矩形 23555"/>
          <p:cNvSpPr/>
          <p:nvPr/>
        </p:nvSpPr>
        <p:spPr>
          <a:xfrm>
            <a:off x="1219199" y="2152650"/>
            <a:ext cx="2804161"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责令停止侵权行为</a:t>
            </a:r>
          </a:p>
        </p:txBody>
      </p:sp>
      <p:sp>
        <p:nvSpPr>
          <p:cNvPr id="23557" name="圆角矩形 23556"/>
          <p:cNvSpPr/>
          <p:nvPr/>
        </p:nvSpPr>
        <p:spPr>
          <a:xfrm>
            <a:off x="1219199" y="3211513"/>
            <a:ext cx="2804161"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latin typeface="楷体" panose="02010609060101010101" pitchFamily="49" charset="-122"/>
                <a:ea typeface="楷体" panose="02010609060101010101" pitchFamily="49" charset="-122"/>
              </a:rPr>
              <a:t>警告</a:t>
            </a:r>
          </a:p>
          <a:p>
            <a:pPr algn="ctr"/>
            <a:endParaRPr lang="zh-CN" altLang="en-US" sz="2800" dirty="0">
              <a:latin typeface="Arial" panose="020B0604020202020204" pitchFamily="34" charset="0"/>
            </a:endParaRPr>
          </a:p>
        </p:txBody>
      </p:sp>
      <p:sp>
        <p:nvSpPr>
          <p:cNvPr id="23558" name="圆角矩形 23557"/>
          <p:cNvSpPr/>
          <p:nvPr/>
        </p:nvSpPr>
        <p:spPr>
          <a:xfrm>
            <a:off x="1219199" y="4284241"/>
            <a:ext cx="2804161"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latin typeface="楷体" panose="02010609060101010101" pitchFamily="49" charset="-122"/>
                <a:ea typeface="楷体" panose="02010609060101010101" pitchFamily="49" charset="-122"/>
                <a:sym typeface="+mn-ea"/>
              </a:rPr>
              <a:t>没收违法所得</a:t>
            </a:r>
            <a:endParaRPr lang="zh-CN" altLang="en-US" sz="2000" dirty="0">
              <a:latin typeface="楷体" panose="02010609060101010101" pitchFamily="49" charset="-122"/>
              <a:ea typeface="楷体" panose="02010609060101010101" pitchFamily="49" charset="-122"/>
            </a:endParaRPr>
          </a:p>
          <a:p>
            <a:pPr algn="ctr"/>
            <a:endParaRPr lang="zh-CN" altLang="en-US" sz="2800" dirty="0">
              <a:latin typeface="Arial" panose="020B0604020202020204" pitchFamily="34" charset="0"/>
            </a:endParaRPr>
          </a:p>
        </p:txBody>
      </p:sp>
      <p:sp>
        <p:nvSpPr>
          <p:cNvPr id="23559" name="圆角矩形 23558"/>
          <p:cNvSpPr/>
          <p:nvPr/>
        </p:nvSpPr>
        <p:spPr>
          <a:xfrm>
            <a:off x="5374641" y="4256088"/>
            <a:ext cx="2885440"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海关扣押</a:t>
            </a:r>
          </a:p>
        </p:txBody>
      </p:sp>
      <p:sp>
        <p:nvSpPr>
          <p:cNvPr id="23560" name="圆角矩形 23559"/>
          <p:cNvSpPr/>
          <p:nvPr/>
        </p:nvSpPr>
        <p:spPr>
          <a:xfrm>
            <a:off x="5374641" y="3197225"/>
            <a:ext cx="2885440"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罚款</a:t>
            </a:r>
          </a:p>
        </p:txBody>
      </p:sp>
      <p:sp>
        <p:nvSpPr>
          <p:cNvPr id="23561" name="圆角矩形 23560"/>
          <p:cNvSpPr/>
          <p:nvPr/>
        </p:nvSpPr>
        <p:spPr>
          <a:xfrm>
            <a:off x="5374641" y="2158461"/>
            <a:ext cx="2885440"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sym typeface="+mn-ea"/>
              </a:rPr>
              <a:t>没收、无害化销毁处理</a:t>
            </a:r>
          </a:p>
        </p:txBody>
      </p:sp>
      <p:sp>
        <p:nvSpPr>
          <p:cNvPr id="23562" name="文本框 23561"/>
          <p:cNvSpPr txBox="1"/>
          <p:nvPr/>
        </p:nvSpPr>
        <p:spPr>
          <a:xfrm>
            <a:off x="536575" y="5140325"/>
            <a:ext cx="8140700" cy="460375"/>
          </a:xfrm>
          <a:prstGeom prst="rect">
            <a:avLst/>
          </a:prstGeom>
          <a:noFill/>
          <a:ln w="9525">
            <a:noFill/>
          </a:ln>
        </p:spPr>
        <p:txBody>
          <a:bodyPr>
            <a:spAutoFit/>
          </a:bodyPr>
          <a:lstStyle/>
          <a:p>
            <a:r>
              <a:rPr lang="zh-CN" altLang="en-US" sz="2400" dirty="0">
                <a:latin typeface="Arial" panose="020B0604020202020204" pitchFamily="34" charset="0"/>
              </a:rPr>
              <a:t>《著作权行政处罚实施办法》2009年版</a:t>
            </a:r>
          </a:p>
        </p:txBody>
      </p:sp>
      <p:sp>
        <p:nvSpPr>
          <p:cNvPr id="23563" name="文本框 23562"/>
          <p:cNvSpPr txBox="1"/>
          <p:nvPr/>
        </p:nvSpPr>
        <p:spPr>
          <a:xfrm>
            <a:off x="793750" y="5861050"/>
            <a:ext cx="3840163" cy="457200"/>
          </a:xfrm>
          <a:prstGeom prst="rect">
            <a:avLst/>
          </a:prstGeom>
          <a:noFill/>
          <a:ln w="9525">
            <a:noFill/>
          </a:ln>
        </p:spPr>
        <p:txBody>
          <a:bodyPr wrap="none">
            <a:spAutoFit/>
          </a:bodyPr>
          <a:lstStyle/>
          <a:p>
            <a:r>
              <a:rPr lang="zh-CN" altLang="en-US" sz="2400" dirty="0">
                <a:latin typeface="Arial" panose="020B0604020202020204" pitchFamily="34" charset="0"/>
              </a:rPr>
              <a:t>互联网著作权行政保护办法</a:t>
            </a:r>
            <a:endParaRPr lang="zh-CN" altLang="en-US" sz="2400">
              <a:latin typeface="Arial" panose="020B0604020202020204" pitchFamily="34" charset="0"/>
              <a:hlinkClick r:id="rId2" action="ppaction://hlinkfile"/>
            </a:endParaRPr>
          </a:p>
        </p:txBody>
      </p:sp>
      <p:sp>
        <p:nvSpPr>
          <p:cNvPr id="16" name="Text Box 4"/>
          <p:cNvSpPr txBox="1">
            <a:spLocks noChangeArrowheads="1"/>
          </p:cNvSpPr>
          <p:nvPr/>
        </p:nvSpPr>
        <p:spPr bwMode="auto">
          <a:xfrm>
            <a:off x="3432570" y="1253278"/>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二、行政责任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p:cNvSpPr>
          <p:nvPr>
            <p:ph idx="1"/>
          </p:nvPr>
        </p:nvSpPr>
        <p:spPr>
          <a:xfrm>
            <a:off x="457200" y="2029460"/>
            <a:ext cx="8229600" cy="4384675"/>
          </a:xfrm>
        </p:spPr>
        <p:txBody>
          <a:bodyPr>
            <a:noAutofit/>
          </a:bodyPr>
          <a:lstStyle/>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1、未经著作权人许可，复制、发行、表演、放映、广播、汇编、通过信息网络向公众传播其作品的，另有规定的除外</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2、出版他人享有专有出版权的图书的</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3、未经表演者许可，复制、发行录有其表演的录音录像制品，或者通过信息网络向公众传播其表演的，另有规定的除外</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4、未经录音录像制作者许可，复制、发行、通过信息网络向公众传播其制作的录音录像制品的，另有规定的除外</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5、未经许可，播放、复制或者通过信息网络向公众传播广播、电视的，另有规定的除外</a:t>
            </a:r>
          </a:p>
        </p:txBody>
      </p:sp>
      <p:sp>
        <p:nvSpPr>
          <p:cNvPr id="10" name="圆角矩形 26629"/>
          <p:cNvSpPr/>
          <p:nvPr/>
        </p:nvSpPr>
        <p:spPr>
          <a:xfrm>
            <a:off x="456961" y="1333116"/>
            <a:ext cx="1329929" cy="38163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rPr>
              <a:t>客观行为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idx="1"/>
          </p:nvPr>
        </p:nvSpPr>
        <p:spPr>
          <a:xfrm>
            <a:off x="570865" y="1769745"/>
            <a:ext cx="8093710" cy="4563745"/>
          </a:xfrm>
        </p:spPr>
        <p:txBody>
          <a:bodyPr>
            <a:noAutofit/>
          </a:bodyPr>
          <a:lstStyle/>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6、未经著作权人或者与著作权有关的权利人许可，故意避开或者破坏技术措施的，故意制造、进口或者向他人提供主要用于避开、破坏技术措施的装置或者部件的，或者故意为他人避开或者破坏技术措施提供技术服务的，法律、行政法规另有规定的除外</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7、未经著作权人或者与著作权有关的权利人许可，故意删除或者改变作品、版式设计、表演、录音录像制品或者广播、电视上的权利管理信息的，知道或者应当知道作品、版式设计、表演、录音录像制品或者广播、电视上的权利管理信息未经许可被删除或者改变，仍然向公众提供的，法律、行政法规另有规定的除外</a:t>
            </a: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8、制作、出售假冒他人署名的作品的</a:t>
            </a:r>
          </a:p>
        </p:txBody>
      </p:sp>
      <p:sp>
        <p:nvSpPr>
          <p:cNvPr id="9" name="圆角矩形 26629"/>
          <p:cNvSpPr/>
          <p:nvPr/>
        </p:nvSpPr>
        <p:spPr>
          <a:xfrm>
            <a:off x="570865" y="1217295"/>
            <a:ext cx="1329929" cy="38163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rPr>
              <a:t>客观行为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文本框 24580"/>
          <p:cNvSpPr txBox="1"/>
          <p:nvPr/>
        </p:nvSpPr>
        <p:spPr>
          <a:xfrm>
            <a:off x="456565" y="1979930"/>
            <a:ext cx="8230870" cy="4707890"/>
          </a:xfrm>
          <a:prstGeom prst="rect">
            <a:avLst/>
          </a:prstGeom>
          <a:noFill/>
          <a:ln w="9525">
            <a:noFill/>
          </a:ln>
        </p:spPr>
        <p:txBody>
          <a:bodyPr wrap="square" anchor="t">
            <a:spAutoFit/>
          </a:bodyPr>
          <a:lstStyle/>
          <a:p>
            <a:pPr marL="342900" indent="-342900" fontAlgn="auto">
              <a:lnSpc>
                <a:spcPts val="3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以营利为目的，违反著作管理法规，未经著作权人许可，侵犯他人的著作权，违法所得数额较大或者有其他严重情节的行为</a:t>
            </a:r>
          </a:p>
          <a:p>
            <a:pPr marL="342900" indent="-342900" fontAlgn="auto">
              <a:lnSpc>
                <a:spcPts val="3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客观行为：未经许可</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复制发行、通过信息网络向公众传播其文字作品、音乐、美术、视听作品、计算机软件及法律、行政法规规定的其他作品的</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出版他人享有专有出版权的图书的</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复制发行、通过信息网络向公众传播其制作的录音录像的</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复制发行录有其表演的录音录像制品，或者通过信息网络向公众传播其表演的</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制作、出售假冒他人署名的美术作品的</a:t>
            </a: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故意避开或者破坏权利人为其作品、录音录像制品等采取的保护著作权或者与著作权有关的权利的技术措施的</a:t>
            </a:r>
          </a:p>
        </p:txBody>
      </p:sp>
      <p:sp>
        <p:nvSpPr>
          <p:cNvPr id="9" name="Text Box 4"/>
          <p:cNvSpPr txBox="1">
            <a:spLocks noChangeArrowheads="1"/>
          </p:cNvSpPr>
          <p:nvPr/>
        </p:nvSpPr>
        <p:spPr bwMode="auto">
          <a:xfrm>
            <a:off x="2938780" y="997585"/>
            <a:ext cx="3266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三、刑事责任</a:t>
            </a:r>
          </a:p>
        </p:txBody>
      </p:sp>
      <p:sp>
        <p:nvSpPr>
          <p:cNvPr id="5" name="矩形 4"/>
          <p:cNvSpPr/>
          <p:nvPr/>
        </p:nvSpPr>
        <p:spPr>
          <a:xfrm>
            <a:off x="456565" y="1519555"/>
            <a:ext cx="2785110" cy="460375"/>
          </a:xfrm>
          <a:prstGeom prst="rect">
            <a:avLst/>
          </a:prstGeom>
        </p:spPr>
        <p:txBody>
          <a:bodyPr wrap="square">
            <a:spAutoFit/>
          </a:bodyPr>
          <a:lstStyle/>
          <a:p>
            <a:r>
              <a:rPr lang="en-US" altLang="zh-CN" sz="2400" dirty="0">
                <a:latin typeface="Arial" panose="020B0604020202020204" pitchFamily="34" charset="0"/>
                <a:ea typeface="黑体" panose="02010609060101010101" pitchFamily="49" charset="-122"/>
              </a:rPr>
              <a:t>1</a:t>
            </a:r>
            <a:r>
              <a:rPr lang="zh-CN" altLang="en-US" sz="2400" dirty="0">
                <a:latin typeface="Arial" panose="020B0604020202020204" pitchFamily="34" charset="0"/>
                <a:ea typeface="黑体" panose="02010609060101010101" pitchFamily="49" charset="-122"/>
              </a:rPr>
              <a:t>、侵犯著作权罪</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框 27650"/>
          <p:cNvSpPr txBox="1"/>
          <p:nvPr/>
        </p:nvSpPr>
        <p:spPr>
          <a:xfrm>
            <a:off x="557847" y="956377"/>
            <a:ext cx="3126177" cy="461665"/>
          </a:xfrm>
          <a:prstGeom prst="rect">
            <a:avLst/>
          </a:prstGeom>
          <a:noFill/>
          <a:ln w="9525">
            <a:noFill/>
          </a:ln>
        </p:spPr>
        <p:txBody>
          <a:bodyPr wrap="none" anchor="t">
            <a:spAutoFit/>
          </a:bodyPr>
          <a:lstStyle/>
          <a:p>
            <a:r>
              <a:rPr lang="en-US" altLang="zh-CN" sz="24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、销售侵权复制品罪</a:t>
            </a:r>
          </a:p>
        </p:txBody>
      </p:sp>
      <p:sp>
        <p:nvSpPr>
          <p:cNvPr id="27654" name="文本框 27653"/>
          <p:cNvSpPr txBox="1"/>
          <p:nvPr/>
        </p:nvSpPr>
        <p:spPr>
          <a:xfrm>
            <a:off x="557530" y="1417955"/>
            <a:ext cx="8166735" cy="4707890"/>
          </a:xfrm>
          <a:prstGeom prst="rect">
            <a:avLst/>
          </a:prstGeom>
          <a:noFill/>
          <a:ln w="9525">
            <a:noFill/>
          </a:ln>
        </p:spPr>
        <p:txBody>
          <a:bodyPr wrap="square" anchor="t">
            <a:spAutoFit/>
          </a:bodyPr>
          <a:lstStyle/>
          <a:p>
            <a:pPr marL="342900"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以营利为目的，销售明知是侵犯他人著作权、专有出版权的文字作品、音乐、电视、电视、录像、计算机软件、图书及其他作品以及假冒他人署名的美术作品，违法所得数额巨大的行为</a:t>
            </a:r>
          </a:p>
          <a:p>
            <a:pPr marL="342900"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同时实施侵犯著作权犯罪行为与销售侵权复制品行为，以主行为定罪处罚，从行为作为量刑情节，即以侵犯著作权罪定罪从重判处</a:t>
            </a:r>
          </a:p>
          <a:p>
            <a:pPr marL="342900"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《刑法》第220条：单位犯第217条和第218条规定之罪的，对单位判处罚金，并对其直接负责的主管人员和其他直接责任人员，依照上述各条规定予以处罚</a:t>
            </a:r>
          </a:p>
          <a:p>
            <a:pPr marL="342900"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2004年、2007、2020年《关于办理侵犯知识产权刑事案件具体应用法律若干问题的解释》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381760" y="1394618"/>
            <a:ext cx="6217920" cy="561023"/>
          </a:xfrm>
        </p:spPr>
        <p:txBody>
          <a:bodyPr vert="horz" lIns="69056" tIns="34529" rIns="69056" bIns="34529" rtlCol="0" anchor="ctr">
            <a:normAutofit/>
          </a:bodyPr>
          <a:lstStyle/>
          <a:p>
            <a:pPr algn="ctr"/>
            <a:r>
              <a:rPr lang="zh-CN" altLang="en-US" sz="3200" dirty="0">
                <a:ea typeface="黑体" panose="02010609060101010101" pitchFamily="49" charset="-122"/>
              </a:rPr>
              <a:t>第一节  直接侵权行为</a:t>
            </a:r>
          </a:p>
        </p:txBody>
      </p:sp>
      <p:sp>
        <p:nvSpPr>
          <p:cNvPr id="24579" name="文本占位符 24578"/>
          <p:cNvSpPr>
            <a:spLocks noGrp="1"/>
          </p:cNvSpPr>
          <p:nvPr/>
        </p:nvSpPr>
        <p:spPr>
          <a:xfrm>
            <a:off x="1381760" y="1955800"/>
            <a:ext cx="6983730" cy="233743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solidFill>
                  <a:schemeClr val="tx1"/>
                </a:solidFill>
                <a:effectLst/>
                <a:latin typeface="楷体" panose="02010609060101010101" pitchFamily="49" charset="-122"/>
                <a:ea typeface="楷体" panose="02010609060101010101" pitchFamily="49" charset="-122"/>
                <a:sym typeface="+mn-ea"/>
              </a:rPr>
              <a:t>行为角度的直接</a:t>
            </a:r>
            <a:r>
              <a:rPr lang="zh-CN" altLang="en-US" sz="2800" b="1" dirty="0">
                <a:effectLst/>
                <a:latin typeface="楷体" panose="02010609060101010101" pitchFamily="49" charset="-122"/>
                <a:ea typeface="楷体" panose="02010609060101010101" pitchFamily="49" charset="-122"/>
                <a:sym typeface="+mn-ea"/>
              </a:rPr>
              <a:t>侵权</a:t>
            </a: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作品角度的直接侵权</a:t>
            </a: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其他侵权行为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11266"/>
          <p:cNvSpPr>
            <a:spLocks noGrp="1"/>
          </p:cNvSpPr>
          <p:nvPr>
            <p:ph idx="1"/>
          </p:nvPr>
        </p:nvSpPr>
        <p:spPr>
          <a:xfrm>
            <a:off x="647065" y="1642110"/>
            <a:ext cx="7862570" cy="4527550"/>
          </a:xfrm>
        </p:spPr>
        <p:txBody>
          <a:bodyPr>
            <a:normAutofit/>
          </a:bodyPr>
          <a:lstStyle/>
          <a:p>
            <a:pPr fontAlgn="auto">
              <a:lnSpc>
                <a:spcPct val="150000"/>
              </a:lnSpc>
              <a:buFont typeface="Wingdings" panose="05000000000000000000" charset="0"/>
              <a:buChar char="Ø"/>
            </a:pPr>
            <a:r>
              <a:rPr lang="zh-CN" altLang="en-US" sz="2400" dirty="0">
                <a:sym typeface="+mn-ea"/>
              </a:rPr>
              <a:t>侵害精神权利的行为：假冒他人署名</a:t>
            </a:r>
          </a:p>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rPr>
              <a:t>侵害财产权利的行为：应当支付报酬而未支付</a:t>
            </a:r>
          </a:p>
          <a:p>
            <a:pPr fontAlgn="auto">
              <a:lnSpc>
                <a:spcPct val="150000"/>
              </a:lnSpc>
              <a:buFont typeface="Wingdings" panose="05000000000000000000" charset="0"/>
              <a:buChar char="Ø"/>
            </a:pPr>
            <a:r>
              <a:rPr lang="zh-CN" altLang="en-US" sz="2400" dirty="0">
                <a:sym typeface="+mn-ea"/>
              </a:rPr>
              <a:t>复合型侵权：剽窃</a:t>
            </a:r>
            <a:endParaRPr lang="zh-CN" altLang="en-US" sz="2400" dirty="0">
              <a:latin typeface="楷体" panose="02010609060101010101" pitchFamily="49" charset="-122"/>
              <a:ea typeface="楷体" panose="02010609060101010101" pitchFamily="49" charset="-122"/>
              <a:sym typeface="+mn-ea"/>
            </a:endParaRPr>
          </a:p>
        </p:txBody>
      </p:sp>
      <p:sp>
        <p:nvSpPr>
          <p:cNvPr id="11268" name="文本框 11267"/>
          <p:cNvSpPr txBox="1"/>
          <p:nvPr/>
        </p:nvSpPr>
        <p:spPr>
          <a:xfrm>
            <a:off x="647065" y="1120140"/>
            <a:ext cx="6182995" cy="521970"/>
          </a:xfrm>
          <a:prstGeom prst="rect">
            <a:avLst/>
          </a:prstGeom>
          <a:noFill/>
          <a:ln w="9525">
            <a:noFill/>
          </a:ln>
        </p:spPr>
        <p:txBody>
          <a:bodyPr wrap="square" anchor="t">
            <a:spAutoFit/>
          </a:bodyPr>
          <a:lstStyle/>
          <a:p>
            <a:r>
              <a:rPr lang="zh-CN" altLang="en-US" sz="2800" dirty="0">
                <a:solidFill>
                  <a:schemeClr val="accent1"/>
                </a:solidFill>
                <a:latin typeface="宋体" panose="02010600030101010101" pitchFamily="2" charset="-122"/>
                <a:ea typeface="黑体" panose="02010609060101010101" pitchFamily="49" charset="-122"/>
              </a:rPr>
              <a:t>一、行为角度的直接侵权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文本框 11267"/>
          <p:cNvSpPr txBox="1"/>
          <p:nvPr/>
        </p:nvSpPr>
        <p:spPr>
          <a:xfrm>
            <a:off x="647065" y="1120140"/>
            <a:ext cx="6182995" cy="521970"/>
          </a:xfrm>
          <a:prstGeom prst="rect">
            <a:avLst/>
          </a:prstGeom>
          <a:noFill/>
          <a:ln w="9525">
            <a:noFill/>
          </a:ln>
        </p:spPr>
        <p:txBody>
          <a:bodyPr wrap="square" anchor="t">
            <a:spAutoFit/>
          </a:bodyPr>
          <a:lstStyle/>
          <a:p>
            <a:r>
              <a:rPr lang="zh-CN" altLang="en-US" sz="2800" dirty="0">
                <a:solidFill>
                  <a:schemeClr val="accent1"/>
                </a:solidFill>
                <a:latin typeface="宋体" panose="02010600030101010101" pitchFamily="2" charset="-122"/>
                <a:ea typeface="黑体" panose="02010609060101010101" pitchFamily="49" charset="-122"/>
              </a:rPr>
              <a:t>二、作品角度的直接侵权</a:t>
            </a:r>
          </a:p>
        </p:txBody>
      </p:sp>
      <p:sp>
        <p:nvSpPr>
          <p:cNvPr id="428076" name="Oval 44"/>
          <p:cNvSpPr>
            <a:spLocks noChangeArrowheads="1"/>
          </p:cNvSpPr>
          <p:nvPr/>
        </p:nvSpPr>
        <p:spPr bwMode="auto">
          <a:xfrm>
            <a:off x="1423035" y="3423285"/>
            <a:ext cx="2449513" cy="1871663"/>
          </a:xfrm>
          <a:prstGeom prst="ellipse">
            <a:avLst/>
          </a:prstGeom>
          <a:solidFill>
            <a:schemeClr val="bg2"/>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8068" name="Group 36"/>
          <p:cNvGrpSpPr/>
          <p:nvPr/>
        </p:nvGrpSpPr>
        <p:grpSpPr bwMode="auto">
          <a:xfrm>
            <a:off x="5301299" y="3369310"/>
            <a:ext cx="2449513" cy="1871663"/>
            <a:chOff x="884" y="845"/>
            <a:chExt cx="1543" cy="1179"/>
          </a:xfrm>
        </p:grpSpPr>
        <p:sp>
          <p:nvSpPr>
            <p:cNvPr id="428062" name="Oval 30"/>
            <p:cNvSpPr>
              <a:spLocks noChangeArrowheads="1"/>
            </p:cNvSpPr>
            <p:nvPr/>
          </p:nvSpPr>
          <p:spPr bwMode="auto">
            <a:xfrm>
              <a:off x="884" y="845"/>
              <a:ext cx="1543" cy="1179"/>
            </a:xfrm>
            <a:prstGeom prst="ellipse">
              <a:avLst/>
            </a:prstGeom>
            <a:solidFill>
              <a:schemeClr val="folHlink">
                <a:alpha val="53000"/>
              </a:schemeClr>
            </a:solidFill>
            <a:ln w="1905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3" name="Oval 31"/>
            <p:cNvSpPr>
              <a:spLocks noChangeArrowheads="1"/>
            </p:cNvSpPr>
            <p:nvPr/>
          </p:nvSpPr>
          <p:spPr bwMode="auto">
            <a:xfrm>
              <a:off x="1451" y="1082"/>
              <a:ext cx="897" cy="724"/>
            </a:xfrm>
            <a:prstGeom prst="ellipse">
              <a:avLst/>
            </a:prstGeom>
            <a:solidFill>
              <a:schemeClr val="bg2"/>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法律</a:t>
              </a:r>
            </a:p>
          </p:txBody>
        </p:sp>
        <p:sp>
          <p:nvSpPr>
            <p:cNvPr id="428064" name="Text Box 32"/>
            <p:cNvSpPr txBox="1">
              <a:spLocks noChangeArrowheads="1"/>
            </p:cNvSpPr>
            <p:nvPr/>
          </p:nvSpPr>
          <p:spPr bwMode="auto">
            <a:xfrm>
              <a:off x="951" y="1323"/>
              <a:ext cx="61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chemeClr val="tx2"/>
                  </a:solidFill>
                </a:rPr>
                <a:t>文学</a:t>
              </a:r>
            </a:p>
          </p:txBody>
        </p:sp>
      </p:grpSp>
      <p:sp>
        <p:nvSpPr>
          <p:cNvPr id="428072" name="Oval 40"/>
          <p:cNvSpPr>
            <a:spLocks noChangeArrowheads="1"/>
          </p:cNvSpPr>
          <p:nvPr/>
        </p:nvSpPr>
        <p:spPr bwMode="auto">
          <a:xfrm>
            <a:off x="1429385" y="3423285"/>
            <a:ext cx="2449513" cy="1871663"/>
          </a:xfrm>
          <a:prstGeom prst="ellipse">
            <a:avLst/>
          </a:prstGeom>
          <a:solidFill>
            <a:schemeClr val="folHlink">
              <a:alpha val="53000"/>
            </a:schemeClr>
          </a:solidFill>
          <a:ln w="19050">
            <a:solidFill>
              <a:srgbClr val="FF99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4" name="Text Box 42"/>
          <p:cNvSpPr txBox="1">
            <a:spLocks noChangeArrowheads="1"/>
          </p:cNvSpPr>
          <p:nvPr/>
        </p:nvSpPr>
        <p:spPr bwMode="auto">
          <a:xfrm>
            <a:off x="1711325" y="4107815"/>
            <a:ext cx="1716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a:solidFill>
                  <a:schemeClr val="tx2"/>
                </a:solidFill>
              </a:rPr>
              <a:t>文学抄袭</a:t>
            </a:r>
          </a:p>
        </p:txBody>
      </p:sp>
      <p:sp>
        <p:nvSpPr>
          <p:cNvPr id="5" name="内容占位符 4"/>
          <p:cNvSpPr>
            <a:spLocks noGrp="1"/>
          </p:cNvSpPr>
          <p:nvPr>
            <p:ph idx="1"/>
          </p:nvPr>
        </p:nvSpPr>
        <p:spPr>
          <a:xfrm>
            <a:off x="647065" y="1871345"/>
            <a:ext cx="4486275" cy="617220"/>
          </a:xfrm>
          <a:ln w="6350">
            <a:noFill/>
          </a:ln>
        </p:spPr>
        <p:txBody>
          <a:bodyPr>
            <a:noAutofit/>
          </a:bodyPr>
          <a:lstStyle/>
          <a:p>
            <a:pPr algn="ctr" defTabSz="342900" fontAlgn="base">
              <a:lnSpc>
                <a:spcPct val="170000"/>
              </a:lnSpc>
              <a:spcBef>
                <a:spcPts val="0"/>
              </a:spcBef>
              <a:spcAft>
                <a:spcPct val="0"/>
              </a:spcAft>
              <a:buFont typeface="Wingdings" panose="05000000000000000000" pitchFamily="2" charset="2"/>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、基本立场：法的第二性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8074"/>
                                        </p:tgtEl>
                                        <p:attrNameLst>
                                          <p:attrName>style.visibility</p:attrName>
                                        </p:attrNameLst>
                                      </p:cBhvr>
                                      <p:to>
                                        <p:strVal val="visible"/>
                                      </p:to>
                                    </p:set>
                                    <p:animEffect transition="in" filter="wipe(down)">
                                      <p:cBhvr>
                                        <p:cTn id="7" dur="500"/>
                                        <p:tgtEl>
                                          <p:spTgt spid="428074"/>
                                        </p:tgtEl>
                                      </p:cBhvr>
                                    </p:animEffect>
                                  </p:childTnLst>
                                </p:cTn>
                              </p:par>
                              <p:par>
                                <p:cTn id="8" presetID="22" presetClass="entr" presetSubtype="4" fill="hold" nodeType="withEffect">
                                  <p:stCondLst>
                                    <p:cond delay="0"/>
                                  </p:stCondLst>
                                  <p:childTnLst>
                                    <p:set>
                                      <p:cBhvr>
                                        <p:cTn id="9" dur="1" fill="hold">
                                          <p:stCondLst>
                                            <p:cond delay="0"/>
                                          </p:stCondLst>
                                        </p:cTn>
                                        <p:tgtEl>
                                          <p:spTgt spid="428072"/>
                                        </p:tgtEl>
                                        <p:attrNameLst>
                                          <p:attrName>style.visibility</p:attrName>
                                        </p:attrNameLst>
                                      </p:cBhvr>
                                      <p:to>
                                        <p:strVal val="visible"/>
                                      </p:to>
                                    </p:set>
                                    <p:animEffect transition="in" filter="wipe(down)">
                                      <p:cBhvr>
                                        <p:cTn id="10" dur="500"/>
                                        <p:tgtEl>
                                          <p:spTgt spid="42807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28068"/>
                                        </p:tgtEl>
                                        <p:attrNameLst>
                                          <p:attrName>style.visibility</p:attrName>
                                        </p:attrNameLst>
                                      </p:cBhvr>
                                      <p:to>
                                        <p:strVal val="visible"/>
                                      </p:to>
                                    </p:set>
                                    <p:animEffect transition="in" filter="wipe(down)">
                                      <p:cBhvr>
                                        <p:cTn id="15" dur="500"/>
                                        <p:tgtEl>
                                          <p:spTgt spid="42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495300" y="2004695"/>
            <a:ext cx="4697095" cy="4046855"/>
          </a:xfrm>
        </p:spPr>
        <p:txBody>
          <a:bodyPr>
            <a:noAutofit/>
          </a:bodyPr>
          <a:lstStyle/>
          <a:p>
            <a:pPr marL="342265"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创作在后的作品与创作在先的作品在表达方面同一</a:t>
            </a: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约减主义</a:t>
            </a: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整体概念和感觉</a:t>
            </a:r>
          </a:p>
          <a:p>
            <a:pPr marL="342265" indent="-3429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在后创作者实际接触或者被推定接触在先作品</a:t>
            </a:r>
          </a:p>
          <a:p>
            <a:pPr marL="342900" indent="-342900">
              <a:lnSpc>
                <a:spcPct val="150000"/>
              </a:lnSpc>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
        <p:nvSpPr>
          <p:cNvPr id="2" name="等腰三角形 1"/>
          <p:cNvSpPr/>
          <p:nvPr/>
        </p:nvSpPr>
        <p:spPr>
          <a:xfrm>
            <a:off x="4954270" y="1527810"/>
            <a:ext cx="2049780" cy="4383405"/>
          </a:xfrm>
          <a:prstGeom prst="triangl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66940" y="1697355"/>
            <a:ext cx="1212850" cy="469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类型定位</a:t>
            </a:r>
          </a:p>
        </p:txBody>
      </p:sp>
      <p:cxnSp>
        <p:nvCxnSpPr>
          <p:cNvPr id="12" name="直接连接符 11"/>
          <p:cNvCxnSpPr/>
          <p:nvPr/>
        </p:nvCxnSpPr>
        <p:spPr>
          <a:xfrm>
            <a:off x="5803265" y="2252345"/>
            <a:ext cx="338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35625" y="2982595"/>
            <a:ext cx="686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436870" y="3898265"/>
            <a:ext cx="110998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192395" y="4923790"/>
            <a:ext cx="1590040" cy="95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266940" y="2388870"/>
            <a:ext cx="1212850" cy="469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基本规则</a:t>
            </a:r>
          </a:p>
        </p:txBody>
      </p:sp>
      <p:sp>
        <p:nvSpPr>
          <p:cNvPr id="17" name="矩形 16"/>
          <p:cNvSpPr/>
          <p:nvPr/>
        </p:nvSpPr>
        <p:spPr>
          <a:xfrm>
            <a:off x="7266940" y="3194050"/>
            <a:ext cx="1212850" cy="6489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游戏资源核心部分</a:t>
            </a:r>
          </a:p>
        </p:txBody>
      </p:sp>
      <p:sp>
        <p:nvSpPr>
          <p:cNvPr id="18" name="矩形 17"/>
          <p:cNvSpPr/>
          <p:nvPr/>
        </p:nvSpPr>
        <p:spPr>
          <a:xfrm>
            <a:off x="7266940" y="4194810"/>
            <a:ext cx="1212850" cy="6007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资源串联与调适</a:t>
            </a:r>
          </a:p>
        </p:txBody>
      </p:sp>
      <p:sp>
        <p:nvSpPr>
          <p:cNvPr id="19" name="矩形 18"/>
          <p:cNvSpPr/>
          <p:nvPr/>
        </p:nvSpPr>
        <p:spPr>
          <a:xfrm>
            <a:off x="7266940" y="5149850"/>
            <a:ext cx="1212850" cy="6007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uFillTx/>
              </a:rPr>
              <a:t>细化制作</a:t>
            </a:r>
          </a:p>
        </p:txBody>
      </p:sp>
      <p:sp>
        <p:nvSpPr>
          <p:cNvPr id="3" name="内容占位符 2"/>
          <p:cNvSpPr>
            <a:spLocks noGrp="1"/>
          </p:cNvSpPr>
          <p:nvPr/>
        </p:nvSpPr>
        <p:spPr>
          <a:xfrm>
            <a:off x="388620" y="960120"/>
            <a:ext cx="5332730" cy="847090"/>
          </a:xfrm>
          <a:prstGeom prst="rect">
            <a:avLst/>
          </a:prstGeom>
          <a:ln w="635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342900" fontAlgn="base">
              <a:lnSpc>
                <a:spcPct val="170000"/>
              </a:lnSpc>
              <a:spcBef>
                <a:spcPts val="0"/>
              </a:spcBef>
              <a:spcAft>
                <a:spcPct val="0"/>
              </a:spcAft>
              <a:buFont typeface="Wingdings" panose="05000000000000000000" pitchFamily="2" charset="2"/>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、基本方法：“实质相似+接触”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2"/>
          <a:stretch>
            <a:fillRect/>
          </a:stretch>
        </p:blipFill>
        <p:spPr>
          <a:xfrm>
            <a:off x="639445" y="1103630"/>
            <a:ext cx="3286760" cy="5545455"/>
          </a:xfrm>
          <a:prstGeom prst="rect">
            <a:avLst/>
          </a:prstGeom>
          <a:noFill/>
          <a:ln w="9525">
            <a:noFill/>
          </a:ln>
        </p:spPr>
      </p:pic>
      <p:pic>
        <p:nvPicPr>
          <p:cNvPr id="2" name="图片 1"/>
          <p:cNvPicPr>
            <a:picLocks noChangeAspect="1"/>
          </p:cNvPicPr>
          <p:nvPr/>
        </p:nvPicPr>
        <p:blipFill>
          <a:blip r:embed="rId3"/>
          <a:srcRect l="8845" t="12142" r="11432" b="22962"/>
          <a:stretch>
            <a:fillRect/>
          </a:stretch>
        </p:blipFill>
        <p:spPr>
          <a:xfrm>
            <a:off x="4453890" y="1437005"/>
            <a:ext cx="4301490" cy="4669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02995" y="1887855"/>
            <a:ext cx="4209415" cy="4772660"/>
          </a:xfrm>
          <a:prstGeom prst="rect">
            <a:avLst/>
          </a:prstGeom>
        </p:spPr>
      </p:pic>
      <p:sp>
        <p:nvSpPr>
          <p:cNvPr id="4" name="文本框 3"/>
          <p:cNvSpPr txBox="1"/>
          <p:nvPr/>
        </p:nvSpPr>
        <p:spPr>
          <a:xfrm>
            <a:off x="5965825" y="2401570"/>
            <a:ext cx="2540000" cy="1753235"/>
          </a:xfrm>
          <a:prstGeom prst="rect">
            <a:avLst/>
          </a:prstGeom>
          <a:noFill/>
        </p:spPr>
        <p:txBody>
          <a:bodyPr wrap="square" rtlCol="0" anchor="t">
            <a:spAutoFit/>
          </a:bodyPr>
          <a:lstStyle/>
          <a:p>
            <a:pPr fontAlgn="auto">
              <a:lnSpc>
                <a:spcPct val="150000"/>
              </a:lnSpc>
            </a:pPr>
            <a:r>
              <a:rPr lang="zh-CN" altLang="en-US"/>
              <a:t>【扒谱鉴】大风吹真抄袭了吗？</a:t>
            </a:r>
          </a:p>
          <a:p>
            <a:pPr fontAlgn="auto">
              <a:lnSpc>
                <a:spcPct val="150000"/>
              </a:lnSpc>
            </a:pPr>
            <a:r>
              <a:rPr lang="zh-CN" altLang="en-US"/>
              <a:t>https://www.bilibili.com/video/av846023140/</a:t>
            </a:r>
            <a:endParaRPr lang="en-US" altLang="zh-CN"/>
          </a:p>
        </p:txBody>
      </p:sp>
      <p:sp>
        <p:nvSpPr>
          <p:cNvPr id="5" name="内容占位符 2"/>
          <p:cNvSpPr>
            <a:spLocks noGrp="1"/>
          </p:cNvSpPr>
          <p:nvPr/>
        </p:nvSpPr>
        <p:spPr>
          <a:xfrm>
            <a:off x="388620" y="960120"/>
            <a:ext cx="5332730" cy="847090"/>
          </a:xfrm>
          <a:prstGeom prst="rect">
            <a:avLst/>
          </a:prstGeom>
          <a:ln w="6350">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342900" fontAlgn="base">
              <a:lnSpc>
                <a:spcPct val="170000"/>
              </a:lnSpc>
              <a:spcBef>
                <a:spcPts val="0"/>
              </a:spcBef>
              <a:spcAft>
                <a:spcPct val="0"/>
              </a:spcAft>
              <a:buFont typeface="Wingdings" panose="05000000000000000000" pitchFamily="2" charset="2"/>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、具体判定：类型与价值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idx="1"/>
          </p:nvPr>
        </p:nvSpPr>
        <p:spPr>
          <a:xfrm>
            <a:off x="538480" y="1924685"/>
            <a:ext cx="8158480" cy="4288790"/>
          </a:xfrm>
        </p:spPr>
        <p:txBody>
          <a:bodyPr>
            <a:noAutofit/>
          </a:bodyPr>
          <a:lstStyle/>
          <a:p>
            <a:pPr marL="0" indent="0">
              <a:lnSpc>
                <a:spcPct val="150000"/>
              </a:lnSpc>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）侵害技术措施</a:t>
            </a:r>
            <a:endParaRPr lang="en-US" altLang="zh-CN" sz="2000"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技术措施：用于防止、限制未经权利人许可</a:t>
            </a:r>
            <a:r>
              <a:rPr lang="zh-CN" altLang="en-US" sz="2000" b="1" dirty="0">
                <a:solidFill>
                  <a:srgbClr val="FF0000"/>
                </a:solidFill>
                <a:latin typeface="楷体" panose="02010609060101010101" pitchFamily="49" charset="-122"/>
                <a:ea typeface="楷体" panose="02010609060101010101" pitchFamily="49" charset="-122"/>
              </a:rPr>
              <a:t>浏览、欣赏</a:t>
            </a:r>
            <a:r>
              <a:rPr lang="zh-CN" altLang="en-US" sz="2000" dirty="0">
                <a:latin typeface="楷体" panose="02010609060101010101" pitchFamily="49" charset="-122"/>
                <a:ea typeface="楷体" panose="02010609060101010101" pitchFamily="49" charset="-122"/>
              </a:rPr>
              <a:t>作品、表演、录音录像制品的或者通过信息网络向公众</a:t>
            </a:r>
            <a:r>
              <a:rPr lang="zh-CN" altLang="en-US" sz="2000" b="1" dirty="0">
                <a:solidFill>
                  <a:srgbClr val="FF0000"/>
                </a:solidFill>
                <a:latin typeface="楷体" panose="02010609060101010101" pitchFamily="49" charset="-122"/>
                <a:ea typeface="楷体" panose="02010609060101010101" pitchFamily="49" charset="-122"/>
              </a:rPr>
              <a:t>提供</a:t>
            </a:r>
            <a:r>
              <a:rPr lang="zh-CN" altLang="en-US" sz="2000" dirty="0">
                <a:latin typeface="楷体" panose="02010609060101010101" pitchFamily="49" charset="-122"/>
                <a:ea typeface="楷体" panose="02010609060101010101" pitchFamily="49" charset="-122"/>
              </a:rPr>
              <a:t>作品、表演、录音录像制品的</a:t>
            </a:r>
            <a:r>
              <a:rPr lang="zh-CN" altLang="en-US" sz="2000" b="1" dirty="0">
                <a:solidFill>
                  <a:srgbClr val="FF0000"/>
                </a:solidFill>
                <a:latin typeface="楷体" panose="02010609060101010101" pitchFamily="49" charset="-122"/>
                <a:ea typeface="楷体" panose="02010609060101010101" pitchFamily="49" charset="-122"/>
              </a:rPr>
              <a:t>有效</a:t>
            </a:r>
            <a:r>
              <a:rPr lang="zh-CN" altLang="en-US" sz="2000" dirty="0">
                <a:latin typeface="楷体" panose="02010609060101010101" pitchFamily="49" charset="-122"/>
                <a:ea typeface="楷体" panose="02010609060101010101" pitchFamily="49" charset="-122"/>
              </a:rPr>
              <a:t>技术、装置或者部件</a:t>
            </a:r>
            <a:endParaRPr lang="en-US" altLang="zh-CN" sz="2000" dirty="0">
              <a:latin typeface="楷体" panose="02010609060101010101" pitchFamily="49" charset="-122"/>
              <a:ea typeface="楷体" panose="02010609060101010101" pitchFamily="49" charset="-122"/>
            </a:endParaRPr>
          </a:p>
          <a:p>
            <a:pPr marL="467995" indent="-457200" algn="l">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侵权行为</a:t>
            </a:r>
          </a:p>
          <a:p>
            <a:pPr marL="702310" indent="-34290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直接规避行为：</a:t>
            </a:r>
            <a:r>
              <a:rPr lang="zh-CN" altLang="en-US" sz="2000" b="1" dirty="0">
                <a:solidFill>
                  <a:srgbClr val="FF0000"/>
                </a:solidFill>
                <a:latin typeface="楷体" panose="02010609060101010101" pitchFamily="49" charset="-122"/>
                <a:ea typeface="楷体" panose="02010609060101010101" pitchFamily="49" charset="-122"/>
              </a:rPr>
              <a:t>故意避开或者破坏</a:t>
            </a:r>
            <a:r>
              <a:rPr lang="zh-CN" altLang="en-US" sz="2000" dirty="0">
                <a:latin typeface="楷体" panose="02010609060101010101" pitchFamily="49" charset="-122"/>
                <a:ea typeface="楷体" panose="02010609060101010101" pitchFamily="49" charset="-122"/>
              </a:rPr>
              <a:t>技术措施</a:t>
            </a:r>
          </a:p>
          <a:p>
            <a:pPr marL="702310" indent="-34290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间接规避行为：以避开或者破坏技术措施为目的</a:t>
            </a:r>
            <a:r>
              <a:rPr lang="zh-CN" altLang="en-US" sz="2000" b="1" dirty="0">
                <a:solidFill>
                  <a:srgbClr val="FF0000"/>
                </a:solidFill>
                <a:latin typeface="楷体" panose="02010609060101010101" pitchFamily="49" charset="-122"/>
                <a:ea typeface="楷体" panose="02010609060101010101" pitchFamily="49" charset="-122"/>
              </a:rPr>
              <a:t>制造、进口或者向公众提供</a:t>
            </a:r>
            <a:r>
              <a:rPr lang="zh-CN" altLang="en-US" sz="2000" dirty="0">
                <a:latin typeface="楷体" panose="02010609060101010101" pitchFamily="49" charset="-122"/>
                <a:ea typeface="楷体" panose="02010609060101010101" pitchFamily="49" charset="-122"/>
              </a:rPr>
              <a:t>有关装置或者部件</a:t>
            </a:r>
            <a:r>
              <a:rPr lang="en-US" altLang="zh-CN" sz="2000" dirty="0">
                <a:latin typeface="楷体" panose="02010609060101010101" pitchFamily="49" charset="-122"/>
                <a:ea typeface="楷体" panose="02010609060101010101" pitchFamily="49" charset="-122"/>
              </a:rPr>
              <a:t> &amp; </a:t>
            </a:r>
            <a:r>
              <a:rPr lang="zh-CN" altLang="en-US" sz="2000" dirty="0">
                <a:latin typeface="楷体" panose="02010609060101010101" pitchFamily="49" charset="-122"/>
                <a:ea typeface="楷体" panose="02010609060101010101" pitchFamily="49" charset="-122"/>
              </a:rPr>
              <a:t>故意为他人避开或者破坏技术措施</a:t>
            </a:r>
            <a:r>
              <a:rPr lang="zh-CN" altLang="en-US" sz="2000" b="1" dirty="0">
                <a:solidFill>
                  <a:srgbClr val="FF0000"/>
                </a:solidFill>
                <a:latin typeface="楷体" panose="02010609060101010101" pitchFamily="49" charset="-122"/>
                <a:ea typeface="楷体" panose="02010609060101010101" pitchFamily="49" charset="-122"/>
              </a:rPr>
              <a:t>提供技术服务</a:t>
            </a:r>
          </a:p>
        </p:txBody>
      </p:sp>
      <p:sp>
        <p:nvSpPr>
          <p:cNvPr id="7" name="文本框 6"/>
          <p:cNvSpPr txBox="1"/>
          <p:nvPr/>
        </p:nvSpPr>
        <p:spPr>
          <a:xfrm>
            <a:off x="538330" y="1284104"/>
            <a:ext cx="4033670" cy="460375"/>
          </a:xfrm>
          <a:prstGeom prst="rect">
            <a:avLst/>
          </a:prstGeom>
          <a:noFill/>
          <a:ln w="9525">
            <a:noFill/>
          </a:ln>
        </p:spPr>
        <p:txBody>
          <a:bodyPr wrap="square" anchor="t">
            <a:spAutoFit/>
          </a:bodyPr>
          <a:lstStyle/>
          <a:p>
            <a:r>
              <a:rPr lang="zh-CN" sz="2400" dirty="0">
                <a:solidFill>
                  <a:schemeClr val="accent1"/>
                </a:solidFill>
                <a:latin typeface="宋体" panose="02010600030101010101" pitchFamily="2" charset="-122"/>
                <a:ea typeface="黑体" panose="02010609060101010101" pitchFamily="49" charset="-122"/>
              </a:rPr>
              <a:t>三、</a:t>
            </a:r>
            <a:r>
              <a:rPr lang="zh-CN" altLang="en-US" sz="2400" dirty="0">
                <a:solidFill>
                  <a:schemeClr val="accent1"/>
                </a:solidFill>
                <a:latin typeface="宋体" panose="02010600030101010101" pitchFamily="2" charset="-122"/>
                <a:ea typeface="黑体" panose="02010609060101010101" pitchFamily="49" charset="-122"/>
              </a:rPr>
              <a:t>其他侵害行为</a:t>
            </a:r>
          </a:p>
        </p:txBody>
      </p:sp>
    </p:spTree>
  </p:cSld>
  <p:clrMapOvr>
    <a:masterClrMapping/>
  </p:clrMapOvr>
</p:sld>
</file>

<file path=ppt/theme/theme1.xml><?xml version="1.0" encoding="utf-8"?>
<a:theme xmlns:a="http://schemas.openxmlformats.org/drawingml/2006/main" name="第二章 知识产权前沿问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第二章 知识产权前沿问题</Template>
  <TotalTime>62</TotalTime>
  <Words>2107</Words>
  <Application>Microsoft Office PowerPoint</Application>
  <PresentationFormat>全屏显示(4:3)</PresentationFormat>
  <Paragraphs>162</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华文楷体</vt:lpstr>
      <vt:lpstr>华文行楷</vt:lpstr>
      <vt:lpstr>楷体</vt:lpstr>
      <vt:lpstr>宋体</vt:lpstr>
      <vt:lpstr>幼圆</vt:lpstr>
      <vt:lpstr>Arial</vt:lpstr>
      <vt:lpstr>Calibri</vt:lpstr>
      <vt:lpstr>Wingdings</vt:lpstr>
      <vt:lpstr>第二章 知识产权前沿问题</vt:lpstr>
      <vt:lpstr>第九章    著作权的侵权与救济</vt:lpstr>
      <vt:lpstr>在许可与侵权之间</vt:lpstr>
      <vt:lpstr>第一节  直接侵权行为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案例讨论（指导案例48号）：技术保护措施滥用</vt:lpstr>
      <vt:lpstr>PowerPoint 演示文稿</vt:lpstr>
      <vt:lpstr>第二节  间接侵权行为</vt:lpstr>
      <vt:lpstr>PowerPoint 演示文稿</vt:lpstr>
      <vt:lpstr>PowerPoint 演示文稿</vt:lpstr>
      <vt:lpstr>PowerPoint 演示文稿</vt:lpstr>
      <vt:lpstr>PowerPoint 演示文稿</vt:lpstr>
      <vt:lpstr>PowerPoint 演示文稿</vt:lpstr>
      <vt:lpstr>第三节  著作权法上的侵权责任</vt:lpstr>
      <vt:lpstr>PowerPoint 演示文稿</vt:lpstr>
      <vt:lpstr>PowerPoint 演示文稿</vt:lpstr>
      <vt:lpstr>PowerPoint 演示文稿</vt:lpstr>
      <vt:lpstr>PowerPoint 演示文稿</vt:lpstr>
      <vt:lpstr>案例讨论（指导案例49号）：举证责任</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以灰 以灰</cp:lastModifiedBy>
  <cp:revision>705</cp:revision>
  <dcterms:created xsi:type="dcterms:W3CDTF">2017-06-15T12:42:00Z</dcterms:created>
  <dcterms:modified xsi:type="dcterms:W3CDTF">2022-05-08T03:29:07Z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FA8B14A528D04A79B392D7AE236378EC</vt:lpwstr>
  </property>
  <property fmtid="{D5CDD505-2E9C-101B-9397-08002B2CF9AE}" pid="4" name="commondata">
    <vt:lpwstr>eyJoZGlkIjoiMWJhODViN2M0ZDU5OGRlNDM0YTBjOTgyNGVjZTZmNzIifQ==</vt:lpwstr>
  </property>
</Properties>
</file>