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8" r:id="rId12"/>
    <p:sldId id="270" r:id="rId13"/>
    <p:sldId id="271" r:id="rId14"/>
    <p:sldId id="272" r:id="rId15"/>
    <p:sldId id="273" r:id="rId16"/>
    <p:sldId id="274" r:id="rId17"/>
    <p:sldId id="275" r:id="rId18"/>
    <p:sldId id="276" r:id="rId19"/>
    <p:sldId id="279"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621" autoAdjust="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A887D-2F28-4FFC-9012-CD7419136483}" type="datetimeFigureOut">
              <a:rPr lang="en-US" smtClean="0"/>
              <a:t>9/26/2024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32146-3D7F-4E69-8520-4012B3AA97ED}" type="slidenum">
              <a:rPr lang="en-US" smtClean="0"/>
              <a:t>‹#›</a:t>
            </a:fld>
            <a:endParaRPr lang="en-US"/>
          </a:p>
        </p:txBody>
      </p:sp>
    </p:spTree>
    <p:extLst>
      <p:ext uri="{BB962C8B-B14F-4D97-AF65-F5344CB8AC3E}">
        <p14:creationId xmlns:p14="http://schemas.microsoft.com/office/powerpoint/2010/main" val="2995116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3</a:t>
            </a:fld>
            <a:endParaRPr lang="en-US"/>
          </a:p>
        </p:txBody>
      </p:sp>
    </p:spTree>
    <p:extLst>
      <p:ext uri="{BB962C8B-B14F-4D97-AF65-F5344CB8AC3E}">
        <p14:creationId xmlns:p14="http://schemas.microsoft.com/office/powerpoint/2010/main" val="2759457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15</a:t>
            </a:fld>
            <a:endParaRPr lang="en-US"/>
          </a:p>
        </p:txBody>
      </p:sp>
    </p:spTree>
    <p:extLst>
      <p:ext uri="{BB962C8B-B14F-4D97-AF65-F5344CB8AC3E}">
        <p14:creationId xmlns:p14="http://schemas.microsoft.com/office/powerpoint/2010/main" val="102873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16</a:t>
            </a:fld>
            <a:endParaRPr lang="en-US"/>
          </a:p>
        </p:txBody>
      </p:sp>
    </p:spTree>
    <p:extLst>
      <p:ext uri="{BB962C8B-B14F-4D97-AF65-F5344CB8AC3E}">
        <p14:creationId xmlns:p14="http://schemas.microsoft.com/office/powerpoint/2010/main" val="2156574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17</a:t>
            </a:fld>
            <a:endParaRPr lang="en-US"/>
          </a:p>
        </p:txBody>
      </p:sp>
    </p:spTree>
    <p:extLst>
      <p:ext uri="{BB962C8B-B14F-4D97-AF65-F5344CB8AC3E}">
        <p14:creationId xmlns:p14="http://schemas.microsoft.com/office/powerpoint/2010/main" val="780280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18</a:t>
            </a:fld>
            <a:endParaRPr lang="en-US"/>
          </a:p>
        </p:txBody>
      </p:sp>
    </p:spTree>
    <p:extLst>
      <p:ext uri="{BB962C8B-B14F-4D97-AF65-F5344CB8AC3E}">
        <p14:creationId xmlns:p14="http://schemas.microsoft.com/office/powerpoint/2010/main" val="2514691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19</a:t>
            </a:fld>
            <a:endParaRPr lang="en-US"/>
          </a:p>
        </p:txBody>
      </p:sp>
    </p:spTree>
    <p:extLst>
      <p:ext uri="{BB962C8B-B14F-4D97-AF65-F5344CB8AC3E}">
        <p14:creationId xmlns:p14="http://schemas.microsoft.com/office/powerpoint/2010/main" val="778627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20</a:t>
            </a:fld>
            <a:endParaRPr lang="en-US"/>
          </a:p>
        </p:txBody>
      </p:sp>
    </p:spTree>
    <p:extLst>
      <p:ext uri="{BB962C8B-B14F-4D97-AF65-F5344CB8AC3E}">
        <p14:creationId xmlns:p14="http://schemas.microsoft.com/office/powerpoint/2010/main" val="651872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4</a:t>
            </a:fld>
            <a:endParaRPr lang="en-US"/>
          </a:p>
        </p:txBody>
      </p:sp>
    </p:spTree>
    <p:extLst>
      <p:ext uri="{BB962C8B-B14F-4D97-AF65-F5344CB8AC3E}">
        <p14:creationId xmlns:p14="http://schemas.microsoft.com/office/powerpoint/2010/main" val="1828415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6</a:t>
            </a:fld>
            <a:endParaRPr lang="en-US"/>
          </a:p>
        </p:txBody>
      </p:sp>
    </p:spTree>
    <p:extLst>
      <p:ext uri="{BB962C8B-B14F-4D97-AF65-F5344CB8AC3E}">
        <p14:creationId xmlns:p14="http://schemas.microsoft.com/office/powerpoint/2010/main" val="11470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7</a:t>
            </a:fld>
            <a:endParaRPr lang="en-US"/>
          </a:p>
        </p:txBody>
      </p:sp>
    </p:spTree>
    <p:extLst>
      <p:ext uri="{BB962C8B-B14F-4D97-AF65-F5344CB8AC3E}">
        <p14:creationId xmlns:p14="http://schemas.microsoft.com/office/powerpoint/2010/main" val="2225064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8</a:t>
            </a:fld>
            <a:endParaRPr lang="en-US"/>
          </a:p>
        </p:txBody>
      </p:sp>
    </p:spTree>
    <p:extLst>
      <p:ext uri="{BB962C8B-B14F-4D97-AF65-F5344CB8AC3E}">
        <p14:creationId xmlns:p14="http://schemas.microsoft.com/office/powerpoint/2010/main" val="2281838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9</a:t>
            </a:fld>
            <a:endParaRPr lang="en-US"/>
          </a:p>
        </p:txBody>
      </p:sp>
    </p:spTree>
    <p:extLst>
      <p:ext uri="{BB962C8B-B14F-4D97-AF65-F5344CB8AC3E}">
        <p14:creationId xmlns:p14="http://schemas.microsoft.com/office/powerpoint/2010/main" val="2695144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10</a:t>
            </a:fld>
            <a:endParaRPr lang="en-US"/>
          </a:p>
        </p:txBody>
      </p:sp>
    </p:spTree>
    <p:extLst>
      <p:ext uri="{BB962C8B-B14F-4D97-AF65-F5344CB8AC3E}">
        <p14:creationId xmlns:p14="http://schemas.microsoft.com/office/powerpoint/2010/main" val="3501083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13</a:t>
            </a:fld>
            <a:endParaRPr lang="en-US"/>
          </a:p>
        </p:txBody>
      </p:sp>
    </p:spTree>
    <p:extLst>
      <p:ext uri="{BB962C8B-B14F-4D97-AF65-F5344CB8AC3E}">
        <p14:creationId xmlns:p14="http://schemas.microsoft.com/office/powerpoint/2010/main" val="2970788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32146-3D7F-4E69-8520-4012B3AA97ED}" type="slidenum">
              <a:rPr lang="en-US" smtClean="0"/>
              <a:t>14</a:t>
            </a:fld>
            <a:endParaRPr lang="en-US"/>
          </a:p>
        </p:txBody>
      </p:sp>
    </p:spTree>
    <p:extLst>
      <p:ext uri="{BB962C8B-B14F-4D97-AF65-F5344CB8AC3E}">
        <p14:creationId xmlns:p14="http://schemas.microsoft.com/office/powerpoint/2010/main" val="343957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30FA-3D5E-92CE-525E-18AA240FB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B56010-1A00-51C0-93B5-B635E9FF6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BA5695-F29A-11C9-9962-5123A9222AC0}"/>
              </a:ext>
            </a:extLst>
          </p:cNvPr>
          <p:cNvSpPr>
            <a:spLocks noGrp="1"/>
          </p:cNvSpPr>
          <p:nvPr>
            <p:ph type="dt" sz="half" idx="10"/>
          </p:nvPr>
        </p:nvSpPr>
        <p:spPr/>
        <p:txBody>
          <a:bodyPr/>
          <a:lstStyle/>
          <a:p>
            <a:fld id="{BCB0C4D8-177B-4F3D-B51B-3EBB189DE6E2}" type="datetimeFigureOut">
              <a:rPr lang="en-US" smtClean="0"/>
              <a:t>9/26/2024</a:t>
            </a:fld>
            <a:endParaRPr lang="en-US"/>
          </a:p>
        </p:txBody>
      </p:sp>
      <p:sp>
        <p:nvSpPr>
          <p:cNvPr id="5" name="Footer Placeholder 4">
            <a:extLst>
              <a:ext uri="{FF2B5EF4-FFF2-40B4-BE49-F238E27FC236}">
                <a16:creationId xmlns:a16="http://schemas.microsoft.com/office/drawing/2014/main" id="{A3BF1F90-CD6E-CC34-3907-17EEAC4F7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A04E0-0E4D-E875-247F-54696B44E5BA}"/>
              </a:ext>
            </a:extLst>
          </p:cNvPr>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271931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5D50-54AD-DE7A-1F37-8B0D29FD97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EC0627-83F3-A821-68A3-C5DDD74B34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83B20-8949-4EE3-942B-C43D1ECC364A}"/>
              </a:ext>
            </a:extLst>
          </p:cNvPr>
          <p:cNvSpPr>
            <a:spLocks noGrp="1"/>
          </p:cNvSpPr>
          <p:nvPr>
            <p:ph type="dt" sz="half" idx="10"/>
          </p:nvPr>
        </p:nvSpPr>
        <p:spPr/>
        <p:txBody>
          <a:bodyPr/>
          <a:lstStyle/>
          <a:p>
            <a:fld id="{BCB0C4D8-177B-4F3D-B51B-3EBB189DE6E2}" type="datetimeFigureOut">
              <a:rPr lang="en-US" smtClean="0"/>
              <a:t>9/26/2024</a:t>
            </a:fld>
            <a:endParaRPr lang="en-US"/>
          </a:p>
        </p:txBody>
      </p:sp>
      <p:sp>
        <p:nvSpPr>
          <p:cNvPr id="5" name="Footer Placeholder 4">
            <a:extLst>
              <a:ext uri="{FF2B5EF4-FFF2-40B4-BE49-F238E27FC236}">
                <a16:creationId xmlns:a16="http://schemas.microsoft.com/office/drawing/2014/main" id="{14799EAA-C4C1-6F5D-6108-F3FCB083E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9DF08-8EA7-657F-4095-96E0D78CF123}"/>
              </a:ext>
            </a:extLst>
          </p:cNvPr>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3311371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70D8E6-AA0D-D0C5-8748-F3AF20368E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EA3C3D-BC13-E198-1D7B-55186270B3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45745-33E5-7EA1-E82E-ECF917D3978F}"/>
              </a:ext>
            </a:extLst>
          </p:cNvPr>
          <p:cNvSpPr>
            <a:spLocks noGrp="1"/>
          </p:cNvSpPr>
          <p:nvPr>
            <p:ph type="dt" sz="half" idx="10"/>
          </p:nvPr>
        </p:nvSpPr>
        <p:spPr/>
        <p:txBody>
          <a:bodyPr/>
          <a:lstStyle/>
          <a:p>
            <a:fld id="{BCB0C4D8-177B-4F3D-B51B-3EBB189DE6E2}" type="datetimeFigureOut">
              <a:rPr lang="en-US" smtClean="0"/>
              <a:t>9/26/2024</a:t>
            </a:fld>
            <a:endParaRPr lang="en-US"/>
          </a:p>
        </p:txBody>
      </p:sp>
      <p:sp>
        <p:nvSpPr>
          <p:cNvPr id="5" name="Footer Placeholder 4">
            <a:extLst>
              <a:ext uri="{FF2B5EF4-FFF2-40B4-BE49-F238E27FC236}">
                <a16:creationId xmlns:a16="http://schemas.microsoft.com/office/drawing/2014/main" id="{FD3247D6-409C-F720-4BBC-4EDDF45B9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457C4-FFF2-F595-ACEC-20366346F87C}"/>
              </a:ext>
            </a:extLst>
          </p:cNvPr>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3701756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555F-469C-2D4E-8E78-C3E86393B4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2826DE-7124-D19D-6047-27114C08AC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4750C-0EDC-2799-B1B7-20DFF678A3E9}"/>
              </a:ext>
            </a:extLst>
          </p:cNvPr>
          <p:cNvSpPr>
            <a:spLocks noGrp="1"/>
          </p:cNvSpPr>
          <p:nvPr>
            <p:ph type="dt" sz="half" idx="10"/>
          </p:nvPr>
        </p:nvSpPr>
        <p:spPr/>
        <p:txBody>
          <a:bodyPr/>
          <a:lstStyle/>
          <a:p>
            <a:fld id="{BCB0C4D8-177B-4F3D-B51B-3EBB189DE6E2}" type="datetimeFigureOut">
              <a:rPr lang="en-US" smtClean="0"/>
              <a:t>9/26/2024</a:t>
            </a:fld>
            <a:endParaRPr lang="en-US"/>
          </a:p>
        </p:txBody>
      </p:sp>
      <p:sp>
        <p:nvSpPr>
          <p:cNvPr id="5" name="Footer Placeholder 4">
            <a:extLst>
              <a:ext uri="{FF2B5EF4-FFF2-40B4-BE49-F238E27FC236}">
                <a16:creationId xmlns:a16="http://schemas.microsoft.com/office/drawing/2014/main" id="{FCB7EA0F-B6B2-A519-3A15-AA8C72048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241A5-AC4C-CDB9-9ED1-EB6AC06EBEF2}"/>
              </a:ext>
            </a:extLst>
          </p:cNvPr>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305285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3800-844C-051A-6CEC-1068E2ED71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919149-E83F-C148-4C8D-F7BB318FC4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93FB5-350E-ACED-EE7B-9861B9799E9B}"/>
              </a:ext>
            </a:extLst>
          </p:cNvPr>
          <p:cNvSpPr>
            <a:spLocks noGrp="1"/>
          </p:cNvSpPr>
          <p:nvPr>
            <p:ph type="dt" sz="half" idx="10"/>
          </p:nvPr>
        </p:nvSpPr>
        <p:spPr/>
        <p:txBody>
          <a:bodyPr/>
          <a:lstStyle/>
          <a:p>
            <a:fld id="{BCB0C4D8-177B-4F3D-B51B-3EBB189DE6E2}" type="datetimeFigureOut">
              <a:rPr lang="en-US" smtClean="0"/>
              <a:t>9/26/2024</a:t>
            </a:fld>
            <a:endParaRPr lang="en-US"/>
          </a:p>
        </p:txBody>
      </p:sp>
      <p:sp>
        <p:nvSpPr>
          <p:cNvPr id="5" name="Footer Placeholder 4">
            <a:extLst>
              <a:ext uri="{FF2B5EF4-FFF2-40B4-BE49-F238E27FC236}">
                <a16:creationId xmlns:a16="http://schemas.microsoft.com/office/drawing/2014/main" id="{FDE6570F-2279-6E0B-1200-2CFE71588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567C6-42E4-7612-086A-762561F52EF3}"/>
              </a:ext>
            </a:extLst>
          </p:cNvPr>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300820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A19DF-6660-D1BB-2FC0-DD34D5018F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549D7C-2796-9B43-BD0A-4D42393F0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D185A7-ABEF-D28A-FB8C-63335AF72D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37842-0D7A-599A-C290-4467BB642411}"/>
              </a:ext>
            </a:extLst>
          </p:cNvPr>
          <p:cNvSpPr>
            <a:spLocks noGrp="1"/>
          </p:cNvSpPr>
          <p:nvPr>
            <p:ph type="dt" sz="half" idx="10"/>
          </p:nvPr>
        </p:nvSpPr>
        <p:spPr/>
        <p:txBody>
          <a:bodyPr/>
          <a:lstStyle/>
          <a:p>
            <a:fld id="{BCB0C4D8-177B-4F3D-B51B-3EBB189DE6E2}" type="datetimeFigureOut">
              <a:rPr lang="en-US" smtClean="0"/>
              <a:t>9/26/2024</a:t>
            </a:fld>
            <a:endParaRPr lang="en-US"/>
          </a:p>
        </p:txBody>
      </p:sp>
      <p:sp>
        <p:nvSpPr>
          <p:cNvPr id="6" name="Footer Placeholder 5">
            <a:extLst>
              <a:ext uri="{FF2B5EF4-FFF2-40B4-BE49-F238E27FC236}">
                <a16:creationId xmlns:a16="http://schemas.microsoft.com/office/drawing/2014/main" id="{901CE5AD-1DAF-BEE5-D6B0-5F27013D7A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DDA36-9272-3803-836C-8426F1AAA58B}"/>
              </a:ext>
            </a:extLst>
          </p:cNvPr>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13814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DC837-5853-EA9A-B3F2-701483928A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888EBE-FE06-7226-7BF6-4C2A30527C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59FC25-9A38-8312-E42E-DFB57CF1F8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A8DD1-5AB6-E719-A0F6-18F022E7C7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9D1264-AA53-4CE2-3825-CFD80EF49C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CE938D-C7F0-9BFE-4F93-4A63937C88AC}"/>
              </a:ext>
            </a:extLst>
          </p:cNvPr>
          <p:cNvSpPr>
            <a:spLocks noGrp="1"/>
          </p:cNvSpPr>
          <p:nvPr>
            <p:ph type="dt" sz="half" idx="10"/>
          </p:nvPr>
        </p:nvSpPr>
        <p:spPr/>
        <p:txBody>
          <a:bodyPr/>
          <a:lstStyle/>
          <a:p>
            <a:fld id="{BCB0C4D8-177B-4F3D-B51B-3EBB189DE6E2}" type="datetimeFigureOut">
              <a:rPr lang="en-US" smtClean="0"/>
              <a:t>9/26/2024</a:t>
            </a:fld>
            <a:endParaRPr lang="en-US"/>
          </a:p>
        </p:txBody>
      </p:sp>
      <p:sp>
        <p:nvSpPr>
          <p:cNvPr id="8" name="Footer Placeholder 7">
            <a:extLst>
              <a:ext uri="{FF2B5EF4-FFF2-40B4-BE49-F238E27FC236}">
                <a16:creationId xmlns:a16="http://schemas.microsoft.com/office/drawing/2014/main" id="{EE1F5E4D-D39D-FA8B-34BD-E1B68EFAB3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98C6C2-9564-D3B3-3B9C-809C18786386}"/>
              </a:ext>
            </a:extLst>
          </p:cNvPr>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3267770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4C64-C117-B51A-1522-AADD23EC62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559947-2D0F-67D2-9EB2-79500973B3AF}"/>
              </a:ext>
            </a:extLst>
          </p:cNvPr>
          <p:cNvSpPr>
            <a:spLocks noGrp="1"/>
          </p:cNvSpPr>
          <p:nvPr>
            <p:ph type="dt" sz="half" idx="10"/>
          </p:nvPr>
        </p:nvSpPr>
        <p:spPr/>
        <p:txBody>
          <a:bodyPr/>
          <a:lstStyle/>
          <a:p>
            <a:fld id="{BCB0C4D8-177B-4F3D-B51B-3EBB189DE6E2}" type="datetimeFigureOut">
              <a:rPr lang="en-US" smtClean="0"/>
              <a:t>9/26/2024</a:t>
            </a:fld>
            <a:endParaRPr lang="en-US"/>
          </a:p>
        </p:txBody>
      </p:sp>
      <p:sp>
        <p:nvSpPr>
          <p:cNvPr id="4" name="Footer Placeholder 3">
            <a:extLst>
              <a:ext uri="{FF2B5EF4-FFF2-40B4-BE49-F238E27FC236}">
                <a16:creationId xmlns:a16="http://schemas.microsoft.com/office/drawing/2014/main" id="{9DABAB74-44DC-0C32-1013-E32E5D2664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68A753-E056-6FB6-9506-ECF09D62968F}"/>
              </a:ext>
            </a:extLst>
          </p:cNvPr>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62287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620CB-6737-F591-3B0C-BB2A6EE15FB3}"/>
              </a:ext>
            </a:extLst>
          </p:cNvPr>
          <p:cNvSpPr>
            <a:spLocks noGrp="1"/>
          </p:cNvSpPr>
          <p:nvPr>
            <p:ph type="dt" sz="half" idx="10"/>
          </p:nvPr>
        </p:nvSpPr>
        <p:spPr/>
        <p:txBody>
          <a:bodyPr/>
          <a:lstStyle/>
          <a:p>
            <a:fld id="{BCB0C4D8-177B-4F3D-B51B-3EBB189DE6E2}" type="datetimeFigureOut">
              <a:rPr lang="en-US" smtClean="0"/>
              <a:t>9/26/2024</a:t>
            </a:fld>
            <a:endParaRPr lang="en-US"/>
          </a:p>
        </p:txBody>
      </p:sp>
      <p:sp>
        <p:nvSpPr>
          <p:cNvPr id="3" name="Footer Placeholder 2">
            <a:extLst>
              <a:ext uri="{FF2B5EF4-FFF2-40B4-BE49-F238E27FC236}">
                <a16:creationId xmlns:a16="http://schemas.microsoft.com/office/drawing/2014/main" id="{32D59041-CA2C-F364-D622-893451F96B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53E67D-2C31-359A-D750-9BA48BCE912A}"/>
              </a:ext>
            </a:extLst>
          </p:cNvPr>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106615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F90C-C5B1-9598-A01F-9A6D960283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19B95D-EFDE-1FA7-D0DE-8152D88A37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82263A-ADDB-A40B-569D-2E92F30745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3F25C0-E05B-8A44-AA16-55CAE36C280B}"/>
              </a:ext>
            </a:extLst>
          </p:cNvPr>
          <p:cNvSpPr>
            <a:spLocks noGrp="1"/>
          </p:cNvSpPr>
          <p:nvPr>
            <p:ph type="dt" sz="half" idx="10"/>
          </p:nvPr>
        </p:nvSpPr>
        <p:spPr/>
        <p:txBody>
          <a:bodyPr/>
          <a:lstStyle/>
          <a:p>
            <a:fld id="{BCB0C4D8-177B-4F3D-B51B-3EBB189DE6E2}" type="datetimeFigureOut">
              <a:rPr lang="en-US" smtClean="0"/>
              <a:t>9/26/2024</a:t>
            </a:fld>
            <a:endParaRPr lang="en-US"/>
          </a:p>
        </p:txBody>
      </p:sp>
      <p:sp>
        <p:nvSpPr>
          <p:cNvPr id="6" name="Footer Placeholder 5">
            <a:extLst>
              <a:ext uri="{FF2B5EF4-FFF2-40B4-BE49-F238E27FC236}">
                <a16:creationId xmlns:a16="http://schemas.microsoft.com/office/drawing/2014/main" id="{C80A4E9B-3679-EDF7-323E-E804D9EDC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560AB-7CD4-4A27-D87B-C8074E128F81}"/>
              </a:ext>
            </a:extLst>
          </p:cNvPr>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163483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0579-6503-2464-E632-CB449A75C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482A85-C59B-1EE3-0EDE-0E6B4C202F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9B0EBA-D827-8F7A-1E83-7280E8C39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90F34-DACD-05D1-CCA5-0FAA4D55F162}"/>
              </a:ext>
            </a:extLst>
          </p:cNvPr>
          <p:cNvSpPr>
            <a:spLocks noGrp="1"/>
          </p:cNvSpPr>
          <p:nvPr>
            <p:ph type="dt" sz="half" idx="10"/>
          </p:nvPr>
        </p:nvSpPr>
        <p:spPr/>
        <p:txBody>
          <a:bodyPr/>
          <a:lstStyle/>
          <a:p>
            <a:fld id="{BCB0C4D8-177B-4F3D-B51B-3EBB189DE6E2}" type="datetimeFigureOut">
              <a:rPr lang="en-US" smtClean="0"/>
              <a:t>9/26/2024</a:t>
            </a:fld>
            <a:endParaRPr lang="en-US"/>
          </a:p>
        </p:txBody>
      </p:sp>
      <p:sp>
        <p:nvSpPr>
          <p:cNvPr id="6" name="Footer Placeholder 5">
            <a:extLst>
              <a:ext uri="{FF2B5EF4-FFF2-40B4-BE49-F238E27FC236}">
                <a16:creationId xmlns:a16="http://schemas.microsoft.com/office/drawing/2014/main" id="{9960518A-740B-A878-F03E-B8B1A81191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89789-2109-AC2B-E2B0-A79AE8D6553E}"/>
              </a:ext>
            </a:extLst>
          </p:cNvPr>
          <p:cNvSpPr>
            <a:spLocks noGrp="1"/>
          </p:cNvSpPr>
          <p:nvPr>
            <p:ph type="sldNum" sz="quarter" idx="12"/>
          </p:nvPr>
        </p:nvSpPr>
        <p:spPr/>
        <p:txBody>
          <a:bodyPr/>
          <a:lstStyle/>
          <a:p>
            <a:fld id="{8E022D30-DE63-4AB0-9292-80B3C9E63C9B}" type="slidenum">
              <a:rPr lang="en-US" smtClean="0"/>
              <a:t>‹#›</a:t>
            </a:fld>
            <a:endParaRPr lang="en-US"/>
          </a:p>
        </p:txBody>
      </p:sp>
    </p:spTree>
    <p:extLst>
      <p:ext uri="{BB962C8B-B14F-4D97-AF65-F5344CB8AC3E}">
        <p14:creationId xmlns:p14="http://schemas.microsoft.com/office/powerpoint/2010/main" val="2984518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49A2F-09A9-90B1-14B9-FB91759D23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E9CC70-8D33-43BD-196C-0917B0134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AC82A-AEB2-90AC-EE64-EDF1B7C37D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CB0C4D8-177B-4F3D-B51B-3EBB189DE6E2}" type="datetimeFigureOut">
              <a:rPr lang="en-US" smtClean="0"/>
              <a:t>9/26/2024</a:t>
            </a:fld>
            <a:endParaRPr lang="en-US"/>
          </a:p>
        </p:txBody>
      </p:sp>
      <p:sp>
        <p:nvSpPr>
          <p:cNvPr id="5" name="Footer Placeholder 4">
            <a:extLst>
              <a:ext uri="{FF2B5EF4-FFF2-40B4-BE49-F238E27FC236}">
                <a16:creationId xmlns:a16="http://schemas.microsoft.com/office/drawing/2014/main" id="{BF26C7B4-C50D-4BB1-F8D9-EB1B706708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3AD29B-BE95-4DF6-B66B-1B45B03C0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022D30-DE63-4AB0-9292-80B3C9E63C9B}" type="slidenum">
              <a:rPr lang="en-US" smtClean="0"/>
              <a:t>‹#›</a:t>
            </a:fld>
            <a:endParaRPr lang="en-US"/>
          </a:p>
        </p:txBody>
      </p:sp>
    </p:spTree>
    <p:extLst>
      <p:ext uri="{BB962C8B-B14F-4D97-AF65-F5344CB8AC3E}">
        <p14:creationId xmlns:p14="http://schemas.microsoft.com/office/powerpoint/2010/main" val="182422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77208&amp;picture=girl-knocking-door-painting"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8.jpeg"/></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31.jpeg"/><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4.jpeg"/></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6.jpeg"/></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8.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5F38C78D-B0D0-D020-7C4A-0B99327456AA}"/>
              </a:ext>
            </a:extLst>
          </p:cNvPr>
          <p:cNvPicPr>
            <a:picLocks noChangeAspect="1" noChangeArrowheads="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bwMode="auto">
          <a:xfrm>
            <a:off x="48828" y="1429488"/>
            <a:ext cx="5157926" cy="4579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3186C1-5588-F678-5A0D-E19A1154A6DE}"/>
              </a:ext>
            </a:extLst>
          </p:cNvPr>
          <p:cNvSpPr txBox="1"/>
          <p:nvPr/>
        </p:nvSpPr>
        <p:spPr>
          <a:xfrm>
            <a:off x="5497497" y="1890944"/>
            <a:ext cx="6576133" cy="3185975"/>
          </a:xfrm>
          <a:prstGeom prst="rect">
            <a:avLst/>
          </a:prstGeom>
        </p:spPr>
        <p:txBody>
          <a:bodyPr vert="horz" lIns="91440" tIns="45720" rIns="91440" bIns="45720" rtlCol="0">
            <a:normAutofit/>
          </a:bodyPr>
          <a:lstStyle/>
          <a:p>
            <a:pPr algn="ctr">
              <a:lnSpc>
                <a:spcPct val="90000"/>
              </a:lnSpc>
            </a:pPr>
            <a:r>
              <a:rPr lang="en-US" sz="5400" dirty="0">
                <a:solidFill>
                  <a:srgbClr val="0070C0">
                    <a:alpha val="80000"/>
                  </a:srgbClr>
                </a:solidFill>
              </a:rPr>
              <a:t>Private Nuisance</a:t>
            </a:r>
          </a:p>
          <a:p>
            <a:pPr indent="-228600">
              <a:lnSpc>
                <a:spcPct val="90000"/>
              </a:lnSpc>
              <a:buFont typeface="Arial" panose="020B0604020202020204" pitchFamily="34" charset="0"/>
              <a:buChar char="•"/>
            </a:pPr>
            <a:endParaRPr lang="en-US" sz="2400" dirty="0">
              <a:solidFill>
                <a:schemeClr val="bg1">
                  <a:alpha val="80000"/>
                </a:schemeClr>
              </a:solidFill>
            </a:endParaRPr>
          </a:p>
          <a:p>
            <a:pPr indent="-228600">
              <a:lnSpc>
                <a:spcPct val="90000"/>
              </a:lnSpc>
              <a:spcBef>
                <a:spcPts val="1000"/>
              </a:spcBef>
              <a:buFont typeface="Arial" panose="020B0604020202020204" pitchFamily="34" charset="0"/>
              <a:buChar char="•"/>
            </a:pPr>
            <a:endParaRPr lang="en-US" sz="2400" dirty="0">
              <a:solidFill>
                <a:schemeClr val="bg1">
                  <a:alpha val="80000"/>
                </a:schemeClr>
              </a:solidFill>
            </a:endParaRPr>
          </a:p>
          <a:p>
            <a:pPr algn="ctr">
              <a:lnSpc>
                <a:spcPct val="90000"/>
              </a:lnSpc>
              <a:spcBef>
                <a:spcPts val="1000"/>
              </a:spcBef>
            </a:pPr>
            <a:r>
              <a:rPr lang="en-US" sz="5400" dirty="0">
                <a:solidFill>
                  <a:srgbClr val="0070C0">
                    <a:alpha val="80000"/>
                  </a:srgbClr>
                </a:solidFill>
              </a:rPr>
              <a:t>John Murphy</a:t>
            </a:r>
          </a:p>
          <a:p>
            <a:pPr indent="-228600">
              <a:lnSpc>
                <a:spcPct val="90000"/>
              </a:lnSpc>
              <a:buFont typeface="Arial" panose="020B0604020202020204" pitchFamily="34" charset="0"/>
              <a:buChar char="•"/>
            </a:pPr>
            <a:endParaRPr lang="en-US" sz="2400" dirty="0">
              <a:solidFill>
                <a:schemeClr val="bg1">
                  <a:alpha val="80000"/>
                </a:schemeClr>
              </a:solidFill>
            </a:endParaRPr>
          </a:p>
        </p:txBody>
      </p:sp>
      <p:sp>
        <p:nvSpPr>
          <p:cNvPr id="3" name="TextBox 2">
            <a:extLst>
              <a:ext uri="{FF2B5EF4-FFF2-40B4-BE49-F238E27FC236}">
                <a16:creationId xmlns:a16="http://schemas.microsoft.com/office/drawing/2014/main" id="{D163BA26-B347-F98F-4158-5C038C2D9842}"/>
              </a:ext>
            </a:extLst>
          </p:cNvPr>
          <p:cNvSpPr txBox="1"/>
          <p:nvPr/>
        </p:nvSpPr>
        <p:spPr>
          <a:xfrm>
            <a:off x="4657078" y="1429488"/>
            <a:ext cx="840419" cy="4579200"/>
          </a:xfrm>
          <a:prstGeom prst="rect">
            <a:avLst/>
          </a:prstGeom>
          <a:solidFill>
            <a:schemeClr val="tx1"/>
          </a:solidFill>
        </p:spPr>
        <p:txBody>
          <a:bodyPr wrap="square" rtlCol="0">
            <a:spAutoFit/>
          </a:bodyPr>
          <a:lstStyle/>
          <a:p>
            <a:endParaRPr lang="en-US" dirty="0"/>
          </a:p>
        </p:txBody>
      </p:sp>
    </p:spTree>
    <p:extLst>
      <p:ext uri="{BB962C8B-B14F-4D97-AF65-F5344CB8AC3E}">
        <p14:creationId xmlns:p14="http://schemas.microsoft.com/office/powerpoint/2010/main" val="937756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6044-DD20-8F58-1F53-35BA072397BF}"/>
              </a:ext>
            </a:extLst>
          </p:cNvPr>
          <p:cNvSpPr>
            <a:spLocks noGrp="1"/>
          </p:cNvSpPr>
          <p:nvPr>
            <p:ph type="title"/>
          </p:nvPr>
        </p:nvSpPr>
        <p:spPr>
          <a:xfrm>
            <a:off x="0" y="0"/>
            <a:ext cx="9177867" cy="6857999"/>
          </a:xfrm>
          <a:solidFill>
            <a:schemeClr val="accent1">
              <a:lumMod val="20000"/>
              <a:lumOff val="80000"/>
            </a:schemeClr>
          </a:solidFill>
        </p:spPr>
        <p:txBody>
          <a:bodyPr>
            <a:normAutofit fontScale="90000"/>
          </a:bodyPr>
          <a:lstStyle/>
          <a:p>
            <a:pPr marL="0" marR="0">
              <a:spcBef>
                <a:spcPts val="0"/>
              </a:spcBef>
              <a:spcAft>
                <a:spcPts val="0"/>
              </a:spcAft>
              <a:tabLst>
                <a:tab pos="-457200" algn="l"/>
              </a:tabLst>
            </a:pPr>
            <a:r>
              <a:rPr lang="en-GB" sz="28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(c)  Fault on D’s Part?</a:t>
            </a:r>
            <a:br>
              <a:rPr lang="en-GB" sz="16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br>
            <a:br>
              <a:rPr lang="en-US" sz="16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effectLst/>
                <a:latin typeface="Garamond" panose="02020404030301010803" pitchFamily="18" charset="0"/>
                <a:ea typeface="Calibri" panose="020F0502020204030204" pitchFamily="34" charset="0"/>
                <a:cs typeface="Times New Roman" panose="02020603050405020304" pitchFamily="18" charset="0"/>
              </a:rPr>
              <a:t>The Wagon Mound (No 2) </a:t>
            </a:r>
            <a:r>
              <a:rPr lang="en-GB" sz="2200" dirty="0">
                <a:effectLst/>
                <a:latin typeface="Garamond" panose="02020404030301010803" pitchFamily="18" charset="0"/>
                <a:ea typeface="Calibri" panose="020F0502020204030204" pitchFamily="34" charset="0"/>
                <a:cs typeface="Times New Roman" panose="02020603050405020304" pitchFamily="18" charset="0"/>
              </a:rPr>
              <a:t>[1967] 1 AC 617</a:t>
            </a:r>
            <a:br>
              <a:rPr lang="en-US" sz="1000" dirty="0">
                <a:effectLst/>
                <a:latin typeface="Garamond" panose="02020404030301010803" pitchFamily="18" charset="0"/>
                <a:ea typeface="Calibri" panose="020F0502020204030204" pitchFamily="34" charset="0"/>
                <a:cs typeface="Times New Roman" panose="02020603050405020304" pitchFamily="18" charset="0"/>
              </a:rPr>
            </a:br>
            <a:r>
              <a:rPr lang="en-GB" sz="1000" dirty="0">
                <a:effectLst/>
                <a:latin typeface="Garamond" panose="02020404030301010803" pitchFamily="18" charset="0"/>
                <a:ea typeface="Calibri" panose="020F0502020204030204" pitchFamily="34" charset="0"/>
                <a:cs typeface="Times New Roman" panose="02020603050405020304" pitchFamily="18" charset="0"/>
              </a:rPr>
              <a:t> </a:t>
            </a:r>
            <a:br>
              <a:rPr lang="en-US" sz="1000" dirty="0">
                <a:effectLst/>
                <a:latin typeface="Garamond" panose="02020404030301010803" pitchFamily="18" charset="0"/>
                <a:ea typeface="Calibri" panose="020F0502020204030204" pitchFamily="34" charset="0"/>
                <a:cs typeface="Times New Roman" panose="02020603050405020304" pitchFamily="18" charset="0"/>
              </a:rPr>
            </a:br>
            <a:r>
              <a:rPr lang="en-GB" sz="13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	   </a:t>
            </a: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“Nuisance .. [covers] a wide variety of tortious acts or omissions and in many negligence </a:t>
            </a:r>
            <a:b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  in the narrow sense is not essential. An occupier may incur liability for the [e]mission of</a:t>
            </a:r>
            <a:b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  noxious fumes or noise although he has used the utmost care in building and using his</a:t>
            </a:r>
            <a:b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  premises ... [But] although negligence may not be necessary, fault of some kind is almost</a:t>
            </a:r>
            <a:b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  always necessary and fault generally involves foreseeability”. (Lord Reid)</a:t>
            </a:r>
            <a:r>
              <a:rPr lang="en-GB" sz="13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 </a:t>
            </a:r>
            <a:r>
              <a:rPr lang="en-GB" sz="1300" i="1" dirty="0">
                <a:effectLst/>
                <a:latin typeface="Garamond" panose="02020404030301010803" pitchFamily="18" charset="0"/>
                <a:ea typeface="Calibri" panose="020F0502020204030204" pitchFamily="34" charset="0"/>
                <a:cs typeface="Times New Roman" panose="02020603050405020304" pitchFamily="18" charset="0"/>
              </a:rPr>
              <a:t> </a:t>
            </a:r>
            <a:br>
              <a:rPr lang="en-US" sz="1300" dirty="0">
                <a:effectLst/>
                <a:latin typeface="Garamond" panose="02020404030301010803" pitchFamily="18" charset="0"/>
                <a:ea typeface="Calibri" panose="020F0502020204030204" pitchFamily="34" charset="0"/>
                <a:cs typeface="Times New Roman" panose="02020603050405020304" pitchFamily="18" charset="0"/>
              </a:rPr>
            </a:br>
            <a:br>
              <a:rPr lang="en-US" sz="13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effectLst/>
                <a:latin typeface="Garamond" panose="02020404030301010803" pitchFamily="18" charset="0"/>
                <a:ea typeface="Calibri" panose="020F0502020204030204" pitchFamily="34" charset="0"/>
                <a:cs typeface="Times New Roman" panose="02020603050405020304" pitchFamily="18" charset="0"/>
              </a:rPr>
              <a:t>Lau Chun Wing Rod v Incorporated Owners of Po On Building</a:t>
            </a:r>
            <a:r>
              <a:rPr lang="en-GB" sz="2200" dirty="0">
                <a:effectLst/>
                <a:latin typeface="Garamond" panose="02020404030301010803" pitchFamily="18" charset="0"/>
                <a:ea typeface="Calibri" panose="020F0502020204030204" pitchFamily="34" charset="0"/>
                <a:cs typeface="Times New Roman" panose="02020603050405020304" pitchFamily="18" charset="0"/>
              </a:rPr>
              <a:t> [2006] HKCU 1364</a:t>
            </a:r>
            <a:br>
              <a:rPr lang="en-GB" sz="1000" dirty="0">
                <a:effectLst/>
                <a:latin typeface="Garamond" panose="02020404030301010803" pitchFamily="18" charset="0"/>
                <a:ea typeface="Calibri" panose="020F0502020204030204" pitchFamily="34" charset="0"/>
                <a:cs typeface="Times New Roman" panose="02020603050405020304" pitchFamily="18" charset="0"/>
              </a:rPr>
            </a:br>
            <a:br>
              <a:rPr lang="en-GB" sz="10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“It is settled law that the exercise of care and skill by a competent contractor or every </a:t>
            </a:r>
            <a:b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   effort made by the Defendant to prevent a nuisance afford no defence”. (Wong J)</a:t>
            </a:r>
            <a:br>
              <a:rPr lang="en-GB" sz="10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br>
            <a:br>
              <a:rPr lang="en-GB" sz="10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br>
            <a:r>
              <a:rPr lang="en-GB" sz="2200" i="1" dirty="0">
                <a:effectLst/>
                <a:latin typeface="Garamond" panose="02020404030301010803" pitchFamily="18" charset="0"/>
                <a:ea typeface="Calibri" panose="020F0502020204030204" pitchFamily="34" charset="0"/>
                <a:cs typeface="Times New Roman" panose="02020603050405020304" pitchFamily="18" charset="0"/>
              </a:rPr>
              <a:t>Tin Kin Ka Clara v Chan Koon Cheong</a:t>
            </a:r>
            <a:r>
              <a:rPr lang="en-GB" sz="2200" dirty="0">
                <a:effectLst/>
                <a:latin typeface="Garamond" panose="02020404030301010803" pitchFamily="18" charset="0"/>
                <a:ea typeface="Calibri" panose="020F0502020204030204" pitchFamily="34" charset="0"/>
                <a:cs typeface="Times New Roman" panose="02020603050405020304" pitchFamily="18" charset="0"/>
              </a:rPr>
              <a:t> [2015] HKCU 1029</a:t>
            </a:r>
            <a:br>
              <a:rPr lang="en-GB" sz="1300" dirty="0">
                <a:effectLst/>
                <a:latin typeface="Garamond" panose="02020404030301010803" pitchFamily="18" charset="0"/>
                <a:ea typeface="Calibri" panose="020F0502020204030204" pitchFamily="34" charset="0"/>
                <a:cs typeface="Times New Roman" panose="02020603050405020304" pitchFamily="18" charset="0"/>
              </a:rPr>
            </a:br>
            <a:br>
              <a:rPr lang="en-GB" sz="1300" dirty="0">
                <a:effectLst/>
                <a:latin typeface="Garamond" panose="02020404030301010803" pitchFamily="18" charset="0"/>
                <a:ea typeface="Calibri" panose="020F0502020204030204" pitchFamily="34" charset="0"/>
                <a:cs typeface="Times New Roman" panose="02020603050405020304" pitchFamily="18" charset="0"/>
              </a:rPr>
            </a:br>
            <a:r>
              <a:rPr lang="en-GB" sz="1300" dirty="0">
                <a:effectLst/>
                <a:latin typeface="Garamond" panose="02020404030301010803" pitchFamily="18" charset="0"/>
                <a:ea typeface="Calibri" panose="020F0502020204030204" pitchFamily="34" charset="0"/>
                <a:cs typeface="Times New Roman" panose="02020603050405020304" pitchFamily="18" charset="0"/>
              </a:rPr>
              <a:t>  </a:t>
            </a:r>
            <a:r>
              <a:rPr lang="en-US"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a:t>
            </a:r>
            <a:r>
              <a:rPr lang="en-GB" sz="22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to prove nuisance in a seepage case … a plaintiff must show, besides the seepage … that</a:t>
            </a:r>
            <a:br>
              <a:rPr lang="en-GB" sz="22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2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GB" sz="2200" dirty="0" err="1">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i</a:t>
            </a:r>
            <a:r>
              <a:rPr lang="en-GB" sz="22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 the defendants actually or  constructively knew that the water originated from their </a:t>
            </a:r>
            <a:br>
              <a:rPr lang="en-GB" sz="22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2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  premises; and (ii) remedial action was not taken within a reasonable time”. (Li J).</a:t>
            </a:r>
            <a:br>
              <a:rPr lang="en-GB" sz="22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br>
            <a:br>
              <a:rPr lang="en-GB" sz="220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8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(d)  The practicability of avoiding an interference</a:t>
            </a:r>
            <a:br>
              <a:rPr lang="en-GB" sz="28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br>
            <a:r>
              <a:rPr lang="en-GB" sz="900" dirty="0">
                <a:effectLst/>
                <a:latin typeface="Garamond" panose="02020404030301010803" pitchFamily="18" charset="0"/>
                <a:ea typeface="Calibri" panose="020F0502020204030204" pitchFamily="34" charset="0"/>
                <a:cs typeface="Times New Roman" panose="02020603050405020304" pitchFamily="18" charset="0"/>
              </a:rPr>
              <a:t> </a:t>
            </a:r>
            <a:br>
              <a:rPr lang="en-US" sz="9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B050"/>
                </a:solidFill>
                <a:effectLst/>
                <a:latin typeface="Garamond" panose="02020404030301010803" pitchFamily="18" charset="0"/>
                <a:ea typeface="Calibri" panose="020F0502020204030204" pitchFamily="34" charset="0"/>
                <a:cs typeface="Times New Roman" panose="02020603050405020304" pitchFamily="18" charset="0"/>
              </a:rPr>
              <a:t>If D could have taken simple steps to avoid disturbing C, the fact that D does not take those steps may be taken by the courts to support a finding of unreasonable interference.</a:t>
            </a:r>
            <a:br>
              <a:rPr lang="en-GB" sz="900" dirty="0">
                <a:solidFill>
                  <a:srgbClr val="00B050"/>
                </a:solidFill>
                <a:effectLst/>
                <a:latin typeface="Garamond" panose="02020404030301010803" pitchFamily="18" charset="0"/>
                <a:ea typeface="Calibri" panose="020F0502020204030204" pitchFamily="34" charset="0"/>
                <a:cs typeface="Times New Roman" panose="02020603050405020304" pitchFamily="18" charset="0"/>
              </a:rPr>
            </a:br>
            <a:br>
              <a:rPr lang="en-GB" sz="900" dirty="0">
                <a:effectLst/>
                <a:latin typeface="Garamond" panose="02020404030301010803" pitchFamily="18" charset="0"/>
                <a:ea typeface="Calibri" panose="020F0502020204030204" pitchFamily="34" charset="0"/>
                <a:cs typeface="Times New Roman" panose="02020603050405020304" pitchFamily="18" charset="0"/>
              </a:rPr>
            </a:br>
            <a:r>
              <a:rPr lang="de-DE" sz="2200" i="1" dirty="0">
                <a:effectLst/>
                <a:latin typeface="Garamond" panose="02020404030301010803" pitchFamily="18" charset="0"/>
                <a:ea typeface="Calibri" panose="020F0502020204030204" pitchFamily="34" charset="0"/>
                <a:cs typeface="Times New Roman" panose="02020603050405020304" pitchFamily="18" charset="0"/>
              </a:rPr>
              <a:t>Leeman v Montagu </a:t>
            </a:r>
            <a:r>
              <a:rPr lang="de-DE" sz="2200" dirty="0">
                <a:effectLst/>
                <a:latin typeface="Garamond" panose="02020404030301010803" pitchFamily="18" charset="0"/>
                <a:ea typeface="Calibri" panose="020F0502020204030204" pitchFamily="34" charset="0"/>
                <a:cs typeface="Times New Roman" panose="02020603050405020304" pitchFamily="18" charset="0"/>
              </a:rPr>
              <a:t>[1936] 2 All ER 1677</a:t>
            </a:r>
            <a:endParaRPr lang="en-US" sz="2200" dirty="0">
              <a:solidFill>
                <a:srgbClr val="002060"/>
              </a:solidFill>
            </a:endParaRPr>
          </a:p>
        </p:txBody>
      </p:sp>
      <p:pic>
        <p:nvPicPr>
          <p:cNvPr id="1026" name="Picture 2" descr="Let's Talk About Being Careless">
            <a:extLst>
              <a:ext uri="{FF2B5EF4-FFF2-40B4-BE49-F238E27FC236}">
                <a16:creationId xmlns:a16="http://schemas.microsoft.com/office/drawing/2014/main" id="{6705D052-FEA6-F94A-8D06-D75BE1543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7340" y="1"/>
            <a:ext cx="2914660" cy="25633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ectacular fire on Sydney Harbour wharf">
            <a:extLst>
              <a:ext uri="{FF2B5EF4-FFF2-40B4-BE49-F238E27FC236}">
                <a16:creationId xmlns:a16="http://schemas.microsoft.com/office/drawing/2014/main" id="{D51994FF-CCC1-036B-38B2-797A287633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7340" y="2655651"/>
            <a:ext cx="2914660" cy="20672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Why is the Rooster Crowing? - Backyard ...">
            <a:extLst>
              <a:ext uri="{FF2B5EF4-FFF2-40B4-BE49-F238E27FC236}">
                <a16:creationId xmlns:a16="http://schemas.microsoft.com/office/drawing/2014/main" id="{331B1954-D18E-AAA0-E7F3-6459B61B6E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7338" y="4815191"/>
            <a:ext cx="2914661" cy="2042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934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3A54D-9B96-FE8B-C90C-CEFAA41DD479}"/>
              </a:ext>
            </a:extLst>
          </p:cNvPr>
          <p:cNvSpPr>
            <a:spLocks noGrp="1"/>
          </p:cNvSpPr>
          <p:nvPr>
            <p:ph type="title"/>
          </p:nvPr>
        </p:nvSpPr>
        <p:spPr>
          <a:xfrm>
            <a:off x="0" y="1"/>
            <a:ext cx="7892249" cy="6858000"/>
          </a:xfrm>
          <a:solidFill>
            <a:schemeClr val="accent2">
              <a:lumMod val="20000"/>
              <a:lumOff val="80000"/>
            </a:schemeClr>
          </a:solidFill>
        </p:spPr>
        <p:txBody>
          <a:bodyPr>
            <a:normAutofit fontScale="90000"/>
          </a:bodyPr>
          <a:lstStyle/>
          <a:p>
            <a:pPr marL="0" marR="0" algn="l">
              <a:spcBef>
                <a:spcPts val="0"/>
              </a:spcBef>
              <a:spcAft>
                <a:spcPts val="0"/>
              </a:spcAft>
              <a:tabLst>
                <a:tab pos="-457200" algn="l"/>
              </a:tabLst>
            </a:pPr>
            <a:r>
              <a:rPr lang="en-GB" sz="30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II	Who Can Sue in Private Nuisance?</a:t>
            </a:r>
            <a:br>
              <a:rPr lang="en-US" sz="18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br>
            <a:r>
              <a:rPr lang="en-GB" sz="1800" b="1" u="none" strike="noStrike"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The House of Lords, in a landmark decision, set firmly in place the rule that in order to sue in private nuisance C must have a</a:t>
            </a:r>
            <a:r>
              <a:rPr lang="en-GB" sz="2200" i="1" dirty="0">
                <a:effectLst/>
                <a:latin typeface="Garamond" panose="02020404030301010803" pitchFamily="18" charset="0"/>
                <a:ea typeface="Calibri" panose="020F0502020204030204" pitchFamily="34" charset="0"/>
                <a:cs typeface="Times New Roman" panose="02020603050405020304" pitchFamily="18" charset="0"/>
              </a:rPr>
              <a:t> </a:t>
            </a:r>
            <a:r>
              <a:rPr lang="en-GB" sz="2200" dirty="0">
                <a:effectLst/>
                <a:latin typeface="Garamond" panose="02020404030301010803" pitchFamily="18" charset="0"/>
                <a:ea typeface="Calibri" panose="020F0502020204030204" pitchFamily="34" charset="0"/>
                <a:cs typeface="Times New Roman" panose="02020603050405020304" pitchFamily="18" charset="0"/>
              </a:rPr>
              <a:t>proprietary interest in the land affected.</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Hunter v Canary Wharf</a:t>
            </a:r>
            <a:r>
              <a:rPr lang="en-GB" sz="220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[1997] 2 All ER 426</a:t>
            </a: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b="1"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	  </a:t>
            </a:r>
            <a:r>
              <a:rPr lang="en-GB" sz="2200" b="1" dirty="0">
                <a:solidFill>
                  <a:schemeClr val="tx2">
                    <a:lumMod val="75000"/>
                    <a:lumOff val="25000"/>
                  </a:schemeClr>
                </a:solidFill>
                <a:latin typeface="Garamond" panose="02020404030301010803" pitchFamily="18" charset="0"/>
                <a:ea typeface="Calibri" panose="020F0502020204030204" pitchFamily="34" charset="0"/>
                <a:cs typeface="Times New Roman" panose="02020603050405020304" pitchFamily="18" charset="0"/>
              </a:rPr>
              <a:t> </a:t>
            </a:r>
            <a:r>
              <a:rPr lang="en-GB" sz="22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“[A]n action in private nuisance will only lie at the suit of a person who has </a:t>
            </a:r>
            <a:br>
              <a:rPr lang="en-GB" sz="22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   the right to the land affected ... a mere licensee on the land has no right to </a:t>
            </a:r>
            <a:br>
              <a:rPr lang="en-GB" sz="22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   sue”. (Lord Goff).</a:t>
            </a:r>
            <a:br>
              <a:rPr lang="en-US" sz="22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i="1"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This principle has been applied locally.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Ng Hoi Sze v Yuen Sha </a:t>
            </a:r>
            <a:r>
              <a:rPr lang="en-GB" sz="2200" i="1" dirty="0" err="1">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Sha</a:t>
            </a:r>
            <a:r>
              <a:rPr lang="en-GB" sz="220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[1999] 3 HKLRD 890</a:t>
            </a:r>
            <a:br>
              <a:rPr lang="en-US" sz="2200" dirty="0">
                <a:solidFill>
                  <a:schemeClr val="accent6">
                    <a:lumMod val="75000"/>
                  </a:schemeClr>
                </a:solidFill>
                <a:latin typeface="Garamond" panose="02020404030301010803" pitchFamily="18" charset="0"/>
                <a:ea typeface="Calibri" panose="020F0502020204030204" pitchFamily="34" charset="0"/>
                <a:cs typeface="Times New Roman" panose="02020603050405020304" pitchFamily="18" charset="0"/>
              </a:rPr>
            </a:br>
            <a:br>
              <a:rPr lang="en-US" sz="2200" dirty="0">
                <a:solidFill>
                  <a:schemeClr val="accent6">
                    <a:lumMod val="75000"/>
                  </a:schemeClr>
                </a:solidFill>
                <a:latin typeface="Garamond" panose="02020404030301010803" pitchFamily="18" charset="0"/>
                <a:ea typeface="Calibri" panose="020F0502020204030204" pitchFamily="34" charset="0"/>
                <a:cs typeface="Times New Roman" panose="02020603050405020304" pitchFamily="18" charset="0"/>
              </a:rPr>
            </a:br>
            <a:r>
              <a:rPr lang="en-US" sz="2200" dirty="0">
                <a:solidFill>
                  <a:schemeClr val="tx2">
                    <a:lumMod val="75000"/>
                    <a:lumOff val="25000"/>
                  </a:schemeClr>
                </a:solidFill>
                <a:latin typeface="Garamond" panose="02020404030301010803" pitchFamily="18" charset="0"/>
                <a:ea typeface="Calibri" panose="020F0502020204030204" pitchFamily="34" charset="0"/>
                <a:cs typeface="Times New Roman" panose="02020603050405020304" pitchFamily="18" charset="0"/>
              </a:rPr>
              <a:t>  “</a:t>
            </a:r>
            <a:r>
              <a:rPr lang="en-GB" sz="22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[T]</a:t>
            </a:r>
            <a:r>
              <a:rPr lang="en-US" sz="2200" dirty="0">
                <a:solidFill>
                  <a:schemeClr val="tx2">
                    <a:lumMod val="75000"/>
                    <a:lumOff val="25000"/>
                  </a:schemeClr>
                </a:solidFill>
                <a:effectLst/>
                <a:latin typeface="Garamond" panose="02020404030301010803" pitchFamily="18" charset="0"/>
                <a:ea typeface="Calibri" panose="020F0502020204030204" pitchFamily="34" charset="0"/>
                <a:cs typeface="TimesNewRomanPSMT"/>
              </a:rPr>
              <a:t>he action is not one for causing discomfort to the person but is one </a:t>
            </a:r>
            <a:br>
              <a:rPr lang="en-US" sz="2200" dirty="0">
                <a:solidFill>
                  <a:schemeClr val="tx2">
                    <a:lumMod val="75000"/>
                    <a:lumOff val="25000"/>
                  </a:schemeClr>
                </a:solidFill>
                <a:effectLst/>
                <a:latin typeface="Garamond" panose="02020404030301010803" pitchFamily="18" charset="0"/>
                <a:ea typeface="Calibri" panose="020F0502020204030204" pitchFamily="34" charset="0"/>
                <a:cs typeface="TimesNewRomanPSMT"/>
              </a:rPr>
            </a:br>
            <a:r>
              <a:rPr lang="en-US" sz="2200" dirty="0">
                <a:solidFill>
                  <a:schemeClr val="tx2">
                    <a:lumMod val="75000"/>
                    <a:lumOff val="25000"/>
                  </a:schemeClr>
                </a:solidFill>
                <a:effectLst/>
                <a:latin typeface="Garamond" panose="02020404030301010803" pitchFamily="18" charset="0"/>
                <a:ea typeface="Calibri" panose="020F0502020204030204" pitchFamily="34" charset="0"/>
                <a:cs typeface="TimesNewRomanPSMT"/>
              </a:rPr>
              <a:t>  which arises because the utility of the land has been diminished by reason of </a:t>
            </a:r>
            <a:br>
              <a:rPr lang="en-US" sz="2200" dirty="0">
                <a:solidFill>
                  <a:schemeClr val="tx2">
                    <a:lumMod val="75000"/>
                    <a:lumOff val="25000"/>
                  </a:schemeClr>
                </a:solidFill>
                <a:effectLst/>
                <a:latin typeface="Garamond" panose="02020404030301010803" pitchFamily="18" charset="0"/>
                <a:ea typeface="Calibri" panose="020F0502020204030204" pitchFamily="34" charset="0"/>
                <a:cs typeface="TimesNewRomanPSMT"/>
              </a:rPr>
            </a:br>
            <a:r>
              <a:rPr lang="en-US" sz="2200" dirty="0">
                <a:solidFill>
                  <a:schemeClr val="tx2">
                    <a:lumMod val="75000"/>
                    <a:lumOff val="25000"/>
                  </a:schemeClr>
                </a:solidFill>
                <a:effectLst/>
                <a:latin typeface="Garamond" panose="02020404030301010803" pitchFamily="18" charset="0"/>
                <a:ea typeface="Calibri" panose="020F0502020204030204" pitchFamily="34" charset="0"/>
                <a:cs typeface="TimesNewRomanPSMT"/>
              </a:rPr>
              <a:t>  the existence of the nuisance. It is for that reason that mere presence on the </a:t>
            </a:r>
            <a:br>
              <a:rPr lang="en-US" sz="2200" dirty="0">
                <a:solidFill>
                  <a:schemeClr val="tx2">
                    <a:lumMod val="75000"/>
                    <a:lumOff val="25000"/>
                  </a:schemeClr>
                </a:solidFill>
                <a:effectLst/>
                <a:latin typeface="Garamond" panose="02020404030301010803" pitchFamily="18" charset="0"/>
                <a:ea typeface="Calibri" panose="020F0502020204030204" pitchFamily="34" charset="0"/>
                <a:cs typeface="TimesNewRomanPSMT"/>
              </a:rPr>
            </a:br>
            <a:r>
              <a:rPr lang="en-US" sz="2200" dirty="0">
                <a:solidFill>
                  <a:schemeClr val="tx2">
                    <a:lumMod val="75000"/>
                    <a:lumOff val="25000"/>
                  </a:schemeClr>
                </a:solidFill>
                <a:effectLst/>
                <a:latin typeface="Garamond" panose="02020404030301010803" pitchFamily="18" charset="0"/>
                <a:ea typeface="Calibri" panose="020F0502020204030204" pitchFamily="34" charset="0"/>
                <a:cs typeface="TimesNewRomanPSMT"/>
              </a:rPr>
              <a:t>  land of the Plaintiff is not sufficient. For a Plaintiff to have a cause of </a:t>
            </a:r>
            <a:br>
              <a:rPr lang="en-US" sz="2200" dirty="0">
                <a:solidFill>
                  <a:schemeClr val="tx2">
                    <a:lumMod val="75000"/>
                    <a:lumOff val="25000"/>
                  </a:schemeClr>
                </a:solidFill>
                <a:effectLst/>
                <a:latin typeface="Garamond" panose="02020404030301010803" pitchFamily="18" charset="0"/>
                <a:ea typeface="Calibri" panose="020F0502020204030204" pitchFamily="34" charset="0"/>
                <a:cs typeface="TimesNewRomanPSMT"/>
              </a:rPr>
            </a:br>
            <a:r>
              <a:rPr lang="en-US" sz="2200" dirty="0">
                <a:solidFill>
                  <a:schemeClr val="tx2">
                    <a:lumMod val="75000"/>
                    <a:lumOff val="25000"/>
                  </a:schemeClr>
                </a:solidFill>
                <a:effectLst/>
                <a:latin typeface="Garamond" panose="02020404030301010803" pitchFamily="18" charset="0"/>
                <a:ea typeface="Calibri" panose="020F0502020204030204" pitchFamily="34" charset="0"/>
                <a:cs typeface="TimesNewRomanPSMT"/>
              </a:rPr>
              <a:t>  action in nuisance, he must have a right to the land”. (Rogers JA)</a:t>
            </a:r>
            <a:br>
              <a:rPr lang="en-US" sz="22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br>
            <a:endParaRPr lang="en-US" sz="2200" dirty="0">
              <a:solidFill>
                <a:schemeClr val="tx2">
                  <a:lumMod val="75000"/>
                  <a:lumOff val="25000"/>
                </a:schemeClr>
              </a:solidFill>
            </a:endParaRPr>
          </a:p>
        </p:txBody>
      </p:sp>
      <p:pic>
        <p:nvPicPr>
          <p:cNvPr id="2050" name="Picture 2" descr="This Land Is My Land - Metacritic">
            <a:extLst>
              <a:ext uri="{FF2B5EF4-FFF2-40B4-BE49-F238E27FC236}">
                <a16:creationId xmlns:a16="http://schemas.microsoft.com/office/drawing/2014/main" id="{B8263095-BFB2-FADC-5B35-29C3026FC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6136" y="0"/>
            <a:ext cx="4193470" cy="26945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ad Maid - Drawception">
            <a:extLst>
              <a:ext uri="{FF2B5EF4-FFF2-40B4-BE49-F238E27FC236}">
                <a16:creationId xmlns:a16="http://schemas.microsoft.com/office/drawing/2014/main" id="{FEB38A57-C38D-C5B2-E64F-B86EE432E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6136" y="3885168"/>
            <a:ext cx="4193470" cy="29728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21C712F-7866-3EEE-65F0-EB532B38DD82}"/>
              </a:ext>
            </a:extLst>
          </p:cNvPr>
          <p:cNvSpPr txBox="1"/>
          <p:nvPr/>
        </p:nvSpPr>
        <p:spPr>
          <a:xfrm>
            <a:off x="7996136" y="2694562"/>
            <a:ext cx="4193471" cy="1176727"/>
          </a:xfrm>
          <a:prstGeom prst="rect">
            <a:avLst/>
          </a:prstGeom>
          <a:solidFill>
            <a:schemeClr val="accent4">
              <a:lumMod val="60000"/>
              <a:lumOff val="40000"/>
            </a:schemeClr>
          </a:solidFill>
        </p:spPr>
        <p:txBody>
          <a:bodyPr wrap="square" rtlCol="0">
            <a:spAutoFit/>
          </a:bodyPr>
          <a:lstStyle/>
          <a:p>
            <a:endParaRPr lang="en-US" dirty="0"/>
          </a:p>
        </p:txBody>
      </p:sp>
    </p:spTree>
    <p:extLst>
      <p:ext uri="{BB962C8B-B14F-4D97-AF65-F5344CB8AC3E}">
        <p14:creationId xmlns:p14="http://schemas.microsoft.com/office/powerpoint/2010/main" val="3259256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wdDnDiag">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44D3E-A5AC-90E5-8CDB-2AE771B46240}"/>
              </a:ext>
            </a:extLst>
          </p:cNvPr>
          <p:cNvSpPr>
            <a:spLocks noGrp="1"/>
          </p:cNvSpPr>
          <p:nvPr>
            <p:ph type="title"/>
          </p:nvPr>
        </p:nvSpPr>
        <p:spPr>
          <a:xfrm>
            <a:off x="0" y="106532"/>
            <a:ext cx="12046998" cy="6751468"/>
          </a:xfrm>
          <a:blipFill>
            <a:blip r:embed="rId2"/>
            <a:tile tx="0" ty="0" sx="100000" sy="100000" flip="none" algn="tl"/>
          </a:blipFill>
        </p:spPr>
        <p:txBody>
          <a:bodyPr>
            <a:normAutofit fontScale="90000"/>
          </a:bodyPr>
          <a:lstStyle/>
          <a:p>
            <a:pPr marL="0" marR="0">
              <a:spcBef>
                <a:spcPts val="0"/>
              </a:spcBef>
              <a:spcAft>
                <a:spcPts val="0"/>
              </a:spcAft>
              <a:tabLst>
                <a:tab pos="-457200" algn="l"/>
              </a:tabLst>
            </a:pPr>
            <a:br>
              <a:rPr lang="en-GB" sz="3100" b="1" spc="-15" dirty="0">
                <a:effectLst/>
                <a:latin typeface="Garamond" panose="02020404030301010803" pitchFamily="18" charset="0"/>
                <a:ea typeface="Times New Roman" panose="02020603050405020304" pitchFamily="18" charset="0"/>
                <a:cs typeface="Times New Roman" panose="02020603050405020304" pitchFamily="18" charset="0"/>
              </a:rPr>
            </a:br>
            <a:r>
              <a:rPr lang="en-GB" sz="30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III  Recognised Heads of Loss in Private Nuisance</a:t>
            </a:r>
            <a:br>
              <a:rPr lang="en-GB" sz="30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b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Physical damage = well recognised (See </a:t>
            </a:r>
            <a:r>
              <a:rPr lang="en-GB" sz="2200" i="1"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St Helens</a:t>
            </a:r>
            <a: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 and </a:t>
            </a:r>
            <a:r>
              <a:rPr lang="en-GB" sz="2200" i="1" dirty="0" err="1">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Jalla</a:t>
            </a:r>
            <a: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 cases (above)). So, too, is </a:t>
            </a:r>
            <a:r>
              <a:rPr lang="en-US"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amenity nuisance like </a:t>
            </a:r>
            <a: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noise/smell.</a:t>
            </a:r>
            <a:b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As is intrusive viewing.</a:t>
            </a:r>
            <a:b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br>
            <a:br>
              <a:rPr lang="en-GB" sz="11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err="1">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Fearn</a:t>
            </a:r>
            <a:r>
              <a:rPr lang="en-GB" sz="22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 (above) </a:t>
            </a:r>
            <a:br>
              <a:rPr lang="en-US" sz="22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	   “the claimants’ complaint is indeed one of damage to interests in property. The concepts of invasion of privacy and </a:t>
            </a:r>
            <a:b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    damage to interests in property are not mutually exclusive. An important aspect of the amenity value .. Is the freedom </a:t>
            </a:r>
            <a:b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    to conduct your life in your own home without being constantly watched and photographed by strangers”. (Leggatt).</a:t>
            </a:r>
            <a:br>
              <a:rPr lang="en-GB" sz="17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br>
            <a:br>
              <a:rPr lang="en-US" sz="1700" dirty="0">
                <a:latin typeface="Garamond" panose="02020404030301010803" pitchFamily="18" charset="0"/>
                <a:ea typeface="Calibri" panose="020F0502020204030204" pitchFamily="34" charset="0"/>
                <a:cs typeface="Times New Roman" panose="02020603050405020304" pitchFamily="18" charset="0"/>
              </a:rPr>
            </a:br>
            <a:r>
              <a:rPr lang="en-GB" sz="2200" b="1" i="0" kern="0" dirty="0">
                <a:solidFill>
                  <a:srgbClr val="C00000"/>
                </a:solidFill>
                <a:effectLst/>
                <a:latin typeface="Garamond" panose="02020404030301010803" pitchFamily="18" charset="0"/>
                <a:ea typeface="Times New Roman" panose="02020603050405020304" pitchFamily="18" charset="0"/>
              </a:rPr>
              <a:t>A.  Personal Injury</a:t>
            </a:r>
            <a:br>
              <a:rPr lang="en-GB" sz="900" b="1" i="0" kern="0" dirty="0">
                <a:solidFill>
                  <a:schemeClr val="tx2">
                    <a:lumMod val="75000"/>
                    <a:lumOff val="25000"/>
                  </a:schemeClr>
                </a:solidFill>
                <a:effectLst/>
                <a:latin typeface="Garamond" panose="02020404030301010803" pitchFamily="18" charset="0"/>
                <a:ea typeface="Times New Roman" panose="02020603050405020304" pitchFamily="18" charset="0"/>
              </a:rPr>
            </a:br>
            <a:br>
              <a:rPr lang="en-US" sz="900" b="1" i="1" kern="0" dirty="0">
                <a:latin typeface="Times New Roman" panose="02020603050405020304" pitchFamily="18" charset="0"/>
                <a:ea typeface="Times New Roman" panose="02020603050405020304" pitchFamily="18" charset="0"/>
              </a:rPr>
            </a:br>
            <a:r>
              <a:rPr lang="en-GB" sz="2200" i="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Hunter</a:t>
            </a:r>
            <a:r>
              <a:rPr lang="en-GB" sz="22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 (above)</a:t>
            </a: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US" sz="2200" dirty="0">
                <a:effectLst/>
                <a:latin typeface="Garamond" panose="02020404030301010803" pitchFamily="18" charset="0"/>
                <a:ea typeface="Calibri" panose="020F0502020204030204" pitchFamily="34" charset="0"/>
                <a:cs typeface="Times New Roman" panose="02020603050405020304" pitchFamily="18" charset="0"/>
              </a:rPr>
              <a:t>  </a:t>
            </a:r>
            <a:r>
              <a:rPr lang="en-US"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a:t>
            </a:r>
            <a:r>
              <a:rPr lang="en-GB" sz="2200" b="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The injury to the amenity of land consists in the fact that persons on it are liable to suffer inconvenience, annoyance </a:t>
            </a:r>
            <a:br>
              <a:rPr lang="en-GB" sz="2200" b="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200" b="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    or illness”. (Lord Hoffmann)</a:t>
            </a:r>
            <a:br>
              <a:rPr lang="en-US" sz="1600" b="1" dirty="0">
                <a:latin typeface="Tms Rmn"/>
                <a:ea typeface="Times New Roman" panose="02020603050405020304" pitchFamily="18" charset="0"/>
                <a:cs typeface="Times New Roman" panose="02020603050405020304" pitchFamily="18" charset="0"/>
              </a:rPr>
            </a:br>
            <a:br>
              <a:rPr lang="en-US" sz="1600" dirty="0">
                <a:latin typeface="Garamond" panose="02020404030301010803" pitchFamily="18" charset="0"/>
                <a:ea typeface="Calibri" panose="020F0502020204030204" pitchFamily="34" charset="0"/>
                <a:cs typeface="Times New Roman" panose="02020603050405020304" pitchFamily="18" charset="0"/>
              </a:rPr>
            </a:br>
            <a:r>
              <a:rPr lang="en-US" sz="1600" dirty="0">
                <a:latin typeface="Garamond" panose="02020404030301010803" pitchFamily="18" charset="0"/>
                <a:ea typeface="Calibri" panose="020F0502020204030204" pitchFamily="34" charset="0"/>
                <a:cs typeface="Times New Roman" panose="02020603050405020304" pitchFamily="18" charset="0"/>
              </a:rPr>
              <a:t> </a:t>
            </a:r>
            <a:r>
              <a:rPr lang="en-US"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a:t>
            </a:r>
            <a:r>
              <a:rPr lang="en-GB" sz="2200" b="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In the case of nuisances “productive of sensible personal discomfort”, the action is not for causing discomfort to the </a:t>
            </a:r>
            <a:br>
              <a:rPr lang="en-GB" sz="2200" b="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200" b="0" dirty="0">
                <a:solidFill>
                  <a:srgbClr val="0070C0"/>
                </a:solidFill>
                <a:effectLst/>
                <a:latin typeface="Garamond" panose="02020404030301010803" pitchFamily="18" charset="0"/>
                <a:ea typeface="Times New Roman" panose="02020603050405020304" pitchFamily="18" charset="0"/>
                <a:cs typeface="Times New Roman" panose="02020603050405020304" pitchFamily="18" charset="0"/>
              </a:rPr>
              <a:t>    person but ... for causing injury to the land”. (Lord Hoffmann)</a:t>
            </a:r>
            <a:br>
              <a:rPr lang="en-US" sz="2200" b="1" dirty="0">
                <a:solidFill>
                  <a:srgbClr val="0070C0"/>
                </a:solidFill>
                <a:latin typeface="Tms Rmn"/>
                <a:ea typeface="Times New Roman" panose="02020603050405020304" pitchFamily="18" charset="0"/>
                <a:cs typeface="Times New Roman" panose="02020603050405020304" pitchFamily="18" charset="0"/>
              </a:rPr>
            </a:br>
            <a:br>
              <a:rPr lang="en-US" sz="2200" b="1" dirty="0">
                <a:solidFill>
                  <a:srgbClr val="0070C0"/>
                </a:solidFill>
                <a:latin typeface="Tms Rmn"/>
                <a:ea typeface="Times New Roman" panose="02020603050405020304" pitchFamily="18" charset="0"/>
                <a:cs typeface="Times New Roman" panose="02020603050405020304" pitchFamily="18" charset="0"/>
              </a:rPr>
            </a:br>
            <a:r>
              <a:rPr lang="en-GB" sz="2200" i="1" dirty="0" err="1">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Fearn</a:t>
            </a:r>
            <a:r>
              <a:rPr lang="en-GB" sz="2200" i="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 </a:t>
            </a:r>
            <a:r>
              <a:rPr lang="en-GB" sz="22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(above)</a:t>
            </a:r>
            <a:br>
              <a:rPr lang="en-US"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	   “the harm from which the law protects a claimant is personal discomfort to the persons who are occupying it”. (Lord</a:t>
            </a:r>
            <a:b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    Leggatt).</a:t>
            </a:r>
            <a:br>
              <a:rPr lang="en-US"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b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Yuen Sha </a:t>
            </a:r>
            <a:r>
              <a:rPr lang="en-GB" sz="2200" i="1" dirty="0" err="1">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Sha</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case (above): same reasoning adopted by Godfrey JA.</a:t>
            </a:r>
            <a:b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b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br>
            <a:b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br>
            <a:endParaRPr lang="en-US" sz="2200" dirty="0">
              <a:solidFill>
                <a:srgbClr val="002060"/>
              </a:solidFill>
            </a:endParaRPr>
          </a:p>
        </p:txBody>
      </p:sp>
    </p:spTree>
    <p:extLst>
      <p:ext uri="{BB962C8B-B14F-4D97-AF65-F5344CB8AC3E}">
        <p14:creationId xmlns:p14="http://schemas.microsoft.com/office/powerpoint/2010/main" val="2257325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8913-F351-57EA-458D-22F4C9A8BBD8}"/>
              </a:ext>
            </a:extLst>
          </p:cNvPr>
          <p:cNvSpPr>
            <a:spLocks noGrp="1"/>
          </p:cNvSpPr>
          <p:nvPr>
            <p:ph type="title"/>
          </p:nvPr>
        </p:nvSpPr>
        <p:spPr>
          <a:xfrm>
            <a:off x="0" y="0"/>
            <a:ext cx="9019713" cy="6858001"/>
          </a:xfrm>
          <a:solidFill>
            <a:schemeClr val="accent3">
              <a:lumMod val="20000"/>
              <a:lumOff val="80000"/>
            </a:schemeClr>
          </a:solidFill>
        </p:spPr>
        <p:txBody>
          <a:bodyPr>
            <a:normAutofit/>
          </a:bodyPr>
          <a:lstStyle/>
          <a:p>
            <a:pPr marL="0" marR="0">
              <a:spcBef>
                <a:spcPts val="0"/>
              </a:spcBef>
              <a:spcAft>
                <a:spcPts val="0"/>
              </a:spcAft>
              <a:tabLst>
                <a:tab pos="-457200" algn="l"/>
              </a:tabLst>
            </a:pPr>
            <a:r>
              <a:rPr lang="en-GB" sz="2600" b="1" i="0" kern="0" dirty="0">
                <a:solidFill>
                  <a:srgbClr val="C00000"/>
                </a:solidFill>
                <a:effectLst/>
                <a:latin typeface="Garamond" panose="02020404030301010803" pitchFamily="18" charset="0"/>
                <a:ea typeface="Times New Roman" panose="02020603050405020304" pitchFamily="18" charset="0"/>
              </a:rPr>
              <a:t>B.	Damage to Chattels</a:t>
            </a:r>
            <a:br>
              <a:rPr lang="en-US" sz="2600" b="1" i="1" kern="0" dirty="0">
                <a:solidFill>
                  <a:srgbClr val="C00000"/>
                </a:solidFill>
                <a:effectLst/>
                <a:latin typeface="Times New Roman" panose="02020603050405020304" pitchFamily="18" charset="0"/>
                <a:ea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Damage to chattels also recoverable … </a:t>
            </a:r>
            <a:r>
              <a:rPr lang="en-GB" sz="2200" i="1" dirty="0">
                <a:effectLst/>
                <a:latin typeface="Garamond" panose="02020404030301010803" pitchFamily="18" charset="0"/>
                <a:ea typeface="Calibri" panose="020F0502020204030204" pitchFamily="34" charset="0"/>
                <a:cs typeface="Times New Roman" panose="02020603050405020304" pitchFamily="18" charset="0"/>
              </a:rPr>
              <a:t>with a twist</a:t>
            </a: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Anglian Water Services Ltd v Crawshaw Robbins &amp; Co Ltd </a:t>
            </a: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[2001] BLR 173</a:t>
            </a:r>
            <a:br>
              <a:rPr lang="en-US"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b="0" dirty="0">
                <a:solidFill>
                  <a:schemeClr val="accent5">
                    <a:lumMod val="50000"/>
                  </a:schemeClr>
                </a:solidFill>
                <a:effectLst/>
                <a:latin typeface="Garamond" panose="02020404030301010803" pitchFamily="18" charset="0"/>
                <a:ea typeface="Times New Roman" panose="02020603050405020304" pitchFamily="18" charset="0"/>
                <a:cs typeface="Times New Roman" panose="02020603050405020304" pitchFamily="18" charset="0"/>
              </a:rPr>
              <a:t>	[I]it is possible to regard the interruption to the supply of gas as an interference with the use of gas appliances rather than with a use of land [since replacement electrical appliances can be obtained]. (Stanley </a:t>
            </a:r>
            <a:r>
              <a:rPr lang="en-GB" sz="2200" b="0" dirty="0" err="1">
                <a:solidFill>
                  <a:schemeClr val="accent5">
                    <a:lumMod val="50000"/>
                  </a:schemeClr>
                </a:solidFill>
                <a:effectLst/>
                <a:latin typeface="Garamond" panose="02020404030301010803" pitchFamily="18" charset="0"/>
                <a:ea typeface="Times New Roman" panose="02020603050405020304" pitchFamily="18" charset="0"/>
                <a:cs typeface="Times New Roman" panose="02020603050405020304" pitchFamily="18" charset="0"/>
              </a:rPr>
              <a:t>Burnton</a:t>
            </a:r>
            <a:r>
              <a:rPr lang="en-GB" sz="2200" b="0" dirty="0">
                <a:solidFill>
                  <a:schemeClr val="accent5">
                    <a:lumMod val="50000"/>
                  </a:schemeClr>
                </a:solidFill>
                <a:effectLst/>
                <a:latin typeface="Garamond" panose="02020404030301010803" pitchFamily="18" charset="0"/>
                <a:ea typeface="Times New Roman" panose="02020603050405020304" pitchFamily="18" charset="0"/>
                <a:cs typeface="Times New Roman" panose="02020603050405020304" pitchFamily="18" charset="0"/>
              </a:rPr>
              <a:t> J).</a:t>
            </a:r>
            <a:br>
              <a:rPr lang="en-US" sz="2200" b="1" dirty="0">
                <a:solidFill>
                  <a:schemeClr val="accent5">
                    <a:lumMod val="50000"/>
                  </a:schemeClr>
                </a:solidFill>
                <a:effectLst/>
                <a:latin typeface="Tms Rmn"/>
                <a:ea typeface="Times New Roman" panose="02020603050405020304" pitchFamily="18"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600" b="1" i="0" kern="0" dirty="0">
                <a:solidFill>
                  <a:srgbClr val="C00000"/>
                </a:solidFill>
                <a:effectLst/>
                <a:latin typeface="Garamond" panose="02020404030301010803" pitchFamily="18" charset="0"/>
                <a:ea typeface="Times New Roman" panose="02020603050405020304" pitchFamily="18" charset="0"/>
              </a:rPr>
              <a:t>C.	Economic Loss</a:t>
            </a:r>
            <a:br>
              <a:rPr lang="en-US" sz="1800" b="1" i="1" kern="0" dirty="0">
                <a:effectLst/>
                <a:latin typeface="Times New Roman" panose="02020603050405020304" pitchFamily="18" charset="0"/>
                <a:ea typeface="Times New Roman" panose="02020603050405020304" pitchFamily="18" charset="0"/>
              </a:rPr>
            </a:br>
            <a:r>
              <a:rPr lang="en-GB" sz="1800" b="1" i="1"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accent5">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Consequential economic loss </a:t>
            </a:r>
            <a:r>
              <a:rPr lang="en-GB" sz="2200" i="1" dirty="0">
                <a:solidFill>
                  <a:schemeClr val="accent5">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so long as </a:t>
            </a:r>
            <a:r>
              <a:rPr lang="en-GB" sz="2200" dirty="0">
                <a:solidFill>
                  <a:schemeClr val="accent5">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it derives from interference with land’s amenity is recognised as recoverable.</a:t>
            </a:r>
            <a:br>
              <a:rPr lang="en-US" sz="2200" dirty="0">
                <a:solidFill>
                  <a:schemeClr val="accent5">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Andrae v Selfridge</a:t>
            </a: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 [1938] Ch 11</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br>
              <a:rPr lang="en-US" sz="1800" dirty="0">
                <a:effectLst/>
                <a:latin typeface="Garamond" panose="02020404030301010803" pitchFamily="18" charset="0"/>
                <a:ea typeface="Calibri" panose="020F0502020204030204" pitchFamily="34" charset="0"/>
                <a:cs typeface="Times New Roman" panose="02020603050405020304" pitchFamily="18" charset="0"/>
              </a:rPr>
            </a:br>
            <a:endParaRPr lang="en-US" dirty="0">
              <a:solidFill>
                <a:schemeClr val="tx2">
                  <a:lumMod val="75000"/>
                  <a:lumOff val="25000"/>
                </a:schemeClr>
              </a:solidFill>
            </a:endParaRPr>
          </a:p>
        </p:txBody>
      </p:sp>
      <p:pic>
        <p:nvPicPr>
          <p:cNvPr id="1026" name="Picture 2" descr="air pollution on plants and animals">
            <a:extLst>
              <a:ext uri="{FF2B5EF4-FFF2-40B4-BE49-F238E27FC236}">
                <a16:creationId xmlns:a16="http://schemas.microsoft.com/office/drawing/2014/main" id="{06714494-3CD1-4AD2-751C-5A2121BDA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0" y="0"/>
            <a:ext cx="2970636" cy="27794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op 10 hotel demolitions caught on ...">
            <a:extLst>
              <a:ext uri="{FF2B5EF4-FFF2-40B4-BE49-F238E27FC236}">
                <a16:creationId xmlns:a16="http://schemas.microsoft.com/office/drawing/2014/main" id="{AF6F7D3D-A817-DE04-8F11-B66DBF63D3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0" y="4078572"/>
            <a:ext cx="3048000" cy="27794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B399C63-073E-C0E2-F148-7FE7A199BDA9}"/>
              </a:ext>
            </a:extLst>
          </p:cNvPr>
          <p:cNvSpPr txBox="1"/>
          <p:nvPr/>
        </p:nvSpPr>
        <p:spPr>
          <a:xfrm>
            <a:off x="9143998" y="2779429"/>
            <a:ext cx="3048000" cy="1299144"/>
          </a:xfrm>
          <a:prstGeom prst="rect">
            <a:avLst/>
          </a:prstGeom>
          <a:solidFill>
            <a:schemeClr val="accent1">
              <a:lumMod val="40000"/>
              <a:lumOff val="60000"/>
            </a:schemeClr>
          </a:solidFill>
        </p:spPr>
        <p:txBody>
          <a:bodyPr wrap="square" rtlCol="0">
            <a:spAutoFit/>
          </a:bodyPr>
          <a:lstStyle/>
          <a:p>
            <a:endParaRPr lang="en-US" dirty="0"/>
          </a:p>
        </p:txBody>
      </p:sp>
    </p:spTree>
    <p:extLst>
      <p:ext uri="{BB962C8B-B14F-4D97-AF65-F5344CB8AC3E}">
        <p14:creationId xmlns:p14="http://schemas.microsoft.com/office/powerpoint/2010/main" val="2267087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6792-067E-DB3E-0861-E130B148158B}"/>
              </a:ext>
            </a:extLst>
          </p:cNvPr>
          <p:cNvSpPr>
            <a:spLocks noGrp="1"/>
          </p:cNvSpPr>
          <p:nvPr>
            <p:ph type="title"/>
          </p:nvPr>
        </p:nvSpPr>
        <p:spPr>
          <a:xfrm>
            <a:off x="2760955" y="1"/>
            <a:ext cx="9431044" cy="6858000"/>
          </a:xfrm>
          <a:solidFill>
            <a:schemeClr val="accent2">
              <a:lumMod val="40000"/>
              <a:lumOff val="60000"/>
            </a:schemeClr>
          </a:solidFill>
        </p:spPr>
        <p:txBody>
          <a:bodyPr>
            <a:normAutofit/>
          </a:bodyPr>
          <a:lstStyle/>
          <a:p>
            <a:pPr marL="0" marR="0">
              <a:spcBef>
                <a:spcPts val="0"/>
              </a:spcBef>
              <a:spcAft>
                <a:spcPts val="0"/>
              </a:spcAft>
              <a:tabLst>
                <a:tab pos="-457200" algn="l"/>
              </a:tabLst>
            </a:pPr>
            <a:r>
              <a:rPr lang="en-GB" sz="29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IV	Who Can be Sued?</a:t>
            </a:r>
            <a:br>
              <a:rPr lang="en-US" sz="29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br>
            <a:br>
              <a:rPr lang="en-US" sz="9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br>
            <a:r>
              <a:rPr lang="en-GB" sz="2300" b="1"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A.	Creators of the Nuisance</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0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The action in private nuisance will not necessarily always be against the owner of neighbouring land.</a:t>
            </a:r>
            <a:br>
              <a:rPr lang="en-GB" sz="6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br>
            <a:br>
              <a:rPr lang="en-US" sz="6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br>
            <a:r>
              <a:rPr lang="en-GB" sz="20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The law states that he who has created the nuisance will be liable.</a:t>
            </a:r>
            <a:br>
              <a:rPr lang="en-GB" sz="9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br>
            <a:br>
              <a:rPr lang="en-US" sz="900" dirty="0">
                <a:effectLst/>
                <a:latin typeface="Garamond" panose="02020404030301010803" pitchFamily="18" charset="0"/>
                <a:ea typeface="Calibri" panose="020F0502020204030204" pitchFamily="34" charset="0"/>
                <a:cs typeface="Times New Roman" panose="02020603050405020304" pitchFamily="18" charset="0"/>
              </a:rPr>
            </a:br>
            <a:r>
              <a:rPr lang="en-GB" sz="20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Southwark LBC v Mills</a:t>
            </a:r>
            <a:r>
              <a:rPr lang="en-GB" sz="20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[2001] AC 1 (No liability, on facts)</a:t>
            </a:r>
            <a:br>
              <a:rPr lang="en-GB" sz="11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br>
              <a:rPr lang="en-US" sz="1100" dirty="0">
                <a:effectLst/>
                <a:latin typeface="Garamond" panose="02020404030301010803" pitchFamily="18" charset="0"/>
                <a:ea typeface="Calibri" panose="020F0502020204030204" pitchFamily="34" charset="0"/>
                <a:cs typeface="Times New Roman" panose="02020603050405020304" pitchFamily="18" charset="0"/>
              </a:rPr>
            </a:br>
            <a:r>
              <a:rPr lang="en-US" sz="2000" dirty="0">
                <a:effectLst/>
                <a:latin typeface="Garamond" panose="02020404030301010803" pitchFamily="18" charset="0"/>
                <a:ea typeface="Calibri" panose="020F0502020204030204" pitchFamily="34" charset="0"/>
                <a:cs typeface="Times New Roman" panose="02020603050405020304" pitchFamily="18" charset="0"/>
              </a:rPr>
              <a:t>   </a:t>
            </a:r>
            <a:r>
              <a:rPr lang="en-US" sz="20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a:t>
            </a:r>
            <a:r>
              <a:rPr lang="en-US" sz="2000" dirty="0">
                <a:solidFill>
                  <a:srgbClr val="0070C0"/>
                </a:solidFill>
                <a:effectLst/>
                <a:latin typeface="Garamond" panose="02020404030301010803" pitchFamily="18" charset="0"/>
                <a:ea typeface="Calibri" panose="020F0502020204030204" pitchFamily="34" charset="0"/>
                <a:cs typeface="AGaramond-Regular"/>
              </a:rPr>
              <a:t>Nuisance involves doing something on adjoining or nearby land which constitutes an </a:t>
            </a:r>
            <a:br>
              <a:rPr lang="en-US" sz="2000" dirty="0">
                <a:solidFill>
                  <a:srgbClr val="0070C0"/>
                </a:solidFill>
                <a:effectLst/>
                <a:latin typeface="Garamond" panose="02020404030301010803" pitchFamily="18" charset="0"/>
                <a:ea typeface="Calibri" panose="020F0502020204030204" pitchFamily="34" charset="0"/>
                <a:cs typeface="AGaramond-Regular"/>
              </a:rPr>
            </a:br>
            <a:r>
              <a:rPr lang="en-US" sz="2000" dirty="0">
                <a:solidFill>
                  <a:srgbClr val="0070C0"/>
                </a:solidFill>
                <a:effectLst/>
                <a:latin typeface="Garamond" panose="02020404030301010803" pitchFamily="18" charset="0"/>
                <a:ea typeface="Calibri" panose="020F0502020204030204" pitchFamily="34" charset="0"/>
                <a:cs typeface="AGaramond-Regular"/>
              </a:rPr>
              <a:t>    unreasonable interference with the utility of the plaintiff’s land. The primary defendant is </a:t>
            </a:r>
            <a:br>
              <a:rPr lang="en-US" sz="2000" dirty="0">
                <a:solidFill>
                  <a:srgbClr val="0070C0"/>
                </a:solidFill>
                <a:effectLst/>
                <a:latin typeface="Garamond" panose="02020404030301010803" pitchFamily="18" charset="0"/>
                <a:ea typeface="Calibri" panose="020F0502020204030204" pitchFamily="34" charset="0"/>
                <a:cs typeface="AGaramond-Regular"/>
              </a:rPr>
            </a:br>
            <a:r>
              <a:rPr lang="en-US" sz="2000" dirty="0">
                <a:solidFill>
                  <a:srgbClr val="0070C0"/>
                </a:solidFill>
                <a:effectLst/>
                <a:latin typeface="Garamond" panose="02020404030301010803" pitchFamily="18" charset="0"/>
                <a:ea typeface="Calibri" panose="020F0502020204030204" pitchFamily="34" charset="0"/>
                <a:cs typeface="AGaramond-Regular"/>
              </a:rPr>
              <a:t>    the person who causes the nuisance”.</a:t>
            </a:r>
            <a:br>
              <a:rPr lang="en-US" sz="2000" dirty="0">
                <a:effectLst/>
                <a:latin typeface="Garamond" panose="02020404030301010803" pitchFamily="18" charset="0"/>
                <a:ea typeface="Calibri" panose="020F0502020204030204" pitchFamily="34" charset="0"/>
                <a:cs typeface="Times New Roman" panose="02020603050405020304" pitchFamily="18" charset="0"/>
              </a:rPr>
            </a:br>
            <a:r>
              <a:rPr lang="en-GB" sz="2000" dirty="0">
                <a:effectLst/>
                <a:latin typeface="Garamond" panose="02020404030301010803" pitchFamily="18" charset="0"/>
                <a:ea typeface="Calibri" panose="020F0502020204030204" pitchFamily="34" charset="0"/>
                <a:cs typeface="Times New Roman" panose="02020603050405020304" pitchFamily="18" charset="0"/>
              </a:rPr>
              <a:t> </a:t>
            </a:r>
            <a:br>
              <a:rPr lang="en-US" sz="2000" dirty="0">
                <a:effectLst/>
                <a:latin typeface="Garamond" panose="02020404030301010803" pitchFamily="18" charset="0"/>
                <a:ea typeface="Calibri" panose="020F0502020204030204" pitchFamily="34" charset="0"/>
                <a:cs typeface="Times New Roman" panose="02020603050405020304" pitchFamily="18" charset="0"/>
              </a:rPr>
            </a:br>
            <a:r>
              <a:rPr lang="en-GB" sz="20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Loke Yuen Jean Tak Alice v Wong Kit Ying</a:t>
            </a:r>
            <a:r>
              <a:rPr lang="en-GB" sz="20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[2019] HKCU 2916</a:t>
            </a:r>
            <a:br>
              <a:rPr lang="en-GB" sz="11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1100" dirty="0">
                <a:effectLst/>
                <a:latin typeface="Garamond" panose="02020404030301010803" pitchFamily="18" charset="0"/>
                <a:ea typeface="Calibri" panose="020F0502020204030204" pitchFamily="34" charset="0"/>
                <a:cs typeface="Times New Roman" panose="02020603050405020304" pitchFamily="18" charset="0"/>
              </a:rPr>
              <a:t> </a:t>
            </a:r>
            <a:br>
              <a:rPr lang="en-US" sz="1100" dirty="0">
                <a:effectLst/>
                <a:latin typeface="Garamond" panose="02020404030301010803" pitchFamily="18" charset="0"/>
                <a:ea typeface="Calibri" panose="020F0502020204030204" pitchFamily="34" charset="0"/>
                <a:cs typeface="Times New Roman" panose="02020603050405020304" pitchFamily="18" charset="0"/>
              </a:rPr>
            </a:br>
            <a:r>
              <a:rPr lang="en-US" sz="1100" dirty="0">
                <a:effectLst/>
                <a:latin typeface="Garamond" panose="02020404030301010803" pitchFamily="18" charset="0"/>
                <a:ea typeface="Calibri" panose="020F0502020204030204" pitchFamily="34" charset="0"/>
                <a:cs typeface="Times New Roman" panose="02020603050405020304" pitchFamily="18" charset="0"/>
              </a:rPr>
              <a:t>  </a:t>
            </a:r>
            <a:r>
              <a:rPr lang="en-US" sz="2000" dirty="0">
                <a:solidFill>
                  <a:srgbClr val="0070C0"/>
                </a:solidFill>
                <a:effectLst/>
                <a:latin typeface="Garamond" panose="02020404030301010803" pitchFamily="18" charset="0"/>
                <a:ea typeface="Times New Roman" panose="02020603050405020304" pitchFamily="18" charset="0"/>
              </a:rPr>
              <a:t>“The person to be sued for nuisance is the one who has possession and control of the land </a:t>
            </a:r>
            <a:br>
              <a:rPr lang="en-US" sz="2000" dirty="0">
                <a:solidFill>
                  <a:srgbClr val="0070C0"/>
                </a:solidFill>
                <a:effectLst/>
                <a:latin typeface="Garamond" panose="02020404030301010803" pitchFamily="18" charset="0"/>
                <a:ea typeface="Times New Roman" panose="02020603050405020304" pitchFamily="18" charset="0"/>
              </a:rPr>
            </a:br>
            <a:r>
              <a:rPr lang="en-US" sz="2000" dirty="0">
                <a:solidFill>
                  <a:srgbClr val="0070C0"/>
                </a:solidFill>
                <a:effectLst/>
                <a:latin typeface="Garamond" panose="02020404030301010803" pitchFamily="18" charset="0"/>
                <a:ea typeface="Times New Roman" panose="02020603050405020304" pitchFamily="18" charset="0"/>
              </a:rPr>
              <a:t>   from which the nuisance emanated … If a nuisance arises prior to a letting, the </a:t>
            </a:r>
            <a:br>
              <a:rPr lang="en-US" sz="2000" dirty="0">
                <a:solidFill>
                  <a:srgbClr val="0070C0"/>
                </a:solidFill>
                <a:effectLst/>
                <a:latin typeface="Garamond" panose="02020404030301010803" pitchFamily="18" charset="0"/>
                <a:ea typeface="Times New Roman" panose="02020603050405020304" pitchFamily="18" charset="0"/>
              </a:rPr>
            </a:br>
            <a:r>
              <a:rPr lang="en-US" sz="2000" dirty="0">
                <a:solidFill>
                  <a:srgbClr val="0070C0"/>
                </a:solidFill>
                <a:effectLst/>
                <a:latin typeface="Garamond" panose="02020404030301010803" pitchFamily="18" charset="0"/>
                <a:ea typeface="Times New Roman" panose="02020603050405020304" pitchFamily="18" charset="0"/>
              </a:rPr>
              <a:t>   owner/landlord does not cease to be liable by virtue of parting with possession. If he knew </a:t>
            </a:r>
            <a:br>
              <a:rPr lang="en-US" sz="2000" dirty="0">
                <a:solidFill>
                  <a:srgbClr val="0070C0"/>
                </a:solidFill>
                <a:effectLst/>
                <a:latin typeface="Garamond" panose="02020404030301010803" pitchFamily="18" charset="0"/>
                <a:ea typeface="Times New Roman" panose="02020603050405020304" pitchFamily="18" charset="0"/>
              </a:rPr>
            </a:br>
            <a:r>
              <a:rPr lang="en-US" sz="2000" dirty="0">
                <a:solidFill>
                  <a:srgbClr val="0070C0"/>
                </a:solidFill>
                <a:effectLst/>
                <a:latin typeface="Garamond" panose="02020404030301010803" pitchFamily="18" charset="0"/>
                <a:ea typeface="Times New Roman" panose="02020603050405020304" pitchFamily="18" charset="0"/>
              </a:rPr>
              <a:t>   of the potentially harmful condition of the property before letting, or ought to have known </a:t>
            </a:r>
            <a:br>
              <a:rPr lang="en-US" sz="2000" dirty="0">
                <a:solidFill>
                  <a:srgbClr val="0070C0"/>
                </a:solidFill>
                <a:effectLst/>
                <a:latin typeface="Garamond" panose="02020404030301010803" pitchFamily="18" charset="0"/>
                <a:ea typeface="Times New Roman" panose="02020603050405020304" pitchFamily="18" charset="0"/>
              </a:rPr>
            </a:br>
            <a:r>
              <a:rPr lang="en-US" sz="2000" dirty="0">
                <a:solidFill>
                  <a:srgbClr val="0070C0"/>
                </a:solidFill>
                <a:effectLst/>
                <a:latin typeface="Garamond" panose="02020404030301010803" pitchFamily="18" charset="0"/>
                <a:ea typeface="Times New Roman" panose="02020603050405020304" pitchFamily="18" charset="0"/>
              </a:rPr>
              <a:t>   of it, he remains liable for harm accruing after the letting… If the nuisance arises after the </a:t>
            </a:r>
            <a:br>
              <a:rPr lang="en-US" sz="2000" dirty="0">
                <a:solidFill>
                  <a:srgbClr val="0070C0"/>
                </a:solidFill>
                <a:effectLst/>
                <a:latin typeface="Garamond" panose="02020404030301010803" pitchFamily="18" charset="0"/>
                <a:ea typeface="Times New Roman" panose="02020603050405020304" pitchFamily="18" charset="0"/>
              </a:rPr>
            </a:br>
            <a:r>
              <a:rPr lang="en-US" sz="2000" dirty="0">
                <a:solidFill>
                  <a:srgbClr val="0070C0"/>
                </a:solidFill>
                <a:effectLst/>
                <a:latin typeface="Garamond" panose="02020404030301010803" pitchFamily="18" charset="0"/>
                <a:ea typeface="Times New Roman" panose="02020603050405020304" pitchFamily="18" charset="0"/>
              </a:rPr>
              <a:t>   tenancy is granted, Lord Neuberger PSC in </a:t>
            </a:r>
            <a:r>
              <a:rPr lang="en-US" sz="2000" i="1" dirty="0">
                <a:solidFill>
                  <a:srgbClr val="0070C0"/>
                </a:solidFill>
                <a:effectLst/>
                <a:latin typeface="Garamond" panose="02020404030301010803" pitchFamily="18" charset="0"/>
                <a:ea typeface="Times New Roman" panose="02020603050405020304" pitchFamily="18" charset="0"/>
              </a:rPr>
              <a:t>Lawrence &amp; </a:t>
            </a:r>
            <a:r>
              <a:rPr lang="en-US" sz="2000" i="1" dirty="0" err="1">
                <a:solidFill>
                  <a:srgbClr val="0070C0"/>
                </a:solidFill>
                <a:effectLst/>
                <a:latin typeface="Garamond" panose="02020404030301010803" pitchFamily="18" charset="0"/>
                <a:ea typeface="Times New Roman" panose="02020603050405020304" pitchFamily="18" charset="0"/>
              </a:rPr>
              <a:t>anor</a:t>
            </a:r>
            <a:r>
              <a:rPr lang="en-US" sz="2000" i="1" dirty="0">
                <a:solidFill>
                  <a:srgbClr val="0070C0"/>
                </a:solidFill>
                <a:effectLst/>
                <a:latin typeface="Garamond" panose="02020404030301010803" pitchFamily="18" charset="0"/>
                <a:ea typeface="Times New Roman" panose="02020603050405020304" pitchFamily="18" charset="0"/>
              </a:rPr>
              <a:t> v Fen Tigers Ltd &amp; </a:t>
            </a:r>
            <a:r>
              <a:rPr lang="en-US" sz="2000" i="1" dirty="0" err="1">
                <a:solidFill>
                  <a:srgbClr val="0070C0"/>
                </a:solidFill>
                <a:effectLst/>
                <a:latin typeface="Garamond" panose="02020404030301010803" pitchFamily="18" charset="0"/>
                <a:ea typeface="Times New Roman" panose="02020603050405020304" pitchFamily="18" charset="0"/>
              </a:rPr>
              <a:t>ors</a:t>
            </a:r>
            <a:r>
              <a:rPr lang="en-US" sz="2000" i="1" dirty="0">
                <a:solidFill>
                  <a:srgbClr val="0070C0"/>
                </a:solidFill>
                <a:effectLst/>
                <a:latin typeface="Garamond" panose="02020404030301010803" pitchFamily="18" charset="0"/>
                <a:ea typeface="Times New Roman" panose="02020603050405020304" pitchFamily="18" charset="0"/>
              </a:rPr>
              <a:t> (No </a:t>
            </a:r>
            <a:br>
              <a:rPr lang="en-US" sz="2000" i="1" dirty="0">
                <a:solidFill>
                  <a:srgbClr val="0070C0"/>
                </a:solidFill>
                <a:effectLst/>
                <a:latin typeface="Garamond" panose="02020404030301010803" pitchFamily="18" charset="0"/>
                <a:ea typeface="Times New Roman" panose="02020603050405020304" pitchFamily="18" charset="0"/>
              </a:rPr>
            </a:br>
            <a:r>
              <a:rPr lang="en-US" sz="2000" i="1" dirty="0">
                <a:solidFill>
                  <a:srgbClr val="0070C0"/>
                </a:solidFill>
                <a:effectLst/>
                <a:latin typeface="Garamond" panose="02020404030301010803" pitchFamily="18" charset="0"/>
                <a:ea typeface="Times New Roman" panose="02020603050405020304" pitchFamily="18" charset="0"/>
              </a:rPr>
              <a:t>   2)</a:t>
            </a:r>
            <a:r>
              <a:rPr lang="en-US" sz="2000" dirty="0">
                <a:solidFill>
                  <a:srgbClr val="0070C0"/>
                </a:solidFill>
                <a:effectLst/>
                <a:latin typeface="Garamond" panose="02020404030301010803" pitchFamily="18" charset="0"/>
                <a:ea typeface="Times New Roman" panose="02020603050405020304" pitchFamily="18" charset="0"/>
              </a:rPr>
              <a:t> said as follows: “Lord Millett explained in </a:t>
            </a:r>
            <a:r>
              <a:rPr lang="en-US" sz="2000" i="1" dirty="0">
                <a:solidFill>
                  <a:srgbClr val="0070C0"/>
                </a:solidFill>
                <a:effectLst/>
                <a:latin typeface="Garamond" panose="02020404030301010803" pitchFamily="18" charset="0"/>
                <a:ea typeface="Times New Roman" panose="02020603050405020304" pitchFamily="18" charset="0"/>
              </a:rPr>
              <a:t>Southwark London Borough Council v Mills </a:t>
            </a:r>
            <a:r>
              <a:rPr lang="en-US" sz="2000" dirty="0">
                <a:solidFill>
                  <a:srgbClr val="0070C0"/>
                </a:solidFill>
                <a:effectLst/>
                <a:latin typeface="Garamond" panose="02020404030301010803" pitchFamily="18" charset="0"/>
                <a:ea typeface="Times New Roman" panose="02020603050405020304" pitchFamily="18" charset="0"/>
              </a:rPr>
              <a:t>[2001] </a:t>
            </a:r>
            <a:br>
              <a:rPr lang="en-US" sz="2000" dirty="0">
                <a:solidFill>
                  <a:srgbClr val="0070C0"/>
                </a:solidFill>
                <a:effectLst/>
                <a:latin typeface="Garamond" panose="02020404030301010803" pitchFamily="18" charset="0"/>
                <a:ea typeface="Times New Roman" panose="02020603050405020304" pitchFamily="18" charset="0"/>
              </a:rPr>
            </a:br>
            <a:r>
              <a:rPr lang="en-US" sz="2000" dirty="0">
                <a:solidFill>
                  <a:srgbClr val="0070C0"/>
                </a:solidFill>
                <a:effectLst/>
                <a:latin typeface="Garamond" panose="02020404030301010803" pitchFamily="18" charset="0"/>
                <a:ea typeface="Times New Roman" panose="02020603050405020304" pitchFamily="18" charset="0"/>
              </a:rPr>
              <a:t>   1 AC 1, 22, that, where activities constitute a nuisance, the general principle is that ‘the … </a:t>
            </a:r>
            <a:br>
              <a:rPr lang="en-US" sz="2000" dirty="0">
                <a:solidFill>
                  <a:srgbClr val="0070C0"/>
                </a:solidFill>
                <a:effectLst/>
                <a:latin typeface="Garamond" panose="02020404030301010803" pitchFamily="18" charset="0"/>
                <a:ea typeface="Times New Roman" panose="02020603050405020304" pitchFamily="18" charset="0"/>
              </a:rPr>
            </a:br>
            <a:r>
              <a:rPr lang="en-US" sz="2000" dirty="0">
                <a:solidFill>
                  <a:srgbClr val="0070C0"/>
                </a:solidFill>
                <a:effectLst/>
                <a:latin typeface="Garamond" panose="02020404030301010803" pitchFamily="18" charset="0"/>
                <a:ea typeface="Times New Roman" panose="02020603050405020304" pitchFamily="18" charset="0"/>
              </a:rPr>
              <a:t>   persons directly responsible for the activities in question are liable; but so too is anyone</a:t>
            </a:r>
            <a:br>
              <a:rPr lang="en-US" sz="2000" dirty="0">
                <a:solidFill>
                  <a:srgbClr val="0070C0"/>
                </a:solidFill>
                <a:effectLst/>
                <a:latin typeface="Garamond" panose="02020404030301010803" pitchFamily="18" charset="0"/>
                <a:ea typeface="Times New Roman" panose="02020603050405020304" pitchFamily="18" charset="0"/>
              </a:rPr>
            </a:br>
            <a:r>
              <a:rPr lang="en-US" sz="2000" dirty="0">
                <a:solidFill>
                  <a:srgbClr val="0070C0"/>
                </a:solidFill>
                <a:effectLst/>
                <a:latin typeface="Garamond" panose="02020404030301010803" pitchFamily="18" charset="0"/>
                <a:ea typeface="Times New Roman" panose="02020603050405020304" pitchFamily="18" charset="0"/>
              </a:rPr>
              <a:t>   who </a:t>
            </a:r>
            <a:r>
              <a:rPr lang="en-US" sz="2000" dirty="0" err="1">
                <a:solidFill>
                  <a:srgbClr val="0070C0"/>
                </a:solidFill>
                <a:effectLst/>
                <a:latin typeface="Garamond" panose="02020404030301010803" pitchFamily="18" charset="0"/>
                <a:ea typeface="Times New Roman" panose="02020603050405020304" pitchFamily="18" charset="0"/>
              </a:rPr>
              <a:t>authorised</a:t>
            </a:r>
            <a:r>
              <a:rPr lang="en-US" sz="2000" dirty="0">
                <a:solidFill>
                  <a:srgbClr val="0070C0"/>
                </a:solidFill>
                <a:effectLst/>
                <a:latin typeface="Garamond" panose="02020404030301010803" pitchFamily="18" charset="0"/>
                <a:ea typeface="Times New Roman" panose="02020603050405020304" pitchFamily="18" charset="0"/>
              </a:rPr>
              <a:t> them’”. (Ng J.) </a:t>
            </a:r>
            <a:endParaRPr lang="en-US" sz="2000" dirty="0">
              <a:solidFill>
                <a:srgbClr val="0070C0"/>
              </a:solidFill>
            </a:endParaRPr>
          </a:p>
        </p:txBody>
      </p:sp>
      <p:pic>
        <p:nvPicPr>
          <p:cNvPr id="1026" name="Picture 2" descr="How to Soundproof a Condo or Townhouse ...">
            <a:extLst>
              <a:ext uri="{FF2B5EF4-FFF2-40B4-BE49-F238E27FC236}">
                <a16:creationId xmlns:a16="http://schemas.microsoft.com/office/drawing/2014/main" id="{0ADCA2F8-992C-E7BE-FFC3-575D5F6CE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2675106" cy="19844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ter Seepage Problem - Buildings ...">
            <a:extLst>
              <a:ext uri="{FF2B5EF4-FFF2-40B4-BE49-F238E27FC236}">
                <a16:creationId xmlns:a16="http://schemas.microsoft.com/office/drawing/2014/main" id="{41A4E63D-4AC8-C64D-964F-D2F02912D8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75498"/>
            <a:ext cx="2675106" cy="34825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7A1F0EF-E3C9-4225-1B91-6552EE082E7C}"/>
              </a:ext>
            </a:extLst>
          </p:cNvPr>
          <p:cNvSpPr txBox="1"/>
          <p:nvPr/>
        </p:nvSpPr>
        <p:spPr>
          <a:xfrm>
            <a:off x="1" y="1984442"/>
            <a:ext cx="2675106" cy="1391056"/>
          </a:xfrm>
          <a:prstGeom prst="rect">
            <a:avLst/>
          </a:prstGeom>
          <a:solidFill>
            <a:schemeClr val="accent3">
              <a:lumMod val="60000"/>
              <a:lumOff val="40000"/>
            </a:schemeClr>
          </a:solidFill>
        </p:spPr>
        <p:txBody>
          <a:bodyPr wrap="square" rtlCol="0">
            <a:spAutoFit/>
          </a:bodyPr>
          <a:lstStyle/>
          <a:p>
            <a:endParaRPr lang="en-US" dirty="0"/>
          </a:p>
        </p:txBody>
      </p:sp>
    </p:spTree>
    <p:extLst>
      <p:ext uri="{BB962C8B-B14F-4D97-AF65-F5344CB8AC3E}">
        <p14:creationId xmlns:p14="http://schemas.microsoft.com/office/powerpoint/2010/main" val="2921930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E58A-382E-4BA9-BC17-DB00A08C9749}"/>
              </a:ext>
            </a:extLst>
          </p:cNvPr>
          <p:cNvSpPr>
            <a:spLocks noGrp="1"/>
          </p:cNvSpPr>
          <p:nvPr>
            <p:ph type="title"/>
          </p:nvPr>
        </p:nvSpPr>
        <p:spPr>
          <a:xfrm>
            <a:off x="0" y="0"/>
            <a:ext cx="9738804" cy="6858000"/>
          </a:xfrm>
          <a:solidFill>
            <a:schemeClr val="accent1">
              <a:lumMod val="40000"/>
              <a:lumOff val="60000"/>
            </a:schemeClr>
          </a:solidFill>
        </p:spPr>
        <p:txBody>
          <a:bodyPr>
            <a:normAutofit fontScale="90000"/>
          </a:bodyPr>
          <a:lstStyle/>
          <a:p>
            <a:pPr marL="0" marR="0">
              <a:spcBef>
                <a:spcPts val="0"/>
              </a:spcBef>
              <a:spcAft>
                <a:spcPts val="0"/>
              </a:spcAft>
              <a:tabLst>
                <a:tab pos="-457200" algn="l"/>
              </a:tabLst>
            </a:pPr>
            <a:r>
              <a:rPr lang="en-GB" sz="2600" b="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B.  Occupiers</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A fuller picture of occupiers’ potential liability can be put as follows.</a:t>
            </a:r>
            <a:br>
              <a:rPr lang="en-US" sz="16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16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a:t>
            </a:r>
            <a:br>
              <a:rPr lang="en-US" sz="16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Occupier may be liable, even though they did not themselves create the nuisance where:</a:t>
            </a:r>
            <a:br>
              <a:rPr lang="en-US" sz="22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US" sz="22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 </a:t>
            </a:r>
            <a:r>
              <a:rPr lang="en-GB" sz="22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They adopted or continued the nuisance created by another </a:t>
            </a:r>
            <a:br>
              <a:rPr lang="en-GB" sz="22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 They adopted or continued a nuisance created by natural processes </a:t>
            </a:r>
            <a:br>
              <a:rPr lang="en-US" sz="22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US" sz="22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 </a:t>
            </a:r>
            <a:r>
              <a:rPr lang="en-GB" sz="22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They have control over the creator of the nuisance (as per </a:t>
            </a:r>
            <a:r>
              <a:rPr lang="en-GB" sz="2200" i="1"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Loke Yuen Jean</a:t>
            </a:r>
            <a:r>
              <a:rPr lang="en-GB" sz="22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above)</a:t>
            </a:r>
            <a:br>
              <a:rPr lang="en-US" sz="18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18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solidFill>
                  <a:schemeClr val="accent2">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b="1"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NB 1</a:t>
            </a:r>
            <a:r>
              <a:rPr lang="en-GB" sz="2200"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One adopts a nuisance when one makes use of the state of affairs comprising the nuisance. [</a:t>
            </a:r>
            <a:r>
              <a:rPr lang="en-GB" sz="2200" i="1" dirty="0" err="1">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Sedleigh</a:t>
            </a:r>
            <a:r>
              <a:rPr lang="en-GB" sz="2200" i="1"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a:t>
            </a:r>
            <a:r>
              <a:rPr lang="en-GB" sz="2200" i="1" dirty="0" err="1">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Denfield</a:t>
            </a:r>
            <a:r>
              <a:rPr lang="en-GB" sz="2200"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 authority.]</a:t>
            </a:r>
            <a:br>
              <a:rPr lang="en-US" sz="2200"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b="1"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NB 2</a:t>
            </a:r>
            <a:r>
              <a:rPr lang="en-GB" sz="2200"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One continues a nuisance where one fails to abate a nuisance where one has actual or constructive knowledge of the nuisance. [</a:t>
            </a:r>
            <a:r>
              <a:rPr lang="en-GB" sz="2200" i="1" dirty="0" err="1">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Sedleigh</a:t>
            </a:r>
            <a:r>
              <a:rPr lang="en-GB" sz="2200" i="1"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a:t>
            </a:r>
            <a:r>
              <a:rPr lang="en-GB" sz="2200" i="1" dirty="0" err="1">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Denfield</a:t>
            </a:r>
            <a:r>
              <a:rPr lang="en-GB" sz="2200"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 authority.]</a:t>
            </a:r>
            <a:br>
              <a:rPr lang="en-US" sz="2200"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err="1">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Sedleigh‑Denfield</a:t>
            </a: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v O’Callaghan</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[1940] AC 880 (owner/occupier liable for nuisance created by another if he adopts/continues it).</a:t>
            </a:r>
            <a:r>
              <a:rPr lang="en-GB" sz="18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18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Leakey v National Trust</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[1980] QB 485 (liability for adopting/continuing nuisances caused by nature: very dry bank of earth liable to result in landslide after heavy rain).</a:t>
            </a:r>
            <a:br>
              <a:rPr lang="en-US" sz="18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18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2200" i="1" dirty="0" err="1">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Matania</a:t>
            </a: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v National Provincial Bank</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[1936] 2 All ER 633 (liability for acts done by those over whom owner/occupier had control: independent contractors in this case).</a:t>
            </a:r>
            <a:br>
              <a:rPr lang="en-GB" sz="18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br>
              <a:rPr lang="en-GB" sz="18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rgbClr val="FF0000"/>
                </a:solidFill>
                <a:effectLst/>
                <a:latin typeface="Garamond" panose="02020404030301010803" pitchFamily="18" charset="0"/>
                <a:ea typeface="Calibri" panose="020F0502020204030204" pitchFamily="34" charset="0"/>
                <a:cs typeface="Segoe UI" panose="020B0502040204020203" pitchFamily="34" charset="0"/>
              </a:rPr>
              <a:t>Leung Tsang Hung v Incorporated Owners of Kwok Wing House</a:t>
            </a:r>
            <a:r>
              <a:rPr lang="en-GB" sz="2200" dirty="0">
                <a:solidFill>
                  <a:srgbClr val="FF0000"/>
                </a:solidFill>
                <a:effectLst/>
                <a:latin typeface="Garamond" panose="02020404030301010803" pitchFamily="18" charset="0"/>
                <a:ea typeface="Calibri" panose="020F0502020204030204" pitchFamily="34" charset="0"/>
                <a:cs typeface="Segoe UI" panose="020B0502040204020203" pitchFamily="34" charset="0"/>
              </a:rPr>
              <a:t> (2007) 10 HKCFAR 480</a:t>
            </a:r>
            <a:br>
              <a:rPr lang="en-US"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endParaRPr lang="en-US" sz="2200" dirty="0">
              <a:solidFill>
                <a:srgbClr val="FF0000"/>
              </a:solidFill>
            </a:endParaRPr>
          </a:p>
        </p:txBody>
      </p:sp>
      <p:pic>
        <p:nvPicPr>
          <p:cNvPr id="2050" name="Picture 2" descr="Drainage culverts hi-res stock ...">
            <a:extLst>
              <a:ext uri="{FF2B5EF4-FFF2-40B4-BE49-F238E27FC236}">
                <a16:creationId xmlns:a16="http://schemas.microsoft.com/office/drawing/2014/main" id="{1E332C6A-521C-5E71-6933-C7670B9AB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9824" y="0"/>
            <a:ext cx="2382175" cy="21483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eavy rains can raise landslide risks ...">
            <a:extLst>
              <a:ext uri="{FF2B5EF4-FFF2-40B4-BE49-F238E27FC236}">
                <a16:creationId xmlns:a16="http://schemas.microsoft.com/office/drawing/2014/main" id="{EE2C2D01-741D-A934-70D0-B8AB658361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9824" y="5105399"/>
            <a:ext cx="2382176"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rack develops across Namisindwa, over ...">
            <a:extLst>
              <a:ext uri="{FF2B5EF4-FFF2-40B4-BE49-F238E27FC236}">
                <a16:creationId xmlns:a16="http://schemas.microsoft.com/office/drawing/2014/main" id="{9CC4A4A2-B169-23EA-0495-0DE4AEA476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9823" y="2614612"/>
            <a:ext cx="2382176" cy="17716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E7A72A-48C1-662F-D4A2-D87E72E7DE5E}"/>
              </a:ext>
            </a:extLst>
          </p:cNvPr>
          <p:cNvSpPr txBox="1"/>
          <p:nvPr/>
        </p:nvSpPr>
        <p:spPr>
          <a:xfrm>
            <a:off x="9809823" y="1895475"/>
            <a:ext cx="2382177" cy="719137"/>
          </a:xfrm>
          <a:prstGeom prst="rect">
            <a:avLst/>
          </a:prstGeom>
          <a:solidFill>
            <a:schemeClr val="accent2">
              <a:lumMod val="20000"/>
              <a:lumOff val="8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A7DC31F7-1AB6-B324-91DF-C3F4FD3634DC}"/>
              </a:ext>
            </a:extLst>
          </p:cNvPr>
          <p:cNvSpPr txBox="1"/>
          <p:nvPr/>
        </p:nvSpPr>
        <p:spPr>
          <a:xfrm>
            <a:off x="9809822" y="4386262"/>
            <a:ext cx="2382177" cy="719137"/>
          </a:xfrm>
          <a:prstGeom prst="rect">
            <a:avLst/>
          </a:prstGeom>
          <a:solidFill>
            <a:schemeClr val="accent2">
              <a:lumMod val="20000"/>
              <a:lumOff val="80000"/>
            </a:schemeClr>
          </a:solidFill>
        </p:spPr>
        <p:txBody>
          <a:bodyPr wrap="square" rtlCol="0">
            <a:spAutoFit/>
          </a:bodyPr>
          <a:lstStyle/>
          <a:p>
            <a:endParaRPr lang="en-US" dirty="0"/>
          </a:p>
        </p:txBody>
      </p:sp>
    </p:spTree>
    <p:extLst>
      <p:ext uri="{BB962C8B-B14F-4D97-AF65-F5344CB8AC3E}">
        <p14:creationId xmlns:p14="http://schemas.microsoft.com/office/powerpoint/2010/main" val="2123173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B116-78A4-970B-5011-596BCD446B84}"/>
              </a:ext>
            </a:extLst>
          </p:cNvPr>
          <p:cNvSpPr>
            <a:spLocks noGrp="1"/>
          </p:cNvSpPr>
          <p:nvPr>
            <p:ph type="title"/>
          </p:nvPr>
        </p:nvSpPr>
        <p:spPr>
          <a:xfrm>
            <a:off x="0" y="1"/>
            <a:ext cx="12192000" cy="6858000"/>
          </a:xfrm>
          <a:solidFill>
            <a:schemeClr val="accent3">
              <a:lumMod val="40000"/>
              <a:lumOff val="60000"/>
            </a:schemeClr>
          </a:solidFill>
        </p:spPr>
        <p:txBody>
          <a:bodyPr>
            <a:normAutofit fontScale="90000"/>
          </a:bodyPr>
          <a:lstStyle/>
          <a:p>
            <a:pPr marL="0" marR="0">
              <a:spcBef>
                <a:spcPts val="0"/>
              </a:spcBef>
              <a:spcAft>
                <a:spcPts val="0"/>
              </a:spcAft>
              <a:tabLst>
                <a:tab pos="-457200" algn="l"/>
              </a:tabLst>
            </a:pPr>
            <a:r>
              <a:rPr lang="en-GB" sz="29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V   Defences</a:t>
            </a:r>
            <a:br>
              <a:rPr lang="en-GB" sz="1300" b="1" dirty="0">
                <a:effectLst/>
                <a:latin typeface="Garamond" panose="02020404030301010803" pitchFamily="18" charset="0"/>
                <a:ea typeface="Calibri" panose="020F0502020204030204" pitchFamily="34" charset="0"/>
                <a:cs typeface="Times New Roman" panose="02020603050405020304" pitchFamily="18" charset="0"/>
              </a:rPr>
            </a:br>
            <a:r>
              <a:rPr lang="en-GB" sz="13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1300" dirty="0">
                <a:effectLst/>
                <a:latin typeface="Garamond" panose="02020404030301010803" pitchFamily="18" charset="0"/>
                <a:ea typeface="Calibri" panose="020F0502020204030204" pitchFamily="34" charset="0"/>
                <a:cs typeface="Times New Roman" panose="02020603050405020304" pitchFamily="18" charset="0"/>
              </a:rPr>
            </a:br>
            <a:r>
              <a:rPr lang="en-GB" sz="2100" b="1"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A.      Prescription</a:t>
            </a:r>
            <a:br>
              <a:rPr lang="en-US" sz="900" dirty="0">
                <a:effectLst/>
                <a:latin typeface="Garamond" panose="02020404030301010803" pitchFamily="18" charset="0"/>
                <a:ea typeface="Calibri" panose="020F0502020204030204" pitchFamily="34" charset="0"/>
                <a:cs typeface="Times New Roman" panose="02020603050405020304" pitchFamily="18" charset="0"/>
              </a:rPr>
            </a:br>
            <a:r>
              <a:rPr lang="en-GB" sz="900" dirty="0">
                <a:effectLst/>
                <a:latin typeface="Garamond" panose="02020404030301010803" pitchFamily="18" charset="0"/>
                <a:ea typeface="Calibri" panose="020F0502020204030204" pitchFamily="34" charset="0"/>
                <a:cs typeface="Times New Roman" panose="02020603050405020304" pitchFamily="18" charset="0"/>
              </a:rPr>
              <a:t> </a:t>
            </a:r>
            <a:br>
              <a:rPr lang="en-US" sz="900" dirty="0">
                <a:effectLst/>
                <a:latin typeface="Garamond" panose="02020404030301010803" pitchFamily="18" charset="0"/>
                <a:ea typeface="Calibri" panose="020F0502020204030204" pitchFamily="34" charset="0"/>
                <a:cs typeface="Times New Roman" panose="02020603050405020304" pitchFamily="18" charset="0"/>
              </a:rPr>
            </a:br>
            <a:r>
              <a:rPr lang="en-GB" sz="2100" dirty="0">
                <a:effectLst/>
                <a:latin typeface="Garamond" panose="02020404030301010803" pitchFamily="18" charset="0"/>
                <a:ea typeface="Calibri" panose="020F0502020204030204" pitchFamily="34" charset="0"/>
                <a:cs typeface="Times New Roman" panose="02020603050405020304" pitchFamily="18" charset="0"/>
              </a:rPr>
              <a:t>If you use land a particular way for 20 years without complaint, then you acquire a prescriptive right to continue to do so.</a:t>
            </a:r>
            <a:br>
              <a:rPr lang="en-GB" sz="1100" dirty="0">
                <a:effectLst/>
                <a:latin typeface="Garamond" panose="02020404030301010803" pitchFamily="18" charset="0"/>
                <a:ea typeface="Calibri" panose="020F0502020204030204" pitchFamily="34" charset="0"/>
                <a:cs typeface="Times New Roman" panose="02020603050405020304" pitchFamily="18" charset="0"/>
              </a:rPr>
            </a:br>
            <a:br>
              <a:rPr lang="en-US" sz="1100" dirty="0">
                <a:effectLst/>
                <a:latin typeface="Garamond" panose="02020404030301010803" pitchFamily="18" charset="0"/>
                <a:ea typeface="Calibri" panose="020F0502020204030204" pitchFamily="34" charset="0"/>
                <a:cs typeface="Times New Roman" panose="02020603050405020304" pitchFamily="18" charset="0"/>
              </a:rPr>
            </a:br>
            <a:r>
              <a:rPr lang="en-GB" sz="21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Sturges v Bridgman</a:t>
            </a:r>
            <a:r>
              <a:rPr lang="en-GB" sz="21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(1879) 11 Ch D 852</a:t>
            </a:r>
            <a:br>
              <a:rPr lang="en-US" sz="18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21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Coventry v Lawrence</a:t>
            </a:r>
            <a:r>
              <a:rPr lang="en-GB" sz="21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[2014] UKSC 13</a:t>
            </a:r>
            <a:br>
              <a:rPr lang="en-US" sz="1700" dirty="0">
                <a:effectLst/>
                <a:latin typeface="Garamond" panose="02020404030301010803" pitchFamily="18" charset="0"/>
                <a:ea typeface="Calibri" panose="020F0502020204030204" pitchFamily="34" charset="0"/>
                <a:cs typeface="Times New Roman" panose="02020603050405020304" pitchFamily="18" charset="0"/>
              </a:rPr>
            </a:br>
            <a:r>
              <a:rPr lang="en-GB" sz="17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1700" dirty="0">
                <a:effectLst/>
                <a:latin typeface="Garamond" panose="02020404030301010803" pitchFamily="18" charset="0"/>
                <a:ea typeface="Calibri" panose="020F0502020204030204" pitchFamily="34" charset="0"/>
                <a:cs typeface="Times New Roman" panose="02020603050405020304" pitchFamily="18" charset="0"/>
              </a:rPr>
            </a:br>
            <a:r>
              <a:rPr lang="en-GB" sz="2100" b="1"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B.     Statutory Authority</a:t>
            </a:r>
            <a:br>
              <a:rPr lang="en-US" sz="1100" dirty="0">
                <a:effectLst/>
                <a:latin typeface="Garamond" panose="02020404030301010803" pitchFamily="18" charset="0"/>
                <a:ea typeface="Calibri" panose="020F0502020204030204" pitchFamily="34" charset="0"/>
                <a:cs typeface="Times New Roman" panose="02020603050405020304" pitchFamily="18" charset="0"/>
              </a:rPr>
            </a:br>
            <a:r>
              <a:rPr lang="en-GB" sz="1100" dirty="0">
                <a:effectLst/>
                <a:latin typeface="Garamond" panose="02020404030301010803" pitchFamily="18" charset="0"/>
                <a:ea typeface="Calibri" panose="020F0502020204030204" pitchFamily="34" charset="0"/>
                <a:cs typeface="Times New Roman" panose="02020603050405020304" pitchFamily="18" charset="0"/>
              </a:rPr>
              <a:t> </a:t>
            </a:r>
            <a:br>
              <a:rPr lang="en-US" sz="1100" dirty="0">
                <a:effectLst/>
                <a:latin typeface="Garamond" panose="02020404030301010803" pitchFamily="18" charset="0"/>
                <a:ea typeface="Calibri" panose="020F0502020204030204" pitchFamily="34" charset="0"/>
                <a:cs typeface="Times New Roman" panose="02020603050405020304" pitchFamily="18" charset="0"/>
              </a:rPr>
            </a:br>
            <a:r>
              <a:rPr lang="en-US" sz="21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St</a:t>
            </a:r>
            <a:r>
              <a:rPr lang="en-GB" sz="2100" dirty="0" err="1">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atutory</a:t>
            </a:r>
            <a:r>
              <a:rPr lang="en-GB" sz="21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 authority = a defence. But hard questions of interpretation may still arise.</a:t>
            </a:r>
            <a:br>
              <a:rPr lang="en-US" sz="1300" dirty="0">
                <a:effectLst/>
                <a:latin typeface="Garamond" panose="02020404030301010803" pitchFamily="18" charset="0"/>
                <a:ea typeface="Calibri" panose="020F0502020204030204" pitchFamily="34" charset="0"/>
                <a:cs typeface="Times New Roman" panose="02020603050405020304" pitchFamily="18" charset="0"/>
              </a:rPr>
            </a:br>
            <a:r>
              <a:rPr lang="en-GB" sz="1300" dirty="0">
                <a:effectLst/>
                <a:latin typeface="Garamond" panose="02020404030301010803" pitchFamily="18" charset="0"/>
                <a:ea typeface="Calibri" panose="020F0502020204030204" pitchFamily="34" charset="0"/>
                <a:cs typeface="Times New Roman" panose="02020603050405020304" pitchFamily="18" charset="0"/>
              </a:rPr>
              <a:t> </a:t>
            </a:r>
            <a:br>
              <a:rPr lang="en-US" sz="1300" dirty="0">
                <a:effectLst/>
                <a:latin typeface="Garamond" panose="02020404030301010803" pitchFamily="18" charset="0"/>
                <a:ea typeface="Calibri" panose="020F0502020204030204" pitchFamily="34" charset="0"/>
                <a:cs typeface="Times New Roman" panose="02020603050405020304" pitchFamily="18" charset="0"/>
              </a:rPr>
            </a:br>
            <a:r>
              <a:rPr lang="en-GB" sz="21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Allen v Gulf Oil Refining Ltd</a:t>
            </a:r>
            <a:r>
              <a:rPr lang="en-GB" sz="21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[1981] AC 1001</a:t>
            </a:r>
            <a:br>
              <a:rPr lang="en-US" sz="18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21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Manchester Ship Canal Co Ltd v United Utilities Water Ltd </a:t>
            </a:r>
            <a:r>
              <a:rPr lang="en-GB" sz="21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[2024] UKSC 22</a:t>
            </a:r>
            <a:br>
              <a:rPr lang="en-US" sz="16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1600" dirty="0">
                <a:effectLst/>
                <a:latin typeface="Garamond" panose="02020404030301010803" pitchFamily="18" charset="0"/>
                <a:ea typeface="Calibri" panose="020F0502020204030204" pitchFamily="34" charset="0"/>
                <a:cs typeface="Times New Roman" panose="02020603050405020304" pitchFamily="18" charset="0"/>
              </a:rPr>
              <a:t> </a:t>
            </a:r>
            <a:br>
              <a:rPr lang="en-US" sz="16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“Applying the general principles … the question … [is] whether there was any provision of the relevant legislation </a:t>
            </a:r>
            <a:b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which expressly or impliedly authorised such a trespass or private nuisance”. (Lords Reed and Hodge.)</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1700" dirty="0">
                <a:effectLst/>
                <a:latin typeface="Garamond" panose="02020404030301010803" pitchFamily="18" charset="0"/>
                <a:ea typeface="Calibri" panose="020F0502020204030204" pitchFamily="34" charset="0"/>
                <a:cs typeface="Times New Roman" panose="02020603050405020304" pitchFamily="18" charset="0"/>
              </a:rPr>
              <a:t> </a:t>
            </a:r>
            <a:br>
              <a:rPr lang="en-US" sz="1700" dirty="0">
                <a:effectLst/>
                <a:latin typeface="Garamond" panose="02020404030301010803" pitchFamily="18" charset="0"/>
                <a:ea typeface="Calibri" panose="020F0502020204030204" pitchFamily="34" charset="0"/>
                <a:cs typeface="Times New Roman" panose="02020603050405020304" pitchFamily="18" charset="0"/>
              </a:rPr>
            </a:br>
            <a:r>
              <a:rPr lang="en-GB" sz="2100" i="1" dirty="0">
                <a:effectLst/>
                <a:latin typeface="Garamond" panose="02020404030301010803" pitchFamily="18" charset="0"/>
                <a:ea typeface="Calibri" panose="020F0502020204030204" pitchFamily="34" charset="0"/>
                <a:cs typeface="Times New Roman" panose="02020603050405020304" pitchFamily="18" charset="0"/>
              </a:rPr>
              <a:t>Lam Yuk Fong v A-G</a:t>
            </a:r>
            <a:r>
              <a:rPr lang="en-GB" sz="2100" dirty="0">
                <a:effectLst/>
                <a:latin typeface="Garamond" panose="02020404030301010803" pitchFamily="18" charset="0"/>
                <a:ea typeface="Calibri" panose="020F0502020204030204" pitchFamily="34" charset="0"/>
                <a:cs typeface="Times New Roman" panose="02020603050405020304" pitchFamily="18" charset="0"/>
              </a:rPr>
              <a:t> [1987] HKLR 263</a:t>
            </a:r>
            <a:br>
              <a:rPr lang="en-US" sz="1600" dirty="0">
                <a:effectLst/>
                <a:latin typeface="Garamond" panose="02020404030301010803" pitchFamily="18" charset="0"/>
                <a:ea typeface="Calibri" panose="020F0502020204030204" pitchFamily="34" charset="0"/>
                <a:cs typeface="Times New Roman" panose="02020603050405020304" pitchFamily="18" charset="0"/>
              </a:rPr>
            </a:br>
            <a:r>
              <a:rPr lang="en-GB" sz="16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1600" dirty="0">
                <a:effectLst/>
                <a:latin typeface="Garamond" panose="02020404030301010803" pitchFamily="18" charset="0"/>
                <a:ea typeface="Calibri" panose="020F0502020204030204" pitchFamily="34" charset="0"/>
                <a:cs typeface="Times New Roman" panose="02020603050405020304" pitchFamily="18" charset="0"/>
              </a:rPr>
            </a:br>
            <a:r>
              <a:rPr lang="en-US" sz="22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a:t>
            </a:r>
            <a:r>
              <a:rPr lang="en-GB" sz="22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in order to dismiss this action I have … to be satisfied that there was no other way of doing this work”. (Saied J.)</a:t>
            </a:r>
            <a:br>
              <a:rPr lang="en-US" sz="22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18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100" dirty="0">
                <a:effectLst/>
                <a:latin typeface="Garamond" panose="02020404030301010803" pitchFamily="18" charset="0"/>
                <a:ea typeface="Calibri" panose="020F0502020204030204" pitchFamily="34" charset="0"/>
                <a:cs typeface="Times New Roman" panose="02020603050405020304" pitchFamily="18" charset="0"/>
              </a:rPr>
            </a:br>
            <a:r>
              <a:rPr lang="en-GB" sz="2100" b="1" dirty="0">
                <a:effectLst/>
                <a:latin typeface="Garamond" panose="02020404030301010803" pitchFamily="18" charset="0"/>
                <a:ea typeface="Calibri" panose="020F0502020204030204" pitchFamily="34" charset="0"/>
                <a:cs typeface="Times New Roman" panose="02020603050405020304" pitchFamily="18" charset="0"/>
              </a:rPr>
              <a:t>Cf </a:t>
            </a:r>
            <a:r>
              <a:rPr lang="en-GB" sz="2100" b="1" i="1" dirty="0">
                <a:effectLst/>
                <a:latin typeface="Garamond" panose="02020404030301010803" pitchFamily="18" charset="0"/>
                <a:ea typeface="Calibri" panose="020F0502020204030204" pitchFamily="34" charset="0"/>
                <a:cs typeface="Times New Roman" panose="02020603050405020304" pitchFamily="18" charset="0"/>
              </a:rPr>
              <a:t>Coventry v Lawrence</a:t>
            </a:r>
            <a:r>
              <a:rPr lang="en-GB" sz="2100" b="1" dirty="0">
                <a:effectLst/>
                <a:latin typeface="Garamond" panose="02020404030301010803" pitchFamily="18" charset="0"/>
                <a:ea typeface="Calibri" panose="020F0502020204030204" pitchFamily="34" charset="0"/>
                <a:cs typeface="Times New Roman" panose="02020603050405020304" pitchFamily="18" charset="0"/>
              </a:rPr>
              <a:t> (</a:t>
            </a:r>
            <a:r>
              <a:rPr lang="en-GB" sz="2100" b="1" i="1" dirty="0">
                <a:effectLst/>
                <a:latin typeface="Garamond" panose="02020404030301010803" pitchFamily="18" charset="0"/>
                <a:ea typeface="Calibri" panose="020F0502020204030204" pitchFamily="34" charset="0"/>
                <a:cs typeface="Times New Roman" panose="02020603050405020304" pitchFamily="18" charset="0"/>
              </a:rPr>
              <a:t>supra</a:t>
            </a:r>
            <a:r>
              <a:rPr lang="en-GB" sz="2100" b="1" dirty="0">
                <a:effectLst/>
                <a:latin typeface="Garamond" panose="02020404030301010803" pitchFamily="18" charset="0"/>
                <a:ea typeface="Calibri" panose="020F0502020204030204" pitchFamily="34" charset="0"/>
                <a:cs typeface="Times New Roman" panose="02020603050405020304" pitchFamily="18" charset="0"/>
              </a:rPr>
              <a:t>) [Planning Permission]</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800" i="1"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US" sz="1800" dirty="0">
                <a:effectLst/>
                <a:latin typeface="Garamond" panose="02020404030301010803" pitchFamily="18" charset="0"/>
                <a:ea typeface="Calibri" panose="020F0502020204030204" pitchFamily="34" charset="0"/>
                <a:cs typeface="Times New Roman" panose="02020603050405020304" pitchFamily="18" charset="0"/>
              </a:rPr>
              <a:t>   </a:t>
            </a:r>
            <a:r>
              <a:rPr lang="en-US"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a:t>
            </a:r>
            <a: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the decision whether the activity causes a nuisance to the claimant is not for the planning authority but for the court, the </a:t>
            </a:r>
            <a:b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existence and terms of the permission are not irrelevant as a matter of law”. (Lord Neuberger.)</a:t>
            </a:r>
            <a:endParaRPr lang="en-US" sz="2100" dirty="0">
              <a:solidFill>
                <a:schemeClr val="accent2">
                  <a:lumMod val="50000"/>
                </a:schemeClr>
              </a:solidFill>
            </a:endParaRPr>
          </a:p>
        </p:txBody>
      </p:sp>
      <p:pic>
        <p:nvPicPr>
          <p:cNvPr id="3074" name="Picture 2" descr="GOV.UK">
            <a:extLst>
              <a:ext uri="{FF2B5EF4-FFF2-40B4-BE49-F238E27FC236}">
                <a16:creationId xmlns:a16="http://schemas.microsoft.com/office/drawing/2014/main" id="{DD68961C-6395-EC2F-808B-88B50853A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3913" y="1554576"/>
            <a:ext cx="3433559" cy="225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958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10D8AAE-5B95-D12A-02A3-38A479BDB31D}"/>
              </a:ext>
            </a:extLst>
          </p:cNvPr>
          <p:cNvSpPr txBox="1"/>
          <p:nvPr/>
        </p:nvSpPr>
        <p:spPr>
          <a:xfrm>
            <a:off x="9944098" y="5829100"/>
            <a:ext cx="2247902" cy="1028900"/>
          </a:xfrm>
          <a:prstGeom prst="rect">
            <a:avLst/>
          </a:prstGeom>
          <a:solidFill>
            <a:srgbClr val="00B0F0"/>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D31B0978-8934-0A5A-2510-B63AA5EBD010}"/>
              </a:ext>
            </a:extLst>
          </p:cNvPr>
          <p:cNvSpPr txBox="1"/>
          <p:nvPr/>
        </p:nvSpPr>
        <p:spPr>
          <a:xfrm>
            <a:off x="9944098" y="2876365"/>
            <a:ext cx="2247900" cy="1168322"/>
          </a:xfrm>
          <a:prstGeom prst="rect">
            <a:avLst/>
          </a:prstGeom>
          <a:solidFill>
            <a:schemeClr val="accent4"/>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0C77275C-FE13-02E3-1363-EE813F829A85}"/>
              </a:ext>
            </a:extLst>
          </p:cNvPr>
          <p:cNvSpPr>
            <a:spLocks noGrp="1"/>
          </p:cNvSpPr>
          <p:nvPr>
            <p:ph type="title"/>
          </p:nvPr>
        </p:nvSpPr>
        <p:spPr>
          <a:xfrm>
            <a:off x="0" y="0"/>
            <a:ext cx="9916357" cy="6858000"/>
          </a:xfrm>
          <a:solidFill>
            <a:schemeClr val="accent2">
              <a:lumMod val="40000"/>
              <a:lumOff val="60000"/>
            </a:schemeClr>
          </a:solidFill>
        </p:spPr>
        <p:txBody>
          <a:bodyPr>
            <a:normAutofit fontScale="90000"/>
          </a:bodyPr>
          <a:lstStyle/>
          <a:p>
            <a:pPr marL="0" marR="0">
              <a:spcBef>
                <a:spcPts val="0"/>
              </a:spcBef>
              <a:spcAft>
                <a:spcPts val="0"/>
              </a:spcAft>
              <a:tabLst>
                <a:tab pos="-457200" algn="l"/>
              </a:tabLst>
            </a:pPr>
            <a:r>
              <a:rPr lang="en-GB" sz="1800" spc="-15" dirty="0">
                <a:effectLst/>
                <a:latin typeface="Garamond" panose="02020404030301010803" pitchFamily="18" charset="0"/>
                <a:ea typeface="Times New Roman" panose="02020603050405020304" pitchFamily="18" charset="0"/>
                <a:cs typeface="Times New Roman" panose="02020603050405020304" pitchFamily="18" charset="0"/>
              </a:rPr>
              <a:t> </a:t>
            </a:r>
            <a:br>
              <a:rPr lang="en-US" sz="1800" dirty="0">
                <a:effectLst/>
                <a:latin typeface="Courier"/>
                <a:ea typeface="Times New Roman" panose="02020603050405020304" pitchFamily="18" charset="0"/>
                <a:cs typeface="Times New Roman" panose="02020603050405020304" pitchFamily="18" charset="0"/>
              </a:rPr>
            </a:br>
            <a:r>
              <a:rPr lang="en-GB" sz="2700" b="1"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C.	Acts of God/Strangers</a:t>
            </a:r>
            <a:br>
              <a:rPr lang="en-GB" sz="1300" b="1"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br>
            <a:br>
              <a:rPr lang="en-GB" sz="1300" b="1"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Inevitable accidents of nature and nuisances created by third parties which are neither adopted nor continued by D (in the senses discussed above) will not support an action in nuisance against D.</a:t>
            </a:r>
            <a:br>
              <a:rPr lang="en-US" sz="9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900" dirty="0">
                <a:effectLst/>
                <a:latin typeface="Garamond" panose="02020404030301010803" pitchFamily="18" charset="0"/>
                <a:ea typeface="Calibri" panose="020F0502020204030204" pitchFamily="34" charset="0"/>
                <a:cs typeface="Times New Roman" panose="02020603050405020304" pitchFamily="18" charset="0"/>
              </a:rPr>
              <a:t> </a:t>
            </a:r>
            <a:br>
              <a:rPr lang="en-US" sz="9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err="1">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Sedleigh-Denfield</a:t>
            </a:r>
            <a:r>
              <a:rPr lang="en-GB" sz="2200" i="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 v O’Callaghan</a:t>
            </a:r>
            <a:r>
              <a:rPr lang="en-GB" sz="22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 (</a:t>
            </a:r>
            <a:r>
              <a:rPr lang="en-GB" sz="2200" i="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supra</a:t>
            </a:r>
            <a:r>
              <a:rPr lang="en-GB" sz="22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a:t>
            </a:r>
            <a:br>
              <a:rPr lang="en-GB" sz="13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br>
            <a:br>
              <a:rPr lang="en-US" sz="13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If you don’t know, or have </a:t>
            </a:r>
            <a:r>
              <a:rPr lang="en-GB" sz="2200" i="1"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constructive knowledge </a:t>
            </a: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of the problem, then you won’t be liable.</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700" b="1"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D.	Limitation</a:t>
            </a:r>
            <a:br>
              <a:rPr lang="en-US" sz="1200" dirty="0">
                <a:effectLst/>
                <a:latin typeface="Garamond" panose="02020404030301010803" pitchFamily="18" charset="0"/>
                <a:ea typeface="Calibri" panose="020F0502020204030204" pitchFamily="34" charset="0"/>
                <a:cs typeface="Times New Roman" panose="02020603050405020304" pitchFamily="18" charset="0"/>
              </a:rPr>
            </a:br>
            <a:r>
              <a:rPr lang="en-GB" sz="12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1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All civil actions must be brought within a statutorily specified period.  For nuisance it is 6 years.</a:t>
            </a:r>
            <a:br>
              <a:rPr lang="en-US" sz="1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1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a:t>
            </a:r>
            <a:br>
              <a:rPr lang="en-US" sz="1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But also well-established that with ongoing nuisances, a fresh cause of action arises each day. </a:t>
            </a:r>
            <a:br>
              <a:rPr lang="en-US"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Delaware Mansions Ltd v Westminster City Council</a:t>
            </a:r>
            <a:r>
              <a:rPr lang="en-GB" sz="22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 [2002] 1 AC 321.</a:t>
            </a:r>
            <a:br>
              <a:rPr lang="en-US" sz="22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So what happens in a case where, because of the way D conducts operations on their premises, an escape of something (</a:t>
            </a:r>
            <a:r>
              <a:rPr lang="en-GB" sz="2200" i="1" dirty="0" err="1">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eg</a:t>
            </a: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oil) occurs that has a lingering effect on C?</a:t>
            </a:r>
            <a:br>
              <a:rPr lang="en-US" sz="16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1600" dirty="0">
                <a:effectLst/>
                <a:latin typeface="Garamond" panose="02020404030301010803" pitchFamily="18" charset="0"/>
                <a:ea typeface="Calibri" panose="020F0502020204030204" pitchFamily="34" charset="0"/>
                <a:cs typeface="Times New Roman" panose="02020603050405020304" pitchFamily="18" charset="0"/>
              </a:rPr>
              <a:t> </a:t>
            </a:r>
            <a:br>
              <a:rPr lang="en-US" sz="16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err="1">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Jalla</a:t>
            </a:r>
            <a:r>
              <a:rPr lang="en-GB" sz="2200" i="1"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 v Shell International Trading and Shipping Co Ltd </a:t>
            </a:r>
            <a:r>
              <a:rPr lang="en-GB" sz="22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t>[2023] 2 WLR 1085</a:t>
            </a:r>
            <a:br>
              <a:rPr lang="en-US" sz="1300" dirty="0">
                <a:solidFill>
                  <a:srgbClr val="7030A0"/>
                </a:solidFill>
                <a:effectLst/>
                <a:latin typeface="Garamond" panose="02020404030301010803" pitchFamily="18" charset="0"/>
                <a:ea typeface="Calibri" panose="020F0502020204030204" pitchFamily="34" charset="0"/>
                <a:cs typeface="Times New Roman" panose="02020603050405020304" pitchFamily="18" charset="0"/>
              </a:rPr>
            </a:br>
            <a:r>
              <a:rPr lang="en-GB" sz="1300" dirty="0">
                <a:effectLst/>
                <a:latin typeface="Garamond" panose="02020404030301010803" pitchFamily="18" charset="0"/>
                <a:ea typeface="Calibri" panose="020F0502020204030204" pitchFamily="34" charset="0"/>
                <a:cs typeface="Times New Roman" panose="02020603050405020304" pitchFamily="18" charset="0"/>
              </a:rPr>
              <a:t> </a:t>
            </a:r>
            <a:br>
              <a:rPr lang="en-US" sz="13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r>
              <a:rPr lang="en-GB" sz="220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“There was no continuing nuisance in this case (and there would be no continuing nuisance in </a:t>
            </a:r>
            <a:br>
              <a:rPr lang="en-GB" sz="220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the example of the one-off flood) because, outside the claimants’ land, there was no repeated </a:t>
            </a:r>
            <a:br>
              <a:rPr lang="en-GB" sz="220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activity by the defendants or an ongoing state of affairs for which the defendants were </a:t>
            </a:r>
            <a:br>
              <a:rPr lang="en-GB" sz="220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responsible that was causing continuing undue interference with the use and enjoyment of the </a:t>
            </a:r>
            <a:br>
              <a:rPr lang="en-GB" sz="220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claimants’ land”. (Lord Burrows.)</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endParaRPr lang="en-US" sz="2200" dirty="0">
              <a:solidFill>
                <a:srgbClr val="002060"/>
              </a:solidFill>
            </a:endParaRPr>
          </a:p>
        </p:txBody>
      </p:sp>
      <p:pic>
        <p:nvPicPr>
          <p:cNvPr id="4100" name="Picture 4" descr="Running Out of Time! | Add A Little Dazzle">
            <a:extLst>
              <a:ext uri="{FF2B5EF4-FFF2-40B4-BE49-F238E27FC236}">
                <a16:creationId xmlns:a16="http://schemas.microsoft.com/office/drawing/2014/main" id="{0A2294C0-A39B-C557-C5CD-7467CE3F22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4099" y="3915055"/>
            <a:ext cx="2220157" cy="193977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urricane Warnings in effect for the ...">
            <a:extLst>
              <a:ext uri="{FF2B5EF4-FFF2-40B4-BE49-F238E27FC236}">
                <a16:creationId xmlns:a16="http://schemas.microsoft.com/office/drawing/2014/main" id="{9C41FA98-F065-14A6-A68D-026DECB7FC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4100" y="1091952"/>
            <a:ext cx="2247900" cy="17844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68654C-62F9-9813-EE67-C58BA8227C21}"/>
              </a:ext>
            </a:extLst>
          </p:cNvPr>
          <p:cNvSpPr txBox="1"/>
          <p:nvPr/>
        </p:nvSpPr>
        <p:spPr>
          <a:xfrm>
            <a:off x="9944099" y="0"/>
            <a:ext cx="2247899" cy="1091952"/>
          </a:xfrm>
          <a:prstGeom prst="rect">
            <a:avLst/>
          </a:prstGeom>
          <a:solidFill>
            <a:schemeClr val="accent4"/>
          </a:solidFill>
        </p:spPr>
        <p:txBody>
          <a:bodyPr wrap="square" rtlCol="0">
            <a:spAutoFit/>
          </a:bodyPr>
          <a:lstStyle/>
          <a:p>
            <a:endParaRPr lang="en-US" dirty="0"/>
          </a:p>
        </p:txBody>
      </p:sp>
    </p:spTree>
    <p:extLst>
      <p:ext uri="{BB962C8B-B14F-4D97-AF65-F5344CB8AC3E}">
        <p14:creationId xmlns:p14="http://schemas.microsoft.com/office/powerpoint/2010/main" val="1851290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EC43-8873-D8B5-A027-865178A5F142}"/>
              </a:ext>
            </a:extLst>
          </p:cNvPr>
          <p:cNvSpPr>
            <a:spLocks noGrp="1"/>
          </p:cNvSpPr>
          <p:nvPr>
            <p:ph type="title"/>
          </p:nvPr>
        </p:nvSpPr>
        <p:spPr>
          <a:xfrm>
            <a:off x="1" y="1"/>
            <a:ext cx="9747682" cy="6857999"/>
          </a:xfrm>
          <a:solidFill>
            <a:schemeClr val="accent1">
              <a:lumMod val="20000"/>
              <a:lumOff val="80000"/>
            </a:schemeClr>
          </a:solidFill>
        </p:spPr>
        <p:txBody>
          <a:bodyPr>
            <a:normAutofit fontScale="90000"/>
          </a:bodyPr>
          <a:lstStyle/>
          <a:p>
            <a:pPr marL="0" marR="0">
              <a:spcBef>
                <a:spcPts val="0"/>
              </a:spcBef>
              <a:spcAft>
                <a:spcPts val="0"/>
              </a:spcAft>
              <a:tabLst>
                <a:tab pos="-457200" algn="l"/>
              </a:tabLst>
            </a:pPr>
            <a:r>
              <a:rPr lang="en-GB" sz="29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VI  Remedies</a:t>
            </a:r>
            <a:br>
              <a:rPr lang="en-GB" sz="900" b="1" dirty="0">
                <a:effectLst/>
                <a:latin typeface="Garamond" panose="02020404030301010803" pitchFamily="18" charset="0"/>
                <a:ea typeface="Calibri" panose="020F0502020204030204" pitchFamily="34" charset="0"/>
                <a:cs typeface="Times New Roman" panose="02020603050405020304" pitchFamily="18" charset="0"/>
              </a:rPr>
            </a:br>
            <a:br>
              <a:rPr lang="en-GB" sz="900" b="1" dirty="0">
                <a:effectLst/>
                <a:latin typeface="Garamond" panose="02020404030301010803" pitchFamily="18" charset="0"/>
                <a:ea typeface="Calibri" panose="020F0502020204030204" pitchFamily="34" charset="0"/>
                <a:cs typeface="Times New Roman" panose="02020603050405020304" pitchFamily="18" charset="0"/>
              </a:rPr>
            </a:br>
            <a:r>
              <a:rPr lang="en-GB" sz="2400" b="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A.	Injunctions</a:t>
            </a:r>
            <a:br>
              <a:rPr lang="en-GB" sz="2400" b="1" dirty="0">
                <a:effectLst/>
                <a:latin typeface="Garamond" panose="02020404030301010803" pitchFamily="18" charset="0"/>
                <a:ea typeface="Calibri" panose="020F0502020204030204" pitchFamily="34" charset="0"/>
                <a:cs typeface="Times New Roman" panose="02020603050405020304" pitchFamily="18" charset="0"/>
              </a:rPr>
            </a:br>
            <a:br>
              <a:rPr lang="en-US" sz="800" dirty="0">
                <a:effectLst/>
                <a:latin typeface="Garamond" panose="02020404030301010803" pitchFamily="18" charset="0"/>
                <a:ea typeface="Calibri" panose="020F0502020204030204" pitchFamily="34" charset="0"/>
                <a:cs typeface="Times New Roman" panose="02020603050405020304" pitchFamily="18" charset="0"/>
              </a:rPr>
            </a:br>
            <a:r>
              <a:rPr lang="en-GB" sz="21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Injunctions are the remedy of choice, here. In fact, they are presumptively granted in nuisance cases.</a:t>
            </a:r>
            <a:br>
              <a:rPr lang="en-GB" sz="8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br>
            <a:br>
              <a:rPr lang="en-US" sz="800" dirty="0">
                <a:effectLst/>
                <a:latin typeface="Garamond" panose="02020404030301010803" pitchFamily="18" charset="0"/>
                <a:ea typeface="Calibri" panose="020F0502020204030204" pitchFamily="34" charset="0"/>
                <a:cs typeface="Times New Roman" panose="02020603050405020304" pitchFamily="18" charset="0"/>
              </a:rPr>
            </a:br>
            <a:r>
              <a:rPr lang="en-GB" sz="2100" i="1" dirty="0" err="1">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Shelfer</a:t>
            </a:r>
            <a:r>
              <a:rPr lang="en-GB" sz="21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v City of London Electric Lighting Co</a:t>
            </a:r>
            <a:r>
              <a:rPr lang="en-GB" sz="21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[1895] 1 Ch 287</a:t>
            </a:r>
            <a:br>
              <a:rPr lang="en-GB" sz="700" dirty="0">
                <a:effectLst/>
                <a:latin typeface="Garamond" panose="02020404030301010803" pitchFamily="18" charset="0"/>
                <a:ea typeface="Calibri" panose="020F0502020204030204" pitchFamily="34" charset="0"/>
                <a:cs typeface="Times New Roman" panose="02020603050405020304" pitchFamily="18" charset="0"/>
              </a:rPr>
            </a:br>
            <a:r>
              <a:rPr lang="en-GB" sz="900" dirty="0">
                <a:effectLst/>
                <a:latin typeface="Garamond" panose="02020404030301010803" pitchFamily="18" charset="0"/>
                <a:ea typeface="Calibri" panose="020F0502020204030204" pitchFamily="34" charset="0"/>
                <a:cs typeface="Times New Roman" panose="02020603050405020304" pitchFamily="18" charset="0"/>
              </a:rPr>
              <a:t> </a:t>
            </a:r>
            <a:br>
              <a:rPr lang="en-US" sz="900" dirty="0">
                <a:latin typeface="Garamond" panose="02020404030301010803" pitchFamily="18" charset="0"/>
                <a:ea typeface="Calibri" panose="020F0502020204030204" pitchFamily="34" charset="0"/>
                <a:cs typeface="Times New Roman" panose="02020603050405020304" pitchFamily="18" charset="0"/>
              </a:rPr>
            </a:br>
            <a:r>
              <a:rPr lang="en-US" sz="2100" dirty="0">
                <a:solidFill>
                  <a:schemeClr val="accent2">
                    <a:lumMod val="50000"/>
                  </a:schemeClr>
                </a:solidFill>
                <a:latin typeface="Garamond" panose="02020404030301010803" pitchFamily="18" charset="0"/>
                <a:ea typeface="Calibri" panose="020F0502020204030204" pitchFamily="34" charset="0"/>
                <a:cs typeface="Times New Roman" panose="02020603050405020304" pitchFamily="18" charset="0"/>
              </a:rPr>
              <a:t>   “</a:t>
            </a:r>
            <a: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Where the injury … (</a:t>
            </a:r>
            <a:r>
              <a:rPr lang="en-GB" sz="2100" dirty="0" err="1">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i</a:t>
            </a:r>
            <a: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small; (ii) capable of being estimated in money; (iii) [compensable]… by a</a:t>
            </a:r>
            <a:b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small money payment, and (iv) … it would be oppressive … to grant an injunction”. (Smith LJ)</a:t>
            </a:r>
            <a:b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br>
              <a:rPr lang="en-GB" sz="900" dirty="0">
                <a:effectLst/>
                <a:latin typeface="Garamond" panose="02020404030301010803" pitchFamily="18" charset="0"/>
                <a:ea typeface="Calibri" panose="020F0502020204030204" pitchFamily="34" charset="0"/>
                <a:cs typeface="Times New Roman" panose="02020603050405020304" pitchFamily="18" charset="0"/>
              </a:rPr>
            </a:br>
            <a:r>
              <a:rPr lang="en-GB" sz="21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Occasionally, courts refuse injunctions. Gravity of interference and public interest are salient, here.</a:t>
            </a:r>
            <a:br>
              <a:rPr lang="en-GB" sz="8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br>
            <a:br>
              <a:rPr lang="en-US" sz="800" dirty="0">
                <a:effectLst/>
                <a:latin typeface="Garamond" panose="02020404030301010803" pitchFamily="18" charset="0"/>
                <a:ea typeface="Calibri" panose="020F0502020204030204" pitchFamily="34" charset="0"/>
                <a:cs typeface="Times New Roman" panose="02020603050405020304" pitchFamily="18" charset="0"/>
              </a:rPr>
            </a:br>
            <a:r>
              <a:rPr lang="en-GB" sz="21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Cooke v Forbes</a:t>
            </a:r>
            <a:r>
              <a:rPr lang="en-GB" sz="21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(1867) LR 5 </a:t>
            </a:r>
            <a:r>
              <a:rPr lang="en-GB" sz="2100" dirty="0" err="1">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Eq</a:t>
            </a:r>
            <a:r>
              <a:rPr lang="en-GB" sz="21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166 (gravity of interference) </a:t>
            </a:r>
            <a:br>
              <a:rPr lang="en-US" sz="21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21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Wheeler v JJ Saunders Ltd</a:t>
            </a:r>
            <a:r>
              <a:rPr lang="en-GB" sz="21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[1995] 2 All ER 697 (public interest)</a:t>
            </a:r>
            <a:br>
              <a:rPr lang="en-US" sz="21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2100" i="1" dirty="0" err="1">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Fearn</a:t>
            </a:r>
            <a:r>
              <a:rPr lang="en-GB" sz="21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(above)</a:t>
            </a:r>
            <a:br>
              <a:rPr lang="en-GB" sz="7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br>
              <a:rPr lang="en-GB" sz="700" dirty="0">
                <a:effectLst/>
                <a:latin typeface="Garamond" panose="02020404030301010803" pitchFamily="18" charset="0"/>
                <a:ea typeface="Calibri" panose="020F0502020204030204" pitchFamily="34" charset="0"/>
                <a:cs typeface="Times New Roman" panose="02020603050405020304" pitchFamily="18" charset="0"/>
              </a:rPr>
            </a:br>
            <a:r>
              <a:rPr lang="en-GB" sz="800" dirty="0">
                <a:latin typeface="Garamond" panose="02020404030301010803" pitchFamily="18" charset="0"/>
                <a:ea typeface="Calibri" panose="020F0502020204030204" pitchFamily="34" charset="0"/>
                <a:cs typeface="Times New Roman" panose="02020603050405020304" pitchFamily="18" charset="0"/>
              </a:rPr>
              <a:t> </a:t>
            </a:r>
            <a:r>
              <a:rPr lang="en-GB" sz="2100" dirty="0">
                <a:effectLst/>
                <a:latin typeface="Garamond" panose="02020404030301010803" pitchFamily="18" charset="0"/>
                <a:ea typeface="Calibri" panose="020F0502020204030204" pitchFamily="34" charset="0"/>
                <a:cs typeface="Times New Roman" panose="02020603050405020304" pitchFamily="18" charset="0"/>
              </a:rPr>
              <a:t> </a:t>
            </a:r>
            <a: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“[T]he public interest… [isn’t] relevant to the question of liability … [It is relevant] only, where</a:t>
            </a:r>
            <a:b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liability is established, to the question of what remedy to grant”. (Lord Leggatt)</a:t>
            </a:r>
            <a:br>
              <a:rPr lang="en-GB" sz="16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br>
              <a:rPr lang="en-US" sz="1600" dirty="0">
                <a:latin typeface="Garamond" panose="02020404030301010803" pitchFamily="18" charset="0"/>
                <a:ea typeface="Calibri" panose="020F0502020204030204" pitchFamily="34" charset="0"/>
                <a:cs typeface="Times New Roman" panose="02020603050405020304" pitchFamily="18" charset="0"/>
              </a:rPr>
            </a:br>
            <a:r>
              <a:rPr lang="en-GB" sz="2100" b="1"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NB</a:t>
            </a:r>
            <a:r>
              <a:rPr lang="en-GB" sz="2100" b="1" dirty="0">
                <a:solidFill>
                  <a:srgbClr val="002060"/>
                </a:solidFill>
                <a:latin typeface="Garamond" panose="02020404030301010803" pitchFamily="18" charset="0"/>
                <a:ea typeface="Calibri" panose="020F0502020204030204" pitchFamily="34" charset="0"/>
                <a:cs typeface="Times New Roman" panose="02020603050405020304" pitchFamily="18" charset="0"/>
              </a:rPr>
              <a:t>  </a:t>
            </a:r>
            <a:r>
              <a:rPr lang="en-GB" sz="21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Even if an injunction is refused, D may still have to pay damages in lieu.</a:t>
            </a:r>
            <a:br>
              <a:rPr lang="en-GB" sz="21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br>
            <a:br>
              <a:rPr lang="en-US" sz="900" dirty="0">
                <a:latin typeface="Garamond" panose="02020404030301010803" pitchFamily="18" charset="0"/>
                <a:ea typeface="Calibri" panose="020F0502020204030204" pitchFamily="34" charset="0"/>
                <a:cs typeface="Times New Roman" panose="02020603050405020304" pitchFamily="18" charset="0"/>
              </a:rPr>
            </a:br>
            <a:r>
              <a:rPr lang="en-GB" sz="21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Coventry v Lawrence</a:t>
            </a:r>
            <a:r>
              <a:rPr lang="en-GB" sz="21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a:t>
            </a:r>
            <a:r>
              <a:rPr lang="en-GB" sz="21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supra</a:t>
            </a:r>
            <a:r>
              <a:rPr lang="en-GB" sz="21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a:t>
            </a:r>
            <a:br>
              <a:rPr lang="en-GB" sz="2100" dirty="0">
                <a:effectLst/>
                <a:latin typeface="Garamond" panose="02020404030301010803" pitchFamily="18" charset="0"/>
                <a:ea typeface="Calibri" panose="020F0502020204030204" pitchFamily="34" charset="0"/>
                <a:cs typeface="Times New Roman" panose="02020603050405020304" pitchFamily="18" charset="0"/>
              </a:rPr>
            </a:br>
            <a:br>
              <a:rPr lang="en-US" sz="700" dirty="0">
                <a:latin typeface="Garamond" panose="02020404030301010803" pitchFamily="18" charset="0"/>
                <a:ea typeface="Calibri" panose="020F0502020204030204" pitchFamily="34" charset="0"/>
                <a:cs typeface="Times New Roman" panose="02020603050405020304" pitchFamily="18" charset="0"/>
              </a:rPr>
            </a:br>
            <a:r>
              <a:rPr lang="en-US" sz="2100" dirty="0">
                <a:latin typeface="Garamond" panose="02020404030301010803" pitchFamily="18" charset="0"/>
                <a:ea typeface="Calibri" panose="020F0502020204030204" pitchFamily="34" charset="0"/>
                <a:cs typeface="Times New Roman" panose="02020603050405020304" pitchFamily="18" charset="0"/>
              </a:rPr>
              <a:t>   </a:t>
            </a:r>
            <a:r>
              <a:rPr lang="en-US"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a:t>
            </a:r>
            <a: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[T]he court might well … [grant damages in lieu where] an injunction would involve a loss to the </a:t>
            </a:r>
            <a:b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public or a waste of resources on account of what may be a single claimant”. (Lord Neuberger)</a:t>
            </a:r>
            <a:b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br>
              <a:rPr lang="en-US" sz="1100" dirty="0">
                <a:latin typeface="Garamond" panose="02020404030301010803" pitchFamily="18" charset="0"/>
                <a:ea typeface="Calibri" panose="020F0502020204030204" pitchFamily="34" charset="0"/>
                <a:cs typeface="Times New Roman" panose="02020603050405020304" pitchFamily="18" charset="0"/>
              </a:rPr>
            </a:br>
            <a:r>
              <a:rPr lang="en-GB" sz="21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Lo Yu Chu v Kam Fu Lai Development Co Ltd</a:t>
            </a:r>
            <a:r>
              <a:rPr lang="en-GB" sz="21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[1994] 3 KKC 18</a:t>
            </a:r>
            <a:br>
              <a:rPr lang="en-GB" sz="700" dirty="0">
                <a:effectLst/>
                <a:latin typeface="Garamond" panose="02020404030301010803" pitchFamily="18" charset="0"/>
                <a:ea typeface="Calibri" panose="020F0502020204030204" pitchFamily="34" charset="0"/>
                <a:cs typeface="Times New Roman" panose="02020603050405020304" pitchFamily="18" charset="0"/>
              </a:rPr>
            </a:br>
            <a:br>
              <a:rPr lang="en-US" sz="700" dirty="0">
                <a:latin typeface="Garamond" panose="02020404030301010803" pitchFamily="18" charset="0"/>
                <a:ea typeface="Calibri" panose="020F0502020204030204" pitchFamily="34" charset="0"/>
                <a:cs typeface="Times New Roman" panose="02020603050405020304" pitchFamily="18" charset="0"/>
              </a:rPr>
            </a:br>
            <a:r>
              <a:rPr lang="en-US" sz="2100" dirty="0">
                <a:latin typeface="Garamond" panose="02020404030301010803" pitchFamily="18" charset="0"/>
                <a:ea typeface="Calibri" panose="020F0502020204030204" pitchFamily="34" charset="0"/>
                <a:cs typeface="Times New Roman" panose="02020603050405020304" pitchFamily="18" charset="0"/>
              </a:rPr>
              <a:t>  </a:t>
            </a:r>
            <a:r>
              <a:rPr lang="en-US" sz="2100" dirty="0">
                <a:solidFill>
                  <a:schemeClr val="accent2">
                    <a:lumMod val="50000"/>
                  </a:schemeClr>
                </a:solidFill>
                <a:latin typeface="Garamond" panose="02020404030301010803" pitchFamily="18" charset="0"/>
                <a:ea typeface="Calibri" panose="020F0502020204030204" pitchFamily="34" charset="0"/>
                <a:cs typeface="Times New Roman" panose="02020603050405020304" pitchFamily="18" charset="0"/>
              </a:rPr>
              <a:t>“</a:t>
            </a:r>
            <a: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If [3</a:t>
            </a:r>
            <a:r>
              <a:rPr lang="en-GB" sz="2100" baseline="300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rd</a:t>
            </a:r>
            <a: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parties] … consider that the effect on them of an injunction will be … [very] damaging …</a:t>
            </a:r>
            <a:b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there is nothing to prevent them … [seeking] to have the injunction set aside. (</a:t>
            </a:r>
            <a:r>
              <a:rPr lang="en-GB" sz="2100" dirty="0" err="1">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Penlington</a:t>
            </a:r>
            <a:r>
              <a:rPr lang="en-GB" sz="21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JA)</a:t>
            </a:r>
            <a:endParaRPr lang="en-US" sz="2100" dirty="0">
              <a:solidFill>
                <a:schemeClr val="accent2">
                  <a:lumMod val="50000"/>
                </a:schemeClr>
              </a:solidFill>
            </a:endParaRPr>
          </a:p>
        </p:txBody>
      </p:sp>
      <p:pic>
        <p:nvPicPr>
          <p:cNvPr id="5122" name="Picture 2" descr="Pig Farming ...">
            <a:extLst>
              <a:ext uri="{FF2B5EF4-FFF2-40B4-BE49-F238E27FC236}">
                <a16:creationId xmlns:a16="http://schemas.microsoft.com/office/drawing/2014/main" id="{91C39E30-C383-1A9E-6317-5D5D34A89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4936" y="-12671"/>
            <a:ext cx="2369436" cy="276751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under Stock Car Racing 3 - Apps on ...">
            <a:extLst>
              <a:ext uri="{FF2B5EF4-FFF2-40B4-BE49-F238E27FC236}">
                <a16:creationId xmlns:a16="http://schemas.microsoft.com/office/drawing/2014/main" id="{E1AC8066-973B-504E-DDFE-DC0452903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2564" y="4066162"/>
            <a:ext cx="2369436" cy="27675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4E14E3A-EF0F-6445-42AE-D485FEEFF3DE}"/>
              </a:ext>
            </a:extLst>
          </p:cNvPr>
          <p:cNvSpPr txBox="1"/>
          <p:nvPr/>
        </p:nvSpPr>
        <p:spPr>
          <a:xfrm>
            <a:off x="9822564" y="2754848"/>
            <a:ext cx="2369436" cy="1348304"/>
          </a:xfrm>
          <a:prstGeom prst="rect">
            <a:avLst/>
          </a:prstGeom>
          <a:solidFill>
            <a:schemeClr val="accent5">
              <a:lumMod val="20000"/>
              <a:lumOff val="80000"/>
            </a:schemeClr>
          </a:solidFill>
        </p:spPr>
        <p:txBody>
          <a:bodyPr wrap="square" rtlCol="0">
            <a:spAutoFit/>
          </a:bodyPr>
          <a:lstStyle/>
          <a:p>
            <a:endParaRPr lang="en-US" dirty="0"/>
          </a:p>
        </p:txBody>
      </p:sp>
    </p:spTree>
    <p:extLst>
      <p:ext uri="{BB962C8B-B14F-4D97-AF65-F5344CB8AC3E}">
        <p14:creationId xmlns:p14="http://schemas.microsoft.com/office/powerpoint/2010/main" val="2598469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4C4241-8E17-1803-10A5-8B73E79F757D}"/>
              </a:ext>
            </a:extLst>
          </p:cNvPr>
          <p:cNvSpPr txBox="1"/>
          <p:nvPr/>
        </p:nvSpPr>
        <p:spPr>
          <a:xfrm>
            <a:off x="10518843" y="3790766"/>
            <a:ext cx="1673155" cy="3057152"/>
          </a:xfrm>
          <a:prstGeom prst="rect">
            <a:avLst/>
          </a:prstGeom>
          <a:solidFill>
            <a:schemeClr val="accent3">
              <a:lumMod val="20000"/>
              <a:lumOff val="8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B1BEEC43-8873-D8B5-A027-865178A5F142}"/>
              </a:ext>
            </a:extLst>
          </p:cNvPr>
          <p:cNvSpPr>
            <a:spLocks noGrp="1"/>
          </p:cNvSpPr>
          <p:nvPr>
            <p:ph type="title"/>
          </p:nvPr>
        </p:nvSpPr>
        <p:spPr>
          <a:xfrm>
            <a:off x="0" y="-35510"/>
            <a:ext cx="12191999" cy="3826276"/>
          </a:xfrm>
          <a:solidFill>
            <a:schemeClr val="accent1">
              <a:lumMod val="20000"/>
              <a:lumOff val="80000"/>
            </a:schemeClr>
          </a:solidFill>
        </p:spPr>
        <p:txBody>
          <a:bodyPr>
            <a:normAutofit/>
          </a:bodyPr>
          <a:lstStyle/>
          <a:p>
            <a:pPr marL="0" marR="0">
              <a:spcBef>
                <a:spcPts val="0"/>
              </a:spcBef>
              <a:spcAft>
                <a:spcPts val="0"/>
              </a:spcAft>
              <a:tabLst>
                <a:tab pos="-457200" algn="l"/>
              </a:tabLst>
            </a:pPr>
            <a:r>
              <a:rPr lang="en-GB" sz="30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B.	Damages</a:t>
            </a:r>
            <a:br>
              <a:rPr lang="en-US" sz="30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br>
            <a:r>
              <a:rPr lang="en-GB" sz="30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As regards damages, the idea is to pay to C the difference between the value of the protected interest before and after the nuisance.</a:t>
            </a:r>
            <a:br>
              <a:rPr lang="en-US" sz="22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i="1" dirty="0" err="1">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Andreae</a:t>
            </a:r>
            <a:r>
              <a:rPr lang="en-GB" sz="2200" i="1" dirty="0">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 v Selfridge &amp; Co </a:t>
            </a:r>
            <a:r>
              <a:rPr lang="en-GB" sz="2200" dirty="0">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[1938] Ch 1</a:t>
            </a:r>
            <a:br>
              <a:rPr lang="en-US" sz="2200" dirty="0">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Wong </a:t>
            </a:r>
            <a:r>
              <a:rPr lang="en-GB" sz="2200" i="1" dirty="0" err="1">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Shiu</a:t>
            </a:r>
            <a:r>
              <a:rPr lang="en-GB" sz="2200" i="1" dirty="0">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 Hung v Lui Kuo</a:t>
            </a:r>
            <a:r>
              <a:rPr lang="en-GB" sz="2200" dirty="0">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 [2001] HKCU 551</a:t>
            </a:r>
            <a:br>
              <a:rPr lang="en-US" sz="2200" dirty="0">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br>
            <a:r>
              <a:rPr lang="en-GB" sz="22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b="1"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NB  </a:t>
            </a:r>
            <a:r>
              <a:rPr lang="en-GB" sz="22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In cases of physical loss, damages are measured in two ways: (1) cost of repair or (2) drop in property </a:t>
            </a:r>
            <a:br>
              <a:rPr lang="en-GB" sz="22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value (whichever is lower).</a:t>
            </a:r>
            <a:br>
              <a:rPr lang="en-US" sz="22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endParaRPr lang="en-US" sz="2200" dirty="0">
              <a:solidFill>
                <a:schemeClr val="accent6">
                  <a:lumMod val="50000"/>
                </a:schemeClr>
              </a:solidFill>
            </a:endParaRPr>
          </a:p>
        </p:txBody>
      </p:sp>
      <p:pic>
        <p:nvPicPr>
          <p:cNvPr id="6146" name="Picture 2" descr="collapsed Surfside condo ...">
            <a:extLst>
              <a:ext uri="{FF2B5EF4-FFF2-40B4-BE49-F238E27FC236}">
                <a16:creationId xmlns:a16="http://schemas.microsoft.com/office/drawing/2014/main" id="{4C987280-ED38-BA98-C6C9-44CDF598B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157" y="3780684"/>
            <a:ext cx="3958931" cy="30672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B226BBC-6892-182E-E6BF-128D0E8E1105}"/>
              </a:ext>
            </a:extLst>
          </p:cNvPr>
          <p:cNvSpPr txBox="1"/>
          <p:nvPr/>
        </p:nvSpPr>
        <p:spPr>
          <a:xfrm>
            <a:off x="5530788" y="3790766"/>
            <a:ext cx="1145220" cy="3057152"/>
          </a:xfrm>
          <a:prstGeom prst="rect">
            <a:avLst/>
          </a:prstGeom>
          <a:solidFill>
            <a:schemeClr val="accent3">
              <a:lumMod val="20000"/>
              <a:lumOff val="80000"/>
            </a:schemeClr>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8243B1F7-B852-AFC9-6988-576C6CCFB07F}"/>
              </a:ext>
            </a:extLst>
          </p:cNvPr>
          <p:cNvSpPr txBox="1"/>
          <p:nvPr/>
        </p:nvSpPr>
        <p:spPr>
          <a:xfrm>
            <a:off x="1" y="3790766"/>
            <a:ext cx="1979720" cy="3067234"/>
          </a:xfrm>
          <a:prstGeom prst="rect">
            <a:avLst/>
          </a:prstGeom>
          <a:solidFill>
            <a:schemeClr val="accent3">
              <a:lumMod val="20000"/>
              <a:lumOff val="80000"/>
            </a:schemeClr>
          </a:solidFill>
        </p:spPr>
        <p:txBody>
          <a:bodyPr wrap="square" rtlCol="0">
            <a:spAutoFit/>
          </a:bodyPr>
          <a:lstStyle/>
          <a:p>
            <a:endParaRPr lang="en-US" dirty="0"/>
          </a:p>
        </p:txBody>
      </p:sp>
      <p:pic>
        <p:nvPicPr>
          <p:cNvPr id="6154" name="Picture 10" descr="Blocking an entrance hi-res stock ...">
            <a:extLst>
              <a:ext uri="{FF2B5EF4-FFF2-40B4-BE49-F238E27FC236}">
                <a16:creationId xmlns:a16="http://schemas.microsoft.com/office/drawing/2014/main" id="{783BAB9F-C137-AC76-6134-8CDFC542B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5324" y="3790766"/>
            <a:ext cx="3823517" cy="3057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33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866BA-ADD2-2A90-3D83-41157D488EF7}"/>
              </a:ext>
            </a:extLst>
          </p:cNvPr>
          <p:cNvSpPr txBox="1"/>
          <p:nvPr/>
        </p:nvSpPr>
        <p:spPr>
          <a:xfrm>
            <a:off x="0" y="0"/>
            <a:ext cx="12192000" cy="7171194"/>
          </a:xfrm>
          <a:prstGeom prst="rect">
            <a:avLst/>
          </a:prstGeom>
          <a:solidFill>
            <a:schemeClr val="accent5">
              <a:lumMod val="40000"/>
              <a:lumOff val="60000"/>
            </a:schemeClr>
          </a:solidFill>
        </p:spPr>
        <p:txBody>
          <a:bodyPr wrap="square">
            <a:spAutoFit/>
          </a:bodyPr>
          <a:lstStyle/>
          <a:p>
            <a:pPr marL="0" marR="0" algn="ctr">
              <a:spcBef>
                <a:spcPts val="0"/>
              </a:spcBef>
              <a:spcAft>
                <a:spcPts val="0"/>
              </a:spcAft>
            </a:pPr>
            <a:endParaRPr lang="en-GB" sz="600" b="1" spc="-15" dirty="0">
              <a:effectLst/>
              <a:latin typeface="Garamond" panose="02020404030301010803" pitchFamily="18" charset="0"/>
              <a:ea typeface="Times New Roman" panose="02020603050405020304" pitchFamily="18" charset="0"/>
              <a:cs typeface="Times New Roman" panose="02020603050405020304" pitchFamily="18" charset="0"/>
            </a:endParaRPr>
          </a:p>
          <a:p>
            <a:pPr marL="0" marR="0" algn="ctr">
              <a:spcBef>
                <a:spcPts val="2000"/>
              </a:spcBef>
              <a:spcAft>
                <a:spcPts val="0"/>
              </a:spcAft>
            </a:pPr>
            <a:r>
              <a:rPr lang="en-GB" sz="3200" b="1" spc="-15" dirty="0">
                <a:solidFill>
                  <a:srgbClr val="C00000"/>
                </a:solidFill>
                <a:effectLst/>
                <a:latin typeface="Garamond" panose="02020404030301010803" pitchFamily="18" charset="0"/>
                <a:ea typeface="Times New Roman" panose="02020603050405020304" pitchFamily="18" charset="0"/>
                <a:cs typeface="Times New Roman" panose="02020603050405020304" pitchFamily="18" charset="0"/>
              </a:rPr>
              <a:t>PRIVATE NUISANCE </a:t>
            </a:r>
          </a:p>
          <a:p>
            <a:pPr marL="0" marR="0" algn="ctr">
              <a:spcBef>
                <a:spcPts val="0"/>
              </a:spcBef>
              <a:spcAft>
                <a:spcPts val="0"/>
              </a:spcAft>
            </a:pPr>
            <a:endParaRPr lang="en-GB" sz="600" b="1" spc="-15" dirty="0">
              <a:effectLst/>
              <a:latin typeface="Garamond" panose="02020404030301010803" pitchFamily="18" charset="0"/>
              <a:ea typeface="Times New Roman" panose="02020603050405020304" pitchFamily="18" charset="0"/>
              <a:cs typeface="Times New Roman" panose="02020603050405020304" pitchFamily="18" charset="0"/>
            </a:endParaRPr>
          </a:p>
          <a:p>
            <a:pPr marL="91440" marR="0" algn="just">
              <a:spcBef>
                <a:spcPts val="0"/>
              </a:spcBef>
              <a:spcAft>
                <a:spcPts val="0"/>
              </a:spcAft>
            </a:pPr>
            <a:r>
              <a:rPr lang="en-GB" sz="900" b="1" spc="-15" dirty="0">
                <a:effectLst/>
                <a:latin typeface="Garamond" panose="02020404030301010803" pitchFamily="18" charset="0"/>
                <a:ea typeface="Times New Roman" panose="02020603050405020304" pitchFamily="18" charset="0"/>
                <a:cs typeface="Times New Roman" panose="02020603050405020304" pitchFamily="18" charset="0"/>
              </a:rPr>
              <a:t> </a:t>
            </a:r>
          </a:p>
          <a:p>
            <a:pPr marL="91440" marR="0" algn="just">
              <a:spcBef>
                <a:spcPts val="0"/>
              </a:spcBef>
              <a:spcAft>
                <a:spcPts val="0"/>
              </a:spcAft>
            </a:pPr>
            <a:r>
              <a:rPr lang="en-GB" sz="2600" b="1" spc="-15" dirty="0">
                <a:solidFill>
                  <a:schemeClr val="accent6">
                    <a:lumMod val="50000"/>
                  </a:schemeClr>
                </a:solidFill>
                <a:latin typeface="Garamond" panose="02020404030301010803" pitchFamily="18" charset="0"/>
                <a:ea typeface="Times New Roman" panose="02020603050405020304" pitchFamily="18" charset="0"/>
                <a:cs typeface="Times New Roman" panose="02020603050405020304" pitchFamily="18" charset="0"/>
              </a:rPr>
              <a:t>I</a:t>
            </a:r>
            <a:r>
              <a:rPr lang="en-GB" sz="2600" b="1" spc="-15" dirty="0">
                <a:solidFill>
                  <a:schemeClr val="accent6">
                    <a:lumMod val="50000"/>
                  </a:schemeClr>
                </a:solidFill>
                <a:effectLst/>
                <a:latin typeface="Garamond" panose="02020404030301010803" pitchFamily="18" charset="0"/>
                <a:ea typeface="Times New Roman" panose="02020603050405020304" pitchFamily="18" charset="0"/>
                <a:cs typeface="Times New Roman" panose="02020603050405020304" pitchFamily="18" charset="0"/>
              </a:rPr>
              <a:t>.	Scope of the Tort</a:t>
            </a:r>
            <a:endParaRPr lang="en-US" sz="2600" dirty="0">
              <a:solidFill>
                <a:schemeClr val="accent6">
                  <a:lumMod val="50000"/>
                </a:schemeClr>
              </a:solidFill>
              <a:effectLst/>
              <a:latin typeface="Courier"/>
              <a:ea typeface="Times New Roman" panose="02020603050405020304" pitchFamily="18" charset="0"/>
              <a:cs typeface="Times New Roman" panose="02020603050405020304" pitchFamily="18" charset="0"/>
            </a:endParaRPr>
          </a:p>
          <a:p>
            <a:pPr marL="0" marR="0" algn="just">
              <a:spcBef>
                <a:spcPts val="0"/>
              </a:spcBef>
              <a:spcAft>
                <a:spcPts val="0"/>
              </a:spcAft>
            </a:pPr>
            <a:r>
              <a:rPr lang="en-GB" sz="1000" spc="-15" dirty="0">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000" dirty="0">
              <a:effectLst/>
              <a:latin typeface="Courier"/>
              <a:ea typeface="Times New Roman" panose="02020603050405020304" pitchFamily="18" charset="0"/>
              <a:cs typeface="Times New Roman" panose="02020603050405020304" pitchFamily="18" charset="0"/>
            </a:endParaRPr>
          </a:p>
          <a:p>
            <a:pPr marL="457200" marR="0" indent="-457200" algn="just">
              <a:spcBef>
                <a:spcPts val="0"/>
              </a:spcBef>
              <a:spcAft>
                <a:spcPts val="0"/>
              </a:spcAft>
              <a:buAutoNum type="alphaUcPeriod"/>
              <a:tabLst>
                <a:tab pos="-457200" algn="l"/>
              </a:tabLst>
            </a:pPr>
            <a:r>
              <a:rPr lang="en-GB" sz="2200" b="1"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Definition</a:t>
            </a:r>
          </a:p>
          <a:p>
            <a:pPr marR="0" algn="just">
              <a:spcBef>
                <a:spcPts val="0"/>
              </a:spcBef>
              <a:spcAft>
                <a:spcPts val="0"/>
              </a:spcAft>
              <a:tabLst>
                <a:tab pos="-457200" algn="l"/>
              </a:tabLst>
            </a:pPr>
            <a:endParaRPr lang="en-GB" sz="600" b="1"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endParaRPr>
          </a:p>
          <a:p>
            <a:pPr marR="0" algn="just">
              <a:spcBef>
                <a:spcPts val="800"/>
              </a:spcBef>
              <a:spcAft>
                <a:spcPts val="0"/>
              </a:spcAft>
              <a:tabLst>
                <a:tab pos="-457200" algn="l"/>
              </a:tabLst>
            </a:pP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Leung Tsang Hung v Incorporated Owners of Kwok Wing House</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(2007) 10 HKCFAR 480</a:t>
            </a:r>
          </a:p>
          <a:p>
            <a:pPr marR="0" algn="just">
              <a:spcBef>
                <a:spcPts val="800"/>
              </a:spcBef>
              <a:spcAft>
                <a:spcPts val="0"/>
              </a:spcAft>
              <a:tabLst>
                <a:tab pos="-457200" algn="l"/>
              </a:tabLst>
            </a:pPr>
            <a:endParaRPr lang="en-US" sz="10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000" dirty="0">
                <a:effectLst/>
                <a:latin typeface="Garamond" panose="02020404030301010803" pitchFamily="18" charset="0"/>
                <a:ea typeface="Calibri" panose="020F0502020204030204" pitchFamily="34" charset="0"/>
                <a:cs typeface="Times New Roman" panose="02020603050405020304" pitchFamily="18" charset="0"/>
              </a:rPr>
              <a:t>  “Private nuisance is a tort protecting property rights. It is concerned with the activities of the owner or occupier of </a:t>
            </a:r>
          </a:p>
          <a:p>
            <a:pPr marL="0" marR="0" algn="just">
              <a:spcBef>
                <a:spcPts val="0"/>
              </a:spcBef>
              <a:spcAft>
                <a:spcPts val="0"/>
              </a:spcAft>
              <a:tabLst>
                <a:tab pos="-457200" algn="l"/>
              </a:tabLst>
            </a:pPr>
            <a:r>
              <a:rPr lang="en-GB" sz="2000" dirty="0">
                <a:latin typeface="Garamond" panose="02020404030301010803" pitchFamily="18" charset="0"/>
                <a:ea typeface="Calibri" panose="020F0502020204030204" pitchFamily="34" charset="0"/>
                <a:cs typeface="Times New Roman" panose="02020603050405020304" pitchFamily="18" charset="0"/>
              </a:rPr>
              <a:t>   </a:t>
            </a:r>
            <a:r>
              <a:rPr lang="en-GB" sz="2000" dirty="0">
                <a:effectLst/>
                <a:latin typeface="Garamond" panose="02020404030301010803" pitchFamily="18" charset="0"/>
                <a:ea typeface="Calibri" panose="020F0502020204030204" pitchFamily="34" charset="0"/>
                <a:cs typeface="Times New Roman" panose="02020603050405020304" pitchFamily="18" charset="0"/>
              </a:rPr>
              <a:t>property within the boundaries of his own land which may harm the interests of the owner or occupier of other land”.</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1500" dirty="0">
                <a:effectLst/>
                <a:latin typeface="Garamond" panose="02020404030301010803" pitchFamily="18" charset="0"/>
                <a:ea typeface="Calibri" panose="020F0502020204030204" pitchFamily="34" charset="0"/>
                <a:cs typeface="Times New Roman" panose="02020603050405020304" pitchFamily="18" charset="0"/>
              </a:rPr>
              <a:t> </a:t>
            </a:r>
            <a:endParaRPr lang="en-US" sz="15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000" dirty="0">
                <a:solidFill>
                  <a:srgbClr val="002060"/>
                </a:solidFill>
                <a:latin typeface="Garamond" panose="02020404030301010803" pitchFamily="18" charset="0"/>
                <a:ea typeface="Calibri" panose="020F0502020204030204" pitchFamily="34" charset="0"/>
                <a:cs typeface="Times New Roman" panose="02020603050405020304" pitchFamily="18" charset="0"/>
              </a:rPr>
              <a:t>My definition in </a:t>
            </a:r>
            <a:r>
              <a:rPr lang="en-GB" sz="2000" i="1"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The Law of Nuisance</a:t>
            </a:r>
            <a:r>
              <a:rPr lang="en-GB" sz="20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 (Oxford: OUP, 2010) p 1</a:t>
            </a:r>
            <a:r>
              <a:rPr lang="en-GB" sz="18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 </a:t>
            </a:r>
          </a:p>
          <a:p>
            <a:pPr marL="0" marR="0" algn="just">
              <a:spcBef>
                <a:spcPts val="0"/>
              </a:spcBef>
              <a:spcAft>
                <a:spcPts val="0"/>
              </a:spcAft>
              <a:tabLst>
                <a:tab pos="-457200" algn="l"/>
              </a:tabLst>
            </a:pPr>
            <a:endParaRPr lang="en-GB" sz="12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r>
              <a:rPr lang="en-GB" sz="2000" dirty="0">
                <a:effectLst/>
                <a:latin typeface="Garamond" panose="02020404030301010803" pitchFamily="18" charset="0"/>
                <a:ea typeface="Calibri" panose="020F0502020204030204" pitchFamily="34" charset="0"/>
                <a:cs typeface="Times New Roman" panose="02020603050405020304" pitchFamily="18" charset="0"/>
              </a:rPr>
              <a:t>“A substantial and unreasonable interference with a person’s land or the use or enjoyment of that land”.</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200" i="1" dirty="0" err="1">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Jalla</a:t>
            </a:r>
            <a:r>
              <a:rPr lang="en-GB" sz="2200" i="1"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 v Shell International Trading and Shipping Co Ltd </a:t>
            </a: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[2023] UKSC 16 [citing me, among others]:</a:t>
            </a:r>
            <a:endParaRPr lang="en-US"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endParaRPr lang="en-US" dirty="0">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US" sz="1800" dirty="0">
                <a:effectLst/>
                <a:latin typeface="Garamond" panose="02020404030301010803" pitchFamily="18" charset="0"/>
                <a:ea typeface="Calibri" panose="020F0502020204030204" pitchFamily="34" charset="0"/>
                <a:cs typeface="Times New Roman" panose="02020603050405020304" pitchFamily="18" charset="0"/>
              </a:rPr>
              <a:t>   </a:t>
            </a:r>
            <a:r>
              <a:rPr lang="en-US" sz="2000" dirty="0">
                <a:effectLst/>
                <a:latin typeface="Garamond" panose="02020404030301010803" pitchFamily="18" charset="0"/>
                <a:ea typeface="Calibri" panose="020F0502020204030204" pitchFamily="34" charset="0"/>
                <a:cs typeface="Times New Roman" panose="02020603050405020304" pitchFamily="18" charset="0"/>
              </a:rPr>
              <a:t>“</a:t>
            </a:r>
            <a:r>
              <a:rPr lang="en-GB" sz="2000" dirty="0">
                <a:effectLst/>
                <a:latin typeface="Garamond" panose="02020404030301010803" pitchFamily="18" charset="0"/>
                <a:ea typeface="Calibri" panose="020F0502020204030204" pitchFamily="34" charset="0"/>
                <a:cs typeface="Times New Roman" panose="02020603050405020304" pitchFamily="18" charset="0"/>
              </a:rPr>
              <a:t>the tort of private nuisance is committed where the defendant’s activity, or a state of affairs for which the defendant is</a:t>
            </a:r>
          </a:p>
          <a:p>
            <a:pPr marL="0" marR="0" algn="just">
              <a:spcBef>
                <a:spcPts val="0"/>
              </a:spcBef>
              <a:spcAft>
                <a:spcPts val="0"/>
              </a:spcAft>
              <a:tabLst>
                <a:tab pos="-457200" algn="l"/>
              </a:tabLst>
            </a:pPr>
            <a:r>
              <a:rPr lang="en-GB" sz="2000" dirty="0">
                <a:latin typeface="Garamond" panose="02020404030301010803" pitchFamily="18" charset="0"/>
                <a:ea typeface="Calibri" panose="020F0502020204030204" pitchFamily="34" charset="0"/>
                <a:cs typeface="Times New Roman" panose="02020603050405020304" pitchFamily="18" charset="0"/>
              </a:rPr>
              <a:t>  </a:t>
            </a:r>
            <a:r>
              <a:rPr lang="en-GB" sz="2000" dirty="0">
                <a:effectLst/>
                <a:latin typeface="Garamond" panose="02020404030301010803" pitchFamily="18" charset="0"/>
                <a:ea typeface="Calibri" panose="020F0502020204030204" pitchFamily="34" charset="0"/>
                <a:cs typeface="Times New Roman" panose="02020603050405020304" pitchFamily="18" charset="0"/>
              </a:rPr>
              <a:t> responsible, unduly interferes with (or, as it has commonly been expressed, causes a substantial and unreasonable </a:t>
            </a:r>
          </a:p>
          <a:p>
            <a:pPr marL="0" marR="0" algn="just">
              <a:spcBef>
                <a:spcPts val="0"/>
              </a:spcBef>
              <a:spcAft>
                <a:spcPts val="0"/>
              </a:spcAft>
              <a:tabLst>
                <a:tab pos="-457200" algn="l"/>
              </a:tabLst>
            </a:pPr>
            <a:r>
              <a:rPr lang="en-GB" sz="2000" dirty="0">
                <a:latin typeface="Garamond" panose="02020404030301010803" pitchFamily="18" charset="0"/>
                <a:ea typeface="Calibri" panose="020F0502020204030204" pitchFamily="34" charset="0"/>
                <a:cs typeface="Times New Roman" panose="02020603050405020304" pitchFamily="18" charset="0"/>
              </a:rPr>
              <a:t>   </a:t>
            </a:r>
            <a:r>
              <a:rPr lang="en-GB" sz="2000" dirty="0">
                <a:effectLst/>
                <a:latin typeface="Garamond" panose="02020404030301010803" pitchFamily="18" charset="0"/>
                <a:ea typeface="Calibri" panose="020F0502020204030204" pitchFamily="34" charset="0"/>
                <a:cs typeface="Times New Roman" panose="02020603050405020304" pitchFamily="18" charset="0"/>
              </a:rPr>
              <a:t>interference with) the use and enjoyment of the claimant’s land”. (Lord Burrows).</a:t>
            </a: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endParaRPr lang="en-GB" sz="1800" b="1"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200" b="1"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NB</a:t>
            </a: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	</a:t>
            </a:r>
            <a:r>
              <a:rPr lang="en-GB" sz="2200" i="1" dirty="0" err="1">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Fearn</a:t>
            </a:r>
            <a:r>
              <a:rPr lang="en-GB" sz="2200" i="1"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 v Board of Trustees of Tate Gallery </a:t>
            </a:r>
            <a:r>
              <a:rPr lang="en-GB"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rPr>
              <a:t>[2023] UKSC 4</a:t>
            </a:r>
            <a:endParaRPr lang="en-US" sz="2200" dirty="0">
              <a:solidFill>
                <a:srgbClr val="0070C0"/>
              </a:solidFill>
              <a:effectLst/>
              <a:latin typeface="Garamond" panose="02020404030301010803" pitchFamily="18" charset="0"/>
              <a:ea typeface="Calibri" panose="020F0502020204030204" pitchFamily="34" charset="0"/>
              <a:cs typeface="Times New Roman" panose="02020603050405020304" pitchFamily="18" charset="0"/>
            </a:endParaRPr>
          </a:p>
        </p:txBody>
      </p:sp>
      <p:pic>
        <p:nvPicPr>
          <p:cNvPr id="1028" name="Picture 4" descr="Private Nuisance Update - Who Does It ...">
            <a:extLst>
              <a:ext uri="{FF2B5EF4-FFF2-40B4-BE49-F238E27FC236}">
                <a16:creationId xmlns:a16="http://schemas.microsoft.com/office/drawing/2014/main" id="{C863DEBA-57ED-DD11-5CF2-93D55EB52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5728" y="1"/>
            <a:ext cx="3530915" cy="221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888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8" name="Rectangle 7177">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Freeform: Shape 7176">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79" name="Right Triangle 7178">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We're Not Done Yet - Wesleyan">
            <a:extLst>
              <a:ext uri="{FF2B5EF4-FFF2-40B4-BE49-F238E27FC236}">
                <a16:creationId xmlns:a16="http://schemas.microsoft.com/office/drawing/2014/main" id="{07D9643A-7C4A-6335-A3D3-EE721194DD9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4215" y="918546"/>
            <a:ext cx="7482605" cy="4979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68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866BA-ADD2-2A90-3D83-41157D488EF7}"/>
              </a:ext>
            </a:extLst>
          </p:cNvPr>
          <p:cNvSpPr txBox="1"/>
          <p:nvPr/>
        </p:nvSpPr>
        <p:spPr>
          <a:xfrm>
            <a:off x="0" y="2396971"/>
            <a:ext cx="12192000" cy="4461029"/>
          </a:xfrm>
          <a:prstGeom prst="rect">
            <a:avLst/>
          </a:prstGeom>
          <a:solidFill>
            <a:schemeClr val="accent6">
              <a:lumMod val="60000"/>
              <a:lumOff val="40000"/>
            </a:schemeClr>
          </a:solidFill>
        </p:spPr>
        <p:txBody>
          <a:bodyPr wrap="square">
            <a:spAutoFit/>
          </a:bodyPr>
          <a:lstStyle/>
          <a:p>
            <a:pPr marL="0" marR="0" algn="just">
              <a:spcBef>
                <a:spcPts val="2400"/>
              </a:spcBef>
              <a:spcAft>
                <a:spcPts val="0"/>
              </a:spcAft>
              <a:tabLst>
                <a:tab pos="-457200" algn="l"/>
              </a:tabLst>
            </a:pPr>
            <a:endParaRPr lang="en-GB" sz="3000" b="1" dirty="0">
              <a:solidFill>
                <a:srgbClr val="C00000"/>
              </a:solidFill>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600"/>
              </a:spcBef>
              <a:spcAft>
                <a:spcPts val="0"/>
              </a:spcAft>
              <a:tabLst>
                <a:tab pos="-457200" algn="l"/>
              </a:tabLst>
            </a:pPr>
            <a:r>
              <a:rPr lang="en-GB" sz="3000" b="1" dirty="0">
                <a:solidFill>
                  <a:srgbClr val="C00000"/>
                </a:solidFill>
                <a:latin typeface="Garamond" panose="02020404030301010803" pitchFamily="18" charset="0"/>
                <a:ea typeface="Calibri" panose="020F0502020204030204" pitchFamily="34" charset="0"/>
                <a:cs typeface="Times New Roman" panose="02020603050405020304" pitchFamily="18" charset="0"/>
              </a:rPr>
              <a:t>B.  </a:t>
            </a:r>
            <a:r>
              <a:rPr lang="en-GB" sz="30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Background</a:t>
            </a:r>
            <a:endParaRPr lang="en-US" sz="30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300" dirty="0">
                <a:effectLst/>
                <a:latin typeface="Garamond" panose="02020404030301010803" pitchFamily="18" charset="0"/>
                <a:ea typeface="Calibri" panose="020F0502020204030204" pitchFamily="34" charset="0"/>
                <a:cs typeface="Times New Roman" panose="02020603050405020304" pitchFamily="18" charset="0"/>
              </a:rPr>
              <a:t>Despite its manifold forms, in Hong Kong, many of the cases on this tort—probably unsurprisingly—apply to water leakage rather than noisy neighbours. </a:t>
            </a:r>
            <a:endParaRPr lang="en-US" sz="23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300" dirty="0">
                <a:effectLst/>
                <a:latin typeface="Garamond" panose="02020404030301010803" pitchFamily="18" charset="0"/>
                <a:ea typeface="Calibri" panose="020F0502020204030204" pitchFamily="34" charset="0"/>
                <a:cs typeface="Times New Roman" panose="02020603050405020304" pitchFamily="18" charset="0"/>
              </a:rPr>
              <a:t> </a:t>
            </a:r>
            <a:endParaRPr lang="en-US" sz="23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300" dirty="0">
                <a:effectLst/>
                <a:latin typeface="Garamond" panose="02020404030301010803" pitchFamily="18" charset="0"/>
                <a:ea typeface="Calibri" panose="020F0502020204030204" pitchFamily="34" charset="0"/>
                <a:cs typeface="Times New Roman" panose="02020603050405020304" pitchFamily="18" charset="0"/>
              </a:rPr>
              <a:t>But bear in mind, disputes between domestic neighbours are not all of what nuisance is about.  For one’s neighbour could well be a factory, a bar or a sports ground.</a:t>
            </a:r>
            <a:endParaRPr lang="en-US" sz="23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300" b="1" dirty="0">
                <a:effectLst/>
                <a:latin typeface="Garamond" panose="02020404030301010803" pitchFamily="18" charset="0"/>
                <a:ea typeface="Calibri" panose="020F0502020204030204" pitchFamily="34" charset="0"/>
                <a:cs typeface="Times New Roman" panose="02020603050405020304" pitchFamily="18" charset="0"/>
              </a:rPr>
              <a:t> </a:t>
            </a:r>
            <a:endParaRPr lang="en-US" sz="23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300" b="1" dirty="0">
                <a:effectLst/>
                <a:latin typeface="Garamond" panose="02020404030301010803" pitchFamily="18" charset="0"/>
                <a:ea typeface="Calibri" panose="020F0502020204030204" pitchFamily="34" charset="0"/>
                <a:cs typeface="Times New Roman" panose="02020603050405020304" pitchFamily="18" charset="0"/>
              </a:rPr>
              <a:t>NB </a:t>
            </a:r>
            <a:r>
              <a:rPr lang="en-GB" sz="2300" dirty="0">
                <a:effectLst/>
                <a:latin typeface="Garamond" panose="02020404030301010803" pitchFamily="18" charset="0"/>
                <a:ea typeface="Calibri" panose="020F0502020204030204" pitchFamily="34" charset="0"/>
                <a:cs typeface="Times New Roman" panose="02020603050405020304" pitchFamily="18" charset="0"/>
              </a:rPr>
              <a:t>Flat owners might prefer the contract action under the Deed of Mutual Covenant.</a:t>
            </a:r>
            <a:endParaRPr lang="en-GB" sz="2100" dirty="0">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endParaRPr lang="en-US" sz="3800" dirty="0">
              <a:effectLst/>
              <a:latin typeface="Garamond" panose="02020404030301010803" pitchFamily="18" charset="0"/>
              <a:ea typeface="Calibri" panose="020F0502020204030204" pitchFamily="34" charset="0"/>
              <a:cs typeface="Times New Roman" panose="02020603050405020304" pitchFamily="18" charset="0"/>
            </a:endParaRPr>
          </a:p>
        </p:txBody>
      </p:sp>
      <p:pic>
        <p:nvPicPr>
          <p:cNvPr id="2050" name="Picture 2" descr="How to Cure Smoke Pollution From Factories | Sciencing">
            <a:extLst>
              <a:ext uri="{FF2B5EF4-FFF2-40B4-BE49-F238E27FC236}">
                <a16:creationId xmlns:a16="http://schemas.microsoft.com/office/drawing/2014/main" id="{94D13007-994A-E9CD-E5BC-019457D3B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787" y="-38438"/>
            <a:ext cx="3221817" cy="24301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staurant closes because of 'odor ...">
            <a:extLst>
              <a:ext uri="{FF2B5EF4-FFF2-40B4-BE49-F238E27FC236}">
                <a16:creationId xmlns:a16="http://schemas.microsoft.com/office/drawing/2014/main" id="{B60D3904-FC58-E601-2AF2-F75B5FED8A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9149" y="-464"/>
            <a:ext cx="3755081" cy="239743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tructural Damage from Adjacent ...">
            <a:extLst>
              <a:ext uri="{FF2B5EF4-FFF2-40B4-BE49-F238E27FC236}">
                <a16:creationId xmlns:a16="http://schemas.microsoft.com/office/drawing/2014/main" id="{DB4F3595-DFEA-FA24-615C-2122DD97D9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8434" y="0"/>
            <a:ext cx="3563566" cy="2430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9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866BA-ADD2-2A90-3D83-41157D488EF7}"/>
              </a:ext>
            </a:extLst>
          </p:cNvPr>
          <p:cNvSpPr txBox="1"/>
          <p:nvPr/>
        </p:nvSpPr>
        <p:spPr>
          <a:xfrm>
            <a:off x="0" y="0"/>
            <a:ext cx="9064101" cy="6858000"/>
          </a:xfrm>
          <a:prstGeom prst="rect">
            <a:avLst/>
          </a:prstGeom>
          <a:solidFill>
            <a:schemeClr val="tx2">
              <a:lumMod val="10000"/>
              <a:lumOff val="90000"/>
            </a:schemeClr>
          </a:solidFill>
        </p:spPr>
        <p:txBody>
          <a:bodyPr wrap="square">
            <a:spAutoFit/>
          </a:bodyPr>
          <a:lstStyle/>
          <a:p>
            <a:pPr marL="0" marR="0" algn="just">
              <a:spcBef>
                <a:spcPts val="600"/>
              </a:spcBef>
              <a:spcAft>
                <a:spcPts val="0"/>
              </a:spcAft>
              <a:tabLst>
                <a:tab pos="-457200" algn="l"/>
              </a:tabLst>
            </a:pPr>
            <a:endParaRPr lang="en-GB" sz="100" b="1"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600"/>
              </a:spcBef>
              <a:spcAft>
                <a:spcPts val="0"/>
              </a:spcAft>
              <a:tabLst>
                <a:tab pos="-457200" algn="l"/>
              </a:tabLst>
            </a:pPr>
            <a:r>
              <a:rPr lang="en-GB" sz="2800" b="1" dirty="0">
                <a:effectLst/>
                <a:latin typeface="Garamond" panose="02020404030301010803" pitchFamily="18" charset="0"/>
                <a:ea typeface="Calibri" panose="020F0502020204030204" pitchFamily="34" charset="0"/>
                <a:cs typeface="Times New Roman" panose="02020603050405020304" pitchFamily="18" charset="0"/>
              </a:rPr>
              <a:t>C. “Substantial Interference”</a:t>
            </a:r>
            <a:endParaRPr lang="en-US" sz="28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1800" b="1" dirty="0">
                <a:effectLst/>
                <a:latin typeface="Garamond" panose="02020404030301010803" pitchFamily="18" charset="0"/>
                <a:ea typeface="Calibri" panose="020F0502020204030204" pitchFamily="34" charset="0"/>
                <a:cs typeface="Times New Roman" panose="02020603050405020304" pitchFamily="18" charset="0"/>
              </a:rPr>
              <a:t> </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2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To sue, a nuisance must be </a:t>
            </a:r>
            <a:r>
              <a:rPr lang="en-GB" sz="2200" i="1"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substantial.  </a:t>
            </a:r>
            <a:r>
              <a:rPr lang="en-GB" sz="22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In other words, the principle of </a:t>
            </a:r>
            <a:r>
              <a:rPr lang="en-GB" sz="2200" i="1"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de minimis non </a:t>
            </a:r>
            <a:r>
              <a:rPr lang="en-GB" sz="2200" i="1" dirty="0" err="1">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curat</a:t>
            </a:r>
            <a:r>
              <a:rPr lang="en-GB" sz="2200" i="1"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lex </a:t>
            </a:r>
            <a:r>
              <a:rPr lang="en-GB" sz="22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applies</a:t>
            </a:r>
            <a:r>
              <a:rPr lang="en-GB" sz="2200" i="1"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a:t>
            </a:r>
            <a:endParaRPr lang="en-US" sz="22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da-DK" sz="1600" i="1" dirty="0">
                <a:effectLst/>
                <a:latin typeface="Garamond" panose="02020404030301010803" pitchFamily="18" charset="0"/>
                <a:ea typeface="Calibri" panose="020F0502020204030204" pitchFamily="34" charset="0"/>
                <a:cs typeface="Times New Roman" panose="02020603050405020304" pitchFamily="18" charset="0"/>
              </a:rPr>
              <a:t> </a:t>
            </a:r>
            <a:endParaRPr lang="en-US" sz="16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da-DK"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Walter v Selfe </a:t>
            </a:r>
            <a:r>
              <a:rPr lang="da-DK"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(1851) 4 De G &amp; Sm 315</a:t>
            </a:r>
            <a:endParaRPr lang="en-US"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da-DK" sz="1800" dirty="0">
                <a:effectLst/>
                <a:latin typeface="Garamond" panose="02020404030301010803" pitchFamily="18" charset="0"/>
                <a:ea typeface="Calibri" panose="020F0502020204030204" pitchFamily="34" charset="0"/>
                <a:cs typeface="Times New Roman" panose="02020603050405020304" pitchFamily="18" charset="0"/>
              </a:rPr>
              <a:t> </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L="457200" marR="0" indent="-457200" algn="just">
              <a:spcBef>
                <a:spcPts val="0"/>
              </a:spcBef>
              <a:spcAft>
                <a:spcPts val="0"/>
              </a:spcAft>
              <a:tabLst>
                <a:tab pos="-457200" algn="l"/>
                <a:tab pos="0" algn="l"/>
              </a:tabLst>
            </a:pPr>
            <a:r>
              <a:rPr lang="da-DK" sz="180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a:t>
            </a:r>
            <a:r>
              <a:rPr lang="en-GB" sz="200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a:t>
            </a:r>
            <a:r>
              <a:rPr lang="en-GB" sz="2000" spc="-1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[O]</a:t>
            </a:r>
            <a:r>
              <a:rPr lang="en-GB" sz="2000" spc="-10" dirty="0" err="1">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ught</a:t>
            </a:r>
            <a:r>
              <a:rPr lang="en-GB" sz="2000" spc="-1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this inconvenience to be considered in fact as more than fanciful, more than one</a:t>
            </a:r>
          </a:p>
          <a:p>
            <a:pPr marL="457200" marR="0" indent="-457200" algn="just">
              <a:spcBef>
                <a:spcPts val="0"/>
              </a:spcBef>
              <a:spcAft>
                <a:spcPts val="0"/>
              </a:spcAft>
              <a:tabLst>
                <a:tab pos="-457200" algn="l"/>
                <a:tab pos="0" algn="l"/>
              </a:tabLst>
            </a:pPr>
            <a:r>
              <a:rPr lang="en-GB" sz="2000" spc="-10" dirty="0">
                <a:solidFill>
                  <a:schemeClr val="accent6">
                    <a:lumMod val="75000"/>
                  </a:schemeClr>
                </a:solidFill>
                <a:latin typeface="Garamond" panose="02020404030301010803" pitchFamily="18" charset="0"/>
                <a:ea typeface="Calibri" panose="020F0502020204030204" pitchFamily="34" charset="0"/>
                <a:cs typeface="Times New Roman" panose="02020603050405020304" pitchFamily="18" charset="0"/>
              </a:rPr>
              <a:t>  </a:t>
            </a:r>
            <a:r>
              <a:rPr lang="en-GB" sz="2000" spc="-1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of mere delicacy or fastidiousness, as an inconvenience materially interfering with the</a:t>
            </a:r>
          </a:p>
          <a:p>
            <a:pPr marL="457200" marR="0" indent="-457200" algn="just">
              <a:spcBef>
                <a:spcPts val="0"/>
              </a:spcBef>
              <a:spcAft>
                <a:spcPts val="0"/>
              </a:spcAft>
              <a:tabLst>
                <a:tab pos="-457200" algn="l"/>
                <a:tab pos="0" algn="l"/>
              </a:tabLst>
            </a:pPr>
            <a:r>
              <a:rPr lang="en-GB" sz="2000" spc="-10" dirty="0">
                <a:solidFill>
                  <a:schemeClr val="accent6">
                    <a:lumMod val="75000"/>
                  </a:schemeClr>
                </a:solidFill>
                <a:latin typeface="Garamond" panose="02020404030301010803" pitchFamily="18" charset="0"/>
                <a:ea typeface="Calibri" panose="020F0502020204030204" pitchFamily="34" charset="0"/>
                <a:cs typeface="Times New Roman" panose="02020603050405020304" pitchFamily="18" charset="0"/>
              </a:rPr>
              <a:t>   </a:t>
            </a:r>
            <a:r>
              <a:rPr lang="en-GB" sz="2000" spc="-1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ordinary comfort physically of human existence, not merely according to elegant or </a:t>
            </a:r>
          </a:p>
          <a:p>
            <a:pPr marL="457200" marR="0" indent="-457200" algn="just">
              <a:spcBef>
                <a:spcPts val="0"/>
              </a:spcBef>
              <a:spcAft>
                <a:spcPts val="0"/>
              </a:spcAft>
              <a:tabLst>
                <a:tab pos="-457200" algn="l"/>
                <a:tab pos="0" algn="l"/>
              </a:tabLst>
            </a:pPr>
            <a:r>
              <a:rPr lang="en-GB" sz="2000" spc="-10" dirty="0">
                <a:solidFill>
                  <a:schemeClr val="accent6">
                    <a:lumMod val="75000"/>
                  </a:schemeClr>
                </a:solidFill>
                <a:latin typeface="Garamond" panose="02020404030301010803" pitchFamily="18" charset="0"/>
                <a:ea typeface="Calibri" panose="020F0502020204030204" pitchFamily="34" charset="0"/>
                <a:cs typeface="Times New Roman" panose="02020603050405020304" pitchFamily="18" charset="0"/>
              </a:rPr>
              <a:t>   </a:t>
            </a:r>
            <a:r>
              <a:rPr lang="en-GB" sz="2000" spc="-1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dainty modes and habits of living, but according to plain and simple notions among the </a:t>
            </a:r>
          </a:p>
          <a:p>
            <a:pPr marL="457200" marR="0" indent="-457200" algn="just">
              <a:spcBef>
                <a:spcPts val="0"/>
              </a:spcBef>
              <a:spcAft>
                <a:spcPts val="0"/>
              </a:spcAft>
              <a:tabLst>
                <a:tab pos="-457200" algn="l"/>
                <a:tab pos="0" algn="l"/>
              </a:tabLst>
            </a:pPr>
            <a:r>
              <a:rPr lang="en-GB" sz="2000" spc="-10" dirty="0">
                <a:solidFill>
                  <a:schemeClr val="accent6">
                    <a:lumMod val="75000"/>
                  </a:schemeClr>
                </a:solidFill>
                <a:latin typeface="Garamond" panose="02020404030301010803" pitchFamily="18" charset="0"/>
                <a:ea typeface="Calibri" panose="020F0502020204030204" pitchFamily="34" charset="0"/>
                <a:cs typeface="Times New Roman" panose="02020603050405020304" pitchFamily="18" charset="0"/>
              </a:rPr>
              <a:t>   </a:t>
            </a:r>
            <a:r>
              <a:rPr lang="en-GB" sz="2000" spc="-1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English people?” (Knight Bruce VC)</a:t>
            </a:r>
            <a:endParaRPr lang="en-US" sz="1800" dirty="0">
              <a:solidFill>
                <a:schemeClr val="accent6">
                  <a:lumMod val="75000"/>
                </a:schemeClr>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200" i="1" dirty="0" err="1">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Fearn</a:t>
            </a: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v Board of Trustees of Tate Gallery </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[2023] UKSC 4</a:t>
            </a:r>
            <a:endParaRPr lang="en-US" sz="2200" dirty="0">
              <a:solidFill>
                <a:srgbClr val="FF0000"/>
              </a:solidFill>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endParaRPr lang="en-US" sz="19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US" sz="2000" dirty="0">
                <a:solidFill>
                  <a:schemeClr val="accent6">
                    <a:lumMod val="75000"/>
                  </a:schemeClr>
                </a:solidFill>
                <a:effectLst/>
                <a:latin typeface="Garamond" panose="02020404030301010803" pitchFamily="18" charset="0"/>
                <a:ea typeface="Calibri" panose="020F0502020204030204" pitchFamily="34" charset="0"/>
              </a:rPr>
              <a:t>  “[T]he first question which the court must ask is whether the defendant’s use of land has </a:t>
            </a:r>
          </a:p>
          <a:p>
            <a:pPr marL="0" marR="0" algn="just">
              <a:spcBef>
                <a:spcPts val="0"/>
              </a:spcBef>
              <a:spcAft>
                <a:spcPts val="0"/>
              </a:spcAft>
              <a:tabLst>
                <a:tab pos="-457200" algn="l"/>
              </a:tabLst>
            </a:pPr>
            <a:r>
              <a:rPr lang="en-US" sz="2000" dirty="0">
                <a:solidFill>
                  <a:schemeClr val="accent6">
                    <a:lumMod val="75000"/>
                  </a:schemeClr>
                </a:solidFill>
                <a:latin typeface="Garamond" panose="02020404030301010803" pitchFamily="18" charset="0"/>
                <a:ea typeface="Calibri" panose="020F0502020204030204" pitchFamily="34" charset="0"/>
              </a:rPr>
              <a:t>   </a:t>
            </a:r>
            <a:r>
              <a:rPr lang="en-US" sz="2000" dirty="0">
                <a:solidFill>
                  <a:schemeClr val="accent6">
                    <a:lumMod val="75000"/>
                  </a:schemeClr>
                </a:solidFill>
                <a:effectLst/>
                <a:latin typeface="Garamond" panose="02020404030301010803" pitchFamily="18" charset="0"/>
                <a:ea typeface="Calibri" panose="020F0502020204030204" pitchFamily="34" charset="0"/>
              </a:rPr>
              <a:t>caused a </a:t>
            </a:r>
            <a:r>
              <a:rPr lang="en-US" sz="2000" i="1" dirty="0">
                <a:solidFill>
                  <a:schemeClr val="accent6">
                    <a:lumMod val="75000"/>
                  </a:schemeClr>
                </a:solidFill>
                <a:effectLst/>
                <a:latin typeface="Garamond" panose="02020404030301010803" pitchFamily="18" charset="0"/>
                <a:ea typeface="Calibri" panose="020F0502020204030204" pitchFamily="34" charset="0"/>
              </a:rPr>
              <a:t>substantial </a:t>
            </a:r>
            <a:r>
              <a:rPr lang="en-US" sz="2000" dirty="0">
                <a:solidFill>
                  <a:schemeClr val="accent6">
                    <a:lumMod val="75000"/>
                  </a:schemeClr>
                </a:solidFill>
                <a:effectLst/>
                <a:latin typeface="Garamond" panose="02020404030301010803" pitchFamily="18" charset="0"/>
                <a:ea typeface="Calibri" panose="020F0502020204030204" pitchFamily="34" charset="0"/>
              </a:rPr>
              <a:t>interference”. (Lord Leggatt) (Lords Reed &amp; Lloyd-Jones agreed)</a:t>
            </a:r>
            <a:endParaRPr lang="en-US" sz="2000" dirty="0">
              <a:solidFill>
                <a:schemeClr val="accent6">
                  <a:lumMod val="75000"/>
                </a:schemeClr>
              </a:solidFill>
              <a:effectLst/>
              <a:latin typeface="Calibri" panose="020F0502020204030204" pitchFamily="34" charset="0"/>
              <a:ea typeface="Calibri" panose="020F0502020204030204" pitchFamily="34" charset="0"/>
            </a:endParaRPr>
          </a:p>
          <a:p>
            <a:pPr marL="0" marR="0" algn="just">
              <a:spcBef>
                <a:spcPts val="0"/>
              </a:spcBef>
              <a:spcAft>
                <a:spcPts val="0"/>
              </a:spcAft>
              <a:tabLst>
                <a:tab pos="-457200" algn="l"/>
              </a:tabLst>
            </a:pPr>
            <a:r>
              <a:rPr lang="en-GB" sz="1700" dirty="0">
                <a:effectLst/>
                <a:latin typeface="Garamond" panose="02020404030301010803" pitchFamily="18" charset="0"/>
                <a:ea typeface="Calibri" panose="020F0502020204030204" pitchFamily="34" charset="0"/>
                <a:cs typeface="Times New Roman" panose="02020603050405020304" pitchFamily="18" charset="0"/>
              </a:rPr>
              <a:t> </a:t>
            </a:r>
            <a:endParaRPr lang="en-US" sz="17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tabLst>
                <a:tab pos="-457200" algn="l"/>
              </a:tabLst>
            </a:pPr>
            <a:r>
              <a:rPr lang="en-GB" sz="22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To answer the question of whether there has been a substantial interference, the courts have highlighted a few factors that help identify when one has occurred.</a:t>
            </a:r>
            <a:r>
              <a:rPr lang="en-GB" sz="18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a:t>
            </a:r>
            <a:endParaRPr lang="en-US" sz="600" dirty="0">
              <a:solidFill>
                <a:schemeClr val="accent2">
                  <a:lumMod val="50000"/>
                </a:schemeClr>
              </a:solidFill>
              <a:latin typeface="Garamond" panose="02020404030301010803" pitchFamily="18" charset="0"/>
              <a:ea typeface="Calibri" panose="020F0502020204030204" pitchFamily="34" charset="0"/>
              <a:cs typeface="Times New Roman" panose="02020603050405020304" pitchFamily="18" charset="0"/>
            </a:endParaRPr>
          </a:p>
        </p:txBody>
      </p:sp>
      <p:pic>
        <p:nvPicPr>
          <p:cNvPr id="3074" name="Picture 2" descr="What Are The Early Signs of Subsidence ...">
            <a:extLst>
              <a:ext uri="{FF2B5EF4-FFF2-40B4-BE49-F238E27FC236}">
                <a16:creationId xmlns:a16="http://schemas.microsoft.com/office/drawing/2014/main" id="{E2BD6D7A-32B8-1E85-B859-7A2420547E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4101" y="0"/>
            <a:ext cx="3127899" cy="29385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ound Levels">
            <a:extLst>
              <a:ext uri="{FF2B5EF4-FFF2-40B4-BE49-F238E27FC236}">
                <a16:creationId xmlns:a16="http://schemas.microsoft.com/office/drawing/2014/main" id="{1C216858-1FE8-4044-9400-5CCF142B3D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101" y="2583402"/>
            <a:ext cx="3127899" cy="427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879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6501-16BB-B42D-5959-86C01C78E9DE}"/>
              </a:ext>
            </a:extLst>
          </p:cNvPr>
          <p:cNvSpPr>
            <a:spLocks noGrp="1"/>
          </p:cNvSpPr>
          <p:nvPr>
            <p:ph type="title"/>
          </p:nvPr>
        </p:nvSpPr>
        <p:spPr>
          <a:xfrm>
            <a:off x="1" y="0"/>
            <a:ext cx="9729925" cy="6858000"/>
          </a:xfrm>
          <a:solidFill>
            <a:schemeClr val="accent3">
              <a:lumMod val="40000"/>
              <a:lumOff val="60000"/>
            </a:schemeClr>
          </a:solidFill>
        </p:spPr>
        <p:txBody>
          <a:bodyPr>
            <a:normAutofit fontScale="90000"/>
          </a:bodyPr>
          <a:lstStyle/>
          <a:p>
            <a:pPr marR="0">
              <a:spcBef>
                <a:spcPts val="0"/>
              </a:spcBef>
              <a:spcAft>
                <a:spcPts val="0"/>
              </a:spcAft>
              <a:tabLst>
                <a:tab pos="-457200" algn="l"/>
              </a:tabLst>
            </a:pPr>
            <a:r>
              <a:rPr lang="en-GB" sz="30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1   Unusual Sensitivity of the Claimant</a:t>
            </a:r>
            <a:br>
              <a:rPr lang="en-GB" sz="16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br>
            <a:br>
              <a:rPr lang="en-GB" sz="1600" b="1" dirty="0">
                <a:effectLst/>
                <a:latin typeface="Garamond" panose="02020404030301010803" pitchFamily="18" charset="0"/>
                <a:ea typeface="Calibri" panose="020F0502020204030204" pitchFamily="34" charset="0"/>
                <a:cs typeface="Times New Roman" panose="02020603050405020304" pitchFamily="18" charset="0"/>
              </a:rPr>
            </a:br>
            <a:r>
              <a:rPr lang="en-GB" sz="24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If a claimant is abnormally sensitive, this may be an indication that, although C is greatly irritated or affected, this may still not amount to a material interference.</a:t>
            </a:r>
            <a:br>
              <a:rPr lang="en-GB" sz="24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br>
            <a:r>
              <a:rPr lang="fr-FR" sz="1300" i="1"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fr-FR" sz="2400" i="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Robinson v </a:t>
            </a:r>
            <a:r>
              <a:rPr lang="fr-FR" sz="2400" i="1" dirty="0" err="1">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Kilvert</a:t>
            </a:r>
            <a:r>
              <a:rPr lang="fr-FR" sz="2400" i="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 </a:t>
            </a:r>
            <a:r>
              <a:rPr lang="fr-FR" sz="24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(1889) 41 </a:t>
            </a:r>
            <a:r>
              <a:rPr lang="fr-FR" sz="2400" dirty="0" err="1">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Ch</a:t>
            </a:r>
            <a:r>
              <a:rPr lang="fr-FR" sz="24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 D 88</a:t>
            </a:r>
            <a:br>
              <a:rPr lang="en-US" sz="1100" dirty="0">
                <a:latin typeface="Garamond" panose="02020404030301010803" pitchFamily="18" charset="0"/>
                <a:ea typeface="Calibri" panose="020F0502020204030204" pitchFamily="34" charset="0"/>
                <a:cs typeface="Times New Roman" panose="02020603050405020304" pitchFamily="18" charset="0"/>
              </a:rPr>
            </a:br>
            <a:br>
              <a:rPr lang="en-US" sz="1100" dirty="0">
                <a:latin typeface="Garamond" panose="02020404030301010803" pitchFamily="18" charset="0"/>
                <a:ea typeface="Calibri" panose="020F0502020204030204" pitchFamily="34" charset="0"/>
                <a:cs typeface="Times New Roman" panose="02020603050405020304" pitchFamily="18" charset="0"/>
              </a:rPr>
            </a:br>
            <a:r>
              <a:rPr lang="en-US" sz="2200" dirty="0">
                <a:latin typeface="Garamond" panose="02020404030301010803" pitchFamily="18" charset="0"/>
                <a:ea typeface="Calibri" panose="020F0502020204030204" pitchFamily="34" charset="0"/>
                <a:cs typeface="Times New Roman" panose="02020603050405020304" pitchFamily="18" charset="0"/>
              </a:rPr>
              <a:t>  </a:t>
            </a:r>
            <a:r>
              <a:rPr lang="en-US" sz="2200" dirty="0">
                <a:solidFill>
                  <a:schemeClr val="tx2">
                    <a:lumMod val="75000"/>
                    <a:lumOff val="25000"/>
                  </a:schemeClr>
                </a:solidFill>
                <a:latin typeface="Garamond" panose="02020404030301010803" pitchFamily="18" charset="0"/>
                <a:ea typeface="Calibri" panose="020F0502020204030204" pitchFamily="34" charset="0"/>
                <a:cs typeface="Times New Roman" panose="02020603050405020304" pitchFamily="18" charset="0"/>
              </a:rPr>
              <a:t>“</a:t>
            </a:r>
            <a:r>
              <a:rPr lang="en-US" sz="2200" dirty="0">
                <a:solidFill>
                  <a:schemeClr val="tx2">
                    <a:lumMod val="75000"/>
                    <a:lumOff val="25000"/>
                  </a:schemeClr>
                </a:solidFill>
                <a:effectLst/>
                <a:latin typeface="Garamond" panose="02020404030301010803" pitchFamily="18" charset="0"/>
                <a:ea typeface="Calibri" panose="020F0502020204030204" pitchFamily="34" charset="0"/>
              </a:rPr>
              <a:t>It would, in my opinion, be wrong to say that the doing something not in itself noxious is a</a:t>
            </a:r>
            <a:br>
              <a:rPr lang="en-US" sz="2200" dirty="0">
                <a:solidFill>
                  <a:schemeClr val="tx2">
                    <a:lumMod val="75000"/>
                    <a:lumOff val="25000"/>
                  </a:schemeClr>
                </a:solidFill>
                <a:effectLst/>
                <a:latin typeface="Garamond" panose="02020404030301010803" pitchFamily="18" charset="0"/>
                <a:ea typeface="Calibri" panose="020F0502020204030204" pitchFamily="34" charset="0"/>
              </a:rPr>
            </a:br>
            <a:r>
              <a:rPr lang="en-US" sz="2200" dirty="0">
                <a:solidFill>
                  <a:schemeClr val="tx2">
                    <a:lumMod val="75000"/>
                    <a:lumOff val="25000"/>
                  </a:schemeClr>
                </a:solidFill>
                <a:effectLst/>
                <a:latin typeface="Garamond" panose="02020404030301010803" pitchFamily="18" charset="0"/>
                <a:ea typeface="Calibri" panose="020F0502020204030204" pitchFamily="34" charset="0"/>
              </a:rPr>
              <a:t>   nuisance because it does harm to some particular trade in the adjoining property, although it </a:t>
            </a:r>
            <a:br>
              <a:rPr lang="en-US" sz="2200" dirty="0">
                <a:solidFill>
                  <a:schemeClr val="tx2">
                    <a:lumMod val="75000"/>
                    <a:lumOff val="25000"/>
                  </a:schemeClr>
                </a:solidFill>
                <a:effectLst/>
                <a:latin typeface="Garamond" panose="02020404030301010803" pitchFamily="18" charset="0"/>
                <a:ea typeface="Calibri" panose="020F0502020204030204" pitchFamily="34" charset="0"/>
              </a:rPr>
            </a:br>
            <a:r>
              <a:rPr lang="en-US" sz="2200" dirty="0">
                <a:solidFill>
                  <a:schemeClr val="tx2">
                    <a:lumMod val="75000"/>
                    <a:lumOff val="25000"/>
                  </a:schemeClr>
                </a:solidFill>
                <a:effectLst/>
                <a:latin typeface="Garamond" panose="02020404030301010803" pitchFamily="18" charset="0"/>
                <a:ea typeface="Calibri" panose="020F0502020204030204" pitchFamily="34" charset="0"/>
              </a:rPr>
              <a:t>   would not prejudicially affect any ordinary trade carried on there, and does not interfere with </a:t>
            </a:r>
            <a:br>
              <a:rPr lang="en-US" sz="2200" dirty="0">
                <a:solidFill>
                  <a:schemeClr val="tx2">
                    <a:lumMod val="75000"/>
                    <a:lumOff val="25000"/>
                  </a:schemeClr>
                </a:solidFill>
                <a:effectLst/>
                <a:latin typeface="Garamond" panose="02020404030301010803" pitchFamily="18" charset="0"/>
                <a:ea typeface="Calibri" panose="020F0502020204030204" pitchFamily="34" charset="0"/>
              </a:rPr>
            </a:br>
            <a:r>
              <a:rPr lang="en-US" sz="2200" dirty="0">
                <a:solidFill>
                  <a:schemeClr val="tx2">
                    <a:lumMod val="75000"/>
                    <a:lumOff val="25000"/>
                  </a:schemeClr>
                </a:solidFill>
                <a:effectLst/>
                <a:latin typeface="Garamond" panose="02020404030301010803" pitchFamily="18" charset="0"/>
                <a:ea typeface="Calibri" panose="020F0502020204030204" pitchFamily="34" charset="0"/>
              </a:rPr>
              <a:t>   the ordinary enjoyment of life”. (Cotton LJ).</a:t>
            </a:r>
            <a:br>
              <a:rPr lang="en-US" sz="2200" dirty="0">
                <a:solidFill>
                  <a:srgbClr val="000000"/>
                </a:solidFill>
                <a:effectLst/>
                <a:latin typeface="Garamond" panose="02020404030301010803" pitchFamily="18" charset="0"/>
                <a:ea typeface="Calibri" panose="020F0502020204030204" pitchFamily="34" charset="0"/>
              </a:rPr>
            </a:br>
            <a:r>
              <a:rPr lang="en-GB" sz="1300" dirty="0">
                <a:effectLst/>
                <a:latin typeface="Garamond" panose="02020404030301010803" pitchFamily="18" charset="0"/>
                <a:ea typeface="Calibri" panose="020F0502020204030204" pitchFamily="34" charset="0"/>
                <a:cs typeface="Times New Roman" panose="02020603050405020304" pitchFamily="18" charset="0"/>
              </a:rPr>
              <a:t> </a:t>
            </a:r>
            <a:br>
              <a:rPr lang="en-US" sz="1300" dirty="0">
                <a:effectLst/>
                <a:latin typeface="Garamond" panose="02020404030301010803" pitchFamily="18" charset="0"/>
                <a:ea typeface="Calibri" panose="020F0502020204030204" pitchFamily="34" charset="0"/>
                <a:cs typeface="Times New Roman" panose="02020603050405020304" pitchFamily="18" charset="0"/>
              </a:rPr>
            </a:br>
            <a:r>
              <a:rPr lang="en-GB" sz="2400" i="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Hunter v Canary Wharf </a:t>
            </a:r>
            <a:r>
              <a:rPr lang="en-GB" sz="24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[1997] 2 All ER 426</a:t>
            </a:r>
            <a:br>
              <a:rPr lang="en-GB" sz="24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br>
            <a:r>
              <a:rPr lang="en-GB" sz="2400" i="1" dirty="0" err="1">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Fearn</a:t>
            </a:r>
            <a:r>
              <a:rPr lang="en-GB" sz="2400" i="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 v Board of Trustees of Tate Gallery </a:t>
            </a:r>
            <a:r>
              <a:rPr lang="en-GB" sz="24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(above)</a:t>
            </a:r>
            <a:r>
              <a:rPr lang="en-GB" sz="2400" dirty="0">
                <a:effectLst/>
                <a:latin typeface="Garamond" panose="02020404030301010803" pitchFamily="18" charset="0"/>
                <a:ea typeface="Calibri" panose="020F0502020204030204" pitchFamily="34" charset="0"/>
                <a:cs typeface="Times New Roman" panose="02020603050405020304" pitchFamily="18" charset="0"/>
              </a:rPr>
              <a:t>.</a:t>
            </a:r>
            <a:br>
              <a:rPr lang="en-US" sz="2400" dirty="0">
                <a:effectLst/>
                <a:latin typeface="Garamond" panose="02020404030301010803" pitchFamily="18" charset="0"/>
                <a:ea typeface="Calibri" panose="020F0502020204030204" pitchFamily="34" charset="0"/>
                <a:cs typeface="Times New Roman" panose="02020603050405020304" pitchFamily="18" charset="0"/>
              </a:rPr>
            </a:br>
            <a:r>
              <a:rPr lang="en-GB" sz="2400" i="1" dirty="0">
                <a:effectLst/>
                <a:latin typeface="Garamond" panose="02020404030301010803" pitchFamily="18" charset="0"/>
                <a:ea typeface="Calibri" panose="020F0502020204030204" pitchFamily="34" charset="0"/>
                <a:cs typeface="Times New Roman" panose="02020603050405020304" pitchFamily="18" charset="0"/>
              </a:rPr>
              <a:t> </a:t>
            </a:r>
            <a:br>
              <a:rPr lang="en-US" sz="2400" dirty="0">
                <a:effectLst/>
                <a:latin typeface="Garamond" panose="02020404030301010803" pitchFamily="18" charset="0"/>
                <a:ea typeface="Calibri" panose="020F0502020204030204" pitchFamily="34" charset="0"/>
                <a:cs typeface="Times New Roman" panose="02020603050405020304" pitchFamily="18" charset="0"/>
              </a:rPr>
            </a:br>
            <a:r>
              <a:rPr lang="en-GB" sz="2400" i="1"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	  “</a:t>
            </a:r>
            <a:r>
              <a:rPr lang="en-GB" sz="24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The particular sensitivities or idiosyncrasies of those individuals are therefore not </a:t>
            </a:r>
            <a:br>
              <a:rPr lang="en-GB" sz="24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4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   relevant, and the law measures the extent of the interference by reference to the </a:t>
            </a:r>
            <a:br>
              <a:rPr lang="en-GB" sz="24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4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   sensibilities of an average or ordinary person”. (Lord Leggatt)</a:t>
            </a:r>
            <a:br>
              <a:rPr lang="en-US" sz="13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1300" dirty="0">
                <a:effectLst/>
                <a:latin typeface="Garamond" panose="02020404030301010803" pitchFamily="18" charset="0"/>
                <a:ea typeface="Calibri" panose="020F0502020204030204" pitchFamily="34" charset="0"/>
                <a:cs typeface="Times New Roman" panose="02020603050405020304" pitchFamily="18" charset="0"/>
              </a:rPr>
              <a:t> </a:t>
            </a:r>
            <a:br>
              <a:rPr lang="en-US" sz="1300" dirty="0">
                <a:effectLst/>
                <a:latin typeface="Garamond" panose="02020404030301010803" pitchFamily="18" charset="0"/>
                <a:ea typeface="Calibri" panose="020F0502020204030204" pitchFamily="34" charset="0"/>
                <a:cs typeface="Times New Roman" panose="02020603050405020304" pitchFamily="18" charset="0"/>
              </a:rPr>
            </a:br>
            <a:r>
              <a:rPr lang="fr-FR" sz="2400" i="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Capital </a:t>
            </a:r>
            <a:r>
              <a:rPr lang="fr-FR" sz="2400" i="1" dirty="0" err="1">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Prosperous</a:t>
            </a:r>
            <a:r>
              <a:rPr lang="fr-FR" sz="2400" i="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 Ltd v Sheen Cho Kwong </a:t>
            </a:r>
            <a:r>
              <a:rPr lang="fr-FR" sz="24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[1999] 1 HKLRD 633</a:t>
            </a:r>
            <a:br>
              <a:rPr lang="en-US" sz="1300"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br>
            <a:br>
              <a:rPr lang="en-US" sz="1300" dirty="0">
                <a:effectLst/>
                <a:latin typeface="Garamond" panose="02020404030301010803" pitchFamily="18" charset="0"/>
                <a:ea typeface="Calibri" panose="020F0502020204030204" pitchFamily="34" charset="0"/>
                <a:cs typeface="Times New Roman" panose="02020603050405020304" pitchFamily="18" charset="0"/>
              </a:rPr>
            </a:br>
            <a:r>
              <a:rPr lang="en-US" sz="2400" b="1" dirty="0">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NB</a:t>
            </a:r>
            <a:r>
              <a:rPr lang="en-US" sz="2400" dirty="0">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 Abnormally sensitive </a:t>
            </a:r>
            <a:r>
              <a:rPr lang="en-US" sz="2400" dirty="0">
                <a:solidFill>
                  <a:schemeClr val="accent5"/>
                </a:solidFill>
                <a:latin typeface="Garamond" panose="02020404030301010803" pitchFamily="18" charset="0"/>
                <a:ea typeface="Calibri" panose="020F0502020204030204" pitchFamily="34" charset="0"/>
                <a:cs typeface="Times New Roman" panose="02020603050405020304" pitchFamily="18" charset="0"/>
              </a:rPr>
              <a:t>b</a:t>
            </a:r>
            <a:r>
              <a:rPr lang="en-US" sz="2400" dirty="0">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uildings can be distinguished: </a:t>
            </a:r>
            <a:r>
              <a:rPr lang="en-US" sz="2400" i="1" dirty="0" err="1">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Fearn</a:t>
            </a:r>
            <a:r>
              <a:rPr lang="en-US" sz="2400" i="1" dirty="0">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 </a:t>
            </a:r>
            <a:r>
              <a:rPr lang="en-US" sz="2400" dirty="0">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(above)</a:t>
            </a:r>
            <a:br>
              <a:rPr lang="en-US" sz="1300" dirty="0">
                <a:effectLst/>
                <a:latin typeface="Garamond" panose="02020404030301010803" pitchFamily="18" charset="0"/>
                <a:ea typeface="Calibri" panose="020F0502020204030204" pitchFamily="34" charset="0"/>
                <a:cs typeface="Times New Roman" panose="02020603050405020304" pitchFamily="18" charset="0"/>
              </a:rPr>
            </a:br>
            <a:br>
              <a:rPr lang="en-US" sz="1300" dirty="0">
                <a:effectLst/>
                <a:latin typeface="Garamond" panose="02020404030301010803" pitchFamily="18" charset="0"/>
                <a:ea typeface="Calibri" panose="020F0502020204030204" pitchFamily="34" charset="0"/>
                <a:cs typeface="Times New Roman" panose="02020603050405020304" pitchFamily="18" charset="0"/>
              </a:rPr>
            </a:br>
            <a:r>
              <a:rPr lang="en-US" sz="2400" dirty="0">
                <a:effectLst/>
                <a:latin typeface="Garamond" panose="02020404030301010803" pitchFamily="18" charset="0"/>
                <a:ea typeface="Calibri" panose="020F0502020204030204" pitchFamily="34" charset="0"/>
                <a:cs typeface="Times New Roman" panose="02020603050405020304" pitchFamily="18" charset="0"/>
              </a:rPr>
              <a:t>  “</a:t>
            </a:r>
            <a:r>
              <a:rPr lang="en-GB" sz="2200" dirty="0">
                <a:effectLst/>
                <a:latin typeface="Garamond" panose="02020404030301010803" pitchFamily="18" charset="0"/>
                <a:ea typeface="Calibri" panose="020F0502020204030204" pitchFamily="34" charset="0"/>
                <a:cs typeface="Times New Roman" panose="02020603050405020304" pitchFamily="18" charset="0"/>
              </a:rPr>
              <a:t>it is the utility of the actual land, including the buildings actually constructed on it, for which </a:t>
            </a:r>
            <a:br>
              <a:rPr lang="en-GB"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the law of private nuisance provides protection - not for some hypothetical building of </a:t>
            </a:r>
            <a:br>
              <a:rPr lang="en-GB"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‘average’ or ‘ordinary’ construction and design”. (Lord Leggatt)</a:t>
            </a:r>
            <a:endParaRPr lang="en-US" sz="2200" dirty="0"/>
          </a:p>
        </p:txBody>
      </p:sp>
      <p:pic>
        <p:nvPicPr>
          <p:cNvPr id="1028" name="Picture 4" descr="Evolution of the London Docklands ...">
            <a:extLst>
              <a:ext uri="{FF2B5EF4-FFF2-40B4-BE49-F238E27FC236}">
                <a16:creationId xmlns:a16="http://schemas.microsoft.com/office/drawing/2014/main" id="{D083FA0F-414E-2707-AEDE-90F1E5175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1900" y="-19680"/>
            <a:ext cx="2340099" cy="31352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ID and KPF's trio of skyscrapers in Canary Wharf get the go-ahead">
            <a:extLst>
              <a:ext uri="{FF2B5EF4-FFF2-40B4-BE49-F238E27FC236}">
                <a16:creationId xmlns:a16="http://schemas.microsoft.com/office/drawing/2014/main" id="{10FB6ED3-9B3C-804F-3DB6-8A5D8FDAA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1899" y="3219855"/>
            <a:ext cx="2340099" cy="3638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38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7DFC09-ED99-3FF6-7BBE-9D14F77FFE51}"/>
              </a:ext>
            </a:extLst>
          </p:cNvPr>
          <p:cNvSpPr txBox="1"/>
          <p:nvPr/>
        </p:nvSpPr>
        <p:spPr>
          <a:xfrm>
            <a:off x="9232777" y="0"/>
            <a:ext cx="2959221" cy="699532"/>
          </a:xfrm>
          <a:prstGeom prst="rect">
            <a:avLst/>
          </a:prstGeom>
          <a:solidFill>
            <a:schemeClr val="tx2">
              <a:lumMod val="50000"/>
              <a:lumOff val="50000"/>
            </a:schemeClr>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004708A0-A3F4-0130-3ED7-8125FAD836B9}"/>
              </a:ext>
            </a:extLst>
          </p:cNvPr>
          <p:cNvSpPr txBox="1"/>
          <p:nvPr/>
        </p:nvSpPr>
        <p:spPr>
          <a:xfrm>
            <a:off x="9320416" y="6053667"/>
            <a:ext cx="2871580" cy="804333"/>
          </a:xfrm>
          <a:prstGeom prst="rect">
            <a:avLst/>
          </a:prstGeom>
          <a:solidFill>
            <a:schemeClr val="tx2">
              <a:lumMod val="50000"/>
              <a:lumOff val="50000"/>
            </a:schemeClr>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00CEDF60-B68E-56C8-ED3E-B54881605CB8}"/>
              </a:ext>
            </a:extLst>
          </p:cNvPr>
          <p:cNvSpPr txBox="1"/>
          <p:nvPr/>
        </p:nvSpPr>
        <p:spPr>
          <a:xfrm>
            <a:off x="9232775" y="2519464"/>
            <a:ext cx="2959221" cy="1042860"/>
          </a:xfrm>
          <a:prstGeom prst="rect">
            <a:avLst/>
          </a:prstGeom>
          <a:solidFill>
            <a:schemeClr val="tx2">
              <a:lumMod val="50000"/>
              <a:lumOff val="50000"/>
            </a:schemeClr>
          </a:solidFill>
        </p:spPr>
        <p:txBody>
          <a:bodyPr wrap="square" rtlCol="0">
            <a:spAutoFit/>
          </a:bodyPr>
          <a:lstStyle/>
          <a:p>
            <a:endParaRPr lang="en-US" dirty="0"/>
          </a:p>
        </p:txBody>
      </p:sp>
      <p:pic>
        <p:nvPicPr>
          <p:cNvPr id="1026" name="Picture 2" descr="Doctor-quiet please stock image. Image ...">
            <a:extLst>
              <a:ext uri="{FF2B5EF4-FFF2-40B4-BE49-F238E27FC236}">
                <a16:creationId xmlns:a16="http://schemas.microsoft.com/office/drawing/2014/main" id="{956D31B0-FA37-C40F-7875-AEA3ED989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4660" y="699532"/>
            <a:ext cx="3217336" cy="22771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1B743CE-8554-C999-20A2-9CC14E57CB00}"/>
              </a:ext>
            </a:extLst>
          </p:cNvPr>
          <p:cNvSpPr>
            <a:spLocks noGrp="1"/>
          </p:cNvSpPr>
          <p:nvPr>
            <p:ph type="title"/>
          </p:nvPr>
        </p:nvSpPr>
        <p:spPr>
          <a:xfrm>
            <a:off x="0" y="0"/>
            <a:ext cx="9232777" cy="6858000"/>
          </a:xfrm>
          <a:solidFill>
            <a:schemeClr val="accent1">
              <a:lumMod val="20000"/>
              <a:lumOff val="80000"/>
            </a:schemeClr>
          </a:solidFill>
        </p:spPr>
        <p:txBody>
          <a:bodyPr>
            <a:normAutofit fontScale="90000"/>
          </a:bodyPr>
          <a:lstStyle/>
          <a:p>
            <a:pPr marL="0" marR="0">
              <a:spcBef>
                <a:spcPts val="0"/>
              </a:spcBef>
              <a:spcAft>
                <a:spcPts val="0"/>
              </a:spcAft>
              <a:tabLst>
                <a:tab pos="-457200" algn="l"/>
              </a:tabLst>
            </a:pPr>
            <a:br>
              <a:rPr lang="en-GB" sz="3100" b="1" spc="-15" dirty="0">
                <a:solidFill>
                  <a:srgbClr val="C0000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31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2  Location of Claimant’s Premises</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3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1300" dirty="0">
                <a:effectLst/>
                <a:latin typeface="Garamond" panose="02020404030301010803" pitchFamily="18" charset="0"/>
                <a:ea typeface="Calibri" panose="020F0502020204030204" pitchFamily="34" charset="0"/>
                <a:cs typeface="Times New Roman" panose="02020603050405020304" pitchFamily="18" charset="0"/>
              </a:rPr>
            </a:br>
            <a:r>
              <a:rPr lang="en-US"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C’s </a:t>
            </a:r>
            <a:r>
              <a:rPr lang="en-GB" sz="22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neighbourhood helps govern C’s legitimate expectations re. peace and quiet etc. </a:t>
            </a:r>
            <a:br>
              <a:rPr lang="en-US" sz="18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br>
            <a:r>
              <a:rPr lang="en-GB" sz="1800" i="1"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3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Sturges v Bridgman</a:t>
            </a:r>
            <a:r>
              <a:rPr lang="en-GB" sz="23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(1879) 11 Ch D 852</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300" dirty="0">
                <a:effectLst/>
                <a:latin typeface="Garamond" panose="02020404030301010803" pitchFamily="18" charset="0"/>
                <a:ea typeface="Calibri" panose="020F0502020204030204" pitchFamily="34" charset="0"/>
                <a:cs typeface="Times New Roman" panose="02020603050405020304" pitchFamily="18" charset="0"/>
              </a:rPr>
              <a:t> </a:t>
            </a:r>
            <a:br>
              <a:rPr lang="en-US" sz="1300" dirty="0">
                <a:effectLst/>
                <a:latin typeface="Garamond" panose="02020404030301010803" pitchFamily="18" charset="0"/>
                <a:ea typeface="Calibri" panose="020F0502020204030204" pitchFamily="34"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r>
              <a:rPr lang="en-GB" sz="2200"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“What would be a nuisance in Belgrave Square would not necessarily be so in</a:t>
            </a:r>
            <a:br>
              <a:rPr lang="en-GB" sz="2200"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Bermondsey”. (</a:t>
            </a:r>
            <a:r>
              <a:rPr lang="en-GB" sz="2200" dirty="0" err="1">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Thesiger</a:t>
            </a:r>
            <a:r>
              <a:rPr lang="en-GB" sz="2200"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LJ)</a:t>
            </a:r>
            <a:r>
              <a:rPr lang="en-GB" sz="1800"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solidFill>
                  <a:schemeClr val="accent3">
                    <a:lumMod val="7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300" i="1" dirty="0">
                <a:solidFill>
                  <a:srgbClr val="FF0000"/>
                </a:solidFill>
                <a:effectLst/>
                <a:latin typeface="Garamond" panose="02020404030301010803" pitchFamily="18" charset="0"/>
                <a:ea typeface="Calibri" panose="020F0502020204030204" pitchFamily="34" charset="0"/>
                <a:cs typeface="AGaramond-Italic"/>
              </a:rPr>
              <a:t>Thompson-Schwab v </a:t>
            </a:r>
            <a:r>
              <a:rPr lang="en-GB" sz="2300" i="1" dirty="0" err="1">
                <a:solidFill>
                  <a:srgbClr val="FF0000"/>
                </a:solidFill>
                <a:effectLst/>
                <a:latin typeface="Garamond" panose="02020404030301010803" pitchFamily="18" charset="0"/>
                <a:ea typeface="Calibri" panose="020F0502020204030204" pitchFamily="34" charset="0"/>
                <a:cs typeface="AGaramond-Italic"/>
              </a:rPr>
              <a:t>Costaki</a:t>
            </a:r>
            <a:r>
              <a:rPr lang="en-GB" sz="2300" i="1" dirty="0">
                <a:solidFill>
                  <a:srgbClr val="FF0000"/>
                </a:solidFill>
                <a:effectLst/>
                <a:latin typeface="Garamond" panose="02020404030301010803" pitchFamily="18" charset="0"/>
                <a:ea typeface="Calibri" panose="020F0502020204030204" pitchFamily="34" charset="0"/>
                <a:cs typeface="AGaramond-Italic"/>
              </a:rPr>
              <a:t> </a:t>
            </a:r>
            <a:r>
              <a:rPr lang="en-GB" sz="2300" dirty="0">
                <a:solidFill>
                  <a:srgbClr val="FF0000"/>
                </a:solidFill>
                <a:effectLst/>
                <a:latin typeface="Garamond" panose="02020404030301010803" pitchFamily="18" charset="0"/>
                <a:ea typeface="Calibri" panose="020F0502020204030204" pitchFamily="34" charset="0"/>
                <a:cs typeface="AGaramond-Regular"/>
              </a:rPr>
              <a:t>[1956] 1 All ER 652</a:t>
            </a:r>
            <a:br>
              <a:rPr lang="en-GB" sz="2300" dirty="0">
                <a:effectLst/>
                <a:latin typeface="Garamond" panose="02020404030301010803" pitchFamily="18" charset="0"/>
                <a:ea typeface="Calibri" panose="020F0502020204030204" pitchFamily="34" charset="0"/>
                <a:cs typeface="AGaramond-Regular"/>
              </a:rPr>
            </a:br>
            <a:br>
              <a:rPr lang="en-US" sz="900" dirty="0">
                <a:latin typeface="Garamond" panose="02020404030301010803" pitchFamily="18" charset="0"/>
                <a:ea typeface="Calibri" panose="020F0502020204030204" pitchFamily="34" charset="0"/>
                <a:cs typeface="Times New Roman" panose="02020603050405020304" pitchFamily="18" charset="0"/>
              </a:rPr>
            </a:br>
            <a:r>
              <a:rPr lang="en-US" sz="900" dirty="0">
                <a:latin typeface="Garamond" panose="02020404030301010803" pitchFamily="18" charset="0"/>
                <a:ea typeface="Calibri" panose="020F0502020204030204" pitchFamily="34" charset="0"/>
                <a:cs typeface="Times New Roman" panose="02020603050405020304" pitchFamily="18" charset="0"/>
              </a:rPr>
              <a:t>   </a:t>
            </a:r>
            <a:r>
              <a:rPr lang="en-GB" sz="2200" dirty="0">
                <a:solidFill>
                  <a:schemeClr val="accent6">
                    <a:lumMod val="50000"/>
                  </a:schemeClr>
                </a:solidFill>
                <a:effectLst/>
                <a:latin typeface="Garamond" panose="02020404030301010803" pitchFamily="18" charset="0"/>
                <a:ea typeface="Calibri" panose="020F0502020204030204" pitchFamily="34" charset="0"/>
                <a:cs typeface="AGaramond-Regular"/>
              </a:rPr>
              <a:t>“the test [is] … whether what is being done interferes with the plaintiffs in the </a:t>
            </a:r>
            <a:br>
              <a:rPr lang="en-GB" sz="2200" dirty="0">
                <a:solidFill>
                  <a:schemeClr val="accent6">
                    <a:lumMod val="50000"/>
                  </a:schemeClr>
                </a:solidFill>
                <a:effectLst/>
                <a:latin typeface="Garamond" panose="02020404030301010803" pitchFamily="18" charset="0"/>
                <a:ea typeface="Calibri" panose="020F0502020204030204" pitchFamily="34" charset="0"/>
                <a:cs typeface="AGaramond-Regular"/>
              </a:rPr>
            </a:br>
            <a:r>
              <a:rPr lang="en-GB" sz="2200" dirty="0">
                <a:solidFill>
                  <a:schemeClr val="accent6">
                    <a:lumMod val="50000"/>
                  </a:schemeClr>
                </a:solidFill>
                <a:effectLst/>
                <a:latin typeface="Garamond" panose="02020404030301010803" pitchFamily="18" charset="0"/>
                <a:ea typeface="Calibri" panose="020F0502020204030204" pitchFamily="34" charset="0"/>
                <a:cs typeface="AGaramond-Regular"/>
              </a:rPr>
              <a:t>  comfortable and convenient enjoyment of their land, regard being had … to the </a:t>
            </a:r>
            <a:br>
              <a:rPr lang="en-GB" sz="2200" dirty="0">
                <a:solidFill>
                  <a:schemeClr val="accent6">
                    <a:lumMod val="50000"/>
                  </a:schemeClr>
                </a:solidFill>
                <a:effectLst/>
                <a:latin typeface="Garamond" panose="02020404030301010803" pitchFamily="18" charset="0"/>
                <a:ea typeface="Calibri" panose="020F0502020204030204" pitchFamily="34" charset="0"/>
                <a:cs typeface="AGaramond-Regular"/>
              </a:rPr>
            </a:br>
            <a:r>
              <a:rPr lang="en-GB" sz="2200" dirty="0">
                <a:solidFill>
                  <a:schemeClr val="accent6">
                    <a:lumMod val="50000"/>
                  </a:schemeClr>
                </a:solidFill>
                <a:effectLst/>
                <a:latin typeface="Garamond" panose="02020404030301010803" pitchFamily="18" charset="0"/>
                <a:ea typeface="Calibri" panose="020F0502020204030204" pitchFamily="34" charset="0"/>
                <a:cs typeface="AGaramond-Regular"/>
              </a:rPr>
              <a:t>  character .. of the neighbourhood”.</a:t>
            </a:r>
            <a:r>
              <a:rPr lang="en-GB" sz="22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(Evershed MR)</a:t>
            </a:r>
            <a:br>
              <a:rPr lang="en-GB" sz="22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br>
              <a:rPr lang="en-GB" sz="16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3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Tam Seen Mann Estefania v Chan Norman and Another</a:t>
            </a:r>
            <a:r>
              <a:rPr lang="en-GB" sz="23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(Unreported HCA 627/2010)</a:t>
            </a:r>
            <a:br>
              <a:rPr lang="en-GB" sz="1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br>
              <a:rPr lang="en-US" sz="1200" dirty="0">
                <a:latin typeface="Garamond" panose="02020404030301010803" pitchFamily="18" charset="0"/>
                <a:ea typeface="Calibri" panose="020F0502020204030204" pitchFamily="34" charset="0"/>
                <a:cs typeface="Times New Roman" panose="02020603050405020304" pitchFamily="18" charset="0"/>
              </a:rPr>
            </a:br>
            <a:r>
              <a:rPr lang="en-US" sz="2300" dirty="0">
                <a:latin typeface="Garamond" panose="02020404030301010803" pitchFamily="18" charset="0"/>
                <a:ea typeface="Calibri" panose="020F0502020204030204" pitchFamily="34" charset="0"/>
                <a:cs typeface="Times New Roman" panose="02020603050405020304" pitchFamily="18" charset="0"/>
              </a:rPr>
              <a:t>   “</a:t>
            </a:r>
            <a:r>
              <a:rPr lang="en-GB" sz="2200" dirty="0">
                <a:effectLst/>
                <a:latin typeface="Garamond" panose="02020404030301010803" pitchFamily="18" charset="0"/>
                <a:ea typeface="Calibri" panose="020F0502020204030204" pitchFamily="34" charset="0"/>
                <a:cs typeface="Times New Roman" panose="02020603050405020304" pitchFamily="18" charset="0"/>
              </a:rPr>
              <a:t>A useful test which balances the interest between neighbours … is what is reasonable </a:t>
            </a:r>
            <a:br>
              <a:rPr lang="en-GB"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according to ordinary usages of mankind living in a particular society.  In … Hong </a:t>
            </a:r>
            <a:br>
              <a:rPr lang="en-GB"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Kong, the court should take into account the particular habits of Hong Kong people, </a:t>
            </a:r>
            <a:br>
              <a:rPr lang="en-GB"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in particular later bedtimes”.</a:t>
            </a:r>
            <a:br>
              <a:rPr lang="en-US" sz="2000" dirty="0">
                <a:effectLst/>
                <a:latin typeface="Garamond" panose="02020404030301010803" pitchFamily="18" charset="0"/>
                <a:ea typeface="Calibri" panose="020F0502020204030204" pitchFamily="34" charset="0"/>
                <a:cs typeface="Times New Roman" panose="02020603050405020304" pitchFamily="18" charset="0"/>
              </a:rPr>
            </a:br>
            <a:r>
              <a:rPr lang="en-GB" sz="20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b="1"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NB  </a:t>
            </a:r>
            <a:r>
              <a:rPr lang="en-GB" sz="2200"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Locality is not relevant in cases of property damage.</a:t>
            </a:r>
            <a:br>
              <a:rPr lang="en-GB" sz="1600" dirty="0">
                <a:effectLst/>
                <a:latin typeface="Garamond" panose="02020404030301010803" pitchFamily="18" charset="0"/>
                <a:ea typeface="Calibri" panose="020F0502020204030204" pitchFamily="34" charset="0"/>
                <a:cs typeface="Times New Roman" panose="02020603050405020304" pitchFamily="18" charset="0"/>
              </a:rPr>
            </a:br>
            <a:br>
              <a:rPr lang="en-US" sz="1600" dirty="0">
                <a:effectLst/>
                <a:latin typeface="Garamond" panose="02020404030301010803" pitchFamily="18" charset="0"/>
                <a:ea typeface="Calibri" panose="020F0502020204030204" pitchFamily="34" charset="0"/>
                <a:cs typeface="Times New Roman" panose="02020603050405020304" pitchFamily="18" charset="0"/>
              </a:rPr>
            </a:br>
            <a:r>
              <a:rPr lang="en-US" sz="1800" dirty="0">
                <a:effectLst/>
                <a:latin typeface="Garamond" panose="02020404030301010803" pitchFamily="18" charset="0"/>
                <a:ea typeface="Calibri" panose="020F0502020204030204" pitchFamily="34" charset="0"/>
                <a:cs typeface="Times New Roman" panose="02020603050405020304" pitchFamily="18" charset="0"/>
              </a:rPr>
              <a:t> </a:t>
            </a:r>
            <a:r>
              <a:rPr lang="en-US" sz="2200" dirty="0">
                <a:effectLst/>
                <a:latin typeface="Garamond" panose="02020404030301010803" pitchFamily="18" charset="0"/>
                <a:ea typeface="Calibri" panose="020F0502020204030204" pitchFamily="34" charset="0"/>
                <a:cs typeface="Times New Roman" panose="02020603050405020304" pitchFamily="18" charset="0"/>
              </a:rPr>
              <a:t> </a:t>
            </a:r>
            <a:r>
              <a:rPr lang="en-US"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a:t>
            </a: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St Helens Smelting Co v Tipping</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(1865) 11 HL 642</a:t>
            </a:r>
            <a:b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 </a:t>
            </a: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ACL Electronics (HK) Ltd v Bulmer</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Ltd [1992] 1 HKC 133</a:t>
            </a:r>
            <a:br>
              <a:rPr lang="en-US"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br>
            <a:r>
              <a:rPr lang="en-GB" sz="18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a:t>
            </a:r>
            <a:endParaRPr lang="en-US" sz="2600" dirty="0">
              <a:solidFill>
                <a:srgbClr val="FF0000"/>
              </a:solidFill>
            </a:endParaRPr>
          </a:p>
        </p:txBody>
      </p:sp>
      <p:pic>
        <p:nvPicPr>
          <p:cNvPr id="1032" name="Picture 8" descr="Victorian Sex Workers – John's Chronicle">
            <a:extLst>
              <a:ext uri="{FF2B5EF4-FFF2-40B4-BE49-F238E27FC236}">
                <a16:creationId xmlns:a16="http://schemas.microsoft.com/office/drawing/2014/main" id="{494C9FF8-C85C-930B-F8F2-2CECCDB265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2775" y="3562324"/>
            <a:ext cx="2959224" cy="3295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11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70F4-3A6F-B523-D1DD-B5C86D175282}"/>
              </a:ext>
            </a:extLst>
          </p:cNvPr>
          <p:cNvSpPr>
            <a:spLocks noGrp="1"/>
          </p:cNvSpPr>
          <p:nvPr>
            <p:ph type="title"/>
          </p:nvPr>
        </p:nvSpPr>
        <p:spPr>
          <a:xfrm>
            <a:off x="1" y="0"/>
            <a:ext cx="9472474" cy="6858000"/>
          </a:xfrm>
          <a:solidFill>
            <a:schemeClr val="accent2">
              <a:lumMod val="40000"/>
              <a:lumOff val="60000"/>
            </a:schemeClr>
          </a:solidFill>
        </p:spPr>
        <p:txBody>
          <a:bodyPr>
            <a:normAutofit fontScale="90000"/>
          </a:bodyPr>
          <a:lstStyle/>
          <a:p>
            <a:pPr marL="0" marR="0">
              <a:spcBef>
                <a:spcPts val="0"/>
              </a:spcBef>
              <a:spcAft>
                <a:spcPts val="0"/>
              </a:spcAft>
              <a:tabLst>
                <a:tab pos="-457200" algn="l"/>
              </a:tabLst>
            </a:pPr>
            <a:r>
              <a:rPr lang="en-GB" sz="3000" b="1"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D.  “Unreasonable Interference”</a:t>
            </a:r>
            <a:br>
              <a:rPr lang="en-US" sz="1300" dirty="0">
                <a:effectLst/>
                <a:latin typeface="Garamond" panose="02020404030301010803" pitchFamily="18" charset="0"/>
                <a:ea typeface="Calibri" panose="020F0502020204030204" pitchFamily="34" charset="0"/>
                <a:cs typeface="Times New Roman" panose="02020603050405020304" pitchFamily="18" charset="0"/>
              </a:rPr>
            </a:br>
            <a:br>
              <a:rPr lang="en-US" sz="1300" dirty="0">
                <a:effectLst/>
                <a:latin typeface="Garamond" panose="02020404030301010803" pitchFamily="18" charset="0"/>
                <a:ea typeface="Calibri" panose="020F0502020204030204" pitchFamily="34" charset="0"/>
                <a:cs typeface="Times New Roman" panose="02020603050405020304" pitchFamily="18" charset="0"/>
              </a:rPr>
            </a:br>
            <a:r>
              <a:rPr lang="en-GB" sz="24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Lord Leggatt’s doubts in </a:t>
            </a:r>
            <a:r>
              <a:rPr lang="en-GB" sz="2400" i="1" dirty="0" err="1">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Fearn</a:t>
            </a:r>
            <a:r>
              <a:rPr lang="en-GB" sz="2400" i="1"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 aside, </a:t>
            </a:r>
            <a:r>
              <a:rPr lang="en-GB" sz="24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this important requirement is a description of the nature of the effect on C (rather than a characterisation of the way that D behaves).</a:t>
            </a:r>
            <a:br>
              <a:rPr lang="en-GB" sz="13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br>
            <a:br>
              <a:rPr lang="en-US" sz="13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400" b="1"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NB  </a:t>
            </a:r>
            <a:r>
              <a:rPr lang="en-GB" sz="24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Strict liability = liability regardless of personal fault, not liability without fault.</a:t>
            </a:r>
            <a:br>
              <a:rPr lang="en-GB" sz="13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br>
            <a:br>
              <a:rPr lang="en-US" sz="1300" dirty="0">
                <a:solidFill>
                  <a:schemeClr val="tx2">
                    <a:lumMod val="75000"/>
                    <a:lumOff val="25000"/>
                  </a:schemeClr>
                </a:solidFill>
                <a:latin typeface="Garamond" panose="02020404030301010803" pitchFamily="18" charset="0"/>
                <a:ea typeface="Calibri" panose="020F0502020204030204" pitchFamily="34" charset="0"/>
                <a:cs typeface="Times New Roman" panose="02020603050405020304" pitchFamily="18" charset="0"/>
              </a:rPr>
            </a:br>
            <a:r>
              <a:rPr lang="en-GB" sz="24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Certain factors shine some light on what is entailed by an unreasonable interference.</a:t>
            </a:r>
            <a:br>
              <a:rPr lang="en-US" sz="2400" dirty="0">
                <a:solidFill>
                  <a:schemeClr val="tx2">
                    <a:lumMod val="75000"/>
                    <a:lumOff val="25000"/>
                  </a:schemeClr>
                </a:solidFill>
                <a:latin typeface="Garamond" panose="02020404030301010803" pitchFamily="18" charset="0"/>
                <a:ea typeface="Calibri" panose="020F0502020204030204" pitchFamily="34" charset="0"/>
                <a:cs typeface="Times New Roman" panose="02020603050405020304" pitchFamily="18" charset="0"/>
              </a:rPr>
            </a:br>
            <a:br>
              <a:rPr lang="en-US" sz="1700" dirty="0">
                <a:latin typeface="Garamond" panose="02020404030301010803" pitchFamily="18" charset="0"/>
                <a:ea typeface="Calibri" panose="020F0502020204030204" pitchFamily="34" charset="0"/>
                <a:cs typeface="Times New Roman" panose="02020603050405020304" pitchFamily="18" charset="0"/>
              </a:rPr>
            </a:br>
            <a:r>
              <a:rPr lang="en-GB" sz="2400" b="1"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1.  Seriousness of the Interference.</a:t>
            </a:r>
            <a:br>
              <a:rPr lang="en-GB" sz="2400" b="1"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br>
              <a:rPr lang="en-US" sz="900" b="1"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400" b="1"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(a)  Duration</a:t>
            </a:r>
            <a:br>
              <a:rPr lang="en-US" sz="2400" b="1" dirty="0">
                <a:latin typeface="Garamond" panose="02020404030301010803" pitchFamily="18" charset="0"/>
                <a:ea typeface="Calibri" panose="020F0502020204030204" pitchFamily="34" charset="0"/>
                <a:cs typeface="Times New Roman" panose="02020603050405020304" pitchFamily="18" charset="0"/>
              </a:rPr>
            </a:br>
            <a:br>
              <a:rPr lang="en-US" sz="1300" b="1" dirty="0">
                <a:solidFill>
                  <a:schemeClr val="tx2">
                    <a:lumMod val="75000"/>
                    <a:lumOff val="25000"/>
                  </a:schemeClr>
                </a:solidFill>
                <a:latin typeface="Garamond" panose="02020404030301010803" pitchFamily="18" charset="0"/>
                <a:ea typeface="Calibri" panose="020F0502020204030204" pitchFamily="34" charset="0"/>
                <a:cs typeface="Times New Roman" panose="02020603050405020304" pitchFamily="18" charset="0"/>
              </a:rPr>
            </a:br>
            <a:r>
              <a:rPr lang="en-GB" sz="2400" dirty="0">
                <a:solidFill>
                  <a:schemeClr val="tx2">
                    <a:lumMod val="75000"/>
                    <a:lumOff val="25000"/>
                  </a:schemeClr>
                </a:solidFill>
                <a:effectLst/>
                <a:latin typeface="Garamond" panose="02020404030301010803" pitchFamily="18" charset="0"/>
                <a:ea typeface="Calibri" panose="020F0502020204030204" pitchFamily="34" charset="0"/>
                <a:cs typeface="Times New Roman" panose="02020603050405020304" pitchFamily="18" charset="0"/>
              </a:rPr>
              <a:t>The longer an interference = more serious = more unreasonable.</a:t>
            </a:r>
            <a:br>
              <a:rPr lang="en-US" sz="2400" dirty="0">
                <a:solidFill>
                  <a:schemeClr val="tx2">
                    <a:lumMod val="75000"/>
                    <a:lumOff val="25000"/>
                  </a:schemeClr>
                </a:solidFill>
                <a:latin typeface="Garamond" panose="02020404030301010803" pitchFamily="18" charset="0"/>
                <a:ea typeface="Calibri" panose="020F0502020204030204" pitchFamily="34" charset="0"/>
                <a:cs typeface="Times New Roman" panose="02020603050405020304" pitchFamily="18" charset="0"/>
              </a:rPr>
            </a:br>
            <a:br>
              <a:rPr lang="en-US" sz="1300" dirty="0">
                <a:latin typeface="Garamond" panose="02020404030301010803" pitchFamily="18" charset="0"/>
                <a:ea typeface="Calibri" panose="020F0502020204030204" pitchFamily="34" charset="0"/>
                <a:cs typeface="Times New Roman" panose="02020603050405020304" pitchFamily="18" charset="0"/>
              </a:rPr>
            </a:br>
            <a:r>
              <a:rPr lang="en-GB" sz="2400" i="1" dirty="0" err="1">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Matania</a:t>
            </a:r>
            <a:r>
              <a:rPr lang="en-GB" sz="2400" i="1"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v National Provincial Bank</a:t>
            </a:r>
            <a:r>
              <a:rPr lang="en-GB" sz="2400" dirty="0">
                <a:solidFill>
                  <a:schemeClr val="accent2">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[1936] 2 All ER 633</a:t>
            </a:r>
            <a:br>
              <a:rPr lang="en-GB" sz="1600" dirty="0">
                <a:effectLst/>
                <a:latin typeface="Garamond" panose="02020404030301010803" pitchFamily="18" charset="0"/>
                <a:ea typeface="Calibri" panose="020F0502020204030204" pitchFamily="34" charset="0"/>
                <a:cs typeface="Times New Roman" panose="02020603050405020304" pitchFamily="18" charset="0"/>
              </a:rPr>
            </a:br>
            <a:br>
              <a:rPr lang="en-GB" sz="1600" dirty="0">
                <a:effectLst/>
                <a:latin typeface="Garamond" panose="02020404030301010803" pitchFamily="18" charset="0"/>
                <a:ea typeface="Calibri" panose="020F0502020204030204" pitchFamily="34" charset="0"/>
                <a:cs typeface="Times New Roman" panose="02020603050405020304" pitchFamily="18" charset="0"/>
              </a:rPr>
            </a:br>
            <a:r>
              <a:rPr lang="en-GB" sz="2400" dirty="0">
                <a:effectLst/>
                <a:latin typeface="Garamond" panose="02020404030301010803" pitchFamily="18" charset="0"/>
                <a:ea typeface="Calibri" panose="020F0502020204030204" pitchFamily="34" charset="0"/>
                <a:cs typeface="Times New Roman" panose="02020603050405020304" pitchFamily="18" charset="0"/>
              </a:rPr>
              <a:t>   </a:t>
            </a:r>
            <a:r>
              <a:rPr lang="en-GB" sz="2400" dirty="0">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“the law, in judging what constitutes a nuisance, does take into account both the</a:t>
            </a:r>
            <a:br>
              <a:rPr lang="en-GB" sz="2400" dirty="0">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br>
            <a:r>
              <a:rPr lang="en-GB" sz="2400" dirty="0">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   object and duration of that which is said to constitute the nuisance”. (</a:t>
            </a:r>
            <a:r>
              <a:rPr lang="en-GB" sz="2400" dirty="0" err="1">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Slesser</a:t>
            </a:r>
            <a:r>
              <a:rPr lang="en-GB" sz="2400" dirty="0">
                <a:solidFill>
                  <a:schemeClr val="accent5"/>
                </a:solidFill>
                <a:effectLst/>
                <a:latin typeface="Garamond" panose="02020404030301010803" pitchFamily="18" charset="0"/>
                <a:ea typeface="Calibri" panose="020F0502020204030204" pitchFamily="34" charset="0"/>
                <a:cs typeface="Times New Roman" panose="02020603050405020304" pitchFamily="18" charset="0"/>
              </a:rPr>
              <a:t> LJ)</a:t>
            </a:r>
            <a:br>
              <a:rPr lang="en-US" sz="2200" dirty="0">
                <a:solidFill>
                  <a:schemeClr val="accent5"/>
                </a:solidFill>
                <a:effectLst/>
                <a:latin typeface="Courier"/>
                <a:ea typeface="Times New Roman" panose="02020603050405020304" pitchFamily="18" charset="0"/>
                <a:cs typeface="Times New Roman" panose="02020603050405020304" pitchFamily="18" charset="0"/>
              </a:rPr>
            </a:br>
            <a:r>
              <a:rPr lang="en-GB" sz="2200" spc="-15" dirty="0">
                <a:solidFill>
                  <a:schemeClr val="accent5"/>
                </a:solidFill>
                <a:effectLst/>
                <a:latin typeface="Garamond" panose="02020404030301010803" pitchFamily="18" charset="0"/>
                <a:ea typeface="Times New Roman" panose="02020603050405020304" pitchFamily="18" charset="0"/>
                <a:cs typeface="Times New Roman" panose="02020603050405020304" pitchFamily="18" charset="0"/>
              </a:rPr>
              <a:t> </a:t>
            </a:r>
            <a:br>
              <a:rPr lang="en-US" sz="2200" dirty="0">
                <a:effectLst/>
                <a:latin typeface="Courier"/>
                <a:ea typeface="Times New Roman" panose="02020603050405020304" pitchFamily="18" charset="0"/>
                <a:cs typeface="Times New Roman" panose="02020603050405020304" pitchFamily="18" charset="0"/>
              </a:rPr>
            </a:br>
            <a:r>
              <a:rPr lang="en-GB" sz="2400" b="1" dirty="0">
                <a:solidFill>
                  <a:schemeClr val="accent6">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(b)  Character of the Harm</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It is generally more difficult to justify physical damage to C’s land than amenity nuisance.</a:t>
            </a:r>
            <a:br>
              <a:rPr lang="en-US" sz="1300" dirty="0">
                <a:effectLst/>
                <a:latin typeface="Garamond" panose="02020404030301010803" pitchFamily="18" charset="0"/>
                <a:ea typeface="Calibri" panose="020F0502020204030204" pitchFamily="34" charset="0"/>
                <a:cs typeface="Times New Roman" panose="02020603050405020304" pitchFamily="18" charset="0"/>
              </a:rPr>
            </a:br>
            <a:r>
              <a:rPr lang="en-GB" sz="1300" dirty="0">
                <a:effectLst/>
                <a:latin typeface="Garamond" panose="02020404030301010803" pitchFamily="18" charset="0"/>
                <a:ea typeface="Calibri" panose="020F0502020204030204" pitchFamily="34" charset="0"/>
                <a:cs typeface="Times New Roman" panose="02020603050405020304" pitchFamily="18" charset="0"/>
              </a:rPr>
              <a:t> </a:t>
            </a:r>
            <a:br>
              <a:rPr lang="en-US" sz="13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effectLst/>
                <a:latin typeface="Garamond" panose="02020404030301010803" pitchFamily="18" charset="0"/>
                <a:ea typeface="Calibri" panose="020F0502020204030204" pitchFamily="34" charset="0"/>
                <a:cs typeface="Times New Roman" panose="02020603050405020304" pitchFamily="18" charset="0"/>
              </a:rPr>
              <a:t>St Helens Smelting Co v Tipping</a:t>
            </a: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r>
              <a:rPr lang="en-GB" sz="2200" i="1" dirty="0">
                <a:effectLst/>
                <a:latin typeface="Garamond" panose="02020404030301010803" pitchFamily="18" charset="0"/>
                <a:ea typeface="Calibri" panose="020F0502020204030204" pitchFamily="34" charset="0"/>
                <a:cs typeface="Times New Roman" panose="02020603050405020304" pitchFamily="18" charset="0"/>
              </a:rPr>
              <a:t>supra</a:t>
            </a:r>
            <a:r>
              <a:rPr lang="en-GB" sz="2200" dirty="0">
                <a:effectLst/>
                <a:latin typeface="Garamond" panose="02020404030301010803" pitchFamily="18" charset="0"/>
                <a:ea typeface="Calibri" panose="020F0502020204030204" pitchFamily="34" charset="0"/>
                <a:cs typeface="Times New Roman" panose="02020603050405020304" pitchFamily="18" charset="0"/>
              </a:rPr>
              <a:t>): locality has no exculpatory value in property damage cases.</a:t>
            </a:r>
            <a:endParaRPr lang="en-US" sz="2200" dirty="0">
              <a:solidFill>
                <a:srgbClr val="00B0F0"/>
              </a:solidFill>
            </a:endParaRPr>
          </a:p>
        </p:txBody>
      </p:sp>
      <p:pic>
        <p:nvPicPr>
          <p:cNvPr id="2052" name="Picture 4" descr="Factory Records: FAC 401 '24 Hour Party ...">
            <a:extLst>
              <a:ext uri="{FF2B5EF4-FFF2-40B4-BE49-F238E27FC236}">
                <a16:creationId xmlns:a16="http://schemas.microsoft.com/office/drawing/2014/main" id="{7AF1BD92-64D9-1827-EC1E-ECE6C7F02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1251" y="-1"/>
            <a:ext cx="2630750" cy="26361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9565B6-44AB-4A22-003F-A8511691A2D9}"/>
              </a:ext>
            </a:extLst>
          </p:cNvPr>
          <p:cNvSpPr txBox="1"/>
          <p:nvPr/>
        </p:nvSpPr>
        <p:spPr>
          <a:xfrm>
            <a:off x="9561250" y="2636197"/>
            <a:ext cx="2630749" cy="1696106"/>
          </a:xfrm>
          <a:prstGeom prst="rect">
            <a:avLst/>
          </a:prstGeom>
          <a:solidFill>
            <a:schemeClr val="accent1">
              <a:lumMod val="40000"/>
              <a:lumOff val="60000"/>
            </a:schemeClr>
          </a:solidFill>
        </p:spPr>
        <p:txBody>
          <a:bodyPr wrap="square" rtlCol="0">
            <a:spAutoFit/>
          </a:bodyPr>
          <a:lstStyle/>
          <a:p>
            <a:endParaRPr lang="en-US" dirty="0"/>
          </a:p>
        </p:txBody>
      </p:sp>
      <p:pic>
        <p:nvPicPr>
          <p:cNvPr id="2058" name="Picture 10" descr="Blackheath Tree Surgeons - Neighbours overhanging branches">
            <a:extLst>
              <a:ext uri="{FF2B5EF4-FFF2-40B4-BE49-F238E27FC236}">
                <a16:creationId xmlns:a16="http://schemas.microsoft.com/office/drawing/2014/main" id="{7B942CCA-6BB3-601C-168B-4FCB546A06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248" y="4332302"/>
            <a:ext cx="2630751" cy="2525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39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3D0028-3F78-3AA6-816E-79C0B449F3CF}"/>
              </a:ext>
            </a:extLst>
          </p:cNvPr>
          <p:cNvSpPr txBox="1"/>
          <p:nvPr/>
        </p:nvSpPr>
        <p:spPr>
          <a:xfrm>
            <a:off x="9017531" y="4370033"/>
            <a:ext cx="3174466" cy="589054"/>
          </a:xfrm>
          <a:prstGeom prst="rect">
            <a:avLst/>
          </a:prstGeom>
          <a:solidFill>
            <a:schemeClr val="accent1">
              <a:lumMod val="60000"/>
              <a:lumOff val="40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9B647AFA-D6E6-B151-E801-94A430815636}"/>
              </a:ext>
            </a:extLst>
          </p:cNvPr>
          <p:cNvSpPr txBox="1"/>
          <p:nvPr/>
        </p:nvSpPr>
        <p:spPr>
          <a:xfrm>
            <a:off x="9017531" y="1882066"/>
            <a:ext cx="3174465" cy="520347"/>
          </a:xfrm>
          <a:prstGeom prst="rect">
            <a:avLst/>
          </a:prstGeom>
          <a:solidFill>
            <a:schemeClr val="accent1">
              <a:lumMod val="60000"/>
              <a:lumOff val="40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A231EC5F-7622-3602-77EA-8C93211A38B1}"/>
              </a:ext>
            </a:extLst>
          </p:cNvPr>
          <p:cNvSpPr>
            <a:spLocks noGrp="1"/>
          </p:cNvSpPr>
          <p:nvPr>
            <p:ph type="title"/>
          </p:nvPr>
        </p:nvSpPr>
        <p:spPr>
          <a:xfrm>
            <a:off x="0" y="1"/>
            <a:ext cx="8929991" cy="6858000"/>
          </a:xfrm>
          <a:solidFill>
            <a:schemeClr val="accent3">
              <a:lumMod val="60000"/>
              <a:lumOff val="40000"/>
            </a:schemeClr>
          </a:solidFill>
        </p:spPr>
        <p:txBody>
          <a:bodyPr>
            <a:normAutofit/>
          </a:bodyPr>
          <a:lstStyle/>
          <a:p>
            <a:pPr marL="0" marR="0">
              <a:spcBef>
                <a:spcPts val="0"/>
              </a:spcBef>
              <a:spcAft>
                <a:spcPts val="0"/>
              </a:spcAft>
              <a:tabLst>
                <a:tab pos="-457200" algn="l"/>
              </a:tabLst>
            </a:pPr>
            <a:r>
              <a:rPr lang="en-GB" sz="27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t>2  Character of the Defendant’s User</a:t>
            </a:r>
            <a:br>
              <a:rPr lang="en-GB" sz="1400" b="1" dirty="0">
                <a:solidFill>
                  <a:srgbClr val="C00000"/>
                </a:solidFill>
                <a:effectLst/>
                <a:latin typeface="Garamond" panose="02020404030301010803" pitchFamily="18" charset="0"/>
                <a:ea typeface="Calibri" panose="020F0502020204030204" pitchFamily="34" charset="0"/>
                <a:cs typeface="Times New Roman" panose="02020603050405020304" pitchFamily="18" charset="0"/>
              </a:rPr>
            </a:br>
            <a:br>
              <a:rPr lang="en-GB" sz="1400" b="1"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err="1">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Fearn</a:t>
            </a:r>
            <a:r>
              <a:rPr lang="en-GB" sz="2200" i="1"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 </a:t>
            </a:r>
            <a:r>
              <a:rPr lang="en-GB" sz="22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(above)</a:t>
            </a:r>
            <a:r>
              <a:rPr lang="en-GB" sz="1400" dirty="0">
                <a:effectLst/>
                <a:latin typeface="Garamond" panose="02020404030301010803" pitchFamily="18" charset="0"/>
                <a:ea typeface="Calibri" panose="020F0502020204030204" pitchFamily="34" charset="0"/>
                <a:cs typeface="Times New Roman" panose="02020603050405020304" pitchFamily="18" charset="0"/>
              </a:rPr>
              <a:t> </a:t>
            </a:r>
            <a:r>
              <a:rPr lang="en-GB" sz="20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[Now the leading authority on what a reasonable user entails</a:t>
            </a:r>
            <a:r>
              <a:rPr lang="en-GB" sz="1800" dirty="0">
                <a:solidFill>
                  <a:srgbClr val="FF0000"/>
                </a:solidFill>
                <a:effectLst/>
                <a:latin typeface="Garamond" panose="02020404030301010803" pitchFamily="18" charset="0"/>
                <a:ea typeface="Calibri" panose="020F0502020204030204" pitchFamily="34" charset="0"/>
                <a:cs typeface="Times New Roman" panose="02020603050405020304" pitchFamily="18" charset="0"/>
              </a:rPr>
              <a:t>.]</a:t>
            </a:r>
            <a:br>
              <a:rPr lang="en-GB" sz="1800" dirty="0">
                <a:effectLst/>
                <a:latin typeface="Garamond" panose="02020404030301010803" pitchFamily="18" charset="0"/>
                <a:ea typeface="Calibri" panose="020F0502020204030204" pitchFamily="34" charset="0"/>
                <a:cs typeface="Times New Roman" panose="02020603050405020304" pitchFamily="18" charset="0"/>
              </a:rPr>
            </a:br>
            <a:br>
              <a:rPr lang="en-GB" sz="1800" dirty="0">
                <a:effectLst/>
                <a:latin typeface="Garamond" panose="02020404030301010803" pitchFamily="18" charset="0"/>
                <a:ea typeface="Calibri" panose="020F0502020204030204" pitchFamily="34" charset="0"/>
                <a:cs typeface="Times New Roman" panose="02020603050405020304" pitchFamily="18" charset="0"/>
              </a:rPr>
            </a:br>
            <a:r>
              <a:rPr lang="en-GB" sz="1800" dirty="0">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a:t>
            </a:r>
            <a:r>
              <a:rPr lang="en-GB" sz="2000" dirty="0">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The two conditions of [reasonable user are whether] … the acts complained of were </a:t>
            </a:r>
            <a:br>
              <a:rPr lang="en-GB" sz="2000" dirty="0">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000" dirty="0">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a:t>
            </a:r>
            <a:r>
              <a:rPr lang="en-GB" sz="2000" dirty="0" err="1">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i</a:t>
            </a:r>
            <a:r>
              <a:rPr lang="en-GB" sz="2000" dirty="0">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necessary for the common and ordinary use and occupation of land, and (ii) </a:t>
            </a:r>
            <a:br>
              <a:rPr lang="en-GB" sz="2000" dirty="0">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000" dirty="0">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‘conveniently done’ - that is to say, done with proper consideration for the interests of</a:t>
            </a:r>
            <a:br>
              <a:rPr lang="en-GB" sz="2000" dirty="0">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000" dirty="0">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neighbouring occupiers”.</a:t>
            </a:r>
            <a:br>
              <a:rPr lang="en-US" sz="2000" dirty="0">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US" sz="2000" b="1"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NB</a:t>
            </a:r>
            <a:r>
              <a:rPr lang="en-US" sz="2000"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a:t>
            </a:r>
            <a:r>
              <a:rPr lang="en-GB" sz="2000"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If you make an unnecessary/abnormal use of your property, you will fail at limb </a:t>
            </a:r>
            <a:br>
              <a:rPr lang="en-GB" sz="2000"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000"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(1) to show a reasonable user.  </a:t>
            </a:r>
            <a:br>
              <a:rPr lang="en-GB" sz="2000"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br>
              <a:rPr lang="en-US" sz="2000"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000"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But even if you don’t fail at limb (1), you may still fail at limb (2). </a:t>
            </a:r>
            <a:br>
              <a:rPr lang="en-US" sz="2000"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br>
              <a:rPr lang="en-US" sz="2000"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000"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Ultimately, it was because D (an art gallery) was providing the public with the chance to intrusively view the Ps that its user was considered unreasonable.  </a:t>
            </a:r>
            <a:br>
              <a:rPr lang="en-US" sz="2000"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br>
              <a:rPr lang="en-US" sz="2000"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000"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It was not “necessary for the ordinary occupation land”. </a:t>
            </a:r>
            <a:br>
              <a:rPr lang="en-GB" sz="2000" dirty="0">
                <a:solidFill>
                  <a:schemeClr val="accent5">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br>
              <a:rPr lang="en-US" sz="2000" dirty="0">
                <a:latin typeface="Garamond" panose="02020404030301010803" pitchFamily="18" charset="0"/>
                <a:ea typeface="Calibri" panose="020F0502020204030204" pitchFamily="34" charset="0"/>
                <a:cs typeface="Times New Roman" panose="02020603050405020304" pitchFamily="18" charset="0"/>
              </a:rPr>
            </a:br>
            <a:r>
              <a:rPr lang="en-US" sz="2000" dirty="0">
                <a:latin typeface="Garamond" panose="02020404030301010803" pitchFamily="18" charset="0"/>
                <a:ea typeface="Calibri" panose="020F0502020204030204" pitchFamily="34" charset="0"/>
                <a:cs typeface="Times New Roman" panose="02020603050405020304" pitchFamily="18" charset="0"/>
              </a:rPr>
              <a:t>   </a:t>
            </a:r>
            <a:r>
              <a:rPr lang="en-US" sz="2000" dirty="0">
                <a:solidFill>
                  <a:schemeClr val="accent4">
                    <a:lumMod val="50000"/>
                  </a:schemeClr>
                </a:solidFill>
                <a:latin typeface="Garamond" panose="02020404030301010803" pitchFamily="18" charset="0"/>
                <a:ea typeface="Calibri" panose="020F0502020204030204" pitchFamily="34" charset="0"/>
                <a:cs typeface="Times New Roman" panose="02020603050405020304" pitchFamily="18" charset="0"/>
              </a:rPr>
              <a:t>“</a:t>
            </a:r>
            <a:r>
              <a:rPr lang="en-GB" sz="2000" dirty="0">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Inviting several hundred thousand visitors a year to look out at the view from your </a:t>
            </a:r>
            <a:br>
              <a:rPr lang="en-GB" sz="2000" dirty="0">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000" dirty="0">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building cannot by any stretch of the imagination be regarded as a common or </a:t>
            </a:r>
            <a:br>
              <a:rPr lang="en-GB" sz="2000" dirty="0">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000" dirty="0">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t>    ordinary use of land”. (Lord Leggatt).</a:t>
            </a:r>
            <a:br>
              <a:rPr lang="en-GB" sz="2000" dirty="0">
                <a:solidFill>
                  <a:schemeClr val="accent4">
                    <a:lumMod val="50000"/>
                  </a:schemeClr>
                </a:solidFill>
                <a:effectLst/>
                <a:latin typeface="Garamond" panose="02020404030301010803" pitchFamily="18" charset="0"/>
                <a:ea typeface="Calibri" panose="020F0502020204030204" pitchFamily="34" charset="0"/>
                <a:cs typeface="Times New Roman" panose="02020603050405020304" pitchFamily="18" charset="0"/>
              </a:rPr>
            </a:br>
            <a:br>
              <a:rPr lang="en-US" sz="2000" dirty="0">
                <a:effectLst/>
                <a:latin typeface="Garamond" panose="02020404030301010803" pitchFamily="18" charset="0"/>
                <a:ea typeface="Calibri" panose="020F0502020204030204" pitchFamily="34" charset="0"/>
                <a:cs typeface="Times New Roman" panose="02020603050405020304" pitchFamily="18" charset="0"/>
              </a:rPr>
            </a:br>
            <a:r>
              <a:rPr lang="en-GB" sz="2000" dirty="0">
                <a:solidFill>
                  <a:srgbClr val="002060"/>
                </a:solidFill>
                <a:effectLst/>
                <a:latin typeface="Garamond" panose="02020404030301010803" pitchFamily="18" charset="0"/>
                <a:ea typeface="Calibri" panose="020F0502020204030204" pitchFamily="34" charset="0"/>
                <a:cs typeface="Times New Roman" panose="02020603050405020304" pitchFamily="18" charset="0"/>
              </a:rPr>
              <a:t>Several other factors help illuminate things further…</a:t>
            </a:r>
            <a:endParaRPr lang="en-US" sz="2000" dirty="0">
              <a:solidFill>
                <a:srgbClr val="002060"/>
              </a:solidFill>
            </a:endParaRPr>
          </a:p>
        </p:txBody>
      </p:sp>
      <p:pic>
        <p:nvPicPr>
          <p:cNvPr id="3076" name="Picture 4" descr="Owners of £2m flats overlooked by Tate Modern lose legal battle | Daily  Mail Online">
            <a:extLst>
              <a:ext uri="{FF2B5EF4-FFF2-40B4-BE49-F238E27FC236}">
                <a16:creationId xmlns:a16="http://schemas.microsoft.com/office/drawing/2014/main" id="{8D4CED39-9995-AD3A-D2EE-AFA5F0946B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536" y="68094"/>
            <a:ext cx="3174460" cy="181397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ate Modern visitors sympathise with ...">
            <a:extLst>
              <a:ext uri="{FF2B5EF4-FFF2-40B4-BE49-F238E27FC236}">
                <a16:creationId xmlns:a16="http://schemas.microsoft.com/office/drawing/2014/main" id="{65E496EF-8AB3-159B-86C5-BCF7CDBB8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534" y="4665216"/>
            <a:ext cx="3174462" cy="219278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2million luxury flats overlooked ...">
            <a:extLst>
              <a:ext uri="{FF2B5EF4-FFF2-40B4-BE49-F238E27FC236}">
                <a16:creationId xmlns:a16="http://schemas.microsoft.com/office/drawing/2014/main" id="{AECEF6D5-6445-38DD-F559-B86C94C57E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534" y="2177249"/>
            <a:ext cx="3174466" cy="2192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31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07CE4-A122-6EF7-E4FA-A7C8F68E2F33}"/>
              </a:ext>
            </a:extLst>
          </p:cNvPr>
          <p:cNvSpPr>
            <a:spLocks noGrp="1"/>
          </p:cNvSpPr>
          <p:nvPr>
            <p:ph type="title"/>
          </p:nvPr>
        </p:nvSpPr>
        <p:spPr>
          <a:xfrm>
            <a:off x="-2" y="1"/>
            <a:ext cx="8287967" cy="6858000"/>
          </a:xfrm>
          <a:solidFill>
            <a:srgbClr val="0070C0"/>
          </a:solidFill>
        </p:spPr>
        <p:txBody>
          <a:bodyPr>
            <a:normAutofit fontScale="90000"/>
          </a:bodyPr>
          <a:lstStyle/>
          <a:p>
            <a:pPr marL="0" marR="0">
              <a:spcBef>
                <a:spcPts val="0"/>
              </a:spcBef>
              <a:spcAft>
                <a:spcPts val="0"/>
              </a:spcAft>
              <a:tabLst>
                <a:tab pos="-457200" algn="l"/>
              </a:tabLst>
            </a:pPr>
            <a:br>
              <a:rPr lang="en-GB" sz="2400" b="1" spc="-15" dirty="0">
                <a:solidFill>
                  <a:srgbClr val="C00000"/>
                </a:solidFill>
                <a:effectLst/>
                <a:latin typeface="Garamond" panose="02020404030301010803" pitchFamily="18" charset="0"/>
                <a:ea typeface="Times New Roman" panose="02020603050405020304" pitchFamily="18" charset="0"/>
                <a:cs typeface="Times New Roman" panose="02020603050405020304" pitchFamily="18" charset="0"/>
              </a:rPr>
            </a:br>
            <a:r>
              <a:rPr lang="en-GB" sz="2800" b="1" dirty="0">
                <a:solidFill>
                  <a:schemeClr val="bg2"/>
                </a:solidFill>
                <a:effectLst/>
                <a:latin typeface="Garamond" panose="02020404030301010803" pitchFamily="18" charset="0"/>
                <a:ea typeface="Calibri" panose="020F0502020204030204" pitchFamily="34" charset="0"/>
                <a:cs typeface="Times New Roman" panose="02020603050405020304" pitchFamily="18" charset="0"/>
              </a:rPr>
              <a:t>(a)	D’s malicious activities</a:t>
            </a:r>
            <a:br>
              <a:rPr lang="en-US" sz="2500" dirty="0">
                <a:solidFill>
                  <a:schemeClr val="bg2"/>
                </a:solidFill>
                <a:effectLst/>
                <a:latin typeface="Garamond" panose="02020404030301010803" pitchFamily="18" charset="0"/>
                <a:ea typeface="Calibri" panose="020F0502020204030204" pitchFamily="34" charset="0"/>
                <a:cs typeface="Times New Roman" panose="02020603050405020304" pitchFamily="18" charset="0"/>
              </a:rPr>
            </a:br>
            <a:r>
              <a:rPr lang="en-GB" sz="1800" b="1"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FFFF00"/>
                </a:solidFill>
                <a:effectLst/>
                <a:latin typeface="Garamond" panose="02020404030301010803" pitchFamily="18" charset="0"/>
                <a:ea typeface="Calibri" panose="020F0502020204030204" pitchFamily="34" charset="0"/>
                <a:cs typeface="Times New Roman" panose="02020603050405020304" pitchFamily="18" charset="0"/>
              </a:rPr>
              <a:t>Though liability in nuisance is technically strict, the malice in D’s user can be a material consideration since if D’s user is malicious, he can never justify the interference thereby caused. </a:t>
            </a:r>
            <a:br>
              <a:rPr lang="en-US" sz="2200" dirty="0">
                <a:solidFill>
                  <a:srgbClr val="FFFF00"/>
                </a:solidFill>
                <a:effectLst/>
                <a:latin typeface="Garamond" panose="02020404030301010803" pitchFamily="18" charset="0"/>
                <a:ea typeface="Calibri" panose="020F0502020204030204" pitchFamily="34"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400" i="1" dirty="0">
                <a:solidFill>
                  <a:schemeClr val="accent5">
                    <a:lumMod val="20000"/>
                    <a:lumOff val="80000"/>
                  </a:schemeClr>
                </a:solidFill>
                <a:effectLst/>
                <a:latin typeface="Garamond" panose="02020404030301010803" pitchFamily="18" charset="0"/>
                <a:ea typeface="Calibri" panose="020F0502020204030204" pitchFamily="34" charset="0"/>
                <a:cs typeface="Times New Roman" panose="02020603050405020304" pitchFamily="18" charset="0"/>
              </a:rPr>
              <a:t>Hollywood Silver Fox v Emmett</a:t>
            </a:r>
            <a:r>
              <a:rPr lang="en-GB" sz="2400" dirty="0">
                <a:solidFill>
                  <a:schemeClr val="accent5">
                    <a:lumMod val="20000"/>
                    <a:lumOff val="80000"/>
                  </a:schemeClr>
                </a:solidFill>
                <a:effectLst/>
                <a:latin typeface="Garamond" panose="02020404030301010803" pitchFamily="18" charset="0"/>
                <a:ea typeface="Calibri" panose="020F0502020204030204" pitchFamily="34" charset="0"/>
                <a:cs typeface="Times New Roman" panose="02020603050405020304" pitchFamily="18" charset="0"/>
              </a:rPr>
              <a:t> [1936] 2 KB 468</a:t>
            </a:r>
            <a:br>
              <a:rPr lang="en-US" sz="2400" dirty="0">
                <a:solidFill>
                  <a:schemeClr val="accent5">
                    <a:lumMod val="20000"/>
                    <a:lumOff val="8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2400" i="1" dirty="0">
                <a:solidFill>
                  <a:schemeClr val="accent5">
                    <a:lumMod val="20000"/>
                    <a:lumOff val="80000"/>
                  </a:schemeClr>
                </a:solidFill>
                <a:effectLst/>
                <a:latin typeface="Garamond" panose="02020404030301010803" pitchFamily="18" charset="0"/>
                <a:ea typeface="Calibri" panose="020F0502020204030204" pitchFamily="34" charset="0"/>
                <a:cs typeface="Times New Roman" panose="02020603050405020304" pitchFamily="18" charset="0"/>
              </a:rPr>
              <a:t>Pong </a:t>
            </a:r>
            <a:r>
              <a:rPr lang="en-GB" sz="2400" i="1" dirty="0" err="1">
                <a:solidFill>
                  <a:schemeClr val="accent5">
                    <a:lumMod val="20000"/>
                    <a:lumOff val="80000"/>
                  </a:schemeClr>
                </a:solidFill>
                <a:effectLst/>
                <a:latin typeface="Garamond" panose="02020404030301010803" pitchFamily="18" charset="0"/>
                <a:ea typeface="Calibri" panose="020F0502020204030204" pitchFamily="34" charset="0"/>
                <a:cs typeface="Times New Roman" panose="02020603050405020304" pitchFamily="18" charset="0"/>
              </a:rPr>
              <a:t>Seong</a:t>
            </a:r>
            <a:r>
              <a:rPr lang="en-GB" sz="2400" i="1" dirty="0">
                <a:solidFill>
                  <a:schemeClr val="accent5">
                    <a:lumMod val="20000"/>
                    <a:lumOff val="80000"/>
                  </a:schemeClr>
                </a:solidFill>
                <a:effectLst/>
                <a:latin typeface="Garamond" panose="02020404030301010803" pitchFamily="18" charset="0"/>
                <a:ea typeface="Calibri" panose="020F0502020204030204" pitchFamily="34" charset="0"/>
                <a:cs typeface="Times New Roman" panose="02020603050405020304" pitchFamily="18" charset="0"/>
              </a:rPr>
              <a:t> Teresa v Chan Norman </a:t>
            </a:r>
            <a:r>
              <a:rPr lang="en-GB" sz="2400" dirty="0">
                <a:solidFill>
                  <a:schemeClr val="accent5">
                    <a:lumMod val="20000"/>
                    <a:lumOff val="80000"/>
                  </a:schemeClr>
                </a:solidFill>
                <a:effectLst/>
                <a:latin typeface="Garamond" panose="02020404030301010803" pitchFamily="18" charset="0"/>
                <a:ea typeface="Calibri" panose="020F0502020204030204" pitchFamily="34" charset="0"/>
                <a:cs typeface="Times New Roman" panose="02020603050405020304" pitchFamily="18" charset="0"/>
              </a:rPr>
              <a:t>[2014] 6 HKC 515</a:t>
            </a:r>
            <a:br>
              <a:rPr lang="en-US" sz="2400" dirty="0">
                <a:solidFill>
                  <a:schemeClr val="accent5">
                    <a:lumMod val="20000"/>
                    <a:lumOff val="80000"/>
                  </a:schemeClr>
                </a:solidFill>
                <a:effectLst/>
                <a:latin typeface="Garamond" panose="02020404030301010803" pitchFamily="18" charset="0"/>
                <a:ea typeface="Calibri" panose="020F0502020204030204" pitchFamily="34"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a:t>
            </a:r>
            <a:r>
              <a:rPr lang="en-GB" sz="2300" dirty="0">
                <a:solidFill>
                  <a:srgbClr val="FFC000"/>
                </a:solidFill>
                <a:effectLst/>
                <a:latin typeface="Garamond" panose="02020404030301010803" pitchFamily="18" charset="0"/>
                <a:ea typeface="Calibri" panose="020F0502020204030204" pitchFamily="34" charset="0"/>
                <a:cs typeface="Times New Roman" panose="02020603050405020304" pitchFamily="18" charset="0"/>
              </a:rPr>
              <a:t> “Where noise is created deliberately and maliciously for the purposes of </a:t>
            </a:r>
            <a:br>
              <a:rPr lang="en-GB" sz="2300" dirty="0">
                <a:solidFill>
                  <a:srgbClr val="FFC000"/>
                </a:solidFill>
                <a:effectLst/>
                <a:latin typeface="Garamond" panose="02020404030301010803" pitchFamily="18" charset="0"/>
                <a:ea typeface="Calibri" panose="020F0502020204030204" pitchFamily="34" charset="0"/>
                <a:cs typeface="Times New Roman" panose="02020603050405020304" pitchFamily="18" charset="0"/>
              </a:rPr>
            </a:br>
            <a:r>
              <a:rPr lang="en-GB" sz="2300" dirty="0">
                <a:solidFill>
                  <a:srgbClr val="FFC000"/>
                </a:solidFill>
                <a:effectLst/>
                <a:latin typeface="Garamond" panose="02020404030301010803" pitchFamily="18" charset="0"/>
                <a:ea typeface="Calibri" panose="020F0502020204030204" pitchFamily="34" charset="0"/>
                <a:cs typeface="Times New Roman" panose="02020603050405020304" pitchFamily="18" charset="0"/>
              </a:rPr>
              <a:t>   causing annoyance, its </a:t>
            </a:r>
            <a:r>
              <a:rPr lang="en-GB" sz="2300" i="1" dirty="0">
                <a:solidFill>
                  <a:srgbClr val="FFC000"/>
                </a:solidFill>
                <a:effectLst/>
                <a:latin typeface="Garamond" panose="02020404030301010803" pitchFamily="18" charset="0"/>
                <a:ea typeface="Calibri" panose="020F0502020204030204" pitchFamily="34" charset="0"/>
                <a:cs typeface="Times New Roman" panose="02020603050405020304" pitchFamily="18" charset="0"/>
              </a:rPr>
              <a:t>mala fides</a:t>
            </a:r>
            <a:r>
              <a:rPr lang="en-GB" sz="2300" dirty="0">
                <a:solidFill>
                  <a:srgbClr val="FFC000"/>
                </a:solidFill>
                <a:effectLst/>
                <a:latin typeface="Garamond" panose="02020404030301010803" pitchFamily="18" charset="0"/>
                <a:ea typeface="Calibri" panose="020F0502020204030204" pitchFamily="34" charset="0"/>
                <a:cs typeface="Times New Roman" panose="02020603050405020304" pitchFamily="18" charset="0"/>
              </a:rPr>
              <a:t> character alone would render it an </a:t>
            </a:r>
            <a:br>
              <a:rPr lang="en-GB" sz="2300" dirty="0">
                <a:solidFill>
                  <a:srgbClr val="FFC000"/>
                </a:solidFill>
                <a:effectLst/>
                <a:latin typeface="Garamond" panose="02020404030301010803" pitchFamily="18" charset="0"/>
                <a:ea typeface="Calibri" panose="020F0502020204030204" pitchFamily="34" charset="0"/>
                <a:cs typeface="Times New Roman" panose="02020603050405020304" pitchFamily="18" charset="0"/>
              </a:rPr>
            </a:br>
            <a:r>
              <a:rPr lang="en-GB" sz="2300" dirty="0">
                <a:solidFill>
                  <a:srgbClr val="FFC000"/>
                </a:solidFill>
                <a:effectLst/>
                <a:latin typeface="Garamond" panose="02020404030301010803" pitchFamily="18" charset="0"/>
                <a:ea typeface="Calibri" panose="020F0502020204030204" pitchFamily="34" charset="0"/>
                <a:cs typeface="Times New Roman" panose="02020603050405020304" pitchFamily="18" charset="0"/>
              </a:rPr>
              <a:t>   actionable nuisance even if it would otherwise have been legitimate”. </a:t>
            </a:r>
            <a:br>
              <a:rPr lang="en-GB" sz="2300" dirty="0">
                <a:solidFill>
                  <a:srgbClr val="FFC000"/>
                </a:solidFill>
                <a:effectLst/>
                <a:latin typeface="Garamond" panose="02020404030301010803" pitchFamily="18" charset="0"/>
                <a:ea typeface="Calibri" panose="020F0502020204030204" pitchFamily="34" charset="0"/>
                <a:cs typeface="Times New Roman" panose="02020603050405020304" pitchFamily="18" charset="0"/>
              </a:rPr>
            </a:br>
            <a:r>
              <a:rPr lang="en-GB" sz="2300" dirty="0">
                <a:solidFill>
                  <a:srgbClr val="FFC000"/>
                </a:solidFill>
                <a:effectLst/>
                <a:latin typeface="Garamond" panose="02020404030301010803" pitchFamily="18" charset="0"/>
                <a:ea typeface="Calibri" panose="020F0502020204030204" pitchFamily="34" charset="0"/>
                <a:cs typeface="Times New Roman" panose="02020603050405020304" pitchFamily="18" charset="0"/>
              </a:rPr>
              <a:t>  (Linda Chan SC)</a:t>
            </a:r>
            <a:br>
              <a:rPr lang="en-US" sz="2200" dirty="0">
                <a:solidFill>
                  <a:srgbClr val="FFC000"/>
                </a:solidFill>
                <a:effectLst/>
                <a:latin typeface="Garamond" panose="02020404030301010803" pitchFamily="18" charset="0"/>
                <a:ea typeface="Calibri" panose="020F0502020204030204" pitchFamily="34" charset="0"/>
                <a:cs typeface="Times New Roman" panose="02020603050405020304" pitchFamily="18" charset="0"/>
              </a:rPr>
            </a:br>
            <a:r>
              <a:rPr lang="en-GB" sz="1800" dirty="0">
                <a:solidFill>
                  <a:srgbClr val="FFC000"/>
                </a:solidFill>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800"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800" b="1" dirty="0">
                <a:solidFill>
                  <a:schemeClr val="bg2"/>
                </a:solidFill>
                <a:effectLst/>
                <a:latin typeface="Garamond" panose="02020404030301010803" pitchFamily="18" charset="0"/>
                <a:ea typeface="Calibri" panose="020F0502020204030204" pitchFamily="34" charset="0"/>
                <a:cs typeface="Times New Roman" panose="02020603050405020304" pitchFamily="18" charset="0"/>
              </a:rPr>
              <a:t>(b)	Locality in which D’s activities occur</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1800" dirty="0">
                <a:effectLst/>
                <a:latin typeface="Garamond" panose="02020404030301010803" pitchFamily="18" charset="0"/>
                <a:ea typeface="Calibri" panose="020F0502020204030204" pitchFamily="34" charset="0"/>
                <a:cs typeface="Times New Roman" panose="02020603050405020304" pitchFamily="18" charset="0"/>
              </a:rPr>
              <a:t> </a:t>
            </a:r>
            <a:br>
              <a:rPr lang="en-US" sz="1800" dirty="0">
                <a:effectLst/>
                <a:latin typeface="Garamond" panose="02020404030301010803" pitchFamily="18" charset="0"/>
                <a:ea typeface="Calibri" panose="020F0502020204030204" pitchFamily="34" charset="0"/>
                <a:cs typeface="Times New Roman" panose="02020603050405020304" pitchFamily="18" charset="0"/>
              </a:rPr>
            </a:br>
            <a:r>
              <a:rPr lang="en-GB" sz="2200" dirty="0">
                <a:solidFill>
                  <a:srgbClr val="FFFF00"/>
                </a:solidFill>
                <a:effectLst/>
                <a:latin typeface="Garamond" panose="02020404030301010803" pitchFamily="18" charset="0"/>
                <a:ea typeface="Calibri" panose="020F0502020204030204" pitchFamily="34" charset="0"/>
                <a:cs typeface="Times New Roman" panose="02020603050405020304" pitchFamily="18" charset="0"/>
              </a:rPr>
              <a:t>Just as C’s location is relevant to the question “what can we reasonably expect C to put up with?” so, too, is D’s location relevant to the issue of “what is it acceptable for D to do?”</a:t>
            </a:r>
            <a:br>
              <a:rPr lang="en-US" sz="2200" dirty="0">
                <a:solidFill>
                  <a:srgbClr val="FFFF00"/>
                </a:solidFill>
                <a:effectLst/>
                <a:latin typeface="Garamond" panose="02020404030301010803" pitchFamily="18" charset="0"/>
                <a:ea typeface="Calibri" panose="020F0502020204030204" pitchFamily="34" charset="0"/>
                <a:cs typeface="Times New Roman" panose="02020603050405020304" pitchFamily="18" charset="0"/>
              </a:rPr>
            </a:br>
            <a:r>
              <a:rPr lang="en-GB" sz="2200" dirty="0">
                <a:effectLst/>
                <a:latin typeface="Garamond" panose="02020404030301010803" pitchFamily="18" charset="0"/>
                <a:ea typeface="Calibri" panose="020F0502020204030204" pitchFamily="34" charset="0"/>
                <a:cs typeface="Times New Roman" panose="02020603050405020304" pitchFamily="18" charset="0"/>
              </a:rPr>
              <a:t> </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r>
              <a:rPr lang="en-GB" sz="2200" i="1" dirty="0">
                <a:solidFill>
                  <a:schemeClr val="accent4">
                    <a:lumMod val="20000"/>
                    <a:lumOff val="80000"/>
                  </a:schemeClr>
                </a:solidFill>
                <a:effectLst/>
                <a:latin typeface="Garamond" panose="02020404030301010803" pitchFamily="18" charset="0"/>
                <a:ea typeface="Calibri" panose="020F0502020204030204" pitchFamily="34" charset="0"/>
                <a:cs typeface="Times New Roman" panose="02020603050405020304" pitchFamily="18" charset="0"/>
              </a:rPr>
              <a:t>Ball v Ray </a:t>
            </a:r>
            <a:r>
              <a:rPr lang="en-GB" sz="2200" dirty="0">
                <a:solidFill>
                  <a:schemeClr val="accent4">
                    <a:lumMod val="20000"/>
                    <a:lumOff val="80000"/>
                  </a:schemeClr>
                </a:solidFill>
                <a:effectLst/>
                <a:latin typeface="Garamond" panose="02020404030301010803" pitchFamily="18" charset="0"/>
                <a:ea typeface="Calibri" panose="020F0502020204030204" pitchFamily="34" charset="0"/>
                <a:cs typeface="Times New Roman" panose="02020603050405020304" pitchFamily="18" charset="0"/>
              </a:rPr>
              <a:t>(1873) 8 Ch App 467</a:t>
            </a:r>
            <a:br>
              <a:rPr lang="en-US" sz="2200" dirty="0">
                <a:effectLst/>
                <a:latin typeface="Garamond" panose="02020404030301010803" pitchFamily="18" charset="0"/>
                <a:ea typeface="Calibri" panose="020F0502020204030204" pitchFamily="34" charset="0"/>
                <a:cs typeface="Times New Roman" panose="02020603050405020304" pitchFamily="18" charset="0"/>
              </a:rPr>
            </a:br>
            <a:endParaRPr lang="en-US" sz="2200" dirty="0">
              <a:solidFill>
                <a:srgbClr val="FFC000"/>
              </a:solidFill>
            </a:endParaRPr>
          </a:p>
        </p:txBody>
      </p:sp>
      <p:pic>
        <p:nvPicPr>
          <p:cNvPr id="1026" name="Picture 2" descr="What is the Cost of a New Banister and Spindles in 2024? | Checkatrade">
            <a:extLst>
              <a:ext uri="{FF2B5EF4-FFF2-40B4-BE49-F238E27FC236}">
                <a16:creationId xmlns:a16="http://schemas.microsoft.com/office/drawing/2014/main" id="{1060D9BD-ECCC-2853-49AD-ADD16F05A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991" y="1024467"/>
            <a:ext cx="3262009" cy="46651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69FA189-E6B9-B9F1-2199-6C2E7C52BBFA}"/>
              </a:ext>
            </a:extLst>
          </p:cNvPr>
          <p:cNvSpPr txBox="1"/>
          <p:nvPr/>
        </p:nvSpPr>
        <p:spPr>
          <a:xfrm>
            <a:off x="8929990" y="0"/>
            <a:ext cx="3262009" cy="1024467"/>
          </a:xfrm>
          <a:prstGeom prst="rect">
            <a:avLst/>
          </a:prstGeom>
          <a:solidFill>
            <a:srgbClr val="00B050"/>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18F9B3F1-D1C7-FDF2-6F30-889045CC58C1}"/>
              </a:ext>
            </a:extLst>
          </p:cNvPr>
          <p:cNvSpPr txBox="1"/>
          <p:nvPr/>
        </p:nvSpPr>
        <p:spPr>
          <a:xfrm>
            <a:off x="9416374" y="5689600"/>
            <a:ext cx="2775626" cy="1168400"/>
          </a:xfrm>
          <a:prstGeom prst="rect">
            <a:avLst/>
          </a:prstGeom>
          <a:solidFill>
            <a:srgbClr val="00B050"/>
          </a:solidFill>
        </p:spPr>
        <p:txBody>
          <a:bodyPr wrap="square" rtlCol="0">
            <a:spAutoFit/>
          </a:bodyPr>
          <a:lstStyle/>
          <a:p>
            <a:endParaRPr lang="en-US" dirty="0"/>
          </a:p>
        </p:txBody>
      </p:sp>
      <p:pic>
        <p:nvPicPr>
          <p:cNvPr id="1028" name="Picture 4" descr="A regal adult silver fox standing ...">
            <a:extLst>
              <a:ext uri="{FF2B5EF4-FFF2-40B4-BE49-F238E27FC236}">
                <a16:creationId xmlns:a16="http://schemas.microsoft.com/office/drawing/2014/main" id="{F7EB0F2A-0D6E-047A-3F33-95543777B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8478" y="-38506"/>
            <a:ext cx="3773521" cy="689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606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2618</TotalTime>
  <Words>4240</Words>
  <Application>Microsoft Office PowerPoint</Application>
  <PresentationFormat>Widescreen</PresentationFormat>
  <Paragraphs>85</Paragraphs>
  <Slides>20</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Aptos Display</vt:lpstr>
      <vt:lpstr>Arial</vt:lpstr>
      <vt:lpstr>Calibri</vt:lpstr>
      <vt:lpstr>Courier</vt:lpstr>
      <vt:lpstr>Garamond</vt:lpstr>
      <vt:lpstr>Times New Roman</vt:lpstr>
      <vt:lpstr>Tms Rmn</vt:lpstr>
      <vt:lpstr>Office Theme</vt:lpstr>
      <vt:lpstr>PowerPoint Presentation</vt:lpstr>
      <vt:lpstr>PowerPoint Presentation</vt:lpstr>
      <vt:lpstr>PowerPoint Presentation</vt:lpstr>
      <vt:lpstr>PowerPoint Presentation</vt:lpstr>
      <vt:lpstr>1   Unusual Sensitivity of the Claimant  If a claimant is abnormally sensitive, this may be an indication that, although C is greatly irritated or affected, this may still not amount to a material interference.   Robinson v Kilvert (1889) 41 Ch D 88    “It would, in my opinion, be wrong to say that the doing something not in itself noxious is a    nuisance because it does harm to some particular trade in the adjoining property, although it     would not prejudicially affect any ordinary trade carried on there, and does not interfere with     the ordinary enjoyment of life”. (Cotton LJ).   Hunter v Canary Wharf [1997] 2 All ER 426 Fearn v Board of Trustees of Tate Gallery (above).      “The particular sensitivities or idiosyncrasies of those individuals are therefore not     relevant, and the law measures the extent of the interference by reference to the     sensibilities of an average or ordinary person”. (Lord Leggatt)   Capital Prosperous Ltd v Sheen Cho Kwong [1999] 1 HKLRD 633  NB Abnormally sensitive buildings can be distinguished: Fearn (above)    “it is the utility of the actual land, including the buildings actually constructed on it, for which     the law of private nuisance provides protection - not for some hypothetical building of     ‘average’ or ‘ordinary’ construction and design”. (Lord Leggatt)</vt:lpstr>
      <vt:lpstr> 2  Location of Claimant’s Premises   C’s neighbourhood helps govern C’s legitimate expectations re. peace and quiet etc.    Sturges v Bridgman (1879) 11 Ch D 852       “What would be a nuisance in Belgrave Square would not necessarily be so in    Bermondsey”. (Thesiger LJ)    Thompson-Schwab v Costaki [1956] 1 All ER 652     “the test [is] … whether what is being done interferes with the plaintiffs in the    comfortable and convenient enjoyment of their land, regard being had … to the    character .. of the neighbourhood”. (Evershed MR)  Tam Seen Mann Estefania v Chan Norman and Another (Unreported HCA 627/2010)     “A useful test which balances the interest between neighbours … is what is reasonable     according to ordinary usages of mankind living in a particular society.  In … Hong     Kong, the court should take into account the particular habits of Hong Kong people,     in particular later bedtimes”.   NB  Locality is not relevant in cases of property damage.    * St Helens Smelting Co v Tipping (1865) 11 HL 642   * ACL Electronics (HK) Ltd v Bulmer Ltd [1992] 1 HKC 133  </vt:lpstr>
      <vt:lpstr>D.  “Unreasonable Interference”  Lord Leggatt’s doubts in Fearn aside, this important requirement is a description of the nature of the effect on C (rather than a characterisation of the way that D behaves).  NB  Strict liability = liability regardless of personal fault, not liability without fault.  Certain factors shine some light on what is entailed by an unreasonable interference.  1.  Seriousness of the Interference.  (a)  Duration  The longer an interference = more serious = more unreasonable.  Matania v National Provincial Bank [1936] 2 All ER 633     “the law, in judging what constitutes a nuisance, does take into account both the    object and duration of that which is said to constitute the nuisance”. (Slesser LJ)   (b)  Character of the Harm   It is generally more difficult to justify physical damage to C’s land than amenity nuisance.   St Helens Smelting Co v Tipping (supra): locality has no exculpatory value in property damage cases.</vt:lpstr>
      <vt:lpstr>2  Character of the Defendant’s User  Fearn (above) [Now the leading authority on what a reasonable user entails.]      “The two conditions of [reasonable user are whether] … the acts complained of were     (i) necessary for the common and ordinary use and occupation of land, and (ii)     ‘conveniently done’ - that is to say, done with proper consideration for the interests of    neighbouring occupiers”.  NB  If you make an unnecessary/abnormal use of your property, you will fail at limb         (1) to show a reasonable user.    But even if you don’t fail at limb (1), you may still fail at limb (2).   Ultimately, it was because D (an art gallery) was providing the public with the chance to intrusively view the Ps that its user was considered unreasonable.    It was not “necessary for the ordinary occupation land”.      “Inviting several hundred thousand visitors a year to look out at the view from your      building cannot by any stretch of the imagination be regarded as a common or      ordinary use of land”. (Lord Leggatt).  Several other factors help illuminate things further…</vt:lpstr>
      <vt:lpstr> (a) D’s malicious activities   Though liability in nuisance is technically strict, the malice in D’s user can be a material consideration since if D’s user is malicious, he can never justify the interference thereby caused.    Hollywood Silver Fox v Emmett [1936] 2 KB 468 Pong Seong Teresa v Chan Norman [2014] 6 HKC 515       “Where noise is created deliberately and maliciously for the purposes of     causing annoyance, its mala fides character alone would render it an     actionable nuisance even if it would otherwise have been legitimate”.    (Linda Chan SC)     (b) Locality in which D’s activities occur   Just as C’s location is relevant to the question “what can we reasonably expect C to put up with?” so, too, is D’s location relevant to the issue of “what is it acceptable for D to do?”   Ball v Ray (1873) 8 Ch App 467 </vt:lpstr>
      <vt:lpstr>(c)  Fault on D’s Part?  The Wagon Mound (No 2) [1967] 1 AC 617       “Nuisance .. [covers] a wide variety of tortious acts or omissions and in many negligence    in the narrow sense is not essential. An occupier may incur liability for the [e]mission of   noxious fumes or noise although he has used the utmost care in building and using his   premises ... [But] although negligence may not be necessary, fault of some kind is almost   always necessary and fault generally involves foreseeability”. (Lord Reid)    Lau Chun Wing Rod v Incorporated Owners of Po On Building [2006] HKCU 1364    “It is settled law that the exercise of care and skill by a competent contractor or every     effort made by the Defendant to prevent a nuisance afford no defence”. (Wong J)  Tin Kin Ka Clara v Chan Koon Cheong [2015] HKCU 1029    “to prove nuisance in a seepage case … a plaintiff must show, besides the seepage … that   (i) the defendants actually or  constructively knew that the water originated from their    premises; and (ii) remedial action was not taken within a reasonable time”. (Li J).  (d)  The practicability of avoiding an interference   If D could have taken simple steps to avoid disturbing C, the fact that D does not take those steps may be taken by the courts to support a finding of unreasonable interference.  Leeman v Montagu [1936] 2 All ER 1677</vt:lpstr>
      <vt:lpstr>II Who Can Sue in Private Nuisance?   The House of Lords, in a landmark decision, set firmly in place the rule that in order to sue in private nuisance C must have a proprietary interest in the land affected.   Hunter v Canary Wharf [1997] 2 All ER 426        “[A]n action in private nuisance will only lie at the suit of a person who has     the right to the land affected ... a mere licensee on the land has no right to     sue”. (Lord Goff).    This principle has been applied locally.     Ng Hoi Sze v Yuen Sha Sha [1999] 3 HKLRD 890    “[T]he action is not one for causing discomfort to the person but is one    which arises because the utility of the land has been diminished by reason of    the existence of the nuisance. It is for that reason that mere presence on the    land of the Plaintiff is not sufficient. For a Plaintiff to have a cause of    action in nuisance, he must have a right to the land”. (Rogers JA) </vt:lpstr>
      <vt:lpstr> III  Recognised Heads of Loss in Private Nuisance  Physical damage = well recognised (See St Helens and Jalla cases (above)). So, too, is amenity nuisance like noise/smell. As is intrusive viewing.  Fearn (above)      “the claimants’ complaint is indeed one of damage to interests in property. The concepts of invasion of privacy and      damage to interests in property are not mutually exclusive. An important aspect of the amenity value .. Is the freedom      to conduct your life in your own home without being constantly watched and photographed by strangers”. (Leggatt).  A.  Personal Injury  Hunter (above)    “The injury to the amenity of land consists in the fact that persons on it are liable to suffer inconvenience, annoyance      or illness”. (Lord Hoffmann)   “In the case of nuisances “productive of sensible personal discomfort”, the action is not for causing discomfort to the      person but ... for causing injury to the land”. (Lord Hoffmann)  Fearn (above)     “the harm from which the law protects a claimant is personal discomfort to the persons who are occupying it”. (Lord     Leggatt).  Yuen Sha Sha case (above): same reasoning adopted by Godfrey JA.   </vt:lpstr>
      <vt:lpstr>B. Damage to Chattels   Damage to chattels also recoverable … with a twist.    Anglian Water Services Ltd v Crawshaw Robbins &amp; Co Ltd [2001] BLR 173    [I]it is possible to regard the interruption to the supply of gas as an interference with the use of gas appliances rather than with a use of land [since replacement electrical appliances can be obtained]. (Stanley Burnton J).     C. Economic Loss   Consequential economic loss so long as it derives from interference with land’s amenity is recognised as recoverable.   Andrae v Selfridge [1938] Ch 11  </vt:lpstr>
      <vt:lpstr>IV Who Can be Sued?  A. Creators of the Nuisance The action in private nuisance will not necessarily always be against the owner of neighbouring land.  The law states that he who has created the nuisance will be liable.  Southwark LBC v Mills [2001] AC 1 (No liability, on facts)     “Nuisance involves doing something on adjoining or nearby land which constitutes an      unreasonable interference with the utility of the plaintiff’s land. The primary defendant is      the person who causes the nuisance”.   Loke Yuen Jean Tak Alice v Wong Kit Ying [2019] HKCU 2916     “The person to be sued for nuisance is the one who has possession and control of the land     from which the nuisance emanated … If a nuisance arises prior to a letting, the     owner/landlord does not cease to be liable by virtue of parting with possession. If he knew     of the potentially harmful condition of the property before letting, or ought to have known     of it, he remains liable for harm accruing after the letting… If the nuisance arises after the     tenancy is granted, Lord Neuberger PSC in Lawrence &amp; anor v Fen Tigers Ltd &amp; ors (No     2) said as follows: “Lord Millett explained in Southwark London Borough Council v Mills [2001]     1 AC 1, 22, that, where activities constitute a nuisance, the general principle is that ‘the …     persons directly responsible for the activities in question are liable; but so too is anyone    who authorised them’”. (Ng J.) </vt:lpstr>
      <vt:lpstr>B.  Occupiers   A fuller picture of occupiers’ potential liability can be put as follows.   Occupier may be liable, even though they did not themselves create the nuisance where:    * They adopted or continued the nuisance created by another     * They adopted or continued a nuisance created by natural processes     * They have control over the creator of the nuisance (as per Loke Yuen Jean, above)   NB 1 One adopts a nuisance when one makes use of the state of affairs comprising the nuisance. [Sedleigh Denfield = authority.]   NB 2 One continues a nuisance where one fails to abate a nuisance where one has actual or constructive knowledge of the nuisance. [Sedleigh Denfield = authority.]   Sedleigh‑Denfield v O’Callaghan [1940] AC 880 (owner/occupier liable for nuisance created by another if he adopts/continues it).    Leakey v National Trust [1980] QB 485 (liability for adopting/continuing nuisances caused by nature: very dry bank of earth liable to result in landslide after heavy rain).   Matania v National Provincial Bank [1936] 2 All ER 633 (liability for acts done by those over whom owner/occupier had control: independent contractors in this case).  Leung Tsang Hung v Incorporated Owners of Kwok Wing House (2007) 10 HKCFAR 480 </vt:lpstr>
      <vt:lpstr>V   Defences   A.      Prescription   If you use land a particular way for 20 years without complaint, then you acquire a prescriptive right to continue to do so.  Sturges v Bridgman (1879) 11 Ch D 852 Coventry v Lawrence [2014] UKSC 13   B.     Statutory Authority   Statutory authority = a defence. But hard questions of interpretation may still arise.   Allen v Gulf Oil Refining Ltd [1981] AC 1001 Manchester Ship Canal Co Ltd v United Utilities Water Ltd [2024] UKSC 22       “Applying the general principles … the question … [is] whether there was any provision of the relevant legislation      which expressly or impliedly authorised such a trespass or private nuisance”. (Lords Reed and Hodge.)   Lam Yuk Fong v A-G [1987] HKLR 263      “in order to dismiss this action I have … to be satisfied that there was no other way of doing this work”. (Saied J.)     Cf Coventry v Lawrence (supra) [Planning Permission]      “the decision whether the activity causes a nuisance to the claimant is not for the planning authority but for the court, the      existence and terms of the permission are not irrelevant as a matter of law”. (Lord Neuberger.)</vt:lpstr>
      <vt:lpstr>  C. Acts of God/Strangers  Inevitable accidents of nature and nuisances created by third parties which are neither adopted nor continued by D (in the senses discussed above) will not support an action in nuisance against D.   Sedleigh-Denfield v O’Callaghan (supra)  If you don’t know, or have constructive knowledge of the problem, then you won’t be liable.   D. Limitation   All civil actions must be brought within a statutorily specified period.  For nuisance it is 6 years.   But also well-established that with ongoing nuisances, a fresh cause of action arises each day.    Delaware Mansions Ltd v Westminster City Council [2002] 1 AC 321.   So what happens in a case where, because of the way D conducts operations on their premises, an escape of something (eg, oil) occurs that has a lingering effect on C?   Jalla v Shell International Trading and Shipping Co Ltd [2023] 2 WLR 1085       “There was no continuing nuisance in this case (and there would be no continuing nuisance in     the example of the one-off flood) because, outside the claimants’ land, there was no repeated     activity by the defendants or an ongoing state of affairs for which the defendants were     responsible that was causing continuing undue interference with the use and enjoyment of the     claimants’ land”. (Lord Burrows.) </vt:lpstr>
      <vt:lpstr>VI  Remedies  A. Injunctions  Injunctions are the remedy of choice, here. In fact, they are presumptively granted in nuisance cases.  Shelfer v City of London Electric Lighting Co [1895] 1 Ch 287      “Where the injury … (i) small; (ii) capable of being estimated in money; (iii) [compensable]… by a    small money payment, and (iv) … it would be oppressive … to grant an injunction”. (Smith LJ)  Occasionally, courts refuse injunctions. Gravity of interference and public interest are salient, here.  Cooke v Forbes (1867) LR 5 Eq 166 (gravity of interference)  Wheeler v JJ Saunders Ltd [1995] 2 All ER 697 (public interest) Fearn (above)     “[T]he public interest… [isn’t] relevant to the question of liability … [It is relevant] only, where    liability is established, to the question of what remedy to grant”. (Lord Leggatt)  NB  Even if an injunction is refused, D may still have to pay damages in lieu.  Coventry v Lawrence (supra)     “[T]he court might well … [grant damages in lieu where] an injunction would involve a loss to the     public or a waste of resources on account of what may be a single claimant”. (Lord Neuberger)  Lo Yu Chu v Kam Fu Lai Development Co Ltd [1994] 3 KKC 18    “If [3rd parties] … consider that the effect on them of an injunction will be … [very] damaging …    there is nothing to prevent them … [seeking] to have the injunction set aside. (Penlington JA)</vt:lpstr>
      <vt:lpstr>B. Damages   As regards damages, the idea is to pay to C the difference between the value of the protected interest before and after the nuisance.   Andreae v Selfridge &amp; Co [1938] Ch 1 Wong Shiu Hung v Lui Kuo [2001] HKCU 551   NB  In cases of physical loss, damages are measured in two ways: (1) cost of repair or (2) drop in property          value (whichever is lower).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Murphy</dc:creator>
  <cp:lastModifiedBy>John Murphy</cp:lastModifiedBy>
  <cp:revision>132</cp:revision>
  <dcterms:created xsi:type="dcterms:W3CDTF">2024-09-18T13:17:28Z</dcterms:created>
  <dcterms:modified xsi:type="dcterms:W3CDTF">2024-09-26T10:08:41Z</dcterms:modified>
</cp:coreProperties>
</file>