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60" r:id="rId4"/>
    <p:sldId id="279" r:id="rId5"/>
    <p:sldId id="280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621" autoAdjust="0"/>
  </p:normalViewPr>
  <p:slideViewPr>
    <p:cSldViewPr snapToGrid="0">
      <p:cViewPr varScale="1">
        <p:scale>
          <a:sx n="86" d="100"/>
          <a:sy n="86" d="100"/>
        </p:scale>
        <p:origin x="5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22BCD0-E5C2-497F-BC46-4A14A5EF062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8E06253-C47E-4407-BE44-84AB932626AB}">
      <dgm:prSet custT="1"/>
      <dgm:spPr/>
      <dgm:t>
        <a:bodyPr/>
        <a:lstStyle/>
        <a:p>
          <a:r>
            <a:rPr lang="en-GB" sz="1900" b="1" dirty="0"/>
            <a:t>II  First: Is Public Nuisance part of Tort Law?</a:t>
          </a:r>
          <a:endParaRPr lang="en-US" sz="1900" dirty="0"/>
        </a:p>
      </dgm:t>
    </dgm:pt>
    <dgm:pt modelId="{16D01014-9E7D-41F1-B693-6655C32409DA}" type="parTrans" cxnId="{1E8469CB-08CB-4F49-8F47-F55961A72724}">
      <dgm:prSet/>
      <dgm:spPr/>
      <dgm:t>
        <a:bodyPr/>
        <a:lstStyle/>
        <a:p>
          <a:endParaRPr lang="en-US"/>
        </a:p>
      </dgm:t>
    </dgm:pt>
    <dgm:pt modelId="{590058A8-F015-4865-BECD-2D77320255FA}" type="sibTrans" cxnId="{1E8469CB-08CB-4F49-8F47-F55961A72724}">
      <dgm:prSet/>
      <dgm:spPr/>
      <dgm:t>
        <a:bodyPr/>
        <a:lstStyle/>
        <a:p>
          <a:endParaRPr lang="en-US"/>
        </a:p>
      </dgm:t>
    </dgm:pt>
    <dgm:pt modelId="{FCCA96FD-C128-4091-B449-4EC9D4236FA3}">
      <dgm:prSet custT="1"/>
      <dgm:spPr/>
      <dgm:t>
        <a:bodyPr/>
        <a:lstStyle/>
        <a:p>
          <a:r>
            <a:rPr lang="en-GB" sz="1900" i="1" dirty="0"/>
            <a:t>(a) Nick’s McBride:</a:t>
          </a:r>
        </a:p>
        <a:p>
          <a:r>
            <a:rPr lang="en-GB" sz="1900" dirty="0"/>
            <a:t>“[It is] a strange sort of tort, if it is a tort at all”. </a:t>
          </a:r>
          <a:endParaRPr lang="en-US" sz="1900" dirty="0"/>
        </a:p>
      </dgm:t>
    </dgm:pt>
    <dgm:pt modelId="{AADC4FEE-01CF-4A2D-8777-6BE74E6B8BC1}" type="parTrans" cxnId="{3FF02210-9B09-4063-85F0-4322E4E9F335}">
      <dgm:prSet/>
      <dgm:spPr/>
      <dgm:t>
        <a:bodyPr/>
        <a:lstStyle/>
        <a:p>
          <a:endParaRPr lang="en-US"/>
        </a:p>
      </dgm:t>
    </dgm:pt>
    <dgm:pt modelId="{15587E22-5B81-4160-8ADB-07CEACE824B5}" type="sibTrans" cxnId="{3FF02210-9B09-4063-85F0-4322E4E9F335}">
      <dgm:prSet/>
      <dgm:spPr/>
      <dgm:t>
        <a:bodyPr/>
        <a:lstStyle/>
        <a:p>
          <a:endParaRPr lang="en-US"/>
        </a:p>
      </dgm:t>
    </dgm:pt>
    <dgm:pt modelId="{520AAAEF-8D41-43A8-A2DE-2721D81F9965}">
      <dgm:prSet/>
      <dgm:spPr/>
      <dgm:t>
        <a:bodyPr/>
        <a:lstStyle/>
        <a:p>
          <a:r>
            <a:rPr lang="en-GB" i="1" dirty="0"/>
            <a:t>(b) Common Law Orthodoxy</a:t>
          </a:r>
          <a:endParaRPr lang="en-US" dirty="0"/>
        </a:p>
      </dgm:t>
    </dgm:pt>
    <dgm:pt modelId="{4F9C77EF-909A-44E2-83CE-B9DDCDC8F9DA}" type="parTrans" cxnId="{596E989A-2546-4B88-B6BA-14DD0C29F9D5}">
      <dgm:prSet/>
      <dgm:spPr/>
      <dgm:t>
        <a:bodyPr/>
        <a:lstStyle/>
        <a:p>
          <a:endParaRPr lang="en-US"/>
        </a:p>
      </dgm:t>
    </dgm:pt>
    <dgm:pt modelId="{9AD01356-E8F6-4121-8CD0-86309DACD501}" type="sibTrans" cxnId="{596E989A-2546-4B88-B6BA-14DD0C29F9D5}">
      <dgm:prSet/>
      <dgm:spPr/>
      <dgm:t>
        <a:bodyPr/>
        <a:lstStyle/>
        <a:p>
          <a:endParaRPr lang="en-US"/>
        </a:p>
      </dgm:t>
    </dgm:pt>
    <dgm:pt modelId="{02B03FFA-DB1E-4D24-931C-E8BE93CE03BB}">
      <dgm:prSet/>
      <dgm:spPr/>
      <dgm:t>
        <a:bodyPr/>
        <a:lstStyle/>
        <a:p>
          <a:r>
            <a:rPr lang="en-GB" dirty="0"/>
            <a:t>(c ) </a:t>
          </a:r>
          <a:r>
            <a:rPr lang="en-GB" i="1" dirty="0"/>
            <a:t>My View</a:t>
          </a:r>
          <a:endParaRPr lang="en-US" dirty="0"/>
        </a:p>
      </dgm:t>
    </dgm:pt>
    <dgm:pt modelId="{A7A2B1D6-B945-482D-BEC6-D4E1D57C5FA3}" type="parTrans" cxnId="{369EC03C-2B0F-4B68-BEF0-C4B766A2D949}">
      <dgm:prSet/>
      <dgm:spPr/>
      <dgm:t>
        <a:bodyPr/>
        <a:lstStyle/>
        <a:p>
          <a:endParaRPr lang="en-US"/>
        </a:p>
      </dgm:t>
    </dgm:pt>
    <dgm:pt modelId="{DAF3DFE1-9E17-4203-AF7F-ECE1FC6C6290}" type="sibTrans" cxnId="{369EC03C-2B0F-4B68-BEF0-C4B766A2D949}">
      <dgm:prSet/>
      <dgm:spPr/>
      <dgm:t>
        <a:bodyPr/>
        <a:lstStyle/>
        <a:p>
          <a:endParaRPr lang="en-US"/>
        </a:p>
      </dgm:t>
    </dgm:pt>
    <dgm:pt modelId="{6FA135E0-5F92-45FA-9EBC-C2ABAF331DA5}">
      <dgm:prSet custT="1"/>
      <dgm:spPr/>
      <dgm:t>
        <a:bodyPr/>
        <a:lstStyle/>
        <a:p>
          <a:r>
            <a:rPr lang="en-GB" sz="1900" dirty="0"/>
            <a:t>It all depends how you define a tort… and views do vary!</a:t>
          </a:r>
          <a:endParaRPr lang="en-US" sz="1900" dirty="0"/>
        </a:p>
      </dgm:t>
    </dgm:pt>
    <dgm:pt modelId="{B2D61FD2-F2AB-43FF-A43D-E7C23341A3E0}" type="parTrans" cxnId="{79907192-B79A-4704-9276-3B96C3A94C67}">
      <dgm:prSet/>
      <dgm:spPr/>
      <dgm:t>
        <a:bodyPr/>
        <a:lstStyle/>
        <a:p>
          <a:endParaRPr lang="en-US"/>
        </a:p>
      </dgm:t>
    </dgm:pt>
    <dgm:pt modelId="{A4C91954-D5D5-465B-A492-C9E8D4D58828}" type="sibTrans" cxnId="{79907192-B79A-4704-9276-3B96C3A94C67}">
      <dgm:prSet/>
      <dgm:spPr/>
      <dgm:t>
        <a:bodyPr/>
        <a:lstStyle/>
        <a:p>
          <a:endParaRPr lang="en-US"/>
        </a:p>
      </dgm:t>
    </dgm:pt>
    <dgm:pt modelId="{408B75CF-0192-48B6-83DB-0B6261557260}">
      <dgm:prSet custT="1"/>
      <dgm:spPr/>
      <dgm:t>
        <a:bodyPr/>
        <a:lstStyle/>
        <a:p>
          <a:r>
            <a:rPr lang="en-GB" sz="1900" dirty="0"/>
            <a:t>Key </a:t>
          </a:r>
          <a:r>
            <a:rPr lang="en-GB" sz="1900" dirty="0" err="1"/>
            <a:t>point:public</a:t>
          </a:r>
          <a:r>
            <a:rPr lang="en-GB" sz="1900" dirty="0"/>
            <a:t> nuisances involve public duties/rights – thus hard to see it as part of private law</a:t>
          </a:r>
          <a:endParaRPr lang="en-US" sz="1900" dirty="0"/>
        </a:p>
      </dgm:t>
    </dgm:pt>
    <dgm:pt modelId="{47E4C7E2-F0C8-4004-BEDE-33DBA9188A0C}" type="parTrans" cxnId="{226FD5A5-AE07-42F2-A517-F09AD45ACDF6}">
      <dgm:prSet/>
      <dgm:spPr/>
      <dgm:t>
        <a:bodyPr/>
        <a:lstStyle/>
        <a:p>
          <a:endParaRPr lang="en-US"/>
        </a:p>
      </dgm:t>
    </dgm:pt>
    <dgm:pt modelId="{86C44BB5-3CD9-4770-A514-1F25B458DB83}" type="sibTrans" cxnId="{226FD5A5-AE07-42F2-A517-F09AD45ACDF6}">
      <dgm:prSet/>
      <dgm:spPr/>
      <dgm:t>
        <a:bodyPr/>
        <a:lstStyle/>
        <a:p>
          <a:endParaRPr lang="en-US"/>
        </a:p>
      </dgm:t>
    </dgm:pt>
    <dgm:pt modelId="{B6EC16B0-24A5-486D-9391-75879D01A7C0}">
      <dgm:prSet/>
      <dgm:spPr/>
      <dgm:t>
        <a:bodyPr/>
        <a:lstStyle/>
        <a:p>
          <a:r>
            <a:rPr lang="en-GB" dirty="0"/>
            <a:t>The courts have always treated public nuisance as part of tort law.</a:t>
          </a:r>
          <a:endParaRPr lang="en-US" dirty="0"/>
        </a:p>
      </dgm:t>
    </dgm:pt>
    <dgm:pt modelId="{B57B6712-281F-42E2-8FBA-726936EE8CC9}" type="parTrans" cxnId="{240054C3-212B-4FA1-BA21-7F4A17E8EF5D}">
      <dgm:prSet/>
      <dgm:spPr/>
      <dgm:t>
        <a:bodyPr/>
        <a:lstStyle/>
        <a:p>
          <a:endParaRPr lang="en-US"/>
        </a:p>
      </dgm:t>
    </dgm:pt>
    <dgm:pt modelId="{CFF1E951-D206-42BB-8DD2-0BEF60C5376B}" type="sibTrans" cxnId="{240054C3-212B-4FA1-BA21-7F4A17E8EF5D}">
      <dgm:prSet/>
      <dgm:spPr/>
      <dgm:t>
        <a:bodyPr/>
        <a:lstStyle/>
        <a:p>
          <a:endParaRPr lang="en-US"/>
        </a:p>
      </dgm:t>
    </dgm:pt>
    <dgm:pt modelId="{635872EE-33C8-4DF0-B4F3-7CCA345D3ABC}">
      <dgm:prSet/>
      <dgm:spPr/>
      <dgm:t>
        <a:bodyPr/>
        <a:lstStyle/>
        <a:p>
          <a:r>
            <a:rPr lang="en-GB" dirty="0"/>
            <a:t>  There is nothing especially or necessarily neat and tidy about tort law</a:t>
          </a:r>
          <a:endParaRPr lang="en-US" dirty="0"/>
        </a:p>
      </dgm:t>
    </dgm:pt>
    <dgm:pt modelId="{1DD466E9-090F-4A2A-AB44-454908BDFE0E}" type="parTrans" cxnId="{EE33AF69-32A1-4620-AC88-C035E4DB015F}">
      <dgm:prSet/>
      <dgm:spPr/>
      <dgm:t>
        <a:bodyPr/>
        <a:lstStyle/>
        <a:p>
          <a:endParaRPr lang="en-US"/>
        </a:p>
      </dgm:t>
    </dgm:pt>
    <dgm:pt modelId="{4858944E-23AC-4AC6-B4CC-EF61417E7A3E}" type="sibTrans" cxnId="{EE33AF69-32A1-4620-AC88-C035E4DB015F}">
      <dgm:prSet/>
      <dgm:spPr/>
      <dgm:t>
        <a:bodyPr/>
        <a:lstStyle/>
        <a:p>
          <a:endParaRPr lang="en-US"/>
        </a:p>
      </dgm:t>
    </dgm:pt>
    <dgm:pt modelId="{F2F851A7-1C73-4B58-A2AD-0A4C36458199}">
      <dgm:prSet/>
      <dgm:spPr/>
      <dgm:t>
        <a:bodyPr/>
        <a:lstStyle/>
        <a:p>
          <a:r>
            <a:rPr lang="en-GB" dirty="0"/>
            <a:t>“the duty that someone breaches … is a duty imposed for the benefit of the public as a whole”.</a:t>
          </a:r>
          <a:endParaRPr lang="en-US" dirty="0"/>
        </a:p>
      </dgm:t>
    </dgm:pt>
    <dgm:pt modelId="{8A73E3B5-C3C6-47D9-8B73-58FFD098B2FF}" type="parTrans" cxnId="{3D27B021-16F5-4ABB-A0BE-9787D264B445}">
      <dgm:prSet/>
      <dgm:spPr/>
      <dgm:t>
        <a:bodyPr/>
        <a:lstStyle/>
        <a:p>
          <a:endParaRPr lang="en-US"/>
        </a:p>
      </dgm:t>
    </dgm:pt>
    <dgm:pt modelId="{1387B5BE-725D-46E6-A891-19D90867C703}" type="sibTrans" cxnId="{3D27B021-16F5-4ABB-A0BE-9787D264B445}">
      <dgm:prSet/>
      <dgm:spPr/>
      <dgm:t>
        <a:bodyPr/>
        <a:lstStyle/>
        <a:p>
          <a:endParaRPr lang="en-US"/>
        </a:p>
      </dgm:t>
    </dgm:pt>
    <dgm:pt modelId="{E5FD3F81-32C9-4D02-9B0E-05D173CE512B}">
      <dgm:prSet/>
      <dgm:spPr/>
      <dgm:t>
        <a:bodyPr/>
        <a:lstStyle/>
        <a:p>
          <a:r>
            <a:rPr lang="en-GB" dirty="0"/>
            <a:t>We must take what the courts say seriously when we create maps of the law.   </a:t>
          </a:r>
          <a:endParaRPr lang="en-US" dirty="0"/>
        </a:p>
      </dgm:t>
    </dgm:pt>
    <dgm:pt modelId="{5027C937-A382-439A-BCC0-2CE485536902}" type="parTrans" cxnId="{E03089A7-7822-4C77-919A-E53940918FE5}">
      <dgm:prSet/>
      <dgm:spPr/>
      <dgm:t>
        <a:bodyPr/>
        <a:lstStyle/>
        <a:p>
          <a:endParaRPr lang="en-US"/>
        </a:p>
      </dgm:t>
    </dgm:pt>
    <dgm:pt modelId="{EA7E096A-0A9D-4399-B931-A7D6CD17785C}" type="sibTrans" cxnId="{E03089A7-7822-4C77-919A-E53940918FE5}">
      <dgm:prSet/>
      <dgm:spPr/>
      <dgm:t>
        <a:bodyPr/>
        <a:lstStyle/>
        <a:p>
          <a:endParaRPr lang="en-US"/>
        </a:p>
      </dgm:t>
    </dgm:pt>
    <dgm:pt modelId="{594BA0A3-BAAF-458F-9388-C7C49255ACAA}" type="pres">
      <dgm:prSet presAssocID="{C522BCD0-E5C2-497F-BC46-4A14A5EF0621}" presName="diagram" presStyleCnt="0">
        <dgm:presLayoutVars>
          <dgm:dir/>
          <dgm:resizeHandles val="exact"/>
        </dgm:presLayoutVars>
      </dgm:prSet>
      <dgm:spPr/>
    </dgm:pt>
    <dgm:pt modelId="{74A2CB26-A52F-4C9D-9FCC-244FA13BB44B}" type="pres">
      <dgm:prSet presAssocID="{F8E06253-C47E-4407-BE44-84AB932626AB}" presName="node" presStyleLbl="node1" presStyleIdx="0" presStyleCnt="10">
        <dgm:presLayoutVars>
          <dgm:bulletEnabled val="1"/>
        </dgm:presLayoutVars>
      </dgm:prSet>
      <dgm:spPr/>
    </dgm:pt>
    <dgm:pt modelId="{60518349-D00E-4609-9BD9-1173CC508AB3}" type="pres">
      <dgm:prSet presAssocID="{590058A8-F015-4865-BECD-2D77320255FA}" presName="sibTrans" presStyleCnt="0"/>
      <dgm:spPr/>
    </dgm:pt>
    <dgm:pt modelId="{56F5912F-9903-4620-BE24-C3A21EDD292E}" type="pres">
      <dgm:prSet presAssocID="{FCCA96FD-C128-4091-B449-4EC9D4236FA3}" presName="node" presStyleLbl="node1" presStyleIdx="1" presStyleCnt="10">
        <dgm:presLayoutVars>
          <dgm:bulletEnabled val="1"/>
        </dgm:presLayoutVars>
      </dgm:prSet>
      <dgm:spPr/>
    </dgm:pt>
    <dgm:pt modelId="{01370D21-D497-430F-8271-FA605D084554}" type="pres">
      <dgm:prSet presAssocID="{15587E22-5B81-4160-8ADB-07CEACE824B5}" presName="sibTrans" presStyleCnt="0"/>
      <dgm:spPr/>
    </dgm:pt>
    <dgm:pt modelId="{A549B338-9A40-4631-83CA-806D76B3B742}" type="pres">
      <dgm:prSet presAssocID="{520AAAEF-8D41-43A8-A2DE-2721D81F9965}" presName="node" presStyleLbl="node1" presStyleIdx="2" presStyleCnt="10">
        <dgm:presLayoutVars>
          <dgm:bulletEnabled val="1"/>
        </dgm:presLayoutVars>
      </dgm:prSet>
      <dgm:spPr/>
    </dgm:pt>
    <dgm:pt modelId="{56FA8693-30B2-4482-A61D-BE25EF81A4C9}" type="pres">
      <dgm:prSet presAssocID="{9AD01356-E8F6-4121-8CD0-86309DACD501}" presName="sibTrans" presStyleCnt="0"/>
      <dgm:spPr/>
    </dgm:pt>
    <dgm:pt modelId="{AF53A487-BB25-40D8-A926-61660AF932C1}" type="pres">
      <dgm:prSet presAssocID="{02B03FFA-DB1E-4D24-931C-E8BE93CE03BB}" presName="node" presStyleLbl="node1" presStyleIdx="3" presStyleCnt="10" custLinFactNeighborX="408">
        <dgm:presLayoutVars>
          <dgm:bulletEnabled val="1"/>
        </dgm:presLayoutVars>
      </dgm:prSet>
      <dgm:spPr/>
    </dgm:pt>
    <dgm:pt modelId="{2B67AAE8-DABA-4707-879C-D4D09930E4F0}" type="pres">
      <dgm:prSet presAssocID="{DAF3DFE1-9E17-4203-AF7F-ECE1FC6C6290}" presName="sibTrans" presStyleCnt="0"/>
      <dgm:spPr/>
    </dgm:pt>
    <dgm:pt modelId="{66ECFA16-4DE8-4F05-8E83-5808AE9045E1}" type="pres">
      <dgm:prSet presAssocID="{6FA135E0-5F92-45FA-9EBC-C2ABAF331DA5}" presName="node" presStyleLbl="node1" presStyleIdx="4" presStyleCnt="10">
        <dgm:presLayoutVars>
          <dgm:bulletEnabled val="1"/>
        </dgm:presLayoutVars>
      </dgm:prSet>
      <dgm:spPr/>
    </dgm:pt>
    <dgm:pt modelId="{DC5E33AE-5DE7-40D7-9FC3-6179CB7EA721}" type="pres">
      <dgm:prSet presAssocID="{A4C91954-D5D5-465B-A492-C9E8D4D58828}" presName="sibTrans" presStyleCnt="0"/>
      <dgm:spPr/>
    </dgm:pt>
    <dgm:pt modelId="{C3AC8D54-01B8-4185-9310-C8052F2DF135}" type="pres">
      <dgm:prSet presAssocID="{408B75CF-0192-48B6-83DB-0B6261557260}" presName="node" presStyleLbl="node1" presStyleIdx="5" presStyleCnt="10">
        <dgm:presLayoutVars>
          <dgm:bulletEnabled val="1"/>
        </dgm:presLayoutVars>
      </dgm:prSet>
      <dgm:spPr/>
    </dgm:pt>
    <dgm:pt modelId="{4568ECAD-C964-431F-B950-BFC50E08863A}" type="pres">
      <dgm:prSet presAssocID="{86C44BB5-3CD9-4770-A514-1F25B458DB83}" presName="sibTrans" presStyleCnt="0"/>
      <dgm:spPr/>
    </dgm:pt>
    <dgm:pt modelId="{EBA8DA4A-A8F0-41ED-9919-BCAA3884BA72}" type="pres">
      <dgm:prSet presAssocID="{B6EC16B0-24A5-486D-9391-75879D01A7C0}" presName="node" presStyleLbl="node1" presStyleIdx="6" presStyleCnt="10">
        <dgm:presLayoutVars>
          <dgm:bulletEnabled val="1"/>
        </dgm:presLayoutVars>
      </dgm:prSet>
      <dgm:spPr/>
    </dgm:pt>
    <dgm:pt modelId="{33CBDB1B-108A-432F-B023-107A506E0AA0}" type="pres">
      <dgm:prSet presAssocID="{CFF1E951-D206-42BB-8DD2-0BEF60C5376B}" presName="sibTrans" presStyleCnt="0"/>
      <dgm:spPr/>
    </dgm:pt>
    <dgm:pt modelId="{44281E02-4C0D-4C85-901C-A954E98E25DA}" type="pres">
      <dgm:prSet presAssocID="{635872EE-33C8-4DF0-B4F3-7CCA345D3ABC}" presName="node" presStyleLbl="node1" presStyleIdx="7" presStyleCnt="10">
        <dgm:presLayoutVars>
          <dgm:bulletEnabled val="1"/>
        </dgm:presLayoutVars>
      </dgm:prSet>
      <dgm:spPr/>
    </dgm:pt>
    <dgm:pt modelId="{0AA2E3F7-35B4-46D8-A404-87CAF90E240B}" type="pres">
      <dgm:prSet presAssocID="{4858944E-23AC-4AC6-B4CC-EF61417E7A3E}" presName="sibTrans" presStyleCnt="0"/>
      <dgm:spPr/>
    </dgm:pt>
    <dgm:pt modelId="{E11A0EE3-51D3-43BE-9917-B20AC756689C}" type="pres">
      <dgm:prSet presAssocID="{F2F851A7-1C73-4B58-A2AD-0A4C36458199}" presName="node" presStyleLbl="node1" presStyleIdx="8" presStyleCnt="10">
        <dgm:presLayoutVars>
          <dgm:bulletEnabled val="1"/>
        </dgm:presLayoutVars>
      </dgm:prSet>
      <dgm:spPr/>
    </dgm:pt>
    <dgm:pt modelId="{D479B68F-9C69-4678-AD61-9742EE1076A4}" type="pres">
      <dgm:prSet presAssocID="{1387B5BE-725D-46E6-A891-19D90867C703}" presName="sibTrans" presStyleCnt="0"/>
      <dgm:spPr/>
    </dgm:pt>
    <dgm:pt modelId="{A3893E9A-8016-493A-B5A3-03DD221BCD5E}" type="pres">
      <dgm:prSet presAssocID="{E5FD3F81-32C9-4D02-9B0E-05D173CE512B}" presName="node" presStyleLbl="node1" presStyleIdx="9" presStyleCnt="10">
        <dgm:presLayoutVars>
          <dgm:bulletEnabled val="1"/>
        </dgm:presLayoutVars>
      </dgm:prSet>
      <dgm:spPr/>
    </dgm:pt>
  </dgm:ptLst>
  <dgm:cxnLst>
    <dgm:cxn modelId="{3044C40A-07FE-4468-8838-F4824B3F47A4}" type="presOf" srcId="{520AAAEF-8D41-43A8-A2DE-2721D81F9965}" destId="{A549B338-9A40-4631-83CA-806D76B3B742}" srcOrd="0" destOrd="0" presId="urn:microsoft.com/office/officeart/2005/8/layout/default"/>
    <dgm:cxn modelId="{3FF02210-9B09-4063-85F0-4322E4E9F335}" srcId="{C522BCD0-E5C2-497F-BC46-4A14A5EF0621}" destId="{FCCA96FD-C128-4091-B449-4EC9D4236FA3}" srcOrd="1" destOrd="0" parTransId="{AADC4FEE-01CF-4A2D-8777-6BE74E6B8BC1}" sibTransId="{15587E22-5B81-4160-8ADB-07CEACE824B5}"/>
    <dgm:cxn modelId="{3D27B021-16F5-4ABB-A0BE-9787D264B445}" srcId="{C522BCD0-E5C2-497F-BC46-4A14A5EF0621}" destId="{F2F851A7-1C73-4B58-A2AD-0A4C36458199}" srcOrd="8" destOrd="0" parTransId="{8A73E3B5-C3C6-47D9-8B73-58FFD098B2FF}" sibTransId="{1387B5BE-725D-46E6-A891-19D90867C703}"/>
    <dgm:cxn modelId="{369EC03C-2B0F-4B68-BEF0-C4B766A2D949}" srcId="{C522BCD0-E5C2-497F-BC46-4A14A5EF0621}" destId="{02B03FFA-DB1E-4D24-931C-E8BE93CE03BB}" srcOrd="3" destOrd="0" parTransId="{A7A2B1D6-B945-482D-BEC6-D4E1D57C5FA3}" sibTransId="{DAF3DFE1-9E17-4203-AF7F-ECE1FC6C6290}"/>
    <dgm:cxn modelId="{AB4B093D-A039-477C-BF85-B355E0340777}" type="presOf" srcId="{E5FD3F81-32C9-4D02-9B0E-05D173CE512B}" destId="{A3893E9A-8016-493A-B5A3-03DD221BCD5E}" srcOrd="0" destOrd="0" presId="urn:microsoft.com/office/officeart/2005/8/layout/default"/>
    <dgm:cxn modelId="{C0F06766-4190-4577-BCA3-6EBEDB50B3C9}" type="presOf" srcId="{635872EE-33C8-4DF0-B4F3-7CCA345D3ABC}" destId="{44281E02-4C0D-4C85-901C-A954E98E25DA}" srcOrd="0" destOrd="0" presId="urn:microsoft.com/office/officeart/2005/8/layout/default"/>
    <dgm:cxn modelId="{EE33AF69-32A1-4620-AC88-C035E4DB015F}" srcId="{C522BCD0-E5C2-497F-BC46-4A14A5EF0621}" destId="{635872EE-33C8-4DF0-B4F3-7CCA345D3ABC}" srcOrd="7" destOrd="0" parTransId="{1DD466E9-090F-4A2A-AB44-454908BDFE0E}" sibTransId="{4858944E-23AC-4AC6-B4CC-EF61417E7A3E}"/>
    <dgm:cxn modelId="{435BAD6F-290A-4613-AAD4-288A2BFD4E16}" type="presOf" srcId="{F8E06253-C47E-4407-BE44-84AB932626AB}" destId="{74A2CB26-A52F-4C9D-9FCC-244FA13BB44B}" srcOrd="0" destOrd="0" presId="urn:microsoft.com/office/officeart/2005/8/layout/default"/>
    <dgm:cxn modelId="{2FC1A17C-1417-4EE5-BE61-F84F9212F377}" type="presOf" srcId="{6FA135E0-5F92-45FA-9EBC-C2ABAF331DA5}" destId="{66ECFA16-4DE8-4F05-8E83-5808AE9045E1}" srcOrd="0" destOrd="0" presId="urn:microsoft.com/office/officeart/2005/8/layout/default"/>
    <dgm:cxn modelId="{5D646380-F6B3-4B27-9C86-937580420D01}" type="presOf" srcId="{FCCA96FD-C128-4091-B449-4EC9D4236FA3}" destId="{56F5912F-9903-4620-BE24-C3A21EDD292E}" srcOrd="0" destOrd="0" presId="urn:microsoft.com/office/officeart/2005/8/layout/default"/>
    <dgm:cxn modelId="{D7A42D84-1595-4B22-8FBE-7A76BC460CF2}" type="presOf" srcId="{F2F851A7-1C73-4B58-A2AD-0A4C36458199}" destId="{E11A0EE3-51D3-43BE-9917-B20AC756689C}" srcOrd="0" destOrd="0" presId="urn:microsoft.com/office/officeart/2005/8/layout/default"/>
    <dgm:cxn modelId="{79907192-B79A-4704-9276-3B96C3A94C67}" srcId="{C522BCD0-E5C2-497F-BC46-4A14A5EF0621}" destId="{6FA135E0-5F92-45FA-9EBC-C2ABAF331DA5}" srcOrd="4" destOrd="0" parTransId="{B2D61FD2-F2AB-43FF-A43D-E7C23341A3E0}" sibTransId="{A4C91954-D5D5-465B-A492-C9E8D4D58828}"/>
    <dgm:cxn modelId="{596E989A-2546-4B88-B6BA-14DD0C29F9D5}" srcId="{C522BCD0-E5C2-497F-BC46-4A14A5EF0621}" destId="{520AAAEF-8D41-43A8-A2DE-2721D81F9965}" srcOrd="2" destOrd="0" parTransId="{4F9C77EF-909A-44E2-83CE-B9DDCDC8F9DA}" sibTransId="{9AD01356-E8F6-4121-8CD0-86309DACD501}"/>
    <dgm:cxn modelId="{226FD5A5-AE07-42F2-A517-F09AD45ACDF6}" srcId="{C522BCD0-E5C2-497F-BC46-4A14A5EF0621}" destId="{408B75CF-0192-48B6-83DB-0B6261557260}" srcOrd="5" destOrd="0" parTransId="{47E4C7E2-F0C8-4004-BEDE-33DBA9188A0C}" sibTransId="{86C44BB5-3CD9-4770-A514-1F25B458DB83}"/>
    <dgm:cxn modelId="{E03089A7-7822-4C77-919A-E53940918FE5}" srcId="{C522BCD0-E5C2-497F-BC46-4A14A5EF0621}" destId="{E5FD3F81-32C9-4D02-9B0E-05D173CE512B}" srcOrd="9" destOrd="0" parTransId="{5027C937-A382-439A-BCC0-2CE485536902}" sibTransId="{EA7E096A-0A9D-4399-B931-A7D6CD17785C}"/>
    <dgm:cxn modelId="{59A91AA9-B47B-4C91-9DFC-B2FD9D57B343}" type="presOf" srcId="{B6EC16B0-24A5-486D-9391-75879D01A7C0}" destId="{EBA8DA4A-A8F0-41ED-9919-BCAA3884BA72}" srcOrd="0" destOrd="0" presId="urn:microsoft.com/office/officeart/2005/8/layout/default"/>
    <dgm:cxn modelId="{6186F5B4-8DF1-4481-B5D2-039677303CDB}" type="presOf" srcId="{408B75CF-0192-48B6-83DB-0B6261557260}" destId="{C3AC8D54-01B8-4185-9310-C8052F2DF135}" srcOrd="0" destOrd="0" presId="urn:microsoft.com/office/officeart/2005/8/layout/default"/>
    <dgm:cxn modelId="{E9EF10BB-11AF-421A-A83A-C80365B85FDF}" type="presOf" srcId="{C522BCD0-E5C2-497F-BC46-4A14A5EF0621}" destId="{594BA0A3-BAAF-458F-9388-C7C49255ACAA}" srcOrd="0" destOrd="0" presId="urn:microsoft.com/office/officeart/2005/8/layout/default"/>
    <dgm:cxn modelId="{240054C3-212B-4FA1-BA21-7F4A17E8EF5D}" srcId="{C522BCD0-E5C2-497F-BC46-4A14A5EF0621}" destId="{B6EC16B0-24A5-486D-9391-75879D01A7C0}" srcOrd="6" destOrd="0" parTransId="{B57B6712-281F-42E2-8FBA-726936EE8CC9}" sibTransId="{CFF1E951-D206-42BB-8DD2-0BEF60C5376B}"/>
    <dgm:cxn modelId="{1E8469CB-08CB-4F49-8F47-F55961A72724}" srcId="{C522BCD0-E5C2-497F-BC46-4A14A5EF0621}" destId="{F8E06253-C47E-4407-BE44-84AB932626AB}" srcOrd="0" destOrd="0" parTransId="{16D01014-9E7D-41F1-B693-6655C32409DA}" sibTransId="{590058A8-F015-4865-BECD-2D77320255FA}"/>
    <dgm:cxn modelId="{5367F1CD-1138-4ECE-852C-52D1447D6601}" type="presOf" srcId="{02B03FFA-DB1E-4D24-931C-E8BE93CE03BB}" destId="{AF53A487-BB25-40D8-A926-61660AF932C1}" srcOrd="0" destOrd="0" presId="urn:microsoft.com/office/officeart/2005/8/layout/default"/>
    <dgm:cxn modelId="{E326A395-7FD1-47D0-8410-5F47AE1A9467}" type="presParOf" srcId="{594BA0A3-BAAF-458F-9388-C7C49255ACAA}" destId="{74A2CB26-A52F-4C9D-9FCC-244FA13BB44B}" srcOrd="0" destOrd="0" presId="urn:microsoft.com/office/officeart/2005/8/layout/default"/>
    <dgm:cxn modelId="{E518A852-7660-4AB2-89B5-A219921452E0}" type="presParOf" srcId="{594BA0A3-BAAF-458F-9388-C7C49255ACAA}" destId="{60518349-D00E-4609-9BD9-1173CC508AB3}" srcOrd="1" destOrd="0" presId="urn:microsoft.com/office/officeart/2005/8/layout/default"/>
    <dgm:cxn modelId="{70299034-C7DA-4A78-AF6D-4400851BFC39}" type="presParOf" srcId="{594BA0A3-BAAF-458F-9388-C7C49255ACAA}" destId="{56F5912F-9903-4620-BE24-C3A21EDD292E}" srcOrd="2" destOrd="0" presId="urn:microsoft.com/office/officeart/2005/8/layout/default"/>
    <dgm:cxn modelId="{01D8109C-8B8D-4E79-A908-D8C0C183F1CE}" type="presParOf" srcId="{594BA0A3-BAAF-458F-9388-C7C49255ACAA}" destId="{01370D21-D497-430F-8271-FA605D084554}" srcOrd="3" destOrd="0" presId="urn:microsoft.com/office/officeart/2005/8/layout/default"/>
    <dgm:cxn modelId="{E7266655-2EE3-4F5D-8F0E-A90810CB3075}" type="presParOf" srcId="{594BA0A3-BAAF-458F-9388-C7C49255ACAA}" destId="{A549B338-9A40-4631-83CA-806D76B3B742}" srcOrd="4" destOrd="0" presId="urn:microsoft.com/office/officeart/2005/8/layout/default"/>
    <dgm:cxn modelId="{B88A1ECB-91FC-4FC9-B0E0-0365387F0555}" type="presParOf" srcId="{594BA0A3-BAAF-458F-9388-C7C49255ACAA}" destId="{56FA8693-30B2-4482-A61D-BE25EF81A4C9}" srcOrd="5" destOrd="0" presId="urn:microsoft.com/office/officeart/2005/8/layout/default"/>
    <dgm:cxn modelId="{F6489046-4875-41BC-9DFF-0213E33CC087}" type="presParOf" srcId="{594BA0A3-BAAF-458F-9388-C7C49255ACAA}" destId="{AF53A487-BB25-40D8-A926-61660AF932C1}" srcOrd="6" destOrd="0" presId="urn:microsoft.com/office/officeart/2005/8/layout/default"/>
    <dgm:cxn modelId="{A4739A42-A3BE-4985-9E0E-D05BF7B49C29}" type="presParOf" srcId="{594BA0A3-BAAF-458F-9388-C7C49255ACAA}" destId="{2B67AAE8-DABA-4707-879C-D4D09930E4F0}" srcOrd="7" destOrd="0" presId="urn:microsoft.com/office/officeart/2005/8/layout/default"/>
    <dgm:cxn modelId="{1A2F7452-7045-4DDD-97B6-C5D0C79F675C}" type="presParOf" srcId="{594BA0A3-BAAF-458F-9388-C7C49255ACAA}" destId="{66ECFA16-4DE8-4F05-8E83-5808AE9045E1}" srcOrd="8" destOrd="0" presId="urn:microsoft.com/office/officeart/2005/8/layout/default"/>
    <dgm:cxn modelId="{46534D5B-DC9F-424C-BBA5-A5697F8A073A}" type="presParOf" srcId="{594BA0A3-BAAF-458F-9388-C7C49255ACAA}" destId="{DC5E33AE-5DE7-40D7-9FC3-6179CB7EA721}" srcOrd="9" destOrd="0" presId="urn:microsoft.com/office/officeart/2005/8/layout/default"/>
    <dgm:cxn modelId="{68D40877-B189-418F-909A-D7EC61E17050}" type="presParOf" srcId="{594BA0A3-BAAF-458F-9388-C7C49255ACAA}" destId="{C3AC8D54-01B8-4185-9310-C8052F2DF135}" srcOrd="10" destOrd="0" presId="urn:microsoft.com/office/officeart/2005/8/layout/default"/>
    <dgm:cxn modelId="{7B425DB3-A3F9-4C3D-8687-9A5A434DECBE}" type="presParOf" srcId="{594BA0A3-BAAF-458F-9388-C7C49255ACAA}" destId="{4568ECAD-C964-431F-B950-BFC50E08863A}" srcOrd="11" destOrd="0" presId="urn:microsoft.com/office/officeart/2005/8/layout/default"/>
    <dgm:cxn modelId="{2BD2D82E-0A05-4A60-A8FE-59184278766E}" type="presParOf" srcId="{594BA0A3-BAAF-458F-9388-C7C49255ACAA}" destId="{EBA8DA4A-A8F0-41ED-9919-BCAA3884BA72}" srcOrd="12" destOrd="0" presId="urn:microsoft.com/office/officeart/2005/8/layout/default"/>
    <dgm:cxn modelId="{799DB50E-34D1-4187-9CA8-FB63801E312B}" type="presParOf" srcId="{594BA0A3-BAAF-458F-9388-C7C49255ACAA}" destId="{33CBDB1B-108A-432F-B023-107A506E0AA0}" srcOrd="13" destOrd="0" presId="urn:microsoft.com/office/officeart/2005/8/layout/default"/>
    <dgm:cxn modelId="{2D7B5983-1876-4ED3-AEA9-9D643B288DEF}" type="presParOf" srcId="{594BA0A3-BAAF-458F-9388-C7C49255ACAA}" destId="{44281E02-4C0D-4C85-901C-A954E98E25DA}" srcOrd="14" destOrd="0" presId="urn:microsoft.com/office/officeart/2005/8/layout/default"/>
    <dgm:cxn modelId="{0A6F2EA4-11FB-4BFB-B16F-ABD3232417E0}" type="presParOf" srcId="{594BA0A3-BAAF-458F-9388-C7C49255ACAA}" destId="{0AA2E3F7-35B4-46D8-A404-87CAF90E240B}" srcOrd="15" destOrd="0" presId="urn:microsoft.com/office/officeart/2005/8/layout/default"/>
    <dgm:cxn modelId="{544287B7-01A5-493B-8541-093B4A91A7F7}" type="presParOf" srcId="{594BA0A3-BAAF-458F-9388-C7C49255ACAA}" destId="{E11A0EE3-51D3-43BE-9917-B20AC756689C}" srcOrd="16" destOrd="0" presId="urn:microsoft.com/office/officeart/2005/8/layout/default"/>
    <dgm:cxn modelId="{1A86AA5C-51F0-4D62-9510-061266DD5F2F}" type="presParOf" srcId="{594BA0A3-BAAF-458F-9388-C7C49255ACAA}" destId="{D479B68F-9C69-4678-AD61-9742EE1076A4}" srcOrd="17" destOrd="0" presId="urn:microsoft.com/office/officeart/2005/8/layout/default"/>
    <dgm:cxn modelId="{29B2486B-3E43-497D-B429-80DCA05216F0}" type="presParOf" srcId="{594BA0A3-BAAF-458F-9388-C7C49255ACAA}" destId="{A3893E9A-8016-493A-B5A3-03DD221BCD5E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A2CB26-A52F-4C9D-9FCC-244FA13BB44B}">
      <dsp:nvSpPr>
        <dsp:cNvPr id="0" name=""/>
        <dsp:cNvSpPr/>
      </dsp:nvSpPr>
      <dsp:spPr>
        <a:xfrm>
          <a:off x="3122" y="216183"/>
          <a:ext cx="2477241" cy="148634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II  First: Is Public Nuisance part of Tort Law?</a:t>
          </a:r>
          <a:endParaRPr lang="en-US" sz="1900" kern="1200" dirty="0"/>
        </a:p>
      </dsp:txBody>
      <dsp:txXfrm>
        <a:off x="3122" y="216183"/>
        <a:ext cx="2477241" cy="1486344"/>
      </dsp:txXfrm>
    </dsp:sp>
    <dsp:sp modelId="{56F5912F-9903-4620-BE24-C3A21EDD292E}">
      <dsp:nvSpPr>
        <dsp:cNvPr id="0" name=""/>
        <dsp:cNvSpPr/>
      </dsp:nvSpPr>
      <dsp:spPr>
        <a:xfrm>
          <a:off x="2728088" y="216183"/>
          <a:ext cx="2477241" cy="1486344"/>
        </a:xfrm>
        <a:prstGeom prst="rect">
          <a:avLst/>
        </a:prstGeom>
        <a:solidFill>
          <a:schemeClr val="accent2">
            <a:hueOff val="715957"/>
            <a:satOff val="-2055"/>
            <a:lumOff val="-32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(a) Nick’s McBride: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“[It is] a strange sort of tort, if it is a tort at all”. </a:t>
          </a:r>
          <a:endParaRPr lang="en-US" sz="1900" kern="1200" dirty="0"/>
        </a:p>
      </dsp:txBody>
      <dsp:txXfrm>
        <a:off x="2728088" y="216183"/>
        <a:ext cx="2477241" cy="1486344"/>
      </dsp:txXfrm>
    </dsp:sp>
    <dsp:sp modelId="{A549B338-9A40-4631-83CA-806D76B3B742}">
      <dsp:nvSpPr>
        <dsp:cNvPr id="0" name=""/>
        <dsp:cNvSpPr/>
      </dsp:nvSpPr>
      <dsp:spPr>
        <a:xfrm>
          <a:off x="5453053" y="216183"/>
          <a:ext cx="2477241" cy="1486344"/>
        </a:xfrm>
        <a:prstGeom prst="rect">
          <a:avLst/>
        </a:prstGeom>
        <a:solidFill>
          <a:schemeClr val="accent2">
            <a:hueOff val="1431914"/>
            <a:satOff val="-4110"/>
            <a:lumOff val="-65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(b) Common Law Orthodoxy</a:t>
          </a:r>
          <a:endParaRPr lang="en-US" sz="1900" kern="1200" dirty="0"/>
        </a:p>
      </dsp:txBody>
      <dsp:txXfrm>
        <a:off x="5453053" y="216183"/>
        <a:ext cx="2477241" cy="1486344"/>
      </dsp:txXfrm>
    </dsp:sp>
    <dsp:sp modelId="{AF53A487-BB25-40D8-A926-61660AF932C1}">
      <dsp:nvSpPr>
        <dsp:cNvPr id="0" name=""/>
        <dsp:cNvSpPr/>
      </dsp:nvSpPr>
      <dsp:spPr>
        <a:xfrm>
          <a:off x="8181141" y="216183"/>
          <a:ext cx="2477241" cy="1486344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(c ) </a:t>
          </a:r>
          <a:r>
            <a:rPr lang="en-GB" sz="1900" i="1" kern="1200" dirty="0"/>
            <a:t>My View</a:t>
          </a:r>
          <a:endParaRPr lang="en-US" sz="1900" kern="1200" dirty="0"/>
        </a:p>
      </dsp:txBody>
      <dsp:txXfrm>
        <a:off x="8181141" y="216183"/>
        <a:ext cx="2477241" cy="1486344"/>
      </dsp:txXfrm>
    </dsp:sp>
    <dsp:sp modelId="{66ECFA16-4DE8-4F05-8E83-5808AE9045E1}">
      <dsp:nvSpPr>
        <dsp:cNvPr id="0" name=""/>
        <dsp:cNvSpPr/>
      </dsp:nvSpPr>
      <dsp:spPr>
        <a:xfrm>
          <a:off x="3122" y="1950252"/>
          <a:ext cx="2477241" cy="1486344"/>
        </a:xfrm>
        <a:prstGeom prst="rect">
          <a:avLst/>
        </a:prstGeom>
        <a:solidFill>
          <a:schemeClr val="accent2">
            <a:hueOff val="2863828"/>
            <a:satOff val="-8219"/>
            <a:lumOff val="-131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It all depends how you define a tort… and views do vary!</a:t>
          </a:r>
          <a:endParaRPr lang="en-US" sz="1900" kern="1200" dirty="0"/>
        </a:p>
      </dsp:txBody>
      <dsp:txXfrm>
        <a:off x="3122" y="1950252"/>
        <a:ext cx="2477241" cy="1486344"/>
      </dsp:txXfrm>
    </dsp:sp>
    <dsp:sp modelId="{C3AC8D54-01B8-4185-9310-C8052F2DF135}">
      <dsp:nvSpPr>
        <dsp:cNvPr id="0" name=""/>
        <dsp:cNvSpPr/>
      </dsp:nvSpPr>
      <dsp:spPr>
        <a:xfrm>
          <a:off x="2728088" y="1950252"/>
          <a:ext cx="2477241" cy="1486344"/>
        </a:xfrm>
        <a:prstGeom prst="rect">
          <a:avLst/>
        </a:prstGeom>
        <a:solidFill>
          <a:schemeClr val="accent2">
            <a:hueOff val="3579786"/>
            <a:satOff val="-10274"/>
            <a:lumOff val="-164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Key </a:t>
          </a:r>
          <a:r>
            <a:rPr lang="en-GB" sz="1900" kern="1200" dirty="0" err="1"/>
            <a:t>point:public</a:t>
          </a:r>
          <a:r>
            <a:rPr lang="en-GB" sz="1900" kern="1200" dirty="0"/>
            <a:t> nuisances involve public duties/rights – thus hard to see it as part of private law</a:t>
          </a:r>
          <a:endParaRPr lang="en-US" sz="1900" kern="1200" dirty="0"/>
        </a:p>
      </dsp:txBody>
      <dsp:txXfrm>
        <a:off x="2728088" y="1950252"/>
        <a:ext cx="2477241" cy="1486344"/>
      </dsp:txXfrm>
    </dsp:sp>
    <dsp:sp modelId="{EBA8DA4A-A8F0-41ED-9919-BCAA3884BA72}">
      <dsp:nvSpPr>
        <dsp:cNvPr id="0" name=""/>
        <dsp:cNvSpPr/>
      </dsp:nvSpPr>
      <dsp:spPr>
        <a:xfrm>
          <a:off x="5453053" y="1950252"/>
          <a:ext cx="2477241" cy="1486344"/>
        </a:xfrm>
        <a:prstGeom prst="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The courts have always treated public nuisance as part of tort law.</a:t>
          </a:r>
          <a:endParaRPr lang="en-US" sz="1900" kern="1200" dirty="0"/>
        </a:p>
      </dsp:txBody>
      <dsp:txXfrm>
        <a:off x="5453053" y="1950252"/>
        <a:ext cx="2477241" cy="1486344"/>
      </dsp:txXfrm>
    </dsp:sp>
    <dsp:sp modelId="{44281E02-4C0D-4C85-901C-A954E98E25DA}">
      <dsp:nvSpPr>
        <dsp:cNvPr id="0" name=""/>
        <dsp:cNvSpPr/>
      </dsp:nvSpPr>
      <dsp:spPr>
        <a:xfrm>
          <a:off x="8178019" y="1950252"/>
          <a:ext cx="2477241" cy="1486344"/>
        </a:xfrm>
        <a:prstGeom prst="rect">
          <a:avLst/>
        </a:prstGeom>
        <a:solidFill>
          <a:schemeClr val="accent2">
            <a:hueOff val="5011700"/>
            <a:satOff val="-14383"/>
            <a:lumOff val="-2302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There is nothing especially or necessarily neat and tidy about tort law</a:t>
          </a:r>
          <a:endParaRPr lang="en-US" sz="1900" kern="1200" dirty="0"/>
        </a:p>
      </dsp:txBody>
      <dsp:txXfrm>
        <a:off x="8178019" y="1950252"/>
        <a:ext cx="2477241" cy="1486344"/>
      </dsp:txXfrm>
    </dsp:sp>
    <dsp:sp modelId="{E11A0EE3-51D3-43BE-9917-B20AC756689C}">
      <dsp:nvSpPr>
        <dsp:cNvPr id="0" name=""/>
        <dsp:cNvSpPr/>
      </dsp:nvSpPr>
      <dsp:spPr>
        <a:xfrm>
          <a:off x="2728088" y="3684321"/>
          <a:ext cx="2477241" cy="1486344"/>
        </a:xfrm>
        <a:prstGeom prst="rect">
          <a:avLst/>
        </a:prstGeom>
        <a:solidFill>
          <a:schemeClr val="accent2">
            <a:hueOff val="5727657"/>
            <a:satOff val="-16438"/>
            <a:lumOff val="-2631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“the duty that someone breaches … is a duty imposed for the benefit of the public as a whole”.</a:t>
          </a:r>
          <a:endParaRPr lang="en-US" sz="1900" kern="1200" dirty="0"/>
        </a:p>
      </dsp:txBody>
      <dsp:txXfrm>
        <a:off x="2728088" y="3684321"/>
        <a:ext cx="2477241" cy="1486344"/>
      </dsp:txXfrm>
    </dsp:sp>
    <dsp:sp modelId="{A3893E9A-8016-493A-B5A3-03DD221BCD5E}">
      <dsp:nvSpPr>
        <dsp:cNvPr id="0" name=""/>
        <dsp:cNvSpPr/>
      </dsp:nvSpPr>
      <dsp:spPr>
        <a:xfrm>
          <a:off x="5453053" y="3684321"/>
          <a:ext cx="2477241" cy="1486344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We must take what the courts say seriously when we create maps of the law.   </a:t>
          </a:r>
          <a:endParaRPr lang="en-US" sz="1900" kern="1200" dirty="0"/>
        </a:p>
      </dsp:txBody>
      <dsp:txXfrm>
        <a:off x="5453053" y="3684321"/>
        <a:ext cx="2477241" cy="148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AA887D-2F28-4FFC-9012-CD741913648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32146-3D7F-4E69-8520-4012B3AA9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6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2146-3D7F-4E69-8520-4012B3AA9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1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2146-3D7F-4E69-8520-4012B3AA9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10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2146-3D7F-4E69-8520-4012B3AA9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11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32146-3D7F-4E69-8520-4012B3AA9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7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30FA-3D5E-92CE-525E-18AA240FB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56010-1A00-51C0-93B5-B635E9FF6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A5695-F29A-11C9-9962-5123A922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F1F90-CD6E-CC34-3907-17EEAC4F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A04E0-0E4D-E875-247F-54696B44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1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A5D50-54AD-DE7A-1F37-8B0D29FD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C0627-83F3-A821-68A3-C5DDD74B3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83B20-8949-4EE3-942B-C43D1ECC3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99EAA-C4C1-6F5D-6108-F3FCB083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DF08-8EA7-657F-4095-96E0D78C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7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0D8E6-AA0D-D0C5-8748-F3AF20368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A3C3D-BC13-E198-1D7B-55186270B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5745-33E5-7EA1-E82E-ECF917D3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7D6-409C-F720-4BBC-4EDDF45B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57C4-FFF2-F595-ACEC-2036634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56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555F-469C-2D4E-8E78-C3E86393B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26DE-7124-D19D-6047-27114C08A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4750C-0EDC-2799-B1B7-20DFF678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7EA0F-B6B2-A519-3A15-AA8C7204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41A5-AC4C-CDB9-9ED1-EB6AC06E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3800-844C-051A-6CEC-1068E2ED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19149-E83F-C148-4C8D-F7BB318F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93FB5-350E-ACED-EE7B-9861B979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6570F-2279-6E0B-1200-2CFE71588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567C6-42E4-7612-086A-762561F5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0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19DF-6660-D1BB-2FC0-DD34D501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49D7C-2796-9B43-BD0A-4D42393F0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185A7-ABEF-D28A-FB8C-63335AF72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7842-0D7A-599A-C290-4467BB64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1CE5AD-1DAF-BEE5-D6B0-5F27013D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DDA36-9272-3803-836C-8426F1AA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C837-5853-EA9A-B3F2-701483928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88EBE-FE06-7226-7BF6-4C2A3052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FC25-9A38-8312-E42E-DFB57CF1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A8DD1-5AB6-E719-A0F6-18F022E7C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9D1264-AA53-4CE2-3825-CFD80EF49C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CE938D-C7F0-9BFE-4F93-4A63937C8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1F5E4D-D39D-FA8B-34BD-E1B68EFAB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8C6C2-9564-D3B3-3B9C-809C1878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7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D4C64-C117-B51A-1522-AADD23EC6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59947-2D0F-67D2-9EB2-79500973B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BAB74-44DC-0C32-1013-E32E5D26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A753-E056-6FB6-9506-ECF09D62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7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620CB-6737-F591-3B0C-BB2A6EE1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D59041-CA2C-F364-D622-893451F9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3E67D-2C31-359A-D750-9BA48BCE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90C-C5B1-9598-A01F-9A6D96028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9B95D-EFDE-1FA7-D0DE-8152D88A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2263A-ADDB-A40B-569D-2E92F3074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F25C0-E05B-8A44-AA16-55CAE36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A4E9B-3679-EDF7-323E-E804D9ED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60AB-7CD4-4A27-D87B-C8074E12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3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0579-6503-2464-E632-CB449A75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82A85-C59B-1EE3-0EDE-0E6B4C202F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B0EBA-D827-8F7A-1E83-7280E8C39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90F34-DACD-05D1-CCA5-0FAA4D55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0518A-740B-A878-F03E-B8B1A811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89789-2109-AC2B-E2B0-A79AE8D6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49A2F-09A9-90B1-14B9-FB91759D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9CC70-8D33-43BD-196C-0917B013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AC82A-AEB2-90AC-EE64-EDF1B7C37D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B0C4D8-177B-4F3D-B51B-3EBB189DE6E2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6C7B4-C50D-4BB1-F8D9-EB1B70670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D29B-BE95-4DF6-B66B-1B45B03C0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22D30-DE63-4AB0-9292-80B3C9E63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2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omethingnew.org.uk/suppo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6" name="Rectangle 104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186C1-5588-F678-5A0D-E19A1154A6DE}"/>
              </a:ext>
            </a:extLst>
          </p:cNvPr>
          <p:cNvSpPr txBox="1"/>
          <p:nvPr/>
        </p:nvSpPr>
        <p:spPr>
          <a:xfrm>
            <a:off x="5497497" y="1890944"/>
            <a:ext cx="6576133" cy="3185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400" dirty="0">
                <a:solidFill>
                  <a:srgbClr val="0070C0">
                    <a:alpha val="80000"/>
                  </a:srgbClr>
                </a:solidFill>
              </a:rPr>
              <a:t>Public Nuisance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5400" dirty="0">
                <a:solidFill>
                  <a:srgbClr val="0070C0">
                    <a:alpha val="80000"/>
                  </a:srgbClr>
                </a:solidFill>
              </a:rPr>
              <a:t>John Murphy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3BA26-B347-F98F-4158-5C038C2D9842}"/>
              </a:ext>
            </a:extLst>
          </p:cNvPr>
          <p:cNvSpPr txBox="1"/>
          <p:nvPr/>
        </p:nvSpPr>
        <p:spPr>
          <a:xfrm>
            <a:off x="4657078" y="1429488"/>
            <a:ext cx="840419" cy="45792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194" name="Picture 2" descr="Climate activists vow to continue M25 blockades despite jail threat |  Environmental activism | The Guardian">
            <a:extLst>
              <a:ext uri="{FF2B5EF4-FFF2-40B4-BE49-F238E27FC236}">
                <a16:creationId xmlns:a16="http://schemas.microsoft.com/office/drawing/2014/main" id="{1A2756B7-77D6-5A70-88E0-35356F8C9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6" y="1429488"/>
            <a:ext cx="5886030" cy="399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756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866BA-ADD2-2A90-3D83-41157D488EF7}"/>
              </a:ext>
            </a:extLst>
          </p:cNvPr>
          <p:cNvSpPr txBox="1"/>
          <p:nvPr/>
        </p:nvSpPr>
        <p:spPr>
          <a:xfrm>
            <a:off x="0" y="0"/>
            <a:ext cx="12192000" cy="718145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GB" sz="600" b="1" spc="-15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2000"/>
              </a:spcBef>
              <a:spcAft>
                <a:spcPts val="0"/>
              </a:spcAft>
            </a:pPr>
            <a:r>
              <a:rPr lang="en-GB" sz="3200" b="1" spc="-15" dirty="0">
                <a:solidFill>
                  <a:srgbClr val="C00000"/>
                </a:solidFill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NUISANCE 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en-GB" sz="600" b="1" spc="-15" dirty="0">
              <a:effectLst/>
              <a:latin typeface="Garamond" panose="020204040303010108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marR="0" algn="just">
              <a:spcBef>
                <a:spcPts val="0"/>
              </a:spcBef>
              <a:spcAft>
                <a:spcPts val="0"/>
              </a:spcAft>
            </a:pPr>
            <a:r>
              <a:rPr lang="en-GB" sz="900" b="1" spc="-15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600" b="1" spc="-15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 </a:t>
            </a:r>
            <a:r>
              <a:rPr lang="en-GB" sz="2400" b="1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endParaRPr lang="en-US" sz="1400" dirty="0">
              <a:solidFill>
                <a:schemeClr val="accent6">
                  <a:lumMod val="50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8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8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 nuisance is an oddity, captured beautifully by Spencer as follows:</a:t>
            </a:r>
            <a:endParaRPr lang="en-GB" sz="11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endParaRPr lang="en-GB" sz="11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C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“Why is making obscene telephone calls like laying manure in the street?  Answer: in the same way as importing Irish cattle is like building a thatched house in the Borough of Blandford Forum; and as digging up the wall of a church is like helping a homicidal maniac to escape from Broadmoor; and as operating a joint stock company without a Royal charter is like being a common [s]cold; and as keeping a tiger in a pen adjoining the highway is like depositing a mutilated corpse on a doorstep.”</a:t>
            </a:r>
            <a:endParaRPr lang="en-US" sz="1400" dirty="0">
              <a:solidFill>
                <a:srgbClr val="C0000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14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there to be a public nuisance, there must be an infringement of a public right (which tallies with their criminality).</a:t>
            </a:r>
            <a:r>
              <a:rPr lang="en-GB" sz="18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12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They involve a </a:t>
            </a:r>
            <a:r>
              <a:rPr lang="en-GB" sz="2000" i="1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common injury</a:t>
            </a: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a broad class of His Majesty’s subjects </a:t>
            </a:r>
            <a:r>
              <a:rPr lang="en-GB" sz="2000" i="1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elsewhere than on their premises.</a:t>
            </a:r>
            <a:endParaRPr lang="en-US" sz="1200" i="1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1200" dirty="0"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pt-PT" sz="2000" i="1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v Rimmington; R v Goldstein </a:t>
            </a:r>
            <a:r>
              <a:rPr lang="pt-PT" sz="2000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[2008] 1 AC 459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Cf</a:t>
            </a:r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A-G v PYA Quarries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[1957] 2 QB 169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endParaRPr lang="en-GB" sz="1000" dirty="0"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this is wrong in law.  Public nuisances have at their heart public rights not (like private nuisance) private rights.</a:t>
            </a:r>
            <a:endParaRPr lang="en-US" sz="20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18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r>
              <a:rPr lang="en-GB" sz="2000" dirty="0"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public nuisance case involve the blockage of highways and other thoroughfares.</a:t>
            </a:r>
            <a:endParaRPr lang="en-GB" sz="8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  <a:tabLst>
                <a:tab pos="-457200" algn="l"/>
              </a:tabLst>
            </a:pPr>
            <a:endParaRPr lang="en-GB" sz="800" dirty="0"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sz="2000" i="1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Rose v Miles</a:t>
            </a:r>
            <a:r>
              <a:rPr lang="en-GB" sz="2000" dirty="0"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(1815) 4 M &amp; S 101</a:t>
            </a:r>
            <a:endParaRPr lang="en-US" sz="2000" dirty="0">
              <a:solidFill>
                <a:schemeClr val="accent6">
                  <a:lumMod val="50000"/>
                </a:schemeClr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220" name="Picture 4" descr="The UK's policing bill will make ...">
            <a:extLst>
              <a:ext uri="{FF2B5EF4-FFF2-40B4-BE49-F238E27FC236}">
                <a16:creationId xmlns:a16="http://schemas.microsoft.com/office/drawing/2014/main" id="{FA96EC60-CF09-D32C-1507-BDFC2DAAD5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7889" y="0"/>
            <a:ext cx="3536450" cy="2059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8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248643-AB8C-EF8A-CE3A-DC6F8795050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9916" b="1057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65451E5D-96D3-7493-7B3E-B5D4CB4162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2135398"/>
              </p:ext>
            </p:extLst>
          </p:nvPr>
        </p:nvGraphicFramePr>
        <p:xfrm>
          <a:off x="838199" y="790113"/>
          <a:ext cx="10658383" cy="538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8879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564530-0075-C212-58EC-D97B882F4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2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III  Necessary Land Connection?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follows from the many obstructed highway cases that there needn’t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a proprietary interest on C’s part  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lang="en-GB" altLang="en-US" sz="1600" dirty="0">
              <a:solidFill>
                <a:srgbClr val="002060"/>
              </a:solidFill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 need there be any such ownership/interest on D’s part.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Gillingham BC v Medway (Chatham) Dock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[1993] QB 343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IV  How Public is Public?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a public nuisance to be actionable in tort, it must affect a broad range of people (a broad class of the citizenry).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A-G v PYA Quarries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supra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“public nuisance is a nuisance which is so widespread in its range or so indiscriminate in its effect that it would not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 reasonable to expect one person to take proceedings on his own responsibility to put a stop to it, but that it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lang="en-GB" altLang="en-US" sz="2000" dirty="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should be taken on the responsibility of the community at large”. (Denning LJ)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Shek Sze Ming v 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Yiu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Yuet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Sim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[2015] HKEC 1826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pic>
        <p:nvPicPr>
          <p:cNvPr id="12295" name="Picture 7" descr="saw lorries stuck on West Country roads ...">
            <a:extLst>
              <a:ext uri="{FF2B5EF4-FFF2-40B4-BE49-F238E27FC236}">
                <a16:creationId xmlns:a16="http://schemas.microsoft.com/office/drawing/2014/main" id="{DC4F94BC-CA18-FDF3-7644-A56280000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307" y="1"/>
            <a:ext cx="4521693" cy="371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8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DA0B40F-EFFC-A47C-7C1A-B95D3F5ED1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9463596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-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    Particular Damage?</a:t>
            </a:r>
            <a:br>
              <a:rPr kumimoji="0" lang="en-GB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 only must C show membership of relevant class, s/he must also show damage suffered went above and beyond that suffered by the other members of the class.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6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Tate &amp; Lyle Industries Ltd v Greater London Council 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[1983] 2 AC 509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Trevett</a:t>
            </a: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 Lee 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[1955] 1 WLR 113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NB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Wilkes v Hungerford Market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(1835) 2 Bing NC 281.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   Personal Injury?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Although the tort of private nuisance will not tolerate claims for personal injury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 se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(see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Hunter v Canary Wharf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supra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public nuisance will permit such claims.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re Corby Group Litigation 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[2009] 2 WLR 609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 Man Yau v </a:t>
            </a:r>
            <a:r>
              <a:rPr kumimoji="0" lang="en-GB" altLang="en-US" sz="2000" b="0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Sihon</a:t>
            </a:r>
            <a:r>
              <a:rPr kumimoji="0" lang="en-GB" altLang="en-US" sz="20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 Ltd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[1996] 3 HKC 614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kumimoji="0" lang="en-GB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5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VII  Who is Liable for a Public Nuisance?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b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one deliberately creates a nuisance one is liable.  </a:t>
            </a:r>
            <a:b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one does so inadvertently </a:t>
            </a: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but knew/ought to have known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one would result</a:t>
            </a:r>
            <a:b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 v Goldstein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pt-PT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[2008] 1 AC 459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-457200" algn="l"/>
              </a:tabLst>
            </a:pPr>
            <a:r>
              <a:rPr kumimoji="0" lang="en-GB" altLang="en-US" sz="2200" b="0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Wandsworth LBC v Railtrack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[2002] QB 756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pic>
        <p:nvPicPr>
          <p:cNvPr id="1029" name="Picture 5" descr="Tate &amp; Lyle's raw sugar mountain ...">
            <a:extLst>
              <a:ext uri="{FF2B5EF4-FFF2-40B4-BE49-F238E27FC236}">
                <a16:creationId xmlns:a16="http://schemas.microsoft.com/office/drawing/2014/main" id="{F5DFF67E-A1CD-769B-17D4-912EE8703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834" y="136188"/>
            <a:ext cx="2663918" cy="203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Bradley judicial complex evacuated after clerk finds white powder in mail">
            <a:extLst>
              <a:ext uri="{FF2B5EF4-FFF2-40B4-BE49-F238E27FC236}">
                <a16:creationId xmlns:a16="http://schemas.microsoft.com/office/drawing/2014/main" id="{8EB76069-D1C7-7B6D-F28D-861BB263B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081" y="2325951"/>
            <a:ext cx="2663918" cy="1915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Pigeon Under Bridge Photos, Images ...">
            <a:extLst>
              <a:ext uri="{FF2B5EF4-FFF2-40B4-BE49-F238E27FC236}">
                <a16:creationId xmlns:a16="http://schemas.microsoft.com/office/drawing/2014/main" id="{A8BB0A5B-ACF0-D488-4567-1F3EC71C1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457" y="4396902"/>
            <a:ext cx="2649165" cy="24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582695-BE4B-7AAD-EBEE-C6BA7729351C}"/>
              </a:ext>
            </a:extLst>
          </p:cNvPr>
          <p:cNvSpPr txBox="1"/>
          <p:nvPr/>
        </p:nvSpPr>
        <p:spPr>
          <a:xfrm>
            <a:off x="9673427" y="6673175"/>
            <a:ext cx="2402732" cy="1848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0" name="Rectangle 718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50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1" name="Rectangle 719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7D9643A-7C4A-6335-A3D3-EE721194D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/>
        </p:blipFill>
        <p:spPr bwMode="auto">
          <a:xfrm>
            <a:off x="2354697" y="1239940"/>
            <a:ext cx="7482605" cy="437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6406E6-4B65-9FEC-BAFE-3B7016E1E09F}"/>
              </a:ext>
            </a:extLst>
          </p:cNvPr>
          <p:cNvSpPr txBox="1"/>
          <p:nvPr/>
        </p:nvSpPr>
        <p:spPr>
          <a:xfrm>
            <a:off x="3339293" y="473737"/>
            <a:ext cx="5378579" cy="77252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/>
              <a:t>Next, we’ll do...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305DFE-C5C5-0EFF-CF7B-36A55EFF7F2D}"/>
              </a:ext>
            </a:extLst>
          </p:cNvPr>
          <p:cNvSpPr txBox="1"/>
          <p:nvPr/>
        </p:nvSpPr>
        <p:spPr>
          <a:xfrm>
            <a:off x="5237824" y="5618059"/>
            <a:ext cx="2139520" cy="754053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300" dirty="0"/>
              <a:t>… </a:t>
            </a:r>
            <a:r>
              <a:rPr lang="en-US" sz="4300" i="1" dirty="0" err="1"/>
              <a:t>ish</a:t>
            </a:r>
            <a:endParaRPr lang="en-US" sz="4300" i="1" dirty="0"/>
          </a:p>
        </p:txBody>
      </p:sp>
    </p:spTree>
    <p:extLst>
      <p:ext uri="{BB962C8B-B14F-4D97-AF65-F5344CB8AC3E}">
        <p14:creationId xmlns:p14="http://schemas.microsoft.com/office/powerpoint/2010/main" val="233768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2767</TotalTime>
  <Words>758</Words>
  <Application>Microsoft Office PowerPoint</Application>
  <PresentationFormat>Widescreen</PresentationFormat>
  <Paragraphs>77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Garamond</vt:lpstr>
      <vt:lpstr>Office Theme</vt:lpstr>
      <vt:lpstr>PowerPoint Presentation</vt:lpstr>
      <vt:lpstr>PowerPoint Presentation</vt:lpstr>
      <vt:lpstr>PowerPoint Presentation</vt:lpstr>
      <vt:lpstr>PowerPoint Presentation</vt:lpstr>
      <vt:lpstr>V    Particular Damage? Not only must C show membership of relevant class, s/he must also show damage suffered went above and beyond that suffered by the other members of the class.  Tate &amp; Lyle Industries Ltd v Greater London Council [1983] 2 AC 509 Trevett v Lee [1955] 1 WLR 113  NB Wilkes v Hungerford Market (1835) 2 Bing NC 281.  VI   Personal Injury?  Although the tort of private nuisance will not tolerate claims for personal injury per se (see Hunter v Canary Wharf, supra) public nuisance will permit such claims.  In re Corby Group Litigation [2009] 2 WLR 609 Chung Man Yau v Sihon Co Ltd [1996] 3 HKC 614   VII  Who is Liable for a Public Nuisance?  If one deliberately creates a nuisance one is liable.   If one does so inadvertently but knew/ought to have known one would result  R v Goldstein [2008] 1 AC 459 Wandsworth LBC v Railtrack [2002] QB 756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Murphy</dc:creator>
  <cp:lastModifiedBy>John Murphy</cp:lastModifiedBy>
  <cp:revision>150</cp:revision>
  <dcterms:created xsi:type="dcterms:W3CDTF">2024-09-18T13:17:28Z</dcterms:created>
  <dcterms:modified xsi:type="dcterms:W3CDTF">2024-09-24T21:49:18Z</dcterms:modified>
</cp:coreProperties>
</file>