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7" r:id="rId3"/>
    <p:sldId id="259" r:id="rId4"/>
    <p:sldId id="267" r:id="rId5"/>
    <p:sldId id="268" r:id="rId6"/>
    <p:sldId id="269" r:id="rId7"/>
    <p:sldId id="270" r:id="rId8"/>
    <p:sldId id="271" r:id="rId9"/>
    <p:sldId id="272" r:id="rId10"/>
    <p:sldId id="273"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5" d="100"/>
          <a:sy n="95" d="100"/>
        </p:scale>
        <p:origin x="2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3247-451B-43DD-9CEE-952D6DDD99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35E3B9F-C66A-43DD-808C-A7A0D7E023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95F81B7-27B1-4DED-9287-060D4F602BC0}"/>
              </a:ext>
            </a:extLst>
          </p:cNvPr>
          <p:cNvSpPr>
            <a:spLocks noGrp="1"/>
          </p:cNvSpPr>
          <p:nvPr>
            <p:ph type="dt" sz="half" idx="10"/>
          </p:nvPr>
        </p:nvSpPr>
        <p:spPr/>
        <p:txBody>
          <a:bodyPr/>
          <a:lstStyle/>
          <a:p>
            <a:fld id="{9C2A26D6-5168-4904-ADDF-D46C3C09FC85}" type="datetimeFigureOut">
              <a:rPr lang="en-GB" smtClean="0"/>
              <a:t>26/09/2024</a:t>
            </a:fld>
            <a:endParaRPr lang="en-GB"/>
          </a:p>
        </p:txBody>
      </p:sp>
      <p:sp>
        <p:nvSpPr>
          <p:cNvPr id="5" name="Footer Placeholder 4">
            <a:extLst>
              <a:ext uri="{FF2B5EF4-FFF2-40B4-BE49-F238E27FC236}">
                <a16:creationId xmlns:a16="http://schemas.microsoft.com/office/drawing/2014/main" id="{2996C796-79A8-4327-9F1F-6EBC2C6B3A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63F134-1FD4-459F-A7D0-5A27609EE0E2}"/>
              </a:ext>
            </a:extLst>
          </p:cNvPr>
          <p:cNvSpPr>
            <a:spLocks noGrp="1"/>
          </p:cNvSpPr>
          <p:nvPr>
            <p:ph type="sldNum" sz="quarter" idx="12"/>
          </p:nvPr>
        </p:nvSpPr>
        <p:spPr/>
        <p:txBody>
          <a:bodyPr/>
          <a:lstStyle/>
          <a:p>
            <a:fld id="{E5BC3DDC-682D-4FEA-881D-786DCC25DEFD}" type="slidenum">
              <a:rPr lang="en-GB" smtClean="0"/>
              <a:t>‹#›</a:t>
            </a:fld>
            <a:endParaRPr lang="en-GB"/>
          </a:p>
        </p:txBody>
      </p:sp>
    </p:spTree>
    <p:extLst>
      <p:ext uri="{BB962C8B-B14F-4D97-AF65-F5344CB8AC3E}">
        <p14:creationId xmlns:p14="http://schemas.microsoft.com/office/powerpoint/2010/main" val="707148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9E6AE-3AF8-45CA-AF3B-485FCEB69F9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C021ACA-DCB4-4961-A3C4-DB47C1B6CE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7C3209-7677-41AA-8964-6EAB04A054AC}"/>
              </a:ext>
            </a:extLst>
          </p:cNvPr>
          <p:cNvSpPr>
            <a:spLocks noGrp="1"/>
          </p:cNvSpPr>
          <p:nvPr>
            <p:ph type="dt" sz="half" idx="10"/>
          </p:nvPr>
        </p:nvSpPr>
        <p:spPr/>
        <p:txBody>
          <a:bodyPr/>
          <a:lstStyle/>
          <a:p>
            <a:fld id="{9C2A26D6-5168-4904-ADDF-D46C3C09FC85}" type="datetimeFigureOut">
              <a:rPr lang="en-GB" smtClean="0"/>
              <a:t>26/09/2024</a:t>
            </a:fld>
            <a:endParaRPr lang="en-GB"/>
          </a:p>
        </p:txBody>
      </p:sp>
      <p:sp>
        <p:nvSpPr>
          <p:cNvPr id="5" name="Footer Placeholder 4">
            <a:extLst>
              <a:ext uri="{FF2B5EF4-FFF2-40B4-BE49-F238E27FC236}">
                <a16:creationId xmlns:a16="http://schemas.microsoft.com/office/drawing/2014/main" id="{6F60728C-902E-4CF0-AF9C-7014833DFB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A2998A-439A-4EA7-85CF-0C14BF9393B4}"/>
              </a:ext>
            </a:extLst>
          </p:cNvPr>
          <p:cNvSpPr>
            <a:spLocks noGrp="1"/>
          </p:cNvSpPr>
          <p:nvPr>
            <p:ph type="sldNum" sz="quarter" idx="12"/>
          </p:nvPr>
        </p:nvSpPr>
        <p:spPr/>
        <p:txBody>
          <a:bodyPr/>
          <a:lstStyle/>
          <a:p>
            <a:fld id="{E5BC3DDC-682D-4FEA-881D-786DCC25DEFD}" type="slidenum">
              <a:rPr lang="en-GB" smtClean="0"/>
              <a:t>‹#›</a:t>
            </a:fld>
            <a:endParaRPr lang="en-GB"/>
          </a:p>
        </p:txBody>
      </p:sp>
    </p:spTree>
    <p:extLst>
      <p:ext uri="{BB962C8B-B14F-4D97-AF65-F5344CB8AC3E}">
        <p14:creationId xmlns:p14="http://schemas.microsoft.com/office/powerpoint/2010/main" val="3472921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17795B-411C-4362-8330-165E31DD21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885E169-2DF6-49CA-9AE1-8571A71B84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088D69-CCE7-4C01-AA52-4CFDE181F4CC}"/>
              </a:ext>
            </a:extLst>
          </p:cNvPr>
          <p:cNvSpPr>
            <a:spLocks noGrp="1"/>
          </p:cNvSpPr>
          <p:nvPr>
            <p:ph type="dt" sz="half" idx="10"/>
          </p:nvPr>
        </p:nvSpPr>
        <p:spPr/>
        <p:txBody>
          <a:bodyPr/>
          <a:lstStyle/>
          <a:p>
            <a:fld id="{9C2A26D6-5168-4904-ADDF-D46C3C09FC85}" type="datetimeFigureOut">
              <a:rPr lang="en-GB" smtClean="0"/>
              <a:t>26/09/2024</a:t>
            </a:fld>
            <a:endParaRPr lang="en-GB"/>
          </a:p>
        </p:txBody>
      </p:sp>
      <p:sp>
        <p:nvSpPr>
          <p:cNvPr id="5" name="Footer Placeholder 4">
            <a:extLst>
              <a:ext uri="{FF2B5EF4-FFF2-40B4-BE49-F238E27FC236}">
                <a16:creationId xmlns:a16="http://schemas.microsoft.com/office/drawing/2014/main" id="{CB72A909-06A0-4865-8C6A-DA9A8299A6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97ACF3-BB0D-4D2C-8B5B-1FC7A8FFA9CB}"/>
              </a:ext>
            </a:extLst>
          </p:cNvPr>
          <p:cNvSpPr>
            <a:spLocks noGrp="1"/>
          </p:cNvSpPr>
          <p:nvPr>
            <p:ph type="sldNum" sz="quarter" idx="12"/>
          </p:nvPr>
        </p:nvSpPr>
        <p:spPr/>
        <p:txBody>
          <a:bodyPr/>
          <a:lstStyle/>
          <a:p>
            <a:fld id="{E5BC3DDC-682D-4FEA-881D-786DCC25DEFD}" type="slidenum">
              <a:rPr lang="en-GB" smtClean="0"/>
              <a:t>‹#›</a:t>
            </a:fld>
            <a:endParaRPr lang="en-GB"/>
          </a:p>
        </p:txBody>
      </p:sp>
    </p:spTree>
    <p:extLst>
      <p:ext uri="{BB962C8B-B14F-4D97-AF65-F5344CB8AC3E}">
        <p14:creationId xmlns:p14="http://schemas.microsoft.com/office/powerpoint/2010/main" val="929838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C40B-AC64-4BEC-9374-21EA798CDF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027AB5B-2F2B-4C29-984A-704DC93F809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4C30D6-80C4-4540-A392-B1984EE7D12E}"/>
              </a:ext>
            </a:extLst>
          </p:cNvPr>
          <p:cNvSpPr>
            <a:spLocks noGrp="1"/>
          </p:cNvSpPr>
          <p:nvPr>
            <p:ph type="dt" sz="half" idx="10"/>
          </p:nvPr>
        </p:nvSpPr>
        <p:spPr/>
        <p:txBody>
          <a:bodyPr/>
          <a:lstStyle/>
          <a:p>
            <a:fld id="{9C2A26D6-5168-4904-ADDF-D46C3C09FC85}" type="datetimeFigureOut">
              <a:rPr lang="en-GB" smtClean="0"/>
              <a:t>26/09/2024</a:t>
            </a:fld>
            <a:endParaRPr lang="en-GB"/>
          </a:p>
        </p:txBody>
      </p:sp>
      <p:sp>
        <p:nvSpPr>
          <p:cNvPr id="5" name="Footer Placeholder 4">
            <a:extLst>
              <a:ext uri="{FF2B5EF4-FFF2-40B4-BE49-F238E27FC236}">
                <a16:creationId xmlns:a16="http://schemas.microsoft.com/office/drawing/2014/main" id="{33B9BAE6-8826-4AF0-8AE1-9D3991522C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9ABA06-F6B6-4F0E-91D9-D17D91BB0929}"/>
              </a:ext>
            </a:extLst>
          </p:cNvPr>
          <p:cNvSpPr>
            <a:spLocks noGrp="1"/>
          </p:cNvSpPr>
          <p:nvPr>
            <p:ph type="sldNum" sz="quarter" idx="12"/>
          </p:nvPr>
        </p:nvSpPr>
        <p:spPr/>
        <p:txBody>
          <a:bodyPr/>
          <a:lstStyle/>
          <a:p>
            <a:fld id="{E5BC3DDC-682D-4FEA-881D-786DCC25DEFD}" type="slidenum">
              <a:rPr lang="en-GB" smtClean="0"/>
              <a:t>‹#›</a:t>
            </a:fld>
            <a:endParaRPr lang="en-GB"/>
          </a:p>
        </p:txBody>
      </p:sp>
    </p:spTree>
    <p:extLst>
      <p:ext uri="{BB962C8B-B14F-4D97-AF65-F5344CB8AC3E}">
        <p14:creationId xmlns:p14="http://schemas.microsoft.com/office/powerpoint/2010/main" val="4015260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01290-04A8-4BE1-A120-A41BB0A176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5CC0C2B-715E-4CFF-9CDB-952A3F3F96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B0A6122-FEB4-41EC-B18E-254EFEE1EDEC}"/>
              </a:ext>
            </a:extLst>
          </p:cNvPr>
          <p:cNvSpPr>
            <a:spLocks noGrp="1"/>
          </p:cNvSpPr>
          <p:nvPr>
            <p:ph type="dt" sz="half" idx="10"/>
          </p:nvPr>
        </p:nvSpPr>
        <p:spPr/>
        <p:txBody>
          <a:bodyPr/>
          <a:lstStyle/>
          <a:p>
            <a:fld id="{9C2A26D6-5168-4904-ADDF-D46C3C09FC85}" type="datetimeFigureOut">
              <a:rPr lang="en-GB" smtClean="0"/>
              <a:t>26/09/2024</a:t>
            </a:fld>
            <a:endParaRPr lang="en-GB"/>
          </a:p>
        </p:txBody>
      </p:sp>
      <p:sp>
        <p:nvSpPr>
          <p:cNvPr id="5" name="Footer Placeholder 4">
            <a:extLst>
              <a:ext uri="{FF2B5EF4-FFF2-40B4-BE49-F238E27FC236}">
                <a16:creationId xmlns:a16="http://schemas.microsoft.com/office/drawing/2014/main" id="{C3F99C52-690F-4175-8F60-32BA3072AE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60D9405-1EFE-4D86-B22E-2263D3B47CC3}"/>
              </a:ext>
            </a:extLst>
          </p:cNvPr>
          <p:cNvSpPr>
            <a:spLocks noGrp="1"/>
          </p:cNvSpPr>
          <p:nvPr>
            <p:ph type="sldNum" sz="quarter" idx="12"/>
          </p:nvPr>
        </p:nvSpPr>
        <p:spPr/>
        <p:txBody>
          <a:bodyPr/>
          <a:lstStyle/>
          <a:p>
            <a:fld id="{E5BC3DDC-682D-4FEA-881D-786DCC25DEFD}" type="slidenum">
              <a:rPr lang="en-GB" smtClean="0"/>
              <a:t>‹#›</a:t>
            </a:fld>
            <a:endParaRPr lang="en-GB"/>
          </a:p>
        </p:txBody>
      </p:sp>
    </p:spTree>
    <p:extLst>
      <p:ext uri="{BB962C8B-B14F-4D97-AF65-F5344CB8AC3E}">
        <p14:creationId xmlns:p14="http://schemas.microsoft.com/office/powerpoint/2010/main" val="3686115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9ABD-1717-45B6-AA78-B19F1C81706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D0013C3-4D11-4762-8AC6-77B015AA2A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337EA04-D281-486A-9E25-141839047CC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D0695F5-9DA2-449E-BB7D-9CA46964765F}"/>
              </a:ext>
            </a:extLst>
          </p:cNvPr>
          <p:cNvSpPr>
            <a:spLocks noGrp="1"/>
          </p:cNvSpPr>
          <p:nvPr>
            <p:ph type="dt" sz="half" idx="10"/>
          </p:nvPr>
        </p:nvSpPr>
        <p:spPr/>
        <p:txBody>
          <a:bodyPr/>
          <a:lstStyle/>
          <a:p>
            <a:fld id="{9C2A26D6-5168-4904-ADDF-D46C3C09FC85}" type="datetimeFigureOut">
              <a:rPr lang="en-GB" smtClean="0"/>
              <a:t>26/09/2024</a:t>
            </a:fld>
            <a:endParaRPr lang="en-GB"/>
          </a:p>
        </p:txBody>
      </p:sp>
      <p:sp>
        <p:nvSpPr>
          <p:cNvPr id="6" name="Footer Placeholder 5">
            <a:extLst>
              <a:ext uri="{FF2B5EF4-FFF2-40B4-BE49-F238E27FC236}">
                <a16:creationId xmlns:a16="http://schemas.microsoft.com/office/drawing/2014/main" id="{8A350AE6-B80B-408E-95EE-A4BD4E2D9B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3616A6-3EDE-4CEE-A3D5-E510DA54785F}"/>
              </a:ext>
            </a:extLst>
          </p:cNvPr>
          <p:cNvSpPr>
            <a:spLocks noGrp="1"/>
          </p:cNvSpPr>
          <p:nvPr>
            <p:ph type="sldNum" sz="quarter" idx="12"/>
          </p:nvPr>
        </p:nvSpPr>
        <p:spPr/>
        <p:txBody>
          <a:bodyPr/>
          <a:lstStyle/>
          <a:p>
            <a:fld id="{E5BC3DDC-682D-4FEA-881D-786DCC25DEFD}" type="slidenum">
              <a:rPr lang="en-GB" smtClean="0"/>
              <a:t>‹#›</a:t>
            </a:fld>
            <a:endParaRPr lang="en-GB"/>
          </a:p>
        </p:txBody>
      </p:sp>
    </p:spTree>
    <p:extLst>
      <p:ext uri="{BB962C8B-B14F-4D97-AF65-F5344CB8AC3E}">
        <p14:creationId xmlns:p14="http://schemas.microsoft.com/office/powerpoint/2010/main" val="24967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64E1-5A26-4FBF-81BB-A9EBD73475B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4C9CCBD-85E9-4C38-ADAF-9AB9B90D91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F67FD63-4C2B-4DA3-B7E2-43FFD1D399D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0D6EC0F-2FAB-40D2-BC64-549B6489F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288A1E6-D60E-43ED-9253-6D7F78FAE1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CEA3439-5A36-40D1-B06A-B3D455011E7E}"/>
              </a:ext>
            </a:extLst>
          </p:cNvPr>
          <p:cNvSpPr>
            <a:spLocks noGrp="1"/>
          </p:cNvSpPr>
          <p:nvPr>
            <p:ph type="dt" sz="half" idx="10"/>
          </p:nvPr>
        </p:nvSpPr>
        <p:spPr/>
        <p:txBody>
          <a:bodyPr/>
          <a:lstStyle/>
          <a:p>
            <a:fld id="{9C2A26D6-5168-4904-ADDF-D46C3C09FC85}" type="datetimeFigureOut">
              <a:rPr lang="en-GB" smtClean="0"/>
              <a:t>26/09/2024</a:t>
            </a:fld>
            <a:endParaRPr lang="en-GB"/>
          </a:p>
        </p:txBody>
      </p:sp>
      <p:sp>
        <p:nvSpPr>
          <p:cNvPr id="8" name="Footer Placeholder 7">
            <a:extLst>
              <a:ext uri="{FF2B5EF4-FFF2-40B4-BE49-F238E27FC236}">
                <a16:creationId xmlns:a16="http://schemas.microsoft.com/office/drawing/2014/main" id="{DC8EAE91-495C-4B3A-977F-1C09D14E0AC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2922228-CF0C-49FF-848B-BB70C04D5A23}"/>
              </a:ext>
            </a:extLst>
          </p:cNvPr>
          <p:cNvSpPr>
            <a:spLocks noGrp="1"/>
          </p:cNvSpPr>
          <p:nvPr>
            <p:ph type="sldNum" sz="quarter" idx="12"/>
          </p:nvPr>
        </p:nvSpPr>
        <p:spPr/>
        <p:txBody>
          <a:bodyPr/>
          <a:lstStyle/>
          <a:p>
            <a:fld id="{E5BC3DDC-682D-4FEA-881D-786DCC25DEFD}" type="slidenum">
              <a:rPr lang="en-GB" smtClean="0"/>
              <a:t>‹#›</a:t>
            </a:fld>
            <a:endParaRPr lang="en-GB"/>
          </a:p>
        </p:txBody>
      </p:sp>
    </p:spTree>
    <p:extLst>
      <p:ext uri="{BB962C8B-B14F-4D97-AF65-F5344CB8AC3E}">
        <p14:creationId xmlns:p14="http://schemas.microsoft.com/office/powerpoint/2010/main" val="3732338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C2D01-8A9C-41BA-A232-84877B7986D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F77C346-7CF8-422D-9F72-8DA4886A9275}"/>
              </a:ext>
            </a:extLst>
          </p:cNvPr>
          <p:cNvSpPr>
            <a:spLocks noGrp="1"/>
          </p:cNvSpPr>
          <p:nvPr>
            <p:ph type="dt" sz="half" idx="10"/>
          </p:nvPr>
        </p:nvSpPr>
        <p:spPr/>
        <p:txBody>
          <a:bodyPr/>
          <a:lstStyle/>
          <a:p>
            <a:fld id="{9C2A26D6-5168-4904-ADDF-D46C3C09FC85}" type="datetimeFigureOut">
              <a:rPr lang="en-GB" smtClean="0"/>
              <a:t>26/09/2024</a:t>
            </a:fld>
            <a:endParaRPr lang="en-GB"/>
          </a:p>
        </p:txBody>
      </p:sp>
      <p:sp>
        <p:nvSpPr>
          <p:cNvPr id="4" name="Footer Placeholder 3">
            <a:extLst>
              <a:ext uri="{FF2B5EF4-FFF2-40B4-BE49-F238E27FC236}">
                <a16:creationId xmlns:a16="http://schemas.microsoft.com/office/drawing/2014/main" id="{51882541-F3E2-49FB-B1C5-6D5D40E6A0B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2CED275-89AA-4FB0-B071-08DB52A3692B}"/>
              </a:ext>
            </a:extLst>
          </p:cNvPr>
          <p:cNvSpPr>
            <a:spLocks noGrp="1"/>
          </p:cNvSpPr>
          <p:nvPr>
            <p:ph type="sldNum" sz="quarter" idx="12"/>
          </p:nvPr>
        </p:nvSpPr>
        <p:spPr/>
        <p:txBody>
          <a:bodyPr/>
          <a:lstStyle/>
          <a:p>
            <a:fld id="{E5BC3DDC-682D-4FEA-881D-786DCC25DEFD}" type="slidenum">
              <a:rPr lang="en-GB" smtClean="0"/>
              <a:t>‹#›</a:t>
            </a:fld>
            <a:endParaRPr lang="en-GB"/>
          </a:p>
        </p:txBody>
      </p:sp>
    </p:spTree>
    <p:extLst>
      <p:ext uri="{BB962C8B-B14F-4D97-AF65-F5344CB8AC3E}">
        <p14:creationId xmlns:p14="http://schemas.microsoft.com/office/powerpoint/2010/main" val="1602150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6FA6D8-53A2-404A-872C-12C783240E8C}"/>
              </a:ext>
            </a:extLst>
          </p:cNvPr>
          <p:cNvSpPr>
            <a:spLocks noGrp="1"/>
          </p:cNvSpPr>
          <p:nvPr>
            <p:ph type="dt" sz="half" idx="10"/>
          </p:nvPr>
        </p:nvSpPr>
        <p:spPr/>
        <p:txBody>
          <a:bodyPr/>
          <a:lstStyle/>
          <a:p>
            <a:fld id="{9C2A26D6-5168-4904-ADDF-D46C3C09FC85}" type="datetimeFigureOut">
              <a:rPr lang="en-GB" smtClean="0"/>
              <a:t>26/09/2024</a:t>
            </a:fld>
            <a:endParaRPr lang="en-GB"/>
          </a:p>
        </p:txBody>
      </p:sp>
      <p:sp>
        <p:nvSpPr>
          <p:cNvPr id="3" name="Footer Placeholder 2">
            <a:extLst>
              <a:ext uri="{FF2B5EF4-FFF2-40B4-BE49-F238E27FC236}">
                <a16:creationId xmlns:a16="http://schemas.microsoft.com/office/drawing/2014/main" id="{D8AD1EB1-E9B2-4A64-BF32-14530BE6208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67067BA-AAC3-421D-BCE6-FAFDB8AD09E6}"/>
              </a:ext>
            </a:extLst>
          </p:cNvPr>
          <p:cNvSpPr>
            <a:spLocks noGrp="1"/>
          </p:cNvSpPr>
          <p:nvPr>
            <p:ph type="sldNum" sz="quarter" idx="12"/>
          </p:nvPr>
        </p:nvSpPr>
        <p:spPr/>
        <p:txBody>
          <a:bodyPr/>
          <a:lstStyle/>
          <a:p>
            <a:fld id="{E5BC3DDC-682D-4FEA-881D-786DCC25DEFD}" type="slidenum">
              <a:rPr lang="en-GB" smtClean="0"/>
              <a:t>‹#›</a:t>
            </a:fld>
            <a:endParaRPr lang="en-GB"/>
          </a:p>
        </p:txBody>
      </p:sp>
    </p:spTree>
    <p:extLst>
      <p:ext uri="{BB962C8B-B14F-4D97-AF65-F5344CB8AC3E}">
        <p14:creationId xmlns:p14="http://schemas.microsoft.com/office/powerpoint/2010/main" val="3159432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02E54-76F5-469F-959C-4550E29D8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F3F41A4-6F87-4827-B283-A7486C2A0C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7F85255-BB68-4301-A0DF-50D5B2BC02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B95DD1-F195-4389-8B97-B6D80916E367}"/>
              </a:ext>
            </a:extLst>
          </p:cNvPr>
          <p:cNvSpPr>
            <a:spLocks noGrp="1"/>
          </p:cNvSpPr>
          <p:nvPr>
            <p:ph type="dt" sz="half" idx="10"/>
          </p:nvPr>
        </p:nvSpPr>
        <p:spPr/>
        <p:txBody>
          <a:bodyPr/>
          <a:lstStyle/>
          <a:p>
            <a:fld id="{9C2A26D6-5168-4904-ADDF-D46C3C09FC85}" type="datetimeFigureOut">
              <a:rPr lang="en-GB" smtClean="0"/>
              <a:t>26/09/2024</a:t>
            </a:fld>
            <a:endParaRPr lang="en-GB"/>
          </a:p>
        </p:txBody>
      </p:sp>
      <p:sp>
        <p:nvSpPr>
          <p:cNvPr id="6" name="Footer Placeholder 5">
            <a:extLst>
              <a:ext uri="{FF2B5EF4-FFF2-40B4-BE49-F238E27FC236}">
                <a16:creationId xmlns:a16="http://schemas.microsoft.com/office/drawing/2014/main" id="{2CB2F95C-6B70-4C27-BDFE-57D79C7B167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3C60CA-3C47-4101-BABB-E0D74E9914A3}"/>
              </a:ext>
            </a:extLst>
          </p:cNvPr>
          <p:cNvSpPr>
            <a:spLocks noGrp="1"/>
          </p:cNvSpPr>
          <p:nvPr>
            <p:ph type="sldNum" sz="quarter" idx="12"/>
          </p:nvPr>
        </p:nvSpPr>
        <p:spPr/>
        <p:txBody>
          <a:bodyPr/>
          <a:lstStyle/>
          <a:p>
            <a:fld id="{E5BC3DDC-682D-4FEA-881D-786DCC25DEFD}" type="slidenum">
              <a:rPr lang="en-GB" smtClean="0"/>
              <a:t>‹#›</a:t>
            </a:fld>
            <a:endParaRPr lang="en-GB"/>
          </a:p>
        </p:txBody>
      </p:sp>
    </p:spTree>
    <p:extLst>
      <p:ext uri="{BB962C8B-B14F-4D97-AF65-F5344CB8AC3E}">
        <p14:creationId xmlns:p14="http://schemas.microsoft.com/office/powerpoint/2010/main" val="1833089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A432-BC72-4F34-8271-31CCE7633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D048DF0-0F5C-4D22-BB84-476BA3D4FF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6D0B398-90FA-4CE2-8DC2-77EAFA11F9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B4C9AC-A398-4FE6-B65C-48BEA00A8E66}"/>
              </a:ext>
            </a:extLst>
          </p:cNvPr>
          <p:cNvSpPr>
            <a:spLocks noGrp="1"/>
          </p:cNvSpPr>
          <p:nvPr>
            <p:ph type="dt" sz="half" idx="10"/>
          </p:nvPr>
        </p:nvSpPr>
        <p:spPr/>
        <p:txBody>
          <a:bodyPr/>
          <a:lstStyle/>
          <a:p>
            <a:fld id="{9C2A26D6-5168-4904-ADDF-D46C3C09FC85}" type="datetimeFigureOut">
              <a:rPr lang="en-GB" smtClean="0"/>
              <a:t>26/09/2024</a:t>
            </a:fld>
            <a:endParaRPr lang="en-GB"/>
          </a:p>
        </p:txBody>
      </p:sp>
      <p:sp>
        <p:nvSpPr>
          <p:cNvPr id="6" name="Footer Placeholder 5">
            <a:extLst>
              <a:ext uri="{FF2B5EF4-FFF2-40B4-BE49-F238E27FC236}">
                <a16:creationId xmlns:a16="http://schemas.microsoft.com/office/drawing/2014/main" id="{4A5E8EBE-A7E0-4CA1-934D-37F0B044F65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6337539-D0C9-41D7-8DAA-FF571F3AD547}"/>
              </a:ext>
            </a:extLst>
          </p:cNvPr>
          <p:cNvSpPr>
            <a:spLocks noGrp="1"/>
          </p:cNvSpPr>
          <p:nvPr>
            <p:ph type="sldNum" sz="quarter" idx="12"/>
          </p:nvPr>
        </p:nvSpPr>
        <p:spPr/>
        <p:txBody>
          <a:bodyPr/>
          <a:lstStyle/>
          <a:p>
            <a:fld id="{E5BC3DDC-682D-4FEA-881D-786DCC25DEFD}" type="slidenum">
              <a:rPr lang="en-GB" smtClean="0"/>
              <a:t>‹#›</a:t>
            </a:fld>
            <a:endParaRPr lang="en-GB"/>
          </a:p>
        </p:txBody>
      </p:sp>
    </p:spTree>
    <p:extLst>
      <p:ext uri="{BB962C8B-B14F-4D97-AF65-F5344CB8AC3E}">
        <p14:creationId xmlns:p14="http://schemas.microsoft.com/office/powerpoint/2010/main" val="1023044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101D40-40FA-482F-A553-E27F4BE766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35AF0C4-F78F-492F-A27D-B48DEDD74D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FE6B6A-F17A-4074-BC40-1AB8BDE566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A26D6-5168-4904-ADDF-D46C3C09FC85}" type="datetimeFigureOut">
              <a:rPr lang="en-GB" smtClean="0"/>
              <a:t>26/09/2024</a:t>
            </a:fld>
            <a:endParaRPr lang="en-GB"/>
          </a:p>
        </p:txBody>
      </p:sp>
      <p:sp>
        <p:nvSpPr>
          <p:cNvPr id="5" name="Footer Placeholder 4">
            <a:extLst>
              <a:ext uri="{FF2B5EF4-FFF2-40B4-BE49-F238E27FC236}">
                <a16:creationId xmlns:a16="http://schemas.microsoft.com/office/drawing/2014/main" id="{04F04629-C93C-40C2-A0F4-BFCF0F7964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D6C9CD0-EECC-4863-9A25-5A24057416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BC3DDC-682D-4FEA-881D-786DCC25DEFD}" type="slidenum">
              <a:rPr lang="en-GB" smtClean="0"/>
              <a:t>‹#›</a:t>
            </a:fld>
            <a:endParaRPr lang="en-GB"/>
          </a:p>
        </p:txBody>
      </p:sp>
    </p:spTree>
    <p:extLst>
      <p:ext uri="{BB962C8B-B14F-4D97-AF65-F5344CB8AC3E}">
        <p14:creationId xmlns:p14="http://schemas.microsoft.com/office/powerpoint/2010/main" val="2887843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derground abandoned gold iron ore ...">
            <a:extLst>
              <a:ext uri="{FF2B5EF4-FFF2-40B4-BE49-F238E27FC236}">
                <a16:creationId xmlns:a16="http://schemas.microsoft.com/office/drawing/2014/main" id="{8F5DE092-4F84-073D-E8E7-F1E8FCDC08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9021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B85B37A-A95F-2EED-4CC9-F09865E18730}"/>
              </a:ext>
            </a:extLst>
          </p:cNvPr>
          <p:cNvSpPr txBox="1"/>
          <p:nvPr/>
        </p:nvSpPr>
        <p:spPr>
          <a:xfrm>
            <a:off x="1066800" y="337969"/>
            <a:ext cx="9753599" cy="2169825"/>
          </a:xfrm>
          <a:prstGeom prst="rect">
            <a:avLst/>
          </a:prstGeom>
          <a:noFill/>
        </p:spPr>
        <p:txBody>
          <a:bodyPr wrap="square" rtlCol="0">
            <a:spAutoFit/>
          </a:bodyPr>
          <a:lstStyle/>
          <a:p>
            <a:pPr algn="ctr"/>
            <a:r>
              <a:rPr lang="en-US" sz="4500" dirty="0">
                <a:solidFill>
                  <a:schemeClr val="bg1"/>
                </a:solidFill>
              </a:rPr>
              <a:t>The Rule in </a:t>
            </a:r>
            <a:r>
              <a:rPr lang="en-US" sz="4500" i="1" dirty="0">
                <a:solidFill>
                  <a:schemeClr val="bg1"/>
                </a:solidFill>
              </a:rPr>
              <a:t>Rylands v  Fletcher</a:t>
            </a:r>
          </a:p>
          <a:p>
            <a:pPr algn="ctr"/>
            <a:endParaRPr lang="en-US" sz="4500" dirty="0">
              <a:solidFill>
                <a:schemeClr val="bg1"/>
              </a:solidFill>
            </a:endParaRPr>
          </a:p>
          <a:p>
            <a:pPr algn="ctr"/>
            <a:r>
              <a:rPr lang="en-US" sz="4500" dirty="0">
                <a:solidFill>
                  <a:schemeClr val="bg1"/>
                </a:solidFill>
              </a:rPr>
              <a:t>John Murphy</a:t>
            </a:r>
          </a:p>
        </p:txBody>
      </p:sp>
    </p:spTree>
    <p:extLst>
      <p:ext uri="{BB962C8B-B14F-4D97-AF65-F5344CB8AC3E}">
        <p14:creationId xmlns:p14="http://schemas.microsoft.com/office/powerpoint/2010/main" val="1291946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1ACF7-4EFA-32EF-6D73-484BE09D5462}"/>
              </a:ext>
            </a:extLst>
          </p:cNvPr>
          <p:cNvSpPr>
            <a:spLocks noGrp="1"/>
          </p:cNvSpPr>
          <p:nvPr>
            <p:ph type="title"/>
          </p:nvPr>
        </p:nvSpPr>
        <p:spPr>
          <a:xfrm>
            <a:off x="1" y="1"/>
            <a:ext cx="9440778" cy="6858000"/>
          </a:xfrm>
          <a:solidFill>
            <a:schemeClr val="accent1">
              <a:lumMod val="20000"/>
              <a:lumOff val="80000"/>
            </a:schemeClr>
          </a:solidFill>
        </p:spPr>
        <p:txBody>
          <a:bodyPr>
            <a:normAutofit fontScale="90000"/>
          </a:bodyPr>
          <a:lstStyle/>
          <a:p>
            <a:pPr>
              <a:spcBef>
                <a:spcPts val="0"/>
              </a:spcBef>
              <a:tabLst>
                <a:tab pos="-457200" algn="l"/>
              </a:tabLst>
            </a:pPr>
            <a:r>
              <a:rPr lang="en-GB" sz="26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III	Defences</a:t>
            </a:r>
            <a:br>
              <a:rPr lang="en-US" sz="1600" b="1" dirty="0">
                <a:solidFill>
                  <a:srgbClr val="C00000"/>
                </a:solidFill>
                <a:latin typeface="Garamond" panose="02020404030301010803" pitchFamily="18" charset="0"/>
                <a:ea typeface="Calibri" panose="020F0502020204030204" pitchFamily="34" charset="0"/>
                <a:cs typeface="Times New Roman" panose="02020603050405020304" pitchFamily="18" charset="0"/>
              </a:rPr>
            </a:br>
            <a:br>
              <a:rPr lang="en-US" sz="1600" b="1" dirty="0">
                <a:solidFill>
                  <a:srgbClr val="C00000"/>
                </a:solidFill>
                <a:latin typeface="Garamond" panose="02020404030301010803" pitchFamily="18" charset="0"/>
                <a:ea typeface="Calibri" panose="020F0502020204030204" pitchFamily="34" charset="0"/>
                <a:cs typeface="Times New Roman" panose="02020603050405020304" pitchFamily="18" charset="0"/>
              </a:rPr>
            </a:br>
            <a:r>
              <a:rPr lang="en-GB" sz="2200" dirty="0">
                <a:solidFill>
                  <a:schemeClr val="accent6">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As in private nuisance, there are several recognised defences which D might raise. </a:t>
            </a:r>
            <a:br>
              <a:rPr lang="en-US" sz="1200" dirty="0">
                <a:solidFill>
                  <a:schemeClr val="accent6">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1200" b="1" dirty="0">
                <a:effectLst/>
                <a:latin typeface="Garamond" panose="02020404030301010803" pitchFamily="18" charset="0"/>
                <a:ea typeface="Calibri" panose="020F0502020204030204" pitchFamily="34" charset="0"/>
                <a:cs typeface="Times New Roman" panose="02020603050405020304" pitchFamily="18" charset="0"/>
              </a:rPr>
              <a:t> </a:t>
            </a:r>
            <a:br>
              <a:rPr lang="en-US" sz="1200" dirty="0">
                <a:effectLst/>
                <a:latin typeface="Garamond" panose="02020404030301010803" pitchFamily="18" charset="0"/>
                <a:ea typeface="Calibri" panose="020F0502020204030204" pitchFamily="34" charset="0"/>
                <a:cs typeface="Times New Roman" panose="02020603050405020304" pitchFamily="18" charset="0"/>
              </a:rPr>
            </a:br>
            <a:r>
              <a:rPr lang="en-GB" sz="1200" b="1" dirty="0">
                <a:effectLst/>
                <a:latin typeface="Garamond" panose="02020404030301010803" pitchFamily="18" charset="0"/>
                <a:ea typeface="Calibri" panose="020F0502020204030204" pitchFamily="34" charset="0"/>
                <a:cs typeface="Times New Roman" panose="02020603050405020304" pitchFamily="18" charset="0"/>
              </a:rPr>
              <a:t> </a:t>
            </a:r>
            <a:br>
              <a:rPr lang="en-US" sz="1200" dirty="0">
                <a:effectLst/>
                <a:latin typeface="Garamond" panose="02020404030301010803" pitchFamily="18" charset="0"/>
                <a:ea typeface="Calibri" panose="020F0502020204030204" pitchFamily="34" charset="0"/>
                <a:cs typeface="Times New Roman" panose="02020603050405020304" pitchFamily="18" charset="0"/>
              </a:rPr>
            </a:br>
            <a:r>
              <a:rPr lang="en-GB" sz="22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A.	Act of God</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1200" dirty="0">
                <a:effectLst/>
                <a:latin typeface="Garamond" panose="02020404030301010803" pitchFamily="18" charset="0"/>
                <a:ea typeface="Calibri" panose="020F0502020204030204" pitchFamily="34" charset="0"/>
                <a:cs typeface="Times New Roman" panose="02020603050405020304" pitchFamily="18" charset="0"/>
              </a:rPr>
              <a:t> </a:t>
            </a:r>
            <a:br>
              <a:rPr lang="en-US" sz="1200" dirty="0">
                <a:effectLst/>
                <a:latin typeface="Garamond" panose="02020404030301010803" pitchFamily="18" charset="0"/>
                <a:ea typeface="Calibri" panose="020F0502020204030204" pitchFamily="34" charset="0"/>
                <a:cs typeface="Times New Roman" panose="02020603050405020304" pitchFamily="18" charset="0"/>
              </a:rPr>
            </a:br>
            <a:r>
              <a:rPr lang="de-DE" sz="22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Nichols v Marsland </a:t>
            </a:r>
            <a:r>
              <a:rPr lang="de-DE"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(1876) 2 Ex D 1</a:t>
            </a:r>
            <a:br>
              <a:rPr lang="de-DE" sz="2200" dirty="0">
                <a:effectLst/>
                <a:latin typeface="Garamond" panose="02020404030301010803" pitchFamily="18" charset="0"/>
                <a:ea typeface="Calibri" panose="020F0502020204030204" pitchFamily="34" charset="0"/>
                <a:cs typeface="Times New Roman" panose="02020603050405020304" pitchFamily="18" charset="0"/>
              </a:rPr>
            </a:br>
            <a:br>
              <a:rPr lang="de-DE" sz="600" dirty="0">
                <a:effectLst/>
                <a:latin typeface="Garamond" panose="02020404030301010803" pitchFamily="18" charset="0"/>
                <a:ea typeface="Calibri" panose="020F0502020204030204" pitchFamily="34" charset="0"/>
                <a:cs typeface="Times New Roman" panose="02020603050405020304" pitchFamily="18" charset="0"/>
              </a:rPr>
            </a:br>
            <a:r>
              <a:rPr lang="de-DE" sz="2200" dirty="0">
                <a:effectLst/>
                <a:latin typeface="Garamond" panose="02020404030301010803" pitchFamily="18" charset="0"/>
                <a:ea typeface="Calibri" panose="020F0502020204030204" pitchFamily="34" charset="0"/>
                <a:cs typeface="Times New Roman" panose="02020603050405020304" pitchFamily="18" charset="0"/>
              </a:rPr>
              <a:t>   </a:t>
            </a:r>
            <a:r>
              <a:rPr lang="en-GB" sz="21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“[D] can excuse himself by shewing that the escape was owing to the plaintiff’s default; </a:t>
            </a:r>
            <a:br>
              <a:rPr lang="en-GB" sz="21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br>
            <a:r>
              <a:rPr lang="en-GB" sz="21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    or perhaps that the escape was the consequence of vis major, or the act of God”. (Mellish LJ)</a:t>
            </a:r>
            <a:br>
              <a:rPr lang="en-US" sz="2100" dirty="0">
                <a:solidFill>
                  <a:srgbClr val="7030A0"/>
                </a:solidFill>
                <a:latin typeface="Garamond" panose="02020404030301010803" pitchFamily="18" charset="0"/>
                <a:ea typeface="Calibri" panose="020F0502020204030204" pitchFamily="34" charset="0"/>
                <a:cs typeface="Times New Roman" panose="02020603050405020304" pitchFamily="18" charset="0"/>
              </a:rPr>
            </a:br>
            <a:br>
              <a:rPr lang="en-US" sz="2100" dirty="0">
                <a:latin typeface="Garamond" panose="02020404030301010803" pitchFamily="18" charset="0"/>
                <a:ea typeface="Calibri" panose="020F0502020204030204" pitchFamily="34" charset="0"/>
                <a:cs typeface="Times New Roman" panose="02020603050405020304" pitchFamily="18" charset="0"/>
              </a:rPr>
            </a:br>
            <a:r>
              <a:rPr lang="en-GB" sz="22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B.	Unforeseeable act of a “Stranger”</a:t>
            </a:r>
            <a:br>
              <a:rPr lang="en-US" sz="1500" dirty="0">
                <a:effectLst/>
                <a:latin typeface="Garamond" panose="02020404030301010803" pitchFamily="18" charset="0"/>
                <a:ea typeface="Calibri" panose="020F0502020204030204" pitchFamily="34" charset="0"/>
                <a:cs typeface="Times New Roman" panose="02020603050405020304" pitchFamily="18" charset="0"/>
              </a:rPr>
            </a:br>
            <a:r>
              <a:rPr lang="en-GB" sz="1500" dirty="0">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Perry v Kendricks</a:t>
            </a:r>
            <a:r>
              <a:rPr lang="en-GB"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[1956] 1 WLR 85</a:t>
            </a:r>
            <a:br>
              <a:rPr lang="en-GB" sz="2200" dirty="0">
                <a:latin typeface="Garamond" panose="02020404030301010803" pitchFamily="18" charset="0"/>
                <a:ea typeface="Calibri" panose="020F0502020204030204" pitchFamily="34" charset="0"/>
                <a:cs typeface="Times New Roman" panose="02020603050405020304" pitchFamily="18" charset="0"/>
              </a:rPr>
            </a:br>
            <a:br>
              <a:rPr lang="en-GB" sz="600" dirty="0">
                <a:latin typeface="Garamond" panose="02020404030301010803" pitchFamily="18" charset="0"/>
                <a:ea typeface="Calibri" panose="020F0502020204030204" pitchFamily="34" charset="0"/>
                <a:cs typeface="Times New Roman" panose="02020603050405020304" pitchFamily="18" charset="0"/>
              </a:rPr>
            </a:br>
            <a:r>
              <a:rPr lang="en-GB" sz="2000" dirty="0">
                <a:latin typeface="Garamond" panose="02020404030301010803" pitchFamily="18" charset="0"/>
              </a:rPr>
              <a:t>   </a:t>
            </a:r>
            <a:r>
              <a:rPr lang="en-GB" sz="2100" dirty="0">
                <a:solidFill>
                  <a:srgbClr val="7030A0"/>
                </a:solidFill>
                <a:latin typeface="Garamond" panose="02020404030301010803" pitchFamily="18" charset="0"/>
              </a:rPr>
              <a:t>“an occupant of land cannot be held liable under the rule if the act bringing about the escape</a:t>
            </a:r>
            <a:br>
              <a:rPr lang="en-GB" sz="2100" dirty="0">
                <a:solidFill>
                  <a:srgbClr val="7030A0"/>
                </a:solidFill>
                <a:latin typeface="Garamond" panose="02020404030301010803" pitchFamily="18" charset="0"/>
              </a:rPr>
            </a:br>
            <a:r>
              <a:rPr lang="en-GB" sz="2100" dirty="0">
                <a:solidFill>
                  <a:srgbClr val="7030A0"/>
                </a:solidFill>
                <a:latin typeface="Garamond" panose="02020404030301010803" pitchFamily="18" charset="0"/>
              </a:rPr>
              <a:t>    was the act of a stranger, and not any act or omission of the occupier himself or his servant </a:t>
            </a:r>
            <a:br>
              <a:rPr lang="en-GB" sz="2100" dirty="0">
                <a:solidFill>
                  <a:srgbClr val="7030A0"/>
                </a:solidFill>
                <a:latin typeface="Garamond" panose="02020404030301010803" pitchFamily="18" charset="0"/>
              </a:rPr>
            </a:br>
            <a:r>
              <a:rPr lang="en-GB" sz="2100" dirty="0">
                <a:solidFill>
                  <a:srgbClr val="7030A0"/>
                </a:solidFill>
                <a:latin typeface="Garamond" panose="02020404030301010803" pitchFamily="18" charset="0"/>
              </a:rPr>
              <a:t>    or agent, or any defect, latent or patent, in the arrangements made for keeping the dangerous </a:t>
            </a:r>
            <a:br>
              <a:rPr lang="en-GB" sz="2100" dirty="0">
                <a:solidFill>
                  <a:srgbClr val="7030A0"/>
                </a:solidFill>
                <a:latin typeface="Garamond" panose="02020404030301010803" pitchFamily="18" charset="0"/>
              </a:rPr>
            </a:br>
            <a:r>
              <a:rPr lang="en-GB" sz="2100" dirty="0">
                <a:solidFill>
                  <a:srgbClr val="7030A0"/>
                </a:solidFill>
                <a:latin typeface="Garamond" panose="02020404030301010803" pitchFamily="18" charset="0"/>
              </a:rPr>
              <a:t>    thing under control”. (Jenkins LJ)</a:t>
            </a:r>
            <a:br>
              <a:rPr lang="en-US" sz="2200" dirty="0">
                <a:latin typeface="Garamond" panose="02020404030301010803" pitchFamily="18" charset="0"/>
                <a:ea typeface="Calibri" panose="020F0502020204030204" pitchFamily="34" charset="0"/>
                <a:cs typeface="Times New Roman" panose="02020603050405020304" pitchFamily="18" charset="0"/>
              </a:rPr>
            </a:br>
            <a:br>
              <a:rPr lang="en-US" sz="2200" dirty="0">
                <a:latin typeface="Garamond" panose="02020404030301010803" pitchFamily="18" charset="0"/>
                <a:ea typeface="Calibri" panose="020F0502020204030204" pitchFamily="34" charset="0"/>
                <a:cs typeface="Times New Roman" panose="02020603050405020304" pitchFamily="18" charset="0"/>
              </a:rPr>
            </a:br>
            <a:r>
              <a:rPr lang="en-GB" sz="22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C.	Consent of the Claimant</a:t>
            </a:r>
            <a:br>
              <a:rPr lang="en-US" sz="2200" b="1" dirty="0">
                <a:solidFill>
                  <a:srgbClr val="C00000"/>
                </a:solidFill>
                <a:latin typeface="Garamond" panose="02020404030301010803" pitchFamily="18" charset="0"/>
                <a:ea typeface="Calibri" panose="020F0502020204030204" pitchFamily="34" charset="0"/>
                <a:cs typeface="Times New Roman" panose="02020603050405020304" pitchFamily="18" charset="0"/>
              </a:rPr>
            </a:br>
            <a:br>
              <a:rPr lang="en-US" sz="1500" b="1" dirty="0">
                <a:solidFill>
                  <a:srgbClr val="C00000"/>
                </a:solidFill>
                <a:latin typeface="Garamond" panose="02020404030301010803" pitchFamily="18" charset="0"/>
                <a:ea typeface="Calibri" panose="020F0502020204030204" pitchFamily="34" charset="0"/>
                <a:cs typeface="Times New Roman" panose="02020603050405020304" pitchFamily="18" charset="0"/>
              </a:rPr>
            </a:br>
            <a:r>
              <a:rPr lang="en-GB" sz="22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Carstairs v Taylor</a:t>
            </a:r>
            <a:r>
              <a:rPr lang="en-GB"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(1871) LR 6 Ex 217</a:t>
            </a:r>
            <a:br>
              <a:rPr lang="en-GB" sz="2200" dirty="0">
                <a:effectLst/>
                <a:latin typeface="Garamond" panose="02020404030301010803" pitchFamily="18" charset="0"/>
                <a:ea typeface="Calibri" panose="020F0502020204030204" pitchFamily="34" charset="0"/>
                <a:cs typeface="Times New Roman" panose="02020603050405020304" pitchFamily="18" charset="0"/>
              </a:rPr>
            </a:br>
            <a:br>
              <a:rPr lang="en-GB" sz="700" dirty="0">
                <a:effectLst/>
                <a:latin typeface="Garamond" panose="02020404030301010803" pitchFamily="18" charset="0"/>
                <a:ea typeface="Calibri" panose="020F0502020204030204" pitchFamily="34" charset="0"/>
                <a:cs typeface="Times New Roman" panose="02020603050405020304" pitchFamily="18" charset="0"/>
              </a:rPr>
            </a:br>
            <a:r>
              <a:rPr lang="en-GB" sz="2100" dirty="0">
                <a:effectLst/>
                <a:latin typeface="Garamond" panose="02020404030301010803" pitchFamily="18" charset="0"/>
                <a:ea typeface="Calibri" panose="020F0502020204030204" pitchFamily="34" charset="0"/>
                <a:cs typeface="Times New Roman" panose="02020603050405020304" pitchFamily="18" charset="0"/>
              </a:rPr>
              <a:t>   </a:t>
            </a:r>
            <a:r>
              <a:rPr lang="en-GB" sz="21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a:t>
            </a:r>
            <a:r>
              <a:rPr lang="en-GB" sz="2100" dirty="0">
                <a:solidFill>
                  <a:srgbClr val="7030A0"/>
                </a:solidFill>
                <a:latin typeface="Garamond" panose="02020404030301010803" pitchFamily="18" charset="0"/>
              </a:rPr>
              <a:t>here the plaintiffs must be taken to have consented to this collection of the water which was</a:t>
            </a:r>
            <a:br>
              <a:rPr lang="en-GB" sz="2100" dirty="0">
                <a:solidFill>
                  <a:srgbClr val="7030A0"/>
                </a:solidFill>
                <a:latin typeface="Garamond" panose="02020404030301010803" pitchFamily="18" charset="0"/>
              </a:rPr>
            </a:br>
            <a:r>
              <a:rPr lang="en-GB" sz="2100" dirty="0">
                <a:solidFill>
                  <a:srgbClr val="7030A0"/>
                </a:solidFill>
                <a:latin typeface="Garamond" panose="02020404030301010803" pitchFamily="18" charset="0"/>
              </a:rPr>
              <a:t>     for their own benefit … [So D] can only be liable if he was guilty of negligence”. (Bramwell B)</a:t>
            </a:r>
            <a:endParaRPr lang="en-US" sz="2100" dirty="0">
              <a:solidFill>
                <a:srgbClr val="7030A0"/>
              </a:solidFill>
              <a:latin typeface="Garamond" panose="02020404030301010803" pitchFamily="18" charset="0"/>
            </a:endParaRPr>
          </a:p>
        </p:txBody>
      </p:sp>
      <p:pic>
        <p:nvPicPr>
          <p:cNvPr id="1026" name="Picture 2" descr="Super Typhoon Yagi batters Vietnam ...">
            <a:extLst>
              <a:ext uri="{FF2B5EF4-FFF2-40B4-BE49-F238E27FC236}">
                <a16:creationId xmlns:a16="http://schemas.microsoft.com/office/drawing/2014/main" id="{7F0EB714-5979-A9CA-7332-6F13A92EE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8746" y="420474"/>
            <a:ext cx="2673254"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ssengers flee London bus moments ...">
            <a:extLst>
              <a:ext uri="{FF2B5EF4-FFF2-40B4-BE49-F238E27FC236}">
                <a16:creationId xmlns:a16="http://schemas.microsoft.com/office/drawing/2014/main" id="{40E09EC6-F179-BEA4-4C91-970B022B6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745" y="2466900"/>
            <a:ext cx="267325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687 New York Water Tanks On Roof Images ...">
            <a:extLst>
              <a:ext uri="{FF2B5EF4-FFF2-40B4-BE49-F238E27FC236}">
                <a16:creationId xmlns:a16="http://schemas.microsoft.com/office/drawing/2014/main" id="{0C2C3987-9565-7850-49CD-9E6678D3B3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7671" y="4656216"/>
            <a:ext cx="2654329" cy="19611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628079F-0494-A5B2-0E7D-326CBCEDE624}"/>
              </a:ext>
            </a:extLst>
          </p:cNvPr>
          <p:cNvSpPr txBox="1"/>
          <p:nvPr/>
        </p:nvSpPr>
        <p:spPr>
          <a:xfrm>
            <a:off x="9537672" y="6432885"/>
            <a:ext cx="2673254" cy="425116"/>
          </a:xfrm>
          <a:prstGeom prst="rect">
            <a:avLst/>
          </a:prstGeom>
          <a:solidFill>
            <a:schemeClr val="accent4">
              <a:lumMod val="40000"/>
              <a:lumOff val="60000"/>
            </a:schemeClr>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C4F808A8-DED5-9F0A-C8A3-DEE9F47F2F6E}"/>
              </a:ext>
            </a:extLst>
          </p:cNvPr>
          <p:cNvSpPr txBox="1"/>
          <p:nvPr/>
        </p:nvSpPr>
        <p:spPr>
          <a:xfrm>
            <a:off x="9518746" y="4209975"/>
            <a:ext cx="2673254" cy="522446"/>
          </a:xfrm>
          <a:prstGeom prst="rect">
            <a:avLst/>
          </a:prstGeom>
          <a:solidFill>
            <a:schemeClr val="accent4">
              <a:lumMod val="40000"/>
              <a:lumOff val="60000"/>
            </a:schemeClr>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34892E4F-3A64-EC9E-CF90-DE44725C811B}"/>
              </a:ext>
            </a:extLst>
          </p:cNvPr>
          <p:cNvSpPr txBox="1"/>
          <p:nvPr/>
        </p:nvSpPr>
        <p:spPr>
          <a:xfrm>
            <a:off x="9518745" y="2020659"/>
            <a:ext cx="2673255" cy="488852"/>
          </a:xfrm>
          <a:prstGeom prst="rect">
            <a:avLst/>
          </a:prstGeom>
          <a:solidFill>
            <a:schemeClr val="accent4">
              <a:lumMod val="40000"/>
              <a:lumOff val="60000"/>
            </a:schemeClr>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5AFBE60C-3AE2-9532-E993-6F61349EBADE}"/>
              </a:ext>
            </a:extLst>
          </p:cNvPr>
          <p:cNvSpPr txBox="1"/>
          <p:nvPr/>
        </p:nvSpPr>
        <p:spPr>
          <a:xfrm>
            <a:off x="9518747" y="-25767"/>
            <a:ext cx="2673254" cy="446241"/>
          </a:xfrm>
          <a:prstGeom prst="rect">
            <a:avLst/>
          </a:prstGeom>
          <a:solidFill>
            <a:schemeClr val="accent4">
              <a:lumMod val="40000"/>
              <a:lumOff val="60000"/>
            </a:schemeClr>
          </a:solidFill>
        </p:spPr>
        <p:txBody>
          <a:bodyPr wrap="square" rtlCol="0">
            <a:spAutoFit/>
          </a:bodyPr>
          <a:lstStyle/>
          <a:p>
            <a:endParaRPr lang="en-US" dirty="0"/>
          </a:p>
        </p:txBody>
      </p:sp>
    </p:spTree>
    <p:extLst>
      <p:ext uri="{BB962C8B-B14F-4D97-AF65-F5344CB8AC3E}">
        <p14:creationId xmlns:p14="http://schemas.microsoft.com/office/powerpoint/2010/main" val="3856022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69DBD-FCF9-7221-5F4F-63C8EBCF5DC0}"/>
              </a:ext>
            </a:extLst>
          </p:cNvPr>
          <p:cNvSpPr>
            <a:spLocks noGrp="1"/>
          </p:cNvSpPr>
          <p:nvPr>
            <p:ph type="title"/>
          </p:nvPr>
        </p:nvSpPr>
        <p:spPr>
          <a:xfrm>
            <a:off x="0" y="-1"/>
            <a:ext cx="12192000" cy="4130843"/>
          </a:xfrm>
          <a:solidFill>
            <a:schemeClr val="accent4">
              <a:lumMod val="40000"/>
              <a:lumOff val="60000"/>
            </a:schemeClr>
          </a:solidFill>
        </p:spPr>
        <p:txBody>
          <a:bodyPr>
            <a:normAutofit fontScale="90000"/>
          </a:bodyPr>
          <a:lstStyle/>
          <a:p>
            <a:pPr marL="0" marR="0">
              <a:spcBef>
                <a:spcPts val="0"/>
              </a:spcBef>
              <a:spcAft>
                <a:spcPts val="0"/>
              </a:spcAft>
              <a:tabLst>
                <a:tab pos="-457200" algn="l"/>
              </a:tabLst>
            </a:pPr>
            <a:r>
              <a:rPr lang="en-GB" sz="28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D.	Statutory Authority</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1800" b="1" dirty="0">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2400" dirty="0">
                <a:solidFill>
                  <a:schemeClr val="accent5">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This operates in the same way we saw in the context of nuisance.</a:t>
            </a:r>
            <a:br>
              <a:rPr lang="en-US" sz="2400" dirty="0">
                <a:solidFill>
                  <a:schemeClr val="accent5">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400" dirty="0">
                <a:effectLst/>
                <a:latin typeface="Garamond" panose="02020404030301010803" pitchFamily="18" charset="0"/>
                <a:ea typeface="Calibri" panose="020F0502020204030204" pitchFamily="34" charset="0"/>
                <a:cs typeface="Times New Roman" panose="02020603050405020304" pitchFamily="18" charset="0"/>
              </a:rPr>
              <a:t> </a:t>
            </a:r>
            <a:br>
              <a:rPr lang="en-US" sz="2400" dirty="0">
                <a:effectLst/>
                <a:latin typeface="Garamond" panose="02020404030301010803" pitchFamily="18" charset="0"/>
                <a:ea typeface="Calibri" panose="020F0502020204030204" pitchFamily="34" charset="0"/>
                <a:cs typeface="Times New Roman" panose="02020603050405020304" pitchFamily="18" charset="0"/>
              </a:rPr>
            </a:br>
            <a:r>
              <a:rPr lang="en-GB" sz="24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Green v Chelsea Waterworks</a:t>
            </a:r>
            <a:r>
              <a:rPr lang="en-GB" sz="24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(1894) 70 LT 547</a:t>
            </a:r>
            <a:br>
              <a:rPr lang="en-US" sz="2400" dirty="0">
                <a:solidFill>
                  <a:srgbClr val="FF0000"/>
                </a:solidFill>
                <a:latin typeface="Garamond" panose="02020404030301010803" pitchFamily="18" charset="0"/>
                <a:ea typeface="Calibri" panose="020F0502020204030204" pitchFamily="34" charset="0"/>
                <a:cs typeface="Times New Roman" panose="02020603050405020304" pitchFamily="18" charset="0"/>
              </a:rPr>
            </a:br>
            <a:br>
              <a:rPr lang="en-US" sz="2400" dirty="0">
                <a:latin typeface="Garamond" panose="02020404030301010803" pitchFamily="18" charset="0"/>
                <a:ea typeface="Calibri" panose="020F0502020204030204" pitchFamily="34" charset="0"/>
                <a:cs typeface="Times New Roman" panose="02020603050405020304" pitchFamily="18" charset="0"/>
              </a:rPr>
            </a:br>
            <a:r>
              <a:rPr lang="en-US" sz="2400" dirty="0">
                <a:latin typeface="Garamond" panose="02020404030301010803" pitchFamily="18" charset="0"/>
                <a:ea typeface="Calibri" panose="020F0502020204030204" pitchFamily="34" charset="0"/>
                <a:cs typeface="Times New Roman" panose="02020603050405020304" pitchFamily="18" charset="0"/>
              </a:rPr>
              <a:t> </a:t>
            </a:r>
            <a:r>
              <a:rPr lang="en-US" sz="2400" dirty="0">
                <a:solidFill>
                  <a:schemeClr val="accent6">
                    <a:lumMod val="50000"/>
                  </a:schemeClr>
                </a:solidFill>
                <a:latin typeface="Garamond" panose="02020404030301010803" pitchFamily="18" charset="0"/>
                <a:ea typeface="Calibri" panose="020F0502020204030204" pitchFamily="34" charset="0"/>
                <a:cs typeface="Times New Roman" panose="02020603050405020304" pitchFamily="18" charset="0"/>
              </a:rPr>
              <a:t>  “</a:t>
            </a:r>
            <a:r>
              <a:rPr lang="en-GB" sz="2400" dirty="0">
                <a:solidFill>
                  <a:schemeClr val="accent6">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Here the defendants were only doing what they were authorised to do … and, as they were not guilty of </a:t>
            </a:r>
            <a:br>
              <a:rPr lang="en-GB" sz="2400" dirty="0">
                <a:solidFill>
                  <a:schemeClr val="accent6">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400" dirty="0">
                <a:solidFill>
                  <a:schemeClr val="accent6">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negligence, they are not liable for damage”. (Lindley LJ)</a:t>
            </a:r>
            <a:br>
              <a:rPr lang="en-US" sz="2400" dirty="0">
                <a:solidFill>
                  <a:schemeClr val="accent6">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br>
              <a:rPr lang="en-GB" sz="1800" dirty="0">
                <a:effectLst/>
                <a:latin typeface="Garamond" panose="02020404030301010803" pitchFamily="18" charset="0"/>
                <a:ea typeface="Calibri" panose="020F0502020204030204" pitchFamily="34" charset="0"/>
                <a:cs typeface="Times New Roman" panose="02020603050405020304" pitchFamily="18" charset="0"/>
              </a:rPr>
            </a:b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28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E.	Default of Claimant</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1800" b="1" dirty="0">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24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It was said in </a:t>
            </a:r>
            <a:r>
              <a:rPr lang="en-GB" sz="2400" i="1"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R v F </a:t>
            </a:r>
            <a:r>
              <a:rPr lang="en-GB" sz="24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that if C was the cause of the escape, then C cannot claim.</a:t>
            </a:r>
            <a:endParaRPr lang="en-US" dirty="0"/>
          </a:p>
        </p:txBody>
      </p:sp>
      <p:pic>
        <p:nvPicPr>
          <p:cNvPr id="2050" name="Picture 2" descr="The End is in Sight - Ambassador ...">
            <a:extLst>
              <a:ext uri="{FF2B5EF4-FFF2-40B4-BE49-F238E27FC236}">
                <a16:creationId xmlns:a16="http://schemas.microsoft.com/office/drawing/2014/main" id="{0E1912D4-2C77-126F-A316-ED1E4754B2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462" y="4130842"/>
            <a:ext cx="8112866" cy="27271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1172406-AFD2-ED93-C1EA-2B97DEB3C630}"/>
              </a:ext>
            </a:extLst>
          </p:cNvPr>
          <p:cNvSpPr txBox="1"/>
          <p:nvPr/>
        </p:nvSpPr>
        <p:spPr>
          <a:xfrm>
            <a:off x="0" y="4130842"/>
            <a:ext cx="2176461" cy="2727157"/>
          </a:xfrm>
          <a:prstGeom prst="rect">
            <a:avLst/>
          </a:prstGeom>
          <a:solidFill>
            <a:schemeClr val="accent4">
              <a:lumMod val="40000"/>
              <a:lumOff val="60000"/>
            </a:schemeClr>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E96C1C1C-D672-D796-EF7A-6DCE8F807DB8}"/>
              </a:ext>
            </a:extLst>
          </p:cNvPr>
          <p:cNvSpPr txBox="1"/>
          <p:nvPr/>
        </p:nvSpPr>
        <p:spPr>
          <a:xfrm>
            <a:off x="10289328" y="4130842"/>
            <a:ext cx="1902672" cy="2727156"/>
          </a:xfrm>
          <a:prstGeom prst="rect">
            <a:avLst/>
          </a:prstGeom>
          <a:solidFill>
            <a:schemeClr val="accent4">
              <a:lumMod val="40000"/>
              <a:lumOff val="60000"/>
            </a:schemeClr>
          </a:solidFill>
        </p:spPr>
        <p:txBody>
          <a:bodyPr wrap="square" rtlCol="0">
            <a:spAutoFit/>
          </a:bodyPr>
          <a:lstStyle/>
          <a:p>
            <a:endParaRPr lang="en-US" dirty="0"/>
          </a:p>
        </p:txBody>
      </p:sp>
    </p:spTree>
    <p:extLst>
      <p:ext uri="{BB962C8B-B14F-4D97-AF65-F5344CB8AC3E}">
        <p14:creationId xmlns:p14="http://schemas.microsoft.com/office/powerpoint/2010/main" val="463070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91AFFF-0902-4291-A549-A4548AC10DC6}"/>
              </a:ext>
            </a:extLst>
          </p:cNvPr>
          <p:cNvSpPr/>
          <p:nvPr/>
        </p:nvSpPr>
        <p:spPr>
          <a:xfrm>
            <a:off x="1" y="0"/>
            <a:ext cx="12191999" cy="6848029"/>
          </a:xfrm>
          <a:prstGeom prst="rect">
            <a:avLst/>
          </a:prstGeom>
          <a:solidFill>
            <a:schemeClr val="accent1">
              <a:lumMod val="40000"/>
              <a:lumOff val="60000"/>
            </a:schemeClr>
          </a:solidFill>
        </p:spPr>
        <p:txBody>
          <a:bodyPr wrap="square">
            <a:spAutoFit/>
          </a:bodyPr>
          <a:lstStyle/>
          <a:p>
            <a:pPr marL="0" marR="0" algn="just">
              <a:spcBef>
                <a:spcPts val="0"/>
              </a:spcBef>
              <a:spcAft>
                <a:spcPts val="0"/>
              </a:spcAft>
              <a:tabLst>
                <a:tab pos="-457200" algn="l"/>
              </a:tabLst>
            </a:pPr>
            <a:r>
              <a:rPr lang="en-GB" sz="25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I   Introductory Issues</a:t>
            </a:r>
          </a:p>
          <a:p>
            <a:pPr marL="0" marR="0" algn="just">
              <a:spcBef>
                <a:spcPts val="0"/>
              </a:spcBef>
              <a:spcAft>
                <a:spcPts val="0"/>
              </a:spcAft>
              <a:tabLst>
                <a:tab pos="-457200" algn="l"/>
              </a:tabLst>
            </a:pPr>
            <a:endParaRPr lang="en-US" sz="900" dirty="0">
              <a:effectLst/>
              <a:latin typeface="Garamond" panose="02020404030301010803" pitchFamily="18" charset="0"/>
              <a:ea typeface="Calibri" panose="020F0502020204030204" pitchFamily="34" charset="0"/>
              <a:cs typeface="Times New Roman" panose="02020603050405020304" pitchFamily="18" charset="0"/>
            </a:endParaRPr>
          </a:p>
          <a:p>
            <a:pPr marL="457200" marR="0" indent="-457200" algn="just">
              <a:spcBef>
                <a:spcPts val="0"/>
              </a:spcBef>
              <a:spcAft>
                <a:spcPts val="0"/>
              </a:spcAft>
              <a:buAutoNum type="alphaUcPeriod"/>
              <a:tabLst>
                <a:tab pos="-457200" algn="l"/>
              </a:tabLst>
            </a:pPr>
            <a:r>
              <a:rPr lang="en-GB" sz="1900" b="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Limited Application</a:t>
            </a:r>
          </a:p>
          <a:p>
            <a:pPr marR="0" algn="just">
              <a:spcBef>
                <a:spcPts val="0"/>
              </a:spcBef>
              <a:spcAft>
                <a:spcPts val="0"/>
              </a:spcAft>
              <a:tabLst>
                <a:tab pos="-457200" algn="l"/>
              </a:tabLst>
            </a:pPr>
            <a:endParaRPr lang="en-US" sz="8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20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The tort is of limited practical application in the modern era.  It was developed </a:t>
            </a:r>
            <a:r>
              <a:rPr lang="en-GB" sz="2000" i="1"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before </a:t>
            </a:r>
            <a:r>
              <a:rPr lang="en-GB" sz="20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we had a general tort of negligence. </a:t>
            </a:r>
            <a:endParaRPr lang="en-US" sz="20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endParaRPr>
          </a:p>
          <a:p>
            <a:pPr marL="457200" marR="0" indent="-457200" algn="just">
              <a:spcBef>
                <a:spcPts val="0"/>
              </a:spcBef>
              <a:spcAft>
                <a:spcPts val="0"/>
              </a:spcAft>
              <a:tabLst>
                <a:tab pos="-457200" algn="l"/>
              </a:tabLst>
            </a:pPr>
            <a:r>
              <a:rPr lang="en-GB" sz="20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But nowadays, many of the relevant cases would be actionable in negligence (as happens in Australia!).</a:t>
            </a:r>
          </a:p>
          <a:p>
            <a:pPr marL="457200" marR="0" indent="-457200" algn="just">
              <a:spcBef>
                <a:spcPts val="0"/>
              </a:spcBef>
              <a:spcAft>
                <a:spcPts val="0"/>
              </a:spcAft>
              <a:tabLst>
                <a:tab pos="-457200" algn="l"/>
              </a:tabLst>
            </a:pPr>
            <a:endParaRPr lang="en-US" sz="10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20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In Australia, the action has been formally subsumed within the law of negligence.</a:t>
            </a:r>
            <a:endParaRPr lang="en-US" sz="20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endParaRPr lang="en-GB" sz="1700" b="1"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endParaRPr lang="en-GB" sz="400" b="1" dirty="0">
              <a:effectLst/>
              <a:latin typeface="Garamond" panose="02020404030301010803" pitchFamily="18" charset="0"/>
              <a:ea typeface="Calibri" panose="020F0502020204030204" pitchFamily="34" charset="0"/>
              <a:cs typeface="Times New Roman" panose="02020603050405020304" pitchFamily="18" charset="0"/>
            </a:endParaRPr>
          </a:p>
          <a:p>
            <a:pPr marL="457200" marR="0" indent="-457200" algn="just">
              <a:spcBef>
                <a:spcPts val="0"/>
              </a:spcBef>
              <a:spcAft>
                <a:spcPts val="0"/>
              </a:spcAft>
              <a:buAutoNum type="alphaUcPeriod" startAt="2"/>
              <a:tabLst>
                <a:tab pos="-457200" algn="l"/>
              </a:tabLst>
            </a:pPr>
            <a:r>
              <a:rPr lang="en-GB" sz="2000" b="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A Strict Liability Tort</a:t>
            </a:r>
          </a:p>
          <a:p>
            <a:pPr marR="0" algn="just">
              <a:spcBef>
                <a:spcPts val="0"/>
              </a:spcBef>
              <a:spcAft>
                <a:spcPts val="0"/>
              </a:spcAft>
              <a:tabLst>
                <a:tab pos="-457200" algn="l"/>
              </a:tabLst>
            </a:pPr>
            <a:endParaRPr lang="en-US" sz="14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2000" i="1" dirty="0">
                <a:solidFill>
                  <a:schemeClr val="accent6">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Rylands v Fletcher</a:t>
            </a:r>
            <a:r>
              <a:rPr lang="en-GB" sz="2000" dirty="0">
                <a:solidFill>
                  <a:schemeClr val="accent6">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(1868) LR 3 HL 330</a:t>
            </a:r>
          </a:p>
          <a:p>
            <a:pPr marL="0" marR="0" algn="just">
              <a:spcBef>
                <a:spcPts val="0"/>
              </a:spcBef>
              <a:spcAft>
                <a:spcPts val="0"/>
              </a:spcAft>
              <a:tabLst>
                <a:tab pos="-457200" algn="l"/>
              </a:tabLst>
            </a:pPr>
            <a:endParaRPr lang="en-GB" sz="12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US" sz="2000" dirty="0">
                <a:latin typeface="Garamond" panose="02020404030301010803" pitchFamily="18" charset="0"/>
                <a:ea typeface="Calibri" panose="020F0502020204030204" pitchFamily="34" charset="0"/>
                <a:cs typeface="Times New Roman" panose="02020603050405020304" pitchFamily="18" charset="0"/>
              </a:rPr>
              <a:t>   “T</a:t>
            </a:r>
            <a:r>
              <a:rPr lang="en-GB" sz="2000" dirty="0">
                <a:effectLst/>
                <a:latin typeface="Garamond" panose="02020404030301010803" pitchFamily="18" charset="0"/>
                <a:ea typeface="Calibri" panose="020F0502020204030204" pitchFamily="34" charset="0"/>
                <a:cs typeface="Times New Roman" panose="02020603050405020304" pitchFamily="18" charset="0"/>
              </a:rPr>
              <a:t>he person who for his own purposes brings on his land and keeps and collects </a:t>
            </a:r>
          </a:p>
          <a:p>
            <a:pPr marL="0" marR="0" algn="just">
              <a:spcBef>
                <a:spcPts val="0"/>
              </a:spcBef>
              <a:spcAft>
                <a:spcPts val="0"/>
              </a:spcAft>
              <a:tabLst>
                <a:tab pos="-457200" algn="l"/>
              </a:tabLst>
            </a:pPr>
            <a:r>
              <a:rPr lang="en-GB" sz="2000" dirty="0">
                <a:latin typeface="Garamond" panose="02020404030301010803" pitchFamily="18" charset="0"/>
                <a:ea typeface="Calibri" panose="020F0502020204030204" pitchFamily="34" charset="0"/>
                <a:cs typeface="Times New Roman" panose="02020603050405020304" pitchFamily="18" charset="0"/>
              </a:rPr>
              <a:t>    </a:t>
            </a:r>
            <a:r>
              <a:rPr lang="en-GB" sz="2000" dirty="0">
                <a:effectLst/>
                <a:latin typeface="Garamond" panose="02020404030301010803" pitchFamily="18" charset="0"/>
                <a:ea typeface="Calibri" panose="020F0502020204030204" pitchFamily="34" charset="0"/>
                <a:cs typeface="Times New Roman" panose="02020603050405020304" pitchFamily="18" charset="0"/>
              </a:rPr>
              <a:t>there anything likely to do mischief if it escapes, must keep it in at his peril </a:t>
            </a:r>
          </a:p>
          <a:p>
            <a:pPr marL="0" marR="0" algn="just">
              <a:spcBef>
                <a:spcPts val="0"/>
              </a:spcBef>
              <a:spcAft>
                <a:spcPts val="0"/>
              </a:spcAft>
              <a:tabLst>
                <a:tab pos="-457200" algn="l"/>
              </a:tabLst>
            </a:pPr>
            <a:r>
              <a:rPr lang="en-GB" sz="2000" dirty="0">
                <a:latin typeface="Garamond" panose="02020404030301010803" pitchFamily="18" charset="0"/>
                <a:ea typeface="Calibri" panose="020F0502020204030204" pitchFamily="34" charset="0"/>
                <a:cs typeface="Times New Roman" panose="02020603050405020304" pitchFamily="18" charset="0"/>
              </a:rPr>
              <a:t>    </a:t>
            </a:r>
            <a:r>
              <a:rPr lang="en-GB" sz="2000" dirty="0">
                <a:effectLst/>
                <a:latin typeface="Garamond" panose="02020404030301010803" pitchFamily="18" charset="0"/>
                <a:ea typeface="Calibri" panose="020F0502020204030204" pitchFamily="34" charset="0"/>
                <a:cs typeface="Times New Roman" panose="02020603050405020304" pitchFamily="18" charset="0"/>
              </a:rPr>
              <a:t>and is </a:t>
            </a:r>
            <a:r>
              <a:rPr lang="en-GB" sz="2000" i="1" dirty="0">
                <a:effectLst/>
                <a:latin typeface="Garamond" panose="02020404030301010803" pitchFamily="18" charset="0"/>
                <a:ea typeface="Calibri" panose="020F0502020204030204" pitchFamily="34" charset="0"/>
                <a:cs typeface="Times New Roman" panose="02020603050405020304" pitchFamily="18" charset="0"/>
              </a:rPr>
              <a:t>prima facie</a:t>
            </a:r>
            <a:r>
              <a:rPr lang="en-GB" sz="2000" dirty="0">
                <a:effectLst/>
                <a:latin typeface="Garamond" panose="02020404030301010803" pitchFamily="18" charset="0"/>
                <a:ea typeface="Calibri" panose="020F0502020204030204" pitchFamily="34" charset="0"/>
                <a:cs typeface="Times New Roman" panose="02020603050405020304" pitchFamily="18" charset="0"/>
              </a:rPr>
              <a:t> answerable for all the damage which is the natural consequence</a:t>
            </a:r>
          </a:p>
          <a:p>
            <a:pPr marL="0" marR="0" algn="just">
              <a:spcBef>
                <a:spcPts val="0"/>
              </a:spcBef>
              <a:spcAft>
                <a:spcPts val="0"/>
              </a:spcAft>
              <a:tabLst>
                <a:tab pos="-457200" algn="l"/>
              </a:tabLst>
            </a:pPr>
            <a:r>
              <a:rPr lang="en-GB" sz="2000" dirty="0">
                <a:latin typeface="Garamond" panose="02020404030301010803" pitchFamily="18" charset="0"/>
                <a:ea typeface="Calibri" panose="020F0502020204030204" pitchFamily="34" charset="0"/>
                <a:cs typeface="Times New Roman" panose="02020603050405020304" pitchFamily="18" charset="0"/>
              </a:rPr>
              <a:t>   </a:t>
            </a:r>
            <a:r>
              <a:rPr lang="en-GB" sz="2000" dirty="0">
                <a:effectLst/>
                <a:latin typeface="Garamond" panose="02020404030301010803" pitchFamily="18" charset="0"/>
                <a:ea typeface="Calibri" panose="020F0502020204030204" pitchFamily="34" charset="0"/>
                <a:cs typeface="Times New Roman" panose="02020603050405020304" pitchFamily="18" charset="0"/>
              </a:rPr>
              <a:t> of its escape”. (Blackburn J)</a:t>
            </a:r>
          </a:p>
          <a:p>
            <a:pPr marL="0" marR="0" algn="just">
              <a:spcBef>
                <a:spcPts val="0"/>
              </a:spcBef>
              <a:spcAft>
                <a:spcPts val="0"/>
              </a:spcAft>
              <a:tabLst>
                <a:tab pos="-457200" algn="l"/>
              </a:tabLst>
            </a:pPr>
            <a:endParaRPr lang="en-US" sz="10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20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In House of Lords, this </a:t>
            </a:r>
            <a:r>
              <a:rPr lang="en-GB" sz="2000" i="1"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dictum </a:t>
            </a:r>
            <a:r>
              <a:rPr lang="en-GB" sz="20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was accepted but qualified: D must be engaged in a “non-natural” use of his land.</a:t>
            </a:r>
            <a:endParaRPr lang="en-GB" sz="14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endParaRPr lang="en-US" sz="14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2000" i="1" dirty="0">
                <a:solidFill>
                  <a:schemeClr val="accent6">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Transco plc v Stockport MBC</a:t>
            </a:r>
            <a:r>
              <a:rPr lang="en-GB" sz="2000" dirty="0">
                <a:solidFill>
                  <a:schemeClr val="accent6">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[2004] 2 AC 1</a:t>
            </a:r>
          </a:p>
          <a:p>
            <a:pPr marL="0" marR="0" algn="just">
              <a:spcBef>
                <a:spcPts val="0"/>
              </a:spcBef>
              <a:spcAft>
                <a:spcPts val="0"/>
              </a:spcAft>
              <a:tabLst>
                <a:tab pos="-457200" algn="l"/>
              </a:tabLst>
            </a:pPr>
            <a:endParaRPr lang="en-US" sz="1200" dirty="0">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1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     </a:t>
            </a:r>
            <a:r>
              <a:rPr lang="en-GB" sz="20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“Bearing in mind the historical origins of the rule … its effect is to impose liability in the absence of negligence for an </a:t>
            </a:r>
          </a:p>
          <a:p>
            <a:pPr marL="0" marR="0" algn="just">
              <a:spcBef>
                <a:spcPts val="0"/>
              </a:spcBef>
              <a:spcAft>
                <a:spcPts val="0"/>
              </a:spcAft>
              <a:tabLst>
                <a:tab pos="-457200" algn="l"/>
              </a:tabLst>
            </a:pPr>
            <a:r>
              <a:rPr lang="en-GB" sz="2000" dirty="0">
                <a:solidFill>
                  <a:srgbClr val="7030A0"/>
                </a:solidFill>
                <a:latin typeface="Garamond" panose="02020404030301010803" pitchFamily="18" charset="0"/>
                <a:ea typeface="Calibri" panose="020F0502020204030204" pitchFamily="34" charset="0"/>
                <a:cs typeface="Times New Roman" panose="02020603050405020304" pitchFamily="18" charset="0"/>
              </a:rPr>
              <a:t>   </a:t>
            </a:r>
            <a:r>
              <a:rPr lang="en-GB" sz="20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isolated occurrence”. (Lord Bingham).</a:t>
            </a:r>
            <a:r>
              <a:rPr lang="en-GB" sz="2000" dirty="0">
                <a:effectLst/>
                <a:latin typeface="Garamond" panose="02020404030301010803" pitchFamily="18" charset="0"/>
                <a:ea typeface="Calibri" panose="020F0502020204030204" pitchFamily="34" charset="0"/>
                <a:cs typeface="Times New Roman" panose="02020603050405020304" pitchFamily="18" charset="0"/>
              </a:rPr>
              <a:t>  </a:t>
            </a:r>
            <a:endParaRPr lang="en-GB" sz="14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endParaRPr lang="en-GB" sz="2500" dirty="0">
              <a:effectLst/>
              <a:latin typeface="Garamond" panose="02020404030301010803" pitchFamily="18" charset="0"/>
              <a:ea typeface="Calibri" panose="020F0502020204030204" pitchFamily="34" charset="0"/>
              <a:cs typeface="Times New Roman" panose="02020603050405020304" pitchFamily="18" charset="0"/>
            </a:endParaRPr>
          </a:p>
        </p:txBody>
      </p:sp>
      <p:pic>
        <p:nvPicPr>
          <p:cNvPr id="2" name="Picture 2" descr="http://ainsworthhistorysociety.org/onewebstatic/83f5a488f0-redhouse.jpg">
            <a:extLst>
              <a:ext uri="{FF2B5EF4-FFF2-40B4-BE49-F238E27FC236}">
                <a16:creationId xmlns:a16="http://schemas.microsoft.com/office/drawing/2014/main" id="{C2D62BE8-7E00-D049-5E02-26C372D7F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231" r="3231"/>
          <a:stretch>
            <a:fillRect/>
          </a:stretch>
        </p:blipFill>
        <p:spPr bwMode="auto">
          <a:xfrm>
            <a:off x="8401050" y="1638300"/>
            <a:ext cx="3790949"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328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66AED7-C3AD-4CA2-9984-F66F2DB8007D}"/>
              </a:ext>
            </a:extLst>
          </p:cNvPr>
          <p:cNvSpPr>
            <a:spLocks noGrp="1"/>
          </p:cNvSpPr>
          <p:nvPr>
            <p:ph type="title"/>
          </p:nvPr>
        </p:nvSpPr>
        <p:spPr>
          <a:xfrm>
            <a:off x="640080" y="325369"/>
            <a:ext cx="4368602" cy="1956841"/>
          </a:xfrm>
          <a:solidFill>
            <a:schemeClr val="accent2">
              <a:lumMod val="20000"/>
              <a:lumOff val="80000"/>
            </a:schemeClr>
          </a:solidFill>
        </p:spPr>
        <p:txBody>
          <a:bodyPr vert="horz" lIns="91440" tIns="45720" rIns="91440" bIns="45720" rtlCol="0" anchor="b">
            <a:normAutofit/>
          </a:bodyPr>
          <a:lstStyle/>
          <a:p>
            <a:pPr algn="ctr"/>
            <a:r>
              <a:rPr lang="en-US" sz="4200" dirty="0"/>
              <a:t>And here is the Rylands Memorial in Manchester</a:t>
            </a:r>
          </a:p>
        </p:txBody>
      </p:sp>
      <p:sp>
        <p:nvSpPr>
          <p:cNvPr id="205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160B5213-1FD3-4F1E-A1ED-4039D1656A38}"/>
              </a:ext>
            </a:extLst>
          </p:cNvPr>
          <p:cNvSpPr>
            <a:spLocks noGrp="1"/>
          </p:cNvSpPr>
          <p:nvPr>
            <p:ph type="body" sz="half" idx="2"/>
          </p:nvPr>
        </p:nvSpPr>
        <p:spPr>
          <a:xfrm>
            <a:off x="640080" y="2872899"/>
            <a:ext cx="4243589" cy="2108175"/>
          </a:xfrm>
          <a:solidFill>
            <a:schemeClr val="accent2">
              <a:lumMod val="20000"/>
              <a:lumOff val="80000"/>
            </a:schemeClr>
          </a:solidFill>
        </p:spPr>
        <p:txBody>
          <a:bodyPr vert="horz" lIns="91440" tIns="45720" rIns="91440" bIns="45720" rtlCol="0">
            <a:normAutofit/>
          </a:bodyPr>
          <a:lstStyle/>
          <a:p>
            <a:pPr algn="ctr"/>
            <a:r>
              <a:rPr lang="en-US" sz="2200" dirty="0"/>
              <a:t>He left a lot of money to various charities  as well as Manchester University (my former employer) has its library named after John Rylands. (He was the wealthiest textile engineer in Manchester.) </a:t>
            </a:r>
          </a:p>
        </p:txBody>
      </p:sp>
      <p:pic>
        <p:nvPicPr>
          <p:cNvPr id="2050" name="Picture 2" descr="https://upload.wikimedia.org/wikipedia/commons/b/b7/John_Ryland%27s_tomb.JPG">
            <a:extLst>
              <a:ext uri="{FF2B5EF4-FFF2-40B4-BE49-F238E27FC236}">
                <a16:creationId xmlns:a16="http://schemas.microsoft.com/office/drawing/2014/main" id="{BF8E7608-EEAC-4D67-90DF-5B012D6F70F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0938" r="13835"/>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842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CFF463-5CE9-4C3C-5B09-916901F2FF6E}"/>
              </a:ext>
            </a:extLst>
          </p:cNvPr>
          <p:cNvSpPr txBox="1"/>
          <p:nvPr/>
        </p:nvSpPr>
        <p:spPr>
          <a:xfrm>
            <a:off x="-1" y="-2"/>
            <a:ext cx="9520989" cy="6858001"/>
          </a:xfrm>
          <a:prstGeom prst="rect">
            <a:avLst/>
          </a:prstGeom>
          <a:solidFill>
            <a:schemeClr val="accent6">
              <a:lumMod val="40000"/>
              <a:lumOff val="60000"/>
            </a:schemeClr>
          </a:solidFill>
        </p:spPr>
        <p:txBody>
          <a:bodyPr wrap="square">
            <a:spAutoFit/>
          </a:bodyPr>
          <a:lstStyle/>
          <a:p>
            <a:pPr marL="0" marR="0" algn="just">
              <a:spcBef>
                <a:spcPts val="1000"/>
              </a:spcBef>
              <a:spcAft>
                <a:spcPts val="0"/>
              </a:spcAft>
              <a:tabLst>
                <a:tab pos="-457200" algn="l"/>
              </a:tabLst>
            </a:pPr>
            <a:r>
              <a:rPr lang="en-GB" sz="30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II   Elements of the Rule</a:t>
            </a:r>
            <a:endParaRPr lang="en-US" sz="3000"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1800" b="1" u="none" strike="noStrike" dirty="0">
                <a:effectLst/>
                <a:latin typeface="Garamond" panose="02020404030301010803" pitchFamily="18" charset="0"/>
                <a:ea typeface="Calibri" panose="020F0502020204030204" pitchFamily="34" charset="0"/>
                <a:cs typeface="Times New Roman" panose="02020603050405020304" pitchFamily="18" charset="0"/>
              </a:rPr>
              <a:t> </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2600" b="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A.   “Non‑natural Use”</a:t>
            </a:r>
            <a:endParaRPr lang="en-US" sz="26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1800" dirty="0">
                <a:effectLst/>
                <a:latin typeface="Garamond" panose="02020404030301010803" pitchFamily="18" charset="0"/>
                <a:ea typeface="Calibri" panose="020F0502020204030204" pitchFamily="34" charset="0"/>
                <a:cs typeface="Times New Roman" panose="02020603050405020304" pitchFamily="18" charset="0"/>
              </a:rPr>
              <a:t> </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20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The definition of non‑natural use remains elusive.  And the best definition, for a long time, came from a case reported in 1913.</a:t>
            </a:r>
            <a:endParaRPr lang="en-US" sz="1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1200" dirty="0">
                <a:effectLst/>
                <a:latin typeface="Garamond" panose="02020404030301010803" pitchFamily="18" charset="0"/>
                <a:ea typeface="Calibri" panose="020F0502020204030204" pitchFamily="34" charset="0"/>
                <a:cs typeface="Times New Roman" panose="02020603050405020304" pitchFamily="18" charset="0"/>
              </a:rPr>
              <a:t> </a:t>
            </a:r>
            <a:endParaRPr lang="en-US" sz="12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2000" i="1"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Rickards v Lothian</a:t>
            </a:r>
            <a:r>
              <a:rPr lang="en-GB" sz="20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[1913] AC 263</a:t>
            </a:r>
            <a:endParaRPr lang="en-US" sz="2000" dirty="0">
              <a:solidFill>
                <a:schemeClr val="accent2">
                  <a:lumMod val="50000"/>
                </a:schemeClr>
              </a:solidFill>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endParaRPr lang="en-US" sz="15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20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  “[It is]some special use bringing with it increased danger to others, and must not merely be</a:t>
            </a:r>
          </a:p>
          <a:p>
            <a:pPr marL="0" marR="0" algn="just">
              <a:spcBef>
                <a:spcPts val="0"/>
              </a:spcBef>
              <a:spcAft>
                <a:spcPts val="0"/>
              </a:spcAft>
              <a:tabLst>
                <a:tab pos="-457200" algn="l"/>
              </a:tabLst>
            </a:pPr>
            <a:r>
              <a:rPr lang="en-GB" sz="2000" dirty="0">
                <a:solidFill>
                  <a:srgbClr val="7030A0"/>
                </a:solidFill>
                <a:latin typeface="Garamond" panose="02020404030301010803" pitchFamily="18" charset="0"/>
                <a:ea typeface="Calibri" panose="020F0502020204030204" pitchFamily="34" charset="0"/>
                <a:cs typeface="Times New Roman" panose="02020603050405020304" pitchFamily="18" charset="0"/>
              </a:rPr>
              <a:t>   </a:t>
            </a:r>
            <a:r>
              <a:rPr lang="en-GB" sz="20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 the ordinary use of land or such use as is proper for the general benefit of the community”.</a:t>
            </a:r>
          </a:p>
          <a:p>
            <a:pPr marL="0" marR="0" algn="just">
              <a:spcBef>
                <a:spcPts val="0"/>
              </a:spcBef>
              <a:spcAft>
                <a:spcPts val="0"/>
              </a:spcAft>
              <a:tabLst>
                <a:tab pos="-457200" algn="l"/>
              </a:tabLst>
            </a:pPr>
            <a:r>
              <a:rPr lang="en-GB" sz="2000" dirty="0">
                <a:solidFill>
                  <a:srgbClr val="7030A0"/>
                </a:solidFill>
                <a:latin typeface="Garamond" panose="02020404030301010803" pitchFamily="18" charset="0"/>
                <a:ea typeface="Calibri" panose="020F0502020204030204" pitchFamily="34" charset="0"/>
                <a:cs typeface="Times New Roman" panose="02020603050405020304" pitchFamily="18" charset="0"/>
              </a:rPr>
              <a:t>   </a:t>
            </a:r>
            <a:r>
              <a:rPr lang="en-GB" sz="20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(Lord </a:t>
            </a:r>
            <a:r>
              <a:rPr lang="en-GB" sz="2000" dirty="0" err="1">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Macnaghten</a:t>
            </a:r>
            <a:r>
              <a:rPr lang="en-GB" sz="20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a:t>
            </a:r>
            <a:endParaRPr lang="en-US" sz="20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1200" dirty="0">
                <a:effectLst/>
                <a:latin typeface="Garamond" panose="02020404030301010803" pitchFamily="18" charset="0"/>
                <a:ea typeface="Calibri" panose="020F0502020204030204" pitchFamily="34" charset="0"/>
                <a:cs typeface="Times New Roman" panose="02020603050405020304" pitchFamily="18" charset="0"/>
              </a:rPr>
              <a:t> </a:t>
            </a:r>
            <a:endParaRPr lang="en-US" sz="12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20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Since then, </a:t>
            </a:r>
            <a:r>
              <a:rPr lang="en-GB" sz="2000" i="1"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Rickards </a:t>
            </a:r>
            <a:r>
              <a:rPr lang="en-GB" sz="20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has been endorsed with a little more elaboration.</a:t>
            </a:r>
            <a:endParaRPr lang="en-US" sz="20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1600" dirty="0">
                <a:effectLst/>
                <a:latin typeface="Garamond" panose="02020404030301010803" pitchFamily="18" charset="0"/>
                <a:ea typeface="Calibri" panose="020F0502020204030204" pitchFamily="34" charset="0"/>
                <a:cs typeface="Times New Roman" panose="02020603050405020304" pitchFamily="18" charset="0"/>
              </a:rPr>
              <a:t> </a:t>
            </a:r>
            <a:endParaRPr lang="en-US" sz="16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2000" i="1"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Transco plc v Stockport Metropolitan Borough Council </a:t>
            </a:r>
            <a:r>
              <a:rPr lang="en-GB" sz="20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[2003] UKHL 61</a:t>
            </a:r>
            <a:endParaRPr lang="en-US" sz="2000" dirty="0">
              <a:solidFill>
                <a:schemeClr val="accent2">
                  <a:lumMod val="50000"/>
                </a:schemeClr>
              </a:solidFill>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endParaRPr lang="en-US" sz="19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2000" dirty="0">
                <a:effectLst/>
                <a:latin typeface="Garamond" panose="02020404030301010803" pitchFamily="18" charset="0"/>
                <a:ea typeface="Calibri" panose="020F0502020204030204" pitchFamily="34" charset="0"/>
                <a:cs typeface="Times New Roman" panose="02020603050405020304" pitchFamily="18" charset="0"/>
              </a:rPr>
              <a:t>	</a:t>
            </a:r>
            <a:r>
              <a:rPr lang="en-GB" sz="20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  “[T]he rule in </a:t>
            </a:r>
            <a:r>
              <a:rPr lang="en-GB" sz="2000" i="1"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Rylands v Fletcher </a:t>
            </a:r>
            <a:r>
              <a:rPr lang="en-GB" sz="20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is engaged only where the defendant’s use is shown to be</a:t>
            </a:r>
          </a:p>
          <a:p>
            <a:pPr marL="0" marR="0" algn="just">
              <a:spcBef>
                <a:spcPts val="0"/>
              </a:spcBef>
              <a:spcAft>
                <a:spcPts val="0"/>
              </a:spcAft>
              <a:tabLst>
                <a:tab pos="-457200" algn="l"/>
              </a:tabLst>
            </a:pPr>
            <a:r>
              <a:rPr lang="en-GB" sz="2000" dirty="0">
                <a:solidFill>
                  <a:srgbClr val="7030A0"/>
                </a:solidFill>
                <a:latin typeface="Garamond" panose="02020404030301010803" pitchFamily="18" charset="0"/>
                <a:ea typeface="Calibri" panose="020F0502020204030204" pitchFamily="34" charset="0"/>
                <a:cs typeface="Times New Roman" panose="02020603050405020304" pitchFamily="18" charset="0"/>
              </a:rPr>
              <a:t>  </a:t>
            </a:r>
            <a:r>
              <a:rPr lang="en-GB" sz="20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 extraordinary or unusual”. (Lord Bingham)</a:t>
            </a:r>
            <a:endParaRPr lang="en-US" sz="20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2000" b="1" dirty="0">
                <a:effectLst/>
                <a:latin typeface="Garamond" panose="02020404030301010803" pitchFamily="18" charset="0"/>
                <a:ea typeface="Calibri" panose="020F0502020204030204" pitchFamily="34" charset="0"/>
                <a:cs typeface="Times New Roman" panose="02020603050405020304" pitchFamily="18" charset="0"/>
              </a:rPr>
              <a:t> </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20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Yet, Lord Bingham (a) doubted whether it could be a direct parallel to unreasonable user in private nuisance, and (b) said that the key was whether the use was ordinary in time and place.</a:t>
            </a:r>
          </a:p>
          <a:p>
            <a:pPr marL="0" marR="0" algn="just">
              <a:spcBef>
                <a:spcPts val="0"/>
              </a:spcBef>
              <a:spcAft>
                <a:spcPts val="0"/>
              </a:spcAft>
              <a:tabLst>
                <a:tab pos="-457200" algn="l"/>
              </a:tabLst>
            </a:pPr>
            <a:endParaRPr lang="en-GB" sz="800" dirty="0">
              <a:effectLst/>
              <a:latin typeface="Garamond" panose="02020404030301010803" pitchFamily="18" charset="0"/>
              <a:ea typeface="Calibri" panose="020F0502020204030204" pitchFamily="34" charset="0"/>
              <a:cs typeface="Times New Roman" panose="02020603050405020304" pitchFamily="18" charset="0"/>
            </a:endParaRPr>
          </a:p>
        </p:txBody>
      </p:sp>
      <p:pic>
        <p:nvPicPr>
          <p:cNvPr id="2050" name="Picture 2" descr="9 Reasons Why Your Pipes Can Burst ...">
            <a:extLst>
              <a:ext uri="{FF2B5EF4-FFF2-40B4-BE49-F238E27FC236}">
                <a16:creationId xmlns:a16="http://schemas.microsoft.com/office/drawing/2014/main" id="{641889D0-B8DA-25E5-4B12-E544D50973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9221" y="871684"/>
            <a:ext cx="2582779" cy="210011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nstruction: Chengdu metro ...">
            <a:extLst>
              <a:ext uri="{FF2B5EF4-FFF2-40B4-BE49-F238E27FC236}">
                <a16:creationId xmlns:a16="http://schemas.microsoft.com/office/drawing/2014/main" id="{9ED7E3A8-D55C-BF9F-0361-DD1FDBD558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9220" y="3886200"/>
            <a:ext cx="2582779" cy="21001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3F6EC70-90AC-B220-4E54-DBE4018D17F1}"/>
              </a:ext>
            </a:extLst>
          </p:cNvPr>
          <p:cNvSpPr txBox="1"/>
          <p:nvPr/>
        </p:nvSpPr>
        <p:spPr>
          <a:xfrm>
            <a:off x="9609221" y="0"/>
            <a:ext cx="2582778" cy="871684"/>
          </a:xfrm>
          <a:prstGeom prst="rect">
            <a:avLst/>
          </a:prstGeom>
          <a:solidFill>
            <a:schemeClr val="accent2">
              <a:lumMod val="40000"/>
              <a:lumOff val="60000"/>
            </a:schemeClr>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EF60121F-ED84-9032-6C64-318D3660219C}"/>
              </a:ext>
            </a:extLst>
          </p:cNvPr>
          <p:cNvSpPr txBox="1"/>
          <p:nvPr/>
        </p:nvSpPr>
        <p:spPr>
          <a:xfrm>
            <a:off x="9609220" y="2971799"/>
            <a:ext cx="2582780" cy="914401"/>
          </a:xfrm>
          <a:prstGeom prst="rect">
            <a:avLst/>
          </a:prstGeom>
          <a:solidFill>
            <a:schemeClr val="accent2">
              <a:lumMod val="40000"/>
              <a:lumOff val="60000"/>
            </a:schemeClr>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160E89C0-5E8B-E97C-6CAD-76C5E408102C}"/>
              </a:ext>
            </a:extLst>
          </p:cNvPr>
          <p:cNvSpPr txBox="1"/>
          <p:nvPr/>
        </p:nvSpPr>
        <p:spPr>
          <a:xfrm>
            <a:off x="9609219" y="5986315"/>
            <a:ext cx="2582781" cy="880070"/>
          </a:xfrm>
          <a:prstGeom prst="rect">
            <a:avLst/>
          </a:prstGeom>
          <a:solidFill>
            <a:schemeClr val="accent2">
              <a:lumMod val="40000"/>
              <a:lumOff val="60000"/>
            </a:schemeClr>
          </a:solidFill>
        </p:spPr>
        <p:txBody>
          <a:bodyPr wrap="square" rtlCol="0">
            <a:spAutoFit/>
          </a:bodyPr>
          <a:lstStyle/>
          <a:p>
            <a:endParaRPr lang="en-US" dirty="0"/>
          </a:p>
        </p:txBody>
      </p:sp>
    </p:spTree>
    <p:extLst>
      <p:ext uri="{BB962C8B-B14F-4D97-AF65-F5344CB8AC3E}">
        <p14:creationId xmlns:p14="http://schemas.microsoft.com/office/powerpoint/2010/main" val="3227622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33EC3-F7D1-33FE-91F4-9410EF6A3BAC}"/>
              </a:ext>
            </a:extLst>
          </p:cNvPr>
          <p:cNvSpPr>
            <a:spLocks noGrp="1"/>
          </p:cNvSpPr>
          <p:nvPr>
            <p:ph type="title"/>
          </p:nvPr>
        </p:nvSpPr>
        <p:spPr>
          <a:xfrm>
            <a:off x="0" y="0"/>
            <a:ext cx="12192000" cy="6857999"/>
          </a:xfrm>
          <a:solidFill>
            <a:schemeClr val="accent1">
              <a:lumMod val="20000"/>
              <a:lumOff val="80000"/>
            </a:schemeClr>
          </a:solidFill>
        </p:spPr>
        <p:txBody>
          <a:bodyPr>
            <a:normAutofit/>
          </a:bodyPr>
          <a:lstStyle/>
          <a:p>
            <a:pPr marL="0" marR="0">
              <a:spcBef>
                <a:spcPts val="0"/>
              </a:spcBef>
              <a:spcAft>
                <a:spcPts val="0"/>
              </a:spcAft>
              <a:tabLst>
                <a:tab pos="-457200" algn="l"/>
              </a:tabLst>
            </a:pPr>
            <a:r>
              <a:rPr lang="en-GB" sz="25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1.  Non-natural Use Decided Contextually: A Question of Fact and Degree</a:t>
            </a:r>
            <a:br>
              <a:rPr lang="en-US" sz="2500"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br>
            <a:r>
              <a:rPr lang="en-GB" sz="1800" u="none" strike="noStrike" dirty="0">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22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Read v Lyons</a:t>
            </a:r>
            <a:r>
              <a:rPr lang="en-GB"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[1947] AC 156</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	   “it was not non-natural to use land in war-time for the manufacture of explosives”. (Lord Macmillan)</a:t>
            </a:r>
            <a:br>
              <a:rPr lang="en-US"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i="1" dirty="0" err="1">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Wayfoong</a:t>
            </a:r>
            <a:r>
              <a:rPr lang="en-GB" sz="22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Credit Ltd v Tsui Siu Man</a:t>
            </a:r>
            <a:r>
              <a:rPr lang="en-GB"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a:t>
            </a:r>
            <a:r>
              <a:rPr lang="en-GB" sz="22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Plastics</a:t>
            </a:r>
            <a:r>
              <a:rPr lang="en-GB"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[1984] HKLR 259</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US"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   “</a:t>
            </a:r>
            <a: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There was little actual evidence as to the character of the neighbourhood, </a:t>
            </a:r>
            <a:b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    but we do know that the defendant occupied a flatted factory in an </a:t>
            </a:r>
            <a:b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    industrial building, and we may take judicial notice that Kwun Tong </a:t>
            </a:r>
            <a:b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    is by no means a purely residential area”. (Cons JA)</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Wong Ching Chi v Full Yue Bleaching and Dyeing Co Ltd</a:t>
            </a:r>
            <a:r>
              <a:rPr lang="en-GB"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[1994] 3 HKC 606</a:t>
            </a:r>
            <a:br>
              <a:rPr lang="en-US"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US" sz="2200" dirty="0">
                <a:effectLst/>
                <a:latin typeface="Garamond" panose="02020404030301010803" pitchFamily="18" charset="0"/>
                <a:ea typeface="Calibri" panose="020F0502020204030204" pitchFamily="34" charset="0"/>
                <a:cs typeface="Times New Roman" panose="02020603050405020304" pitchFamily="18" charset="0"/>
              </a:rPr>
              <a:t>   </a:t>
            </a:r>
            <a:r>
              <a:rPr lang="en-US"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a:t>
            </a:r>
            <a: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Ultimately, the question of whether the use was natural or not arises as one of fact and degree in each</a:t>
            </a:r>
            <a:b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    case … In the present case, it has to be borne in mind that the building was an industrial building. But </a:t>
            </a:r>
            <a:b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    even then, we are confronted by 21 tanks and a pool sunk into the floor. In my view, the user here was </a:t>
            </a:r>
            <a:b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    non-natural”. (</a:t>
            </a:r>
            <a:r>
              <a:rPr lang="en-GB" sz="2200" dirty="0" err="1">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Bokhary</a:t>
            </a:r>
            <a: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 J)</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endParaRPr lang="en-US" sz="2200" dirty="0"/>
          </a:p>
        </p:txBody>
      </p:sp>
      <p:pic>
        <p:nvPicPr>
          <p:cNvPr id="1026" name="Picture 2" descr="Cheap Plastic Doll Toy (10441584 ...">
            <a:extLst>
              <a:ext uri="{FF2B5EF4-FFF2-40B4-BE49-F238E27FC236}">
                <a16:creationId xmlns:a16="http://schemas.microsoft.com/office/drawing/2014/main" id="{FBBA3E59-2C84-FED1-7737-29253BA98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501" y="1932322"/>
            <a:ext cx="3012657" cy="2719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208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D46FC-BE6F-87A7-E66D-E4CA7FF6B2D8}"/>
              </a:ext>
            </a:extLst>
          </p:cNvPr>
          <p:cNvSpPr>
            <a:spLocks noGrp="1"/>
          </p:cNvSpPr>
          <p:nvPr>
            <p:ph type="title"/>
          </p:nvPr>
        </p:nvSpPr>
        <p:spPr>
          <a:xfrm>
            <a:off x="0" y="0"/>
            <a:ext cx="9267825" cy="6858000"/>
          </a:xfrm>
          <a:solidFill>
            <a:schemeClr val="accent4">
              <a:lumMod val="40000"/>
              <a:lumOff val="60000"/>
            </a:schemeClr>
          </a:solidFill>
        </p:spPr>
        <p:txBody>
          <a:bodyPr>
            <a:normAutofit/>
          </a:bodyPr>
          <a:lstStyle/>
          <a:p>
            <a:pPr marL="0" marR="0">
              <a:spcBef>
                <a:spcPts val="0"/>
              </a:spcBef>
              <a:spcAft>
                <a:spcPts val="0"/>
              </a:spcAft>
              <a:tabLst>
                <a:tab pos="-457200" algn="l"/>
              </a:tabLst>
            </a:pPr>
            <a:r>
              <a:rPr lang="en-GB" sz="26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  2.   Non-natural use: the </a:t>
            </a:r>
            <a:r>
              <a:rPr lang="en-GB" sz="2600" b="1" dirty="0">
                <a:solidFill>
                  <a:srgbClr val="C00000"/>
                </a:solidFill>
                <a:latin typeface="Garamond" panose="02020404030301010803" pitchFamily="18" charset="0"/>
                <a:ea typeface="Calibri" panose="020F0502020204030204" pitchFamily="34" charset="0"/>
                <a:cs typeface="Times New Roman" panose="02020603050405020304" pitchFamily="18" charset="0"/>
              </a:rPr>
              <a:t>Role of </a:t>
            </a:r>
            <a:r>
              <a:rPr lang="en-GB" sz="26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Social Utility?</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1800" dirty="0">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US" sz="1800" dirty="0">
                <a:effectLst/>
                <a:latin typeface="Garamond" panose="02020404030301010803" pitchFamily="18" charset="0"/>
                <a:ea typeface="Calibri" panose="020F0502020204030204" pitchFamily="34" charset="0"/>
                <a:cs typeface="Times New Roman" panose="02020603050405020304" pitchFamily="18" charset="0"/>
              </a:rPr>
              <a:t>   </a:t>
            </a:r>
            <a:r>
              <a:rPr lang="en-GB" sz="2200" dirty="0">
                <a:solidFill>
                  <a:schemeClr val="accent5">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In </a:t>
            </a:r>
            <a:r>
              <a:rPr lang="en-GB" sz="2200" i="1" dirty="0">
                <a:solidFill>
                  <a:schemeClr val="accent5">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Rickards</a:t>
            </a:r>
            <a:r>
              <a:rPr lang="en-GB" sz="2200" dirty="0">
                <a:solidFill>
                  <a:schemeClr val="accent5">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 Lord Moulton hinted at a connection between the social utility of D’s </a:t>
            </a:r>
            <a:br>
              <a:rPr lang="en-GB" sz="2200" dirty="0">
                <a:solidFill>
                  <a:schemeClr val="accent5">
                    <a:lumMod val="75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chemeClr val="accent5">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  enterprise and the question of whether there had been a natural use.  </a:t>
            </a:r>
            <a:br>
              <a:rPr lang="en-GB" sz="2200" dirty="0">
                <a:solidFill>
                  <a:schemeClr val="accent5">
                    <a:lumMod val="75000"/>
                  </a:schemeClr>
                </a:solidFill>
                <a:effectLst/>
                <a:latin typeface="Garamond" panose="02020404030301010803" pitchFamily="18" charset="0"/>
                <a:ea typeface="Calibri" panose="020F0502020204030204" pitchFamily="34" charset="0"/>
                <a:cs typeface="Times New Roman" panose="02020603050405020304" pitchFamily="18" charset="0"/>
              </a:rPr>
            </a:br>
            <a:br>
              <a:rPr lang="en-GB" sz="2200" dirty="0">
                <a:solidFill>
                  <a:schemeClr val="accent5">
                    <a:lumMod val="75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chemeClr val="accent5">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  But if it can count at all, the connection must not be overstated:</a:t>
            </a:r>
            <a:br>
              <a:rPr lang="en-US" sz="2200" dirty="0">
                <a:solidFill>
                  <a:schemeClr val="accent5">
                    <a:lumMod val="75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US" sz="2200" dirty="0">
                <a:effectLst/>
                <a:latin typeface="Garamond" panose="02020404030301010803" pitchFamily="18" charset="0"/>
                <a:ea typeface="Calibri" panose="020F0502020204030204" pitchFamily="34" charset="0"/>
                <a:cs typeface="Times New Roman" panose="02020603050405020304" pitchFamily="18" charset="0"/>
              </a:rPr>
              <a:t>  </a:t>
            </a:r>
            <a:r>
              <a:rPr lang="en-GB" sz="2200" i="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Cambridge Water v Eastern Counties Leather </a:t>
            </a:r>
            <a:r>
              <a:rPr lang="en-GB" sz="2200"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a:t>
            </a:r>
            <a:r>
              <a:rPr lang="en-GB" sz="2200" i="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supra</a:t>
            </a:r>
            <a:r>
              <a:rPr lang="en-GB" sz="2200"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b="0" dirty="0">
                <a:effectLst/>
                <a:latin typeface="Garamond" panose="02020404030301010803" pitchFamily="18" charset="0"/>
                <a:ea typeface="Times New Roman" panose="02020603050405020304" pitchFamily="18" charset="0"/>
                <a:cs typeface="Times New Roman" panose="02020603050405020304" pitchFamily="18" charset="0"/>
              </a:rPr>
              <a:t>	     </a:t>
            </a:r>
            <a:r>
              <a:rPr lang="en-GB" sz="2200" b="0" dirty="0">
                <a:solidFill>
                  <a:schemeClr val="accent6">
                    <a:lumMod val="50000"/>
                  </a:schemeClr>
                </a:solidFill>
                <a:effectLst/>
                <a:latin typeface="Garamond" panose="02020404030301010803" pitchFamily="18" charset="0"/>
                <a:ea typeface="Times New Roman" panose="02020603050405020304" pitchFamily="18" charset="0"/>
                <a:cs typeface="Times New Roman" panose="02020603050405020304" pitchFamily="18" charset="0"/>
              </a:rPr>
              <a:t>“I myself ... do not feel able to accept that the creation of employment as</a:t>
            </a:r>
            <a:br>
              <a:rPr lang="en-GB" sz="2200" b="0" dirty="0">
                <a:solidFill>
                  <a:schemeClr val="accent6">
                    <a:lumMod val="50000"/>
                  </a:schemeClr>
                </a:solidFill>
                <a:effectLst/>
                <a:latin typeface="Garamond" panose="02020404030301010803" pitchFamily="18" charset="0"/>
                <a:ea typeface="Times New Roman" panose="02020603050405020304" pitchFamily="18" charset="0"/>
                <a:cs typeface="Times New Roman" panose="02020603050405020304" pitchFamily="18" charset="0"/>
              </a:rPr>
            </a:br>
            <a:r>
              <a:rPr lang="en-GB" sz="2200" b="0" dirty="0">
                <a:solidFill>
                  <a:schemeClr val="accent6">
                    <a:lumMod val="50000"/>
                  </a:schemeClr>
                </a:solidFill>
                <a:effectLst/>
                <a:latin typeface="Garamond" panose="02020404030301010803" pitchFamily="18" charset="0"/>
                <a:ea typeface="Times New Roman" panose="02020603050405020304" pitchFamily="18" charset="0"/>
                <a:cs typeface="Times New Roman" panose="02020603050405020304" pitchFamily="18" charset="0"/>
              </a:rPr>
              <a:t>      such, even in a small industrial complex, is sufficient of itself to establish a </a:t>
            </a:r>
            <a:br>
              <a:rPr lang="en-GB" sz="2200" b="0" dirty="0">
                <a:solidFill>
                  <a:schemeClr val="accent6">
                    <a:lumMod val="50000"/>
                  </a:schemeClr>
                </a:solidFill>
                <a:effectLst/>
                <a:latin typeface="Garamond" panose="02020404030301010803" pitchFamily="18" charset="0"/>
                <a:ea typeface="Times New Roman" panose="02020603050405020304" pitchFamily="18" charset="0"/>
                <a:cs typeface="Times New Roman" panose="02020603050405020304" pitchFamily="18" charset="0"/>
              </a:rPr>
            </a:br>
            <a:r>
              <a:rPr lang="en-GB" sz="2200" b="0" dirty="0">
                <a:solidFill>
                  <a:schemeClr val="accent6">
                    <a:lumMod val="50000"/>
                  </a:schemeClr>
                </a:solidFill>
                <a:effectLst/>
                <a:latin typeface="Garamond" panose="02020404030301010803" pitchFamily="18" charset="0"/>
                <a:ea typeface="Times New Roman" panose="02020603050405020304" pitchFamily="18" charset="0"/>
                <a:cs typeface="Times New Roman" panose="02020603050405020304" pitchFamily="18" charset="0"/>
              </a:rPr>
              <a:t>      particular use as constituting a natural or ordinary use of land”. (Lord Goff)</a:t>
            </a:r>
            <a:br>
              <a:rPr lang="en-US" sz="2200" b="1" dirty="0">
                <a:effectLst/>
                <a:latin typeface="Tms Rmn"/>
                <a:ea typeface="Times New Roman" panose="02020603050405020304" pitchFamily="18" charset="0"/>
                <a:cs typeface="Times New Roman" panose="02020603050405020304" pitchFamily="18" charset="0"/>
              </a:rPr>
            </a:br>
            <a:r>
              <a:rPr lang="en-GB" sz="2200" b="0" dirty="0">
                <a:effectLst/>
                <a:latin typeface="Garamond" panose="02020404030301010803" pitchFamily="18" charset="0"/>
                <a:ea typeface="Times New Roman" panose="02020603050405020304" pitchFamily="18" charset="0"/>
                <a:cs typeface="Times New Roman" panose="02020603050405020304" pitchFamily="18" charset="0"/>
              </a:rPr>
              <a:t> </a:t>
            </a:r>
            <a:br>
              <a:rPr lang="en-US" sz="2200" b="1" dirty="0">
                <a:effectLst/>
                <a:latin typeface="Tms Rmn"/>
                <a:ea typeface="Times New Roman" panose="02020603050405020304" pitchFamily="18" charset="0"/>
                <a:cs typeface="Times New Roman" panose="02020603050405020304" pitchFamily="18" charset="0"/>
              </a:rPr>
            </a:br>
            <a:r>
              <a:rPr lang="en-US" sz="2200" b="1" dirty="0">
                <a:effectLst/>
                <a:latin typeface="Tms Rmn"/>
                <a:ea typeface="Times New Roman" panose="02020603050405020304" pitchFamily="18" charset="0"/>
                <a:cs typeface="Times New Roman" panose="02020603050405020304" pitchFamily="18" charset="0"/>
              </a:rPr>
              <a:t>  </a:t>
            </a:r>
            <a:r>
              <a:rPr lang="en-GB" sz="2200" b="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t>In truth, the law as it stands does not allow us to say just how far one can take the</a:t>
            </a:r>
            <a:br>
              <a:rPr lang="en-GB" sz="2200" b="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br>
            <a:r>
              <a:rPr lang="en-GB" sz="2200" b="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t>  notion that employment creation will help D establish a natural use of land.</a:t>
            </a:r>
            <a:br>
              <a:rPr lang="en-GB" sz="2200" b="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br>
            <a:br>
              <a:rPr lang="en-GB" sz="2200" b="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br>
            <a:r>
              <a:rPr lang="en-GB" sz="2200" b="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t>  All that is clear is Lord Goff’s obvious lack of enthusiasm in this respect.</a:t>
            </a:r>
            <a:br>
              <a:rPr lang="en-GB" sz="2200" b="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br>
            <a:endParaRPr lang="en-US" sz="2200" dirty="0">
              <a:solidFill>
                <a:srgbClr val="0070C0"/>
              </a:solidFill>
            </a:endParaRPr>
          </a:p>
        </p:txBody>
      </p:sp>
      <p:pic>
        <p:nvPicPr>
          <p:cNvPr id="2050" name="Picture 2" descr="Pampisford Water Mill | Capturing Cambridge">
            <a:extLst>
              <a:ext uri="{FF2B5EF4-FFF2-40B4-BE49-F238E27FC236}">
                <a16:creationId xmlns:a16="http://schemas.microsoft.com/office/drawing/2014/main" id="{67A475BD-3A16-2417-B875-08F91B3A0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4025" y="66675"/>
            <a:ext cx="2847975" cy="280987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erchloroethylene - Shandong Qibo New ...">
            <a:extLst>
              <a:ext uri="{FF2B5EF4-FFF2-40B4-BE49-F238E27FC236}">
                <a16:creationId xmlns:a16="http://schemas.microsoft.com/office/drawing/2014/main" id="{D99585ED-D0F1-CEDA-6525-93BD4B7EC5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4025" y="3981450"/>
            <a:ext cx="2847975" cy="28765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7156FE-5983-CE43-5A64-DFF63AA19F63}"/>
              </a:ext>
            </a:extLst>
          </p:cNvPr>
          <p:cNvSpPr txBox="1"/>
          <p:nvPr/>
        </p:nvSpPr>
        <p:spPr>
          <a:xfrm>
            <a:off x="9344025" y="2876550"/>
            <a:ext cx="2847975" cy="1104900"/>
          </a:xfrm>
          <a:prstGeom prst="rect">
            <a:avLst/>
          </a:prstGeom>
          <a:solidFill>
            <a:schemeClr val="accent2">
              <a:lumMod val="75000"/>
            </a:schemeClr>
          </a:solidFill>
        </p:spPr>
        <p:txBody>
          <a:bodyPr wrap="square" rtlCol="0">
            <a:spAutoFit/>
          </a:bodyPr>
          <a:lstStyle/>
          <a:p>
            <a:endParaRPr lang="en-US" dirty="0"/>
          </a:p>
        </p:txBody>
      </p:sp>
    </p:spTree>
    <p:extLst>
      <p:ext uri="{BB962C8B-B14F-4D97-AF65-F5344CB8AC3E}">
        <p14:creationId xmlns:p14="http://schemas.microsoft.com/office/powerpoint/2010/main" val="3922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6222566-9853-1C6A-045D-59452EFD3302}"/>
              </a:ext>
            </a:extLst>
          </p:cNvPr>
          <p:cNvSpPr>
            <a:spLocks noGrp="1" noChangeArrowheads="1"/>
          </p:cNvSpPr>
          <p:nvPr>
            <p:ph type="title"/>
          </p:nvPr>
        </p:nvSpPr>
        <p:spPr bwMode="auto">
          <a:xfrm>
            <a:off x="0" y="-140915"/>
            <a:ext cx="12192000" cy="7017306"/>
          </a:xfrm>
          <a:prstGeom prst="rect">
            <a:avLst/>
          </a:prstGeom>
          <a:solidFill>
            <a:schemeClr val="accent6">
              <a:lumMod val="20000"/>
              <a:lumOff val="80000"/>
            </a:schemeClr>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tab pos="-457200" algn="l"/>
              </a:tabLst>
            </a:pPr>
            <a:r>
              <a:rPr kumimoji="0" lang="en-GB" altLang="en-US" sz="2700" b="1"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  </a:t>
            </a:r>
            <a:r>
              <a:rPr kumimoji="0" lang="en-GB" altLang="en-US" sz="2700" b="1" i="0" u="none" strike="noStrike" cap="none" normalizeH="0" baseline="0" dirty="0">
                <a:ln>
                  <a:noFill/>
                </a:ln>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B.	“D Brings onto his Land and Keeps/Collects there...”</a:t>
            </a:r>
            <a:br>
              <a:rPr kumimoji="0" lang="en-GB" altLang="en-US" sz="2700" b="1"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br>
            <a:br>
              <a:rPr kumimoji="0" lang="en-GB" altLang="en-US" sz="2700" b="1"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br>
            <a:r>
              <a:rPr kumimoji="0" lang="en-GB" altLang="en-US" sz="22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  </a:t>
            </a:r>
            <a:r>
              <a:rPr kumimoji="0" lang="en-GB" altLang="en-US" sz="2200" b="0" i="0" u="none" strike="noStrike" cap="none" normalizeH="0" baseline="0" dirty="0">
                <a:ln>
                  <a:noFill/>
                </a:ln>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The difficulty with this element of the rule is what is meant by “brings onto his land and keeps or </a:t>
            </a:r>
            <a:br>
              <a:rPr kumimoji="0" lang="en-GB" altLang="en-US" sz="2200" b="0" i="0" u="none" strike="noStrike" cap="none" normalizeH="0" baseline="0" dirty="0">
                <a:ln>
                  <a:noFill/>
                </a:ln>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br>
            <a:r>
              <a:rPr kumimoji="0" lang="en-GB" altLang="en-US" sz="2200" b="0" i="0" u="none" strike="noStrike" cap="none" normalizeH="0" baseline="0" dirty="0">
                <a:ln>
                  <a:noFill/>
                </a:ln>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  collects there”.  </a:t>
            </a:r>
            <a:endParaRPr kumimoji="0" lang="en-US" altLang="en-US" sz="2200" b="0" i="0" u="none" strike="noStrike" cap="none" normalizeH="0" baseline="0" dirty="0">
              <a:ln>
                <a:noFill/>
              </a:ln>
              <a:solidFill>
                <a:srgbClr val="7030A0"/>
              </a:solidFill>
              <a:effectLst/>
            </a:endParaRPr>
          </a:p>
          <a:p>
            <a:pPr marL="0" marR="0" lvl="0" indent="0" defTabSz="914400" rtl="0" eaLnBrk="0" fontAlgn="base" latinLnBrk="0" hangingPunct="0">
              <a:lnSpc>
                <a:spcPct val="100000"/>
              </a:lnSpc>
              <a:spcBef>
                <a:spcPct val="0"/>
              </a:spcBef>
              <a:spcAft>
                <a:spcPct val="0"/>
              </a:spcAft>
              <a:buClrTx/>
              <a:buSzTx/>
              <a:buFontTx/>
              <a:buNone/>
              <a:tabLst>
                <a:tab pos="-457200" algn="l"/>
              </a:tabLst>
            </a:pPr>
            <a:br>
              <a:rPr kumimoji="0" lang="en-GB" altLang="en-US" sz="1200" b="0" i="1"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br>
            <a:r>
              <a:rPr kumimoji="0" lang="en-GB" altLang="en-US" sz="1200" b="0" i="1"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   </a:t>
            </a:r>
            <a:r>
              <a:rPr kumimoji="0" lang="en-GB" altLang="en-US" sz="2200" b="0" i="1" u="none" strike="noStrike" cap="none" normalizeH="0" baseline="0" dirty="0">
                <a:ln>
                  <a:noFill/>
                </a:ln>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Giles v Walker</a:t>
            </a:r>
            <a:r>
              <a:rPr kumimoji="0" lang="en-GB" altLang="en-US" sz="2200" b="0" i="0" u="none" strike="noStrike" cap="none" normalizeH="0" baseline="0" dirty="0">
                <a:ln>
                  <a:noFill/>
                </a:ln>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(1890) 24 QBD 656</a:t>
            </a:r>
            <a:br>
              <a:rPr kumimoji="0" lang="en-GB" altLang="en-US" sz="22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br>
            <a:br>
              <a:rPr kumimoji="0" lang="en-GB" altLang="en-US" sz="22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br>
            <a:endParaRPr kumimoji="0" lang="en-US" altLang="en-US" sz="22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tab pos="-457200" algn="l"/>
              </a:tabLst>
            </a:pPr>
            <a:br>
              <a:rPr kumimoji="0" lang="en-GB" altLang="en-US" sz="1200" b="1"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br>
            <a:r>
              <a:rPr kumimoji="0" lang="en-GB" altLang="en-US" sz="1200" b="1"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   </a:t>
            </a:r>
            <a:r>
              <a:rPr kumimoji="0" lang="en-GB" altLang="en-US" sz="2700" b="1" i="0" u="none" strike="noStrike" cap="none" normalizeH="0" baseline="0" dirty="0">
                <a:ln>
                  <a:noFill/>
                </a:ln>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C.	Escape</a:t>
            </a:r>
            <a:endParaRPr kumimoji="0" lang="en-US" altLang="en-US" sz="2700" b="0" i="0" u="none" strike="noStrike" cap="none" normalizeH="0" baseline="0" dirty="0">
              <a:ln>
                <a:noFill/>
              </a:ln>
              <a:solidFill>
                <a:srgbClr val="C00000"/>
              </a:solidFill>
              <a:effectLst/>
            </a:endParaRPr>
          </a:p>
          <a:p>
            <a:pPr marL="0" marR="0" lvl="0" indent="0" defTabSz="914400" rtl="0" eaLnBrk="0" fontAlgn="base" latinLnBrk="0" hangingPunct="0">
              <a:lnSpc>
                <a:spcPct val="100000"/>
              </a:lnSpc>
              <a:spcBef>
                <a:spcPct val="0"/>
              </a:spcBef>
              <a:spcAft>
                <a:spcPct val="0"/>
              </a:spcAft>
              <a:buClrTx/>
              <a:buSzTx/>
              <a:buFontTx/>
              <a:buNone/>
              <a:tabLst>
                <a:tab pos="-457200" algn="l"/>
              </a:tabLst>
            </a:pPr>
            <a:br>
              <a:rPr kumimoji="0" lang="en-GB" altLang="en-US" sz="12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br>
            <a:r>
              <a:rPr kumimoji="0" lang="en-GB" altLang="en-US" sz="12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   </a:t>
            </a:r>
            <a:r>
              <a:rPr kumimoji="0" lang="en-GB" altLang="en-US" sz="2200" b="0" i="0" u="none" strike="noStrike" cap="none" normalizeH="0" baseline="0" dirty="0">
                <a:ln>
                  <a:noFill/>
                </a:ln>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There must be an escape from D’s land.</a:t>
            </a:r>
            <a:r>
              <a:rPr kumimoji="0" lang="en-GB" altLang="en-US" sz="22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  </a:t>
            </a:r>
            <a:endParaRPr kumimoji="0" lang="en-US" altLang="en-US" sz="22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tab pos="-457200" algn="l"/>
              </a:tabLst>
            </a:pPr>
            <a:br>
              <a:rPr kumimoji="0" lang="en-GB" altLang="en-US" sz="1600" b="0" i="1"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br>
            <a:r>
              <a:rPr kumimoji="0" lang="en-GB" altLang="en-US" sz="1600" b="0" i="1"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  </a:t>
            </a:r>
            <a:r>
              <a:rPr kumimoji="0" lang="en-GB" altLang="en-US" sz="2200" b="0" i="1" u="none" strike="noStrike" cap="none" normalizeH="0" baseline="0" dirty="0">
                <a:ln>
                  <a:noFill/>
                </a:ln>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Read v Lyons</a:t>
            </a:r>
            <a:r>
              <a:rPr kumimoji="0" lang="en-GB" altLang="en-US" sz="2200" b="0" i="0" u="none" strike="noStrike" cap="none" normalizeH="0" baseline="0" dirty="0">
                <a:ln>
                  <a:noFill/>
                </a:ln>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[1947] AC 156</a:t>
            </a:r>
            <a:br>
              <a:rPr kumimoji="0" lang="en-GB" altLang="en-US" sz="22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br>
            <a:endParaRPr kumimoji="0" lang="en-US" altLang="en-US" sz="22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tab pos="-457200" algn="l"/>
              </a:tabLst>
            </a:pPr>
            <a:r>
              <a:rPr kumimoji="0" lang="en-GB" altLang="en-US" sz="22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  </a:t>
            </a:r>
            <a:r>
              <a:rPr kumimoji="0" lang="en-GB" altLang="en-US" sz="2200" b="0" i="0" u="none" strike="noStrike" cap="none" normalizeH="0" baseline="0" dirty="0">
                <a:ln>
                  <a:noFill/>
                </a:ln>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Plus, the thing that escapes must be the thing brought onto the land.</a:t>
            </a:r>
            <a:br>
              <a:rPr kumimoji="0" lang="en-GB" altLang="en-US" sz="22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br>
            <a:endParaRPr kumimoji="0" lang="en-GB" altLang="en-US" sz="2000" b="1" i="1" u="none" strike="noStrike" cap="none" normalizeH="0" baseline="0" dirty="0">
              <a:ln>
                <a:noFill/>
              </a:ln>
              <a:solidFill>
                <a:schemeClr val="tx1"/>
              </a:solidFill>
              <a:effectLst/>
              <a:ea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457200" algn="l"/>
              </a:tabLst>
            </a:pPr>
            <a:r>
              <a:rPr kumimoji="0" lang="en-GB" altLang="en-US" sz="2200" b="0" i="1"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t> </a:t>
            </a:r>
            <a:r>
              <a:rPr kumimoji="0" lang="en-GB" altLang="en-US" sz="2200" b="0" i="1" u="none" strike="noStrike" cap="none" normalizeH="0" baseline="0" dirty="0">
                <a:ln>
                  <a:noFill/>
                </a:ln>
                <a:solidFill>
                  <a:srgbClr val="FF0000"/>
                </a:solidFill>
                <a:effectLst/>
                <a:latin typeface="Garamond" panose="02020404030301010803" pitchFamily="18" charset="0"/>
                <a:ea typeface="Times New Roman" panose="02020603050405020304" pitchFamily="18" charset="0"/>
              </a:rPr>
              <a:t>Chung Wah Steel Ltd v Chan Kwong Kwan </a:t>
            </a:r>
            <a:r>
              <a:rPr kumimoji="0" lang="en-GB" altLang="en-US" sz="2200" b="0" i="0" u="none" strike="noStrike" cap="none" normalizeH="0" baseline="0" dirty="0">
                <a:ln>
                  <a:noFill/>
                </a:ln>
                <a:solidFill>
                  <a:srgbClr val="FF0000"/>
                </a:solidFill>
                <a:effectLst/>
                <a:latin typeface="Garamond" panose="02020404030301010803" pitchFamily="18" charset="0"/>
                <a:ea typeface="Times New Roman" panose="02020603050405020304" pitchFamily="18" charset="0"/>
              </a:rPr>
              <a:t>[2013] HKCU 2118</a:t>
            </a:r>
            <a:br>
              <a:rPr kumimoji="0" lang="en-GB" altLang="en-US" sz="2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br>
            <a:endParaRPr kumimoji="0" lang="en-GB" altLang="en-US" sz="1300" b="1" i="1" u="none" strike="noStrike" cap="none" normalizeH="0" baseline="0" dirty="0">
              <a:ln>
                <a:noFill/>
              </a:ln>
              <a:solidFill>
                <a:schemeClr val="tx1"/>
              </a:solidFill>
              <a:effectLst/>
              <a:ea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457200" algn="l"/>
              </a:tabLst>
            </a:pPr>
            <a:r>
              <a:rPr kumimoji="0" lang="en-GB" altLang="en-US" sz="13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	</a:t>
            </a:r>
            <a:r>
              <a:rPr kumimoji="0" lang="en-GB" altLang="en-US" sz="22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     </a:t>
            </a:r>
            <a:r>
              <a:rPr kumimoji="0" lang="en-GB" altLang="en-US" sz="2200" b="0" i="0" u="none" strike="noStrike" cap="none" normalizeH="0" baseline="0" dirty="0">
                <a:ln>
                  <a:noFill/>
                </a:ln>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“The ‘thing’ brought onto the defendant’s premises was second-hand furniture, electrical appliances </a:t>
            </a:r>
            <a:br>
              <a:rPr kumimoji="0" lang="en-GB" altLang="en-US" sz="2200" b="0" i="0" u="none" strike="noStrike" cap="none" normalizeH="0" baseline="0" dirty="0">
                <a:ln>
                  <a:noFill/>
                </a:ln>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r>
              <a:rPr kumimoji="0" lang="en-GB" altLang="en-US" sz="2200" b="0" i="0" u="none" strike="noStrike" cap="none" normalizeH="0" baseline="0" dirty="0">
                <a:ln>
                  <a:noFill/>
                </a:ln>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and various other miscellaneous items… [But] [t]he items did not escape. What escaped was the fire”.</a:t>
            </a:r>
            <a:br>
              <a:rPr kumimoji="0" lang="en-GB" altLang="en-US" sz="2200" b="0" i="0" u="none" strike="noStrike" cap="none" normalizeH="0" baseline="0" dirty="0">
                <a:ln>
                  <a:noFill/>
                </a:ln>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r>
              <a:rPr kumimoji="0" lang="en-GB" altLang="en-US" sz="2200" b="0" i="0" u="none" strike="noStrike" cap="none" normalizeH="0" baseline="0" dirty="0">
                <a:ln>
                  <a:noFill/>
                </a:ln>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(Wilson Chan J)</a:t>
            </a:r>
            <a:endParaRPr kumimoji="0" lang="en-GB" altLang="en-US" sz="2200" b="0" i="0" u="none" strike="noStrike" cap="none" normalizeH="0" baseline="0" dirty="0">
              <a:ln>
                <a:noFill/>
              </a:ln>
              <a:solidFill>
                <a:schemeClr val="accent2">
                  <a:lumMod val="50000"/>
                </a:schemeClr>
              </a:solidFill>
              <a:effectLst/>
              <a:latin typeface="Arial" panose="020B0604020202020204" pitchFamily="34" charset="0"/>
            </a:endParaRPr>
          </a:p>
        </p:txBody>
      </p:sp>
      <p:pic>
        <p:nvPicPr>
          <p:cNvPr id="3075" name="Picture 3" descr="112715_thistledown » Yale Climate ...">
            <a:extLst>
              <a:ext uri="{FF2B5EF4-FFF2-40B4-BE49-F238E27FC236}">
                <a16:creationId xmlns:a16="http://schemas.microsoft.com/office/drawing/2014/main" id="{56F2C239-F37A-2D6B-D767-BD350F6DF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7325" y="1330242"/>
            <a:ext cx="2952749" cy="2109706"/>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24,800+ Thistle Field Stock Photos ...">
            <a:extLst>
              <a:ext uri="{FF2B5EF4-FFF2-40B4-BE49-F238E27FC236}">
                <a16:creationId xmlns:a16="http://schemas.microsoft.com/office/drawing/2014/main" id="{FFA0B9BA-3FAE-BA0A-E1C7-D6E6CE7B4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9714" y="1330243"/>
            <a:ext cx="3153870" cy="2098757"/>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Chocolate Factory Explosion ...">
            <a:extLst>
              <a:ext uri="{FF2B5EF4-FFF2-40B4-BE49-F238E27FC236}">
                <a16:creationId xmlns:a16="http://schemas.microsoft.com/office/drawing/2014/main" id="{E939F1CB-C234-6DF9-E2D3-95287A766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5325" y="3571875"/>
            <a:ext cx="285750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471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571BB-7E66-F486-E09D-38B008E448DF}"/>
              </a:ext>
            </a:extLst>
          </p:cNvPr>
          <p:cNvSpPr>
            <a:spLocks noGrp="1"/>
          </p:cNvSpPr>
          <p:nvPr>
            <p:ph type="title"/>
          </p:nvPr>
        </p:nvSpPr>
        <p:spPr>
          <a:xfrm>
            <a:off x="0" y="0"/>
            <a:ext cx="9745579" cy="6858001"/>
          </a:xfrm>
          <a:solidFill>
            <a:schemeClr val="accent4">
              <a:lumMod val="20000"/>
              <a:lumOff val="80000"/>
            </a:schemeClr>
          </a:solidFill>
        </p:spPr>
        <p:txBody>
          <a:bodyPr>
            <a:normAutofit/>
          </a:bodyPr>
          <a:lstStyle/>
          <a:p>
            <a:pPr marL="0" marR="0">
              <a:spcBef>
                <a:spcPts val="0"/>
              </a:spcBef>
              <a:spcAft>
                <a:spcPts val="0"/>
              </a:spcAft>
              <a:tabLst>
                <a:tab pos="-457200" algn="l"/>
              </a:tabLst>
            </a:pPr>
            <a:r>
              <a:rPr lang="en-GB" sz="26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D.	“Liable to do Mischief if it Escapes”</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1800" dirty="0">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It is clear that the thing need not be dangerous in itself.  Recall that water in </a:t>
            </a:r>
            <a:r>
              <a:rPr lang="en-GB" sz="2200" i="1"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Rylands </a:t>
            </a:r>
            <a:r>
              <a:rPr lang="en-GB" sz="22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itself was not </a:t>
            </a:r>
            <a:r>
              <a:rPr lang="en-GB" sz="2200" i="1"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per se</a:t>
            </a:r>
            <a:r>
              <a:rPr lang="en-GB" sz="22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 dangerous.</a:t>
            </a:r>
            <a:br>
              <a:rPr lang="en-US" sz="22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br>
            <a:r>
              <a:rPr lang="en-GB" sz="18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It was, though, able to do damage upon its escape in vast quantities was relevant.</a:t>
            </a:r>
            <a:br>
              <a:rPr lang="en-US" sz="18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br>
            <a:r>
              <a:rPr lang="en-GB" sz="1800" dirty="0">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22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ACL Electronics (HK) Ltd v Bulmer Ltd</a:t>
            </a:r>
            <a:r>
              <a:rPr lang="en-GB"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[1992] 1 HKC 133</a:t>
            </a:r>
            <a:br>
              <a:rPr lang="en-GB"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b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1800" dirty="0">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1800" dirty="0">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26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E.	Protected Interests</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1800" dirty="0">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A key question concerns the range of protected interests covered by the </a:t>
            </a:r>
            <a:r>
              <a:rPr lang="en-GB" sz="2200" i="1"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Rylands </a:t>
            </a:r>
            <a:r>
              <a:rPr lang="en-GB" sz="22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rule.</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b="1" dirty="0">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400" b="1" dirty="0">
                <a:solidFill>
                  <a:schemeClr val="accent6">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1.	Land</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b="1" dirty="0">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i="1"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Rylands v Fletcher</a:t>
            </a:r>
            <a:r>
              <a:rPr lang="en-GB" sz="22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 itself makes clear that damage to land supports an action.</a:t>
            </a:r>
            <a:r>
              <a:rPr lang="en-GB" sz="2200" dirty="0">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endParaRPr lang="en-US" sz="2200" dirty="0"/>
          </a:p>
        </p:txBody>
      </p:sp>
      <p:pic>
        <p:nvPicPr>
          <p:cNvPr id="4098" name="Picture 2" descr="Air Conditioner Spitting Water ...">
            <a:extLst>
              <a:ext uri="{FF2B5EF4-FFF2-40B4-BE49-F238E27FC236}">
                <a16:creationId xmlns:a16="http://schemas.microsoft.com/office/drawing/2014/main" id="{81314CB0-8EEA-C201-2E90-1A3E3FB017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0274" y="1128712"/>
            <a:ext cx="237172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eiling Damp Patches: Common Causes And ...">
            <a:extLst>
              <a:ext uri="{FF2B5EF4-FFF2-40B4-BE49-F238E27FC236}">
                <a16:creationId xmlns:a16="http://schemas.microsoft.com/office/drawing/2014/main" id="{0E6D3895-ACAD-E6A2-596F-77C9E8097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0275" y="3986213"/>
            <a:ext cx="2371724" cy="17573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79DECBF-CC4D-EC0C-2A4B-4404D2419E74}"/>
              </a:ext>
            </a:extLst>
          </p:cNvPr>
          <p:cNvSpPr txBox="1"/>
          <p:nvPr/>
        </p:nvSpPr>
        <p:spPr>
          <a:xfrm>
            <a:off x="9820275" y="14286"/>
            <a:ext cx="2371725" cy="1114426"/>
          </a:xfrm>
          <a:prstGeom prst="rect">
            <a:avLst/>
          </a:prstGeom>
          <a:solidFill>
            <a:schemeClr val="accent3">
              <a:lumMod val="40000"/>
              <a:lumOff val="60000"/>
            </a:schemeClr>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6C986EF2-8004-04B3-AD3D-245ABEC70C4F}"/>
              </a:ext>
            </a:extLst>
          </p:cNvPr>
          <p:cNvSpPr txBox="1"/>
          <p:nvPr/>
        </p:nvSpPr>
        <p:spPr>
          <a:xfrm>
            <a:off x="9820273" y="2871786"/>
            <a:ext cx="2371727" cy="1114425"/>
          </a:xfrm>
          <a:prstGeom prst="rect">
            <a:avLst/>
          </a:prstGeom>
          <a:solidFill>
            <a:schemeClr val="accent3">
              <a:lumMod val="40000"/>
              <a:lumOff val="60000"/>
            </a:schemeClr>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D767B06C-A704-BFC3-C116-BD61E07AA56E}"/>
              </a:ext>
            </a:extLst>
          </p:cNvPr>
          <p:cNvSpPr txBox="1"/>
          <p:nvPr/>
        </p:nvSpPr>
        <p:spPr>
          <a:xfrm>
            <a:off x="9820272" y="5743575"/>
            <a:ext cx="2371727" cy="1114425"/>
          </a:xfrm>
          <a:prstGeom prst="rect">
            <a:avLst/>
          </a:prstGeom>
          <a:solidFill>
            <a:schemeClr val="accent3">
              <a:lumMod val="40000"/>
              <a:lumOff val="60000"/>
            </a:schemeClr>
          </a:solidFill>
        </p:spPr>
        <p:txBody>
          <a:bodyPr wrap="square" rtlCol="0">
            <a:spAutoFit/>
          </a:bodyPr>
          <a:lstStyle/>
          <a:p>
            <a:endParaRPr lang="en-US" dirty="0"/>
          </a:p>
        </p:txBody>
      </p:sp>
    </p:spTree>
    <p:extLst>
      <p:ext uri="{BB962C8B-B14F-4D97-AF65-F5344CB8AC3E}">
        <p14:creationId xmlns:p14="http://schemas.microsoft.com/office/powerpoint/2010/main" val="3696477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CAC4A-E2BB-95DB-C133-E36E5C98307B}"/>
              </a:ext>
            </a:extLst>
          </p:cNvPr>
          <p:cNvSpPr>
            <a:spLocks noGrp="1"/>
          </p:cNvSpPr>
          <p:nvPr>
            <p:ph type="title"/>
          </p:nvPr>
        </p:nvSpPr>
        <p:spPr>
          <a:xfrm>
            <a:off x="1" y="1"/>
            <a:ext cx="9220200" cy="6858000"/>
          </a:xfrm>
          <a:solidFill>
            <a:schemeClr val="accent6">
              <a:lumMod val="40000"/>
              <a:lumOff val="60000"/>
            </a:schemeClr>
          </a:solidFill>
        </p:spPr>
        <p:txBody>
          <a:bodyPr>
            <a:normAutofit fontScale="90000"/>
          </a:bodyPr>
          <a:lstStyle/>
          <a:p>
            <a:pPr marL="0" marR="0">
              <a:spcBef>
                <a:spcPts val="0"/>
              </a:spcBef>
              <a:spcAft>
                <a:spcPts val="0"/>
              </a:spcAft>
              <a:tabLst>
                <a:tab pos="-457200" algn="l"/>
              </a:tabLst>
            </a:pPr>
            <a:r>
              <a:rPr lang="en-GB" sz="28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2.   Chattels</a:t>
            </a:r>
            <a:br>
              <a:rPr lang="en-US" sz="1800"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br>
            <a:r>
              <a:rPr lang="en-GB" sz="1800" b="1" dirty="0">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22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Jones v </a:t>
            </a:r>
            <a:r>
              <a:rPr lang="en-GB" sz="2200" i="1" dirty="0" err="1">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Festiniog</a:t>
            </a:r>
            <a:r>
              <a:rPr lang="en-GB" sz="22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Rly</a:t>
            </a:r>
            <a:r>
              <a:rPr lang="en-GB"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(1868) LR 3 QB 733 (chattels)</a:t>
            </a:r>
            <a:br>
              <a:rPr lang="en-US"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br>
            <a:r>
              <a:rPr lang="en-GB" sz="22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Wong Ching Chi v Full Yue Bleaching and Dyeing Co Ltd</a:t>
            </a:r>
            <a:r>
              <a:rPr lang="en-GB"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[1994] 3 HKC 606</a:t>
            </a:r>
            <a:br>
              <a:rPr lang="en-US" sz="18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br>
            <a:r>
              <a:rPr lang="en-GB" sz="1800" i="1" dirty="0">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1800" i="1" dirty="0">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28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3.   Personal Injury</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1800" dirty="0">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nb-NO" sz="22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Hale v Jennings</a:t>
            </a:r>
            <a:r>
              <a:rPr lang="nb-NO"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[1938] 1 All ER 579 </a:t>
            </a:r>
            <a:br>
              <a:rPr lang="en-US"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br>
            <a:r>
              <a:rPr lang="en-GB" sz="22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Cf Transco plc v Stockport Metropolitan Borough Council </a:t>
            </a:r>
            <a:r>
              <a:rPr lang="en-GB"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[2003] UKHL 61</a:t>
            </a:r>
            <a:br>
              <a:rPr lang="en-US" sz="18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br>
            <a:r>
              <a:rPr lang="en-GB" sz="1800" dirty="0">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2200" b="1"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NB</a:t>
            </a:r>
            <a: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 </a:t>
            </a:r>
            <a:r>
              <a:rPr lang="en-GB" sz="2200" b="1"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1</a:t>
            </a:r>
            <a:r>
              <a:rPr lang="en-GB" sz="2200" b="1" dirty="0">
                <a:solidFill>
                  <a:srgbClr val="7030A0"/>
                </a:solidFill>
                <a:latin typeface="Garamond" panose="02020404030301010803" pitchFamily="18" charset="0"/>
                <a:ea typeface="Calibri" panose="020F0502020204030204" pitchFamily="34" charset="0"/>
                <a:cs typeface="Times New Roman" panose="02020603050405020304" pitchFamily="18" charset="0"/>
              </a:rPr>
              <a:t>  </a:t>
            </a:r>
            <a: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HL in </a:t>
            </a:r>
            <a:r>
              <a:rPr lang="en-GB" sz="2200" i="1"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Transco </a:t>
            </a:r>
            <a: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said that the rule in </a:t>
            </a:r>
            <a:r>
              <a:rPr lang="en-GB" sz="2200" i="1"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Rylands </a:t>
            </a:r>
            <a: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was a sub-branch of the law of</a:t>
            </a:r>
            <a:b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          private nuisance and that, therefore, it ought now to be confined to damage </a:t>
            </a:r>
            <a:b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          to land (and interests in land).</a:t>
            </a:r>
            <a:br>
              <a:rPr lang="en-US"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br>
            <a:r>
              <a:rPr lang="en-GB" sz="2200" b="1"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NB 2</a:t>
            </a:r>
            <a: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  The HL saying this was NOT material to turning down the claim in </a:t>
            </a:r>
            <a:r>
              <a:rPr lang="en-GB" sz="2200" i="1"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Transco</a:t>
            </a:r>
            <a: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 </a:t>
            </a:r>
            <a:b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            therefore </a:t>
            </a:r>
            <a:r>
              <a:rPr lang="en-GB" sz="2200" i="1"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obiter</a:t>
            </a:r>
            <a: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a:t>
            </a:r>
            <a:b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br>
            <a:b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br>
            <a:b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br>
            <a:r>
              <a:rPr lang="en-GB" sz="29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4.  </a:t>
            </a:r>
            <a:r>
              <a:rPr lang="en-GB" sz="2900" b="1" dirty="0">
                <a:solidFill>
                  <a:srgbClr val="C00000"/>
                </a:solidFill>
                <a:latin typeface="Garamond" panose="02020404030301010803" pitchFamily="18" charset="0"/>
                <a:ea typeface="Calibri" panose="020F0502020204030204" pitchFamily="34" charset="0"/>
                <a:cs typeface="Times New Roman" panose="02020603050405020304" pitchFamily="18" charset="0"/>
              </a:rPr>
              <a:t>Remoteness of Damage</a:t>
            </a:r>
            <a:br>
              <a:rPr lang="en-GB" sz="2200" dirty="0">
                <a:solidFill>
                  <a:srgbClr val="C00000"/>
                </a:solidFill>
                <a:latin typeface="Garamond" panose="02020404030301010803" pitchFamily="18" charset="0"/>
                <a:ea typeface="Calibri" panose="020F0502020204030204" pitchFamily="34" charset="0"/>
                <a:cs typeface="Times New Roman" panose="02020603050405020304" pitchFamily="18" charset="0"/>
              </a:rPr>
            </a:br>
            <a:br>
              <a:rPr lang="en-GB" sz="2200" dirty="0">
                <a:solidFill>
                  <a:srgbClr val="7030A0"/>
                </a:solidFill>
                <a:latin typeface="Garamond" panose="02020404030301010803" pitchFamily="18" charset="0"/>
                <a:ea typeface="Calibri" panose="020F0502020204030204" pitchFamily="34" charset="0"/>
                <a:cs typeface="Times New Roman" panose="02020603050405020304" pitchFamily="18" charset="0"/>
              </a:rPr>
            </a:br>
            <a:r>
              <a:rPr lang="en-GB" sz="2400" i="1" dirty="0">
                <a:solidFill>
                  <a:srgbClr val="FF0000"/>
                </a:solidFill>
                <a:latin typeface="Garamond" panose="02020404030301010803" pitchFamily="18" charset="0"/>
                <a:ea typeface="Calibri" panose="020F0502020204030204" pitchFamily="34" charset="0"/>
                <a:cs typeface="Times New Roman" panose="02020603050405020304" pitchFamily="18" charset="0"/>
              </a:rPr>
              <a:t>Cambridge Water</a:t>
            </a:r>
            <a:r>
              <a:rPr lang="en-GB" sz="2400" dirty="0">
                <a:solidFill>
                  <a:srgbClr val="FF0000"/>
                </a:solidFill>
                <a:latin typeface="Garamond" panose="02020404030301010803" pitchFamily="18" charset="0"/>
                <a:ea typeface="Calibri" panose="020F0502020204030204" pitchFamily="34" charset="0"/>
                <a:cs typeface="Times New Roman" panose="02020603050405020304" pitchFamily="18" charset="0"/>
              </a:rPr>
              <a:t> (above)</a:t>
            </a:r>
            <a:br>
              <a:rPr lang="en-US" sz="24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br>
            <a:endParaRPr lang="en-US" sz="2400" dirty="0">
              <a:solidFill>
                <a:srgbClr val="FF0000"/>
              </a:solidFill>
            </a:endParaRPr>
          </a:p>
        </p:txBody>
      </p:sp>
      <p:pic>
        <p:nvPicPr>
          <p:cNvPr id="5124" name="Picture 4" descr="203 Sparks Train Stock Photos - Free &amp; Royalty-Free Stock Photos from  Dreamstime">
            <a:extLst>
              <a:ext uri="{FF2B5EF4-FFF2-40B4-BE49-F238E27FC236}">
                <a16:creationId xmlns:a16="http://schemas.microsoft.com/office/drawing/2014/main" id="{FF1B67B6-3068-2A47-6CF0-0A7BD85AA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5925" y="990600"/>
            <a:ext cx="2886074" cy="21240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2021 tour dates - Carters Steam Fair">
            <a:extLst>
              <a:ext uri="{FF2B5EF4-FFF2-40B4-BE49-F238E27FC236}">
                <a16:creationId xmlns:a16="http://schemas.microsoft.com/office/drawing/2014/main" id="{F0B1920E-D916-7491-B3E9-5679A765D0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5925" y="3743325"/>
            <a:ext cx="2886074" cy="20478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63FBC43-F1DF-6388-89AE-C8405490A09A}"/>
              </a:ext>
            </a:extLst>
          </p:cNvPr>
          <p:cNvSpPr txBox="1"/>
          <p:nvPr/>
        </p:nvSpPr>
        <p:spPr>
          <a:xfrm>
            <a:off x="9305925" y="2943225"/>
            <a:ext cx="2886075" cy="931307"/>
          </a:xfrm>
          <a:prstGeom prst="rect">
            <a:avLst/>
          </a:prstGeom>
          <a:solidFill>
            <a:schemeClr val="accent1">
              <a:lumMod val="40000"/>
              <a:lumOff val="60000"/>
            </a:schemeClr>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894E1A3F-12AE-2062-7328-ADA47836423F}"/>
              </a:ext>
            </a:extLst>
          </p:cNvPr>
          <p:cNvSpPr txBox="1"/>
          <p:nvPr/>
        </p:nvSpPr>
        <p:spPr>
          <a:xfrm>
            <a:off x="9305924" y="-1"/>
            <a:ext cx="2886075" cy="1138989"/>
          </a:xfrm>
          <a:prstGeom prst="rect">
            <a:avLst/>
          </a:prstGeom>
          <a:solidFill>
            <a:schemeClr val="accent1">
              <a:lumMod val="40000"/>
              <a:lumOff val="60000"/>
            </a:schemeClr>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F4A4B743-FBF3-CB5F-7CBA-7C7EBC30381D}"/>
              </a:ext>
            </a:extLst>
          </p:cNvPr>
          <p:cNvSpPr txBox="1"/>
          <p:nvPr/>
        </p:nvSpPr>
        <p:spPr>
          <a:xfrm>
            <a:off x="9305924" y="5791200"/>
            <a:ext cx="2886076" cy="1138989"/>
          </a:xfrm>
          <a:prstGeom prst="rect">
            <a:avLst/>
          </a:prstGeom>
          <a:solidFill>
            <a:schemeClr val="accent1">
              <a:lumMod val="40000"/>
              <a:lumOff val="60000"/>
            </a:schemeClr>
          </a:solidFill>
        </p:spPr>
        <p:txBody>
          <a:bodyPr wrap="square" rtlCol="0">
            <a:spAutoFit/>
          </a:bodyPr>
          <a:lstStyle/>
          <a:p>
            <a:endParaRPr lang="en-US" dirty="0"/>
          </a:p>
        </p:txBody>
      </p:sp>
    </p:spTree>
    <p:extLst>
      <p:ext uri="{BB962C8B-B14F-4D97-AF65-F5344CB8AC3E}">
        <p14:creationId xmlns:p14="http://schemas.microsoft.com/office/powerpoint/2010/main" val="3149091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1722</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Garamond</vt:lpstr>
      <vt:lpstr>Times New Roman</vt:lpstr>
      <vt:lpstr>Tms Rmn</vt:lpstr>
      <vt:lpstr>Office Theme</vt:lpstr>
      <vt:lpstr>PowerPoint Presentation</vt:lpstr>
      <vt:lpstr>PowerPoint Presentation</vt:lpstr>
      <vt:lpstr>And here is the Rylands Memorial in Manchester</vt:lpstr>
      <vt:lpstr>PowerPoint Presentation</vt:lpstr>
      <vt:lpstr>1.  Non-natural Use Decided Contextually: A Question of Fact and Degree   Read v Lyons [1947] AC 156       “it was not non-natural to use land in war-time for the manufacture of explosives”. (Lord Macmillan)   Wayfoong Credit Ltd v Tsui Siu Man Plastics [1984] HKLR 259      “There was little actual evidence as to the character of the neighbourhood,      but we do know that the defendant occupied a flatted factory in an      industrial building, and we may take judicial notice that Kwun Tong      is by no means a purely residential area”. (Cons JA)     Wong Ching Chi v Full Yue Bleaching and Dyeing Co Ltd [1994] 3 HKC 606      “Ultimately, the question of whether the use was natural or not arises as one of fact and degree in each     case … In the present case, it has to be borne in mind that the building was an industrial building. But      even then, we are confronted by 21 tanks and a pool sunk into the floor. In my view, the user here was      non-natural”. (Bokhary J) </vt:lpstr>
      <vt:lpstr>  2.   Non-natural use: the Role of Social Utility?      In Rickards, Lord Moulton hinted at a connection between the social utility of D’s    enterprise and the question of whether there had been a natural use.      But if it can count at all, the connection must not be overstated:     Cambridge Water v Eastern Counties Leather (supra)         “I myself ... do not feel able to accept that the creation of employment as       such, even in a small industrial complex, is sufficient of itself to establish a        particular use as constituting a natural or ordinary use of land”. (Lord Goff)     In truth, the law as it stands does not allow us to say just how far one can take the   notion that employment creation will help D establish a natural use of land.    All that is clear is Lord Goff’s obvious lack of enthusiasm in this respect. </vt:lpstr>
      <vt:lpstr>  B. “D Brings onto his Land and Keeps/Collects there...”    The difficulty with this element of the rule is what is meant by “brings onto his land and keeps or    collects there”.       Giles v Walker (1890) 24 QBD 656       C. Escape     There must be an escape from D’s land.      Read v Lyons [1947] AC 156    Plus, the thing that escapes must be the thing brought onto the land.   Chung Wah Steel Ltd v Chan Kwong Kwan [2013] HKCU 2118        “The ‘thing’ brought onto the defendant’s premises was second-hand furniture, electrical appliances        and various other miscellaneous items… [But] [t]he items did not escape. What escaped was the fire”.      (Wilson Chan J)</vt:lpstr>
      <vt:lpstr>D. “Liable to do Mischief if it Escapes”   It is clear that the thing need not be dangerous in itself.  Recall that water in Rylands itself was not per se dangerous.   It was, though, able to do damage upon its escape in vast quantities was relevant.   ACL Electronics (HK) Ltd v Bulmer Ltd [1992] 1 HKC 133      E. Protected Interests   A key question concerns the range of protected interests covered by the Rylands rule.     1. Land   Rylands v Fletcher itself makes clear that damage to land supports an action.  </vt:lpstr>
      <vt:lpstr>2.   Chattels   Jones v Festiniog Rly (1868) LR 3 QB 733 (chattels) Wong Ching Chi v Full Yue Bleaching and Dyeing Co Ltd [1994] 3 HKC 606     3.   Personal Injury   Hale v Jennings [1938] 1 All ER 579    Cf Transco plc v Stockport Metropolitan Borough Council [2003] UKHL 61   NB 1  HL in Transco said that the rule in Rylands was a sub-branch of the law of           private nuisance and that, therefore, it ought now to be confined to damage            to land (and interests in land).   NB 2  The HL saying this was NOT material to turning down the claim in Transco:              therefore obiter.   4.  Remoteness of Damage  Cambridge Water (above) </vt:lpstr>
      <vt:lpstr>III Defences  As in private nuisance, there are several recognised defences which D might raise.      A. Act of God   Nichols v Marsland (1876) 2 Ex D 1     “[D] can excuse himself by shewing that the escape was owing to the plaintiff’s default;      or perhaps that the escape was the consequence of vis major, or the act of God”. (Mellish LJ)  B. Unforeseeable act of a “Stranger”   Perry v Kendricks [1956] 1 WLR 85     “an occupant of land cannot be held liable under the rule if the act bringing about the escape     was the act of a stranger, and not any act or omission of the occupier himself or his servant      or agent, or any defect, latent or patent, in the arrangements made for keeping the dangerous      thing under control”. (Jenkins LJ)  C. Consent of the Claimant  Carstairs v Taylor (1871) LR 6 Ex 217     “here the plaintiffs must be taken to have consented to this collection of the water which was      for their own benefit … [So D] can only be liable if he was guilty of negligence”. (Bramwell B)</vt:lpstr>
      <vt:lpstr>D. Statutory Authority   This operates in the same way we saw in the context of nuisance.   Green v Chelsea Waterworks (1894) 70 LT 547     “Here the defendants were only doing what they were authorised to do … and, as they were not guilty of      negligence, they are not liable for damage”. (Lindley LJ)   E. Default of Claimant   It was said in R v F that if C was the cause of the escape, then C cannot claim.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Rule in Rylands v Fletcher</dc:title>
  <dc:creator>John</dc:creator>
  <cp:lastModifiedBy>John Murphy</cp:lastModifiedBy>
  <cp:revision>64</cp:revision>
  <dcterms:created xsi:type="dcterms:W3CDTF">2019-04-03T08:53:38Z</dcterms:created>
  <dcterms:modified xsi:type="dcterms:W3CDTF">2024-09-26T00:11:35Z</dcterms:modified>
</cp:coreProperties>
</file>