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D5F4FB"/>
    <a:srgbClr val="FF99FF"/>
    <a:srgbClr val="FFCC99"/>
    <a:srgbClr val="FFCC66"/>
    <a:srgbClr val="AAED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21" autoAdjust="0"/>
  </p:normalViewPr>
  <p:slideViewPr>
    <p:cSldViewPr snapToGrid="0">
      <p:cViewPr varScale="1">
        <p:scale>
          <a:sx n="86" d="100"/>
          <a:sy n="86" d="100"/>
        </p:scale>
        <p:origin x="51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A887D-2F28-4FFC-9012-CD7419136483}"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32146-3D7F-4E69-8520-4012B3AA97ED}" type="slidenum">
              <a:rPr lang="en-US" smtClean="0"/>
              <a:t>‹#›</a:t>
            </a:fld>
            <a:endParaRPr lang="en-US"/>
          </a:p>
        </p:txBody>
      </p:sp>
    </p:spTree>
    <p:extLst>
      <p:ext uri="{BB962C8B-B14F-4D97-AF65-F5344CB8AC3E}">
        <p14:creationId xmlns:p14="http://schemas.microsoft.com/office/powerpoint/2010/main" val="299511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3</a:t>
            </a:fld>
            <a:endParaRPr lang="en-US"/>
          </a:p>
        </p:txBody>
      </p:sp>
    </p:spTree>
    <p:extLst>
      <p:ext uri="{BB962C8B-B14F-4D97-AF65-F5344CB8AC3E}">
        <p14:creationId xmlns:p14="http://schemas.microsoft.com/office/powerpoint/2010/main" val="159436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14</a:t>
            </a:fld>
            <a:endParaRPr lang="en-US"/>
          </a:p>
        </p:txBody>
      </p:sp>
    </p:spTree>
    <p:extLst>
      <p:ext uri="{BB962C8B-B14F-4D97-AF65-F5344CB8AC3E}">
        <p14:creationId xmlns:p14="http://schemas.microsoft.com/office/powerpoint/2010/main" val="79497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15</a:t>
            </a:fld>
            <a:endParaRPr lang="en-US"/>
          </a:p>
        </p:txBody>
      </p:sp>
    </p:spTree>
    <p:extLst>
      <p:ext uri="{BB962C8B-B14F-4D97-AF65-F5344CB8AC3E}">
        <p14:creationId xmlns:p14="http://schemas.microsoft.com/office/powerpoint/2010/main" val="834054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16</a:t>
            </a:fld>
            <a:endParaRPr lang="en-US"/>
          </a:p>
        </p:txBody>
      </p:sp>
    </p:spTree>
    <p:extLst>
      <p:ext uri="{BB962C8B-B14F-4D97-AF65-F5344CB8AC3E}">
        <p14:creationId xmlns:p14="http://schemas.microsoft.com/office/powerpoint/2010/main" val="2326435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17</a:t>
            </a:fld>
            <a:endParaRPr lang="en-US"/>
          </a:p>
        </p:txBody>
      </p:sp>
    </p:spTree>
    <p:extLst>
      <p:ext uri="{BB962C8B-B14F-4D97-AF65-F5344CB8AC3E}">
        <p14:creationId xmlns:p14="http://schemas.microsoft.com/office/powerpoint/2010/main" val="2263045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18</a:t>
            </a:fld>
            <a:endParaRPr lang="en-US"/>
          </a:p>
        </p:txBody>
      </p:sp>
    </p:spTree>
    <p:extLst>
      <p:ext uri="{BB962C8B-B14F-4D97-AF65-F5344CB8AC3E}">
        <p14:creationId xmlns:p14="http://schemas.microsoft.com/office/powerpoint/2010/main" val="2252602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4</a:t>
            </a:fld>
            <a:endParaRPr lang="en-US"/>
          </a:p>
        </p:txBody>
      </p:sp>
    </p:spTree>
    <p:extLst>
      <p:ext uri="{BB962C8B-B14F-4D97-AF65-F5344CB8AC3E}">
        <p14:creationId xmlns:p14="http://schemas.microsoft.com/office/powerpoint/2010/main" val="85023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5</a:t>
            </a:fld>
            <a:endParaRPr lang="en-US"/>
          </a:p>
        </p:txBody>
      </p:sp>
    </p:spTree>
    <p:extLst>
      <p:ext uri="{BB962C8B-B14F-4D97-AF65-F5344CB8AC3E}">
        <p14:creationId xmlns:p14="http://schemas.microsoft.com/office/powerpoint/2010/main" val="157815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8</a:t>
            </a:fld>
            <a:endParaRPr lang="en-US"/>
          </a:p>
        </p:txBody>
      </p:sp>
    </p:spTree>
    <p:extLst>
      <p:ext uri="{BB962C8B-B14F-4D97-AF65-F5344CB8AC3E}">
        <p14:creationId xmlns:p14="http://schemas.microsoft.com/office/powerpoint/2010/main" val="88664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9</a:t>
            </a:fld>
            <a:endParaRPr lang="en-US"/>
          </a:p>
        </p:txBody>
      </p:sp>
    </p:spTree>
    <p:extLst>
      <p:ext uri="{BB962C8B-B14F-4D97-AF65-F5344CB8AC3E}">
        <p14:creationId xmlns:p14="http://schemas.microsoft.com/office/powerpoint/2010/main" val="1068032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10</a:t>
            </a:fld>
            <a:endParaRPr lang="en-US"/>
          </a:p>
        </p:txBody>
      </p:sp>
    </p:spTree>
    <p:extLst>
      <p:ext uri="{BB962C8B-B14F-4D97-AF65-F5344CB8AC3E}">
        <p14:creationId xmlns:p14="http://schemas.microsoft.com/office/powerpoint/2010/main" val="5002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11</a:t>
            </a:fld>
            <a:endParaRPr lang="en-US"/>
          </a:p>
        </p:txBody>
      </p:sp>
    </p:spTree>
    <p:extLst>
      <p:ext uri="{BB962C8B-B14F-4D97-AF65-F5344CB8AC3E}">
        <p14:creationId xmlns:p14="http://schemas.microsoft.com/office/powerpoint/2010/main" val="1477885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12</a:t>
            </a:fld>
            <a:endParaRPr lang="en-US"/>
          </a:p>
        </p:txBody>
      </p:sp>
    </p:spTree>
    <p:extLst>
      <p:ext uri="{BB962C8B-B14F-4D97-AF65-F5344CB8AC3E}">
        <p14:creationId xmlns:p14="http://schemas.microsoft.com/office/powerpoint/2010/main" val="180690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13</a:t>
            </a:fld>
            <a:endParaRPr lang="en-US"/>
          </a:p>
        </p:txBody>
      </p:sp>
    </p:spTree>
    <p:extLst>
      <p:ext uri="{BB962C8B-B14F-4D97-AF65-F5344CB8AC3E}">
        <p14:creationId xmlns:p14="http://schemas.microsoft.com/office/powerpoint/2010/main" val="358745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62015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58866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987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2053046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93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1319562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783043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86120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32917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0C4D8-177B-4F3D-B51B-3EBB189DE6E2}"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50361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0C4D8-177B-4F3D-B51B-3EBB189DE6E2}"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71264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0C4D8-177B-4F3D-B51B-3EBB189DE6E2}" type="datetimeFigureOut">
              <a:rPr lang="en-US" smtClean="0"/>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275547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0C4D8-177B-4F3D-B51B-3EBB189DE6E2}" type="datetimeFigureOut">
              <a:rPr lang="en-US" smtClean="0"/>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4135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0C4D8-177B-4F3D-B51B-3EBB189DE6E2}" type="datetimeFigureOut">
              <a:rPr lang="en-US" smtClean="0"/>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295947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0C4D8-177B-4F3D-B51B-3EBB189DE6E2}" type="datetimeFigureOut">
              <a:rPr lang="en-US" smtClean="0"/>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92644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22D30-DE63-4AB0-9292-80B3C9E63C9B}" type="slidenum">
              <a:rPr lang="en-US" smtClean="0"/>
              <a:t>‹#›</a:t>
            </a:fld>
            <a:endParaRPr lang="en-US"/>
          </a:p>
        </p:txBody>
      </p:sp>
      <p:sp>
        <p:nvSpPr>
          <p:cNvPr id="5" name="Date Placeholder 4"/>
          <p:cNvSpPr>
            <a:spLocks noGrp="1"/>
          </p:cNvSpPr>
          <p:nvPr>
            <p:ph type="dt" sz="half" idx="10"/>
          </p:nvPr>
        </p:nvSpPr>
        <p:spPr/>
        <p:txBody>
          <a:bodyPr/>
          <a:lstStyle/>
          <a:p>
            <a:fld id="{BCB0C4D8-177B-4F3D-B51B-3EBB189DE6E2}" type="datetimeFigureOut">
              <a:rPr lang="en-US" smtClean="0"/>
              <a:t>9/27/2024</a:t>
            </a:fld>
            <a:endParaRPr lang="en-US"/>
          </a:p>
        </p:txBody>
      </p:sp>
    </p:spTree>
    <p:extLst>
      <p:ext uri="{BB962C8B-B14F-4D97-AF65-F5344CB8AC3E}">
        <p14:creationId xmlns:p14="http://schemas.microsoft.com/office/powerpoint/2010/main" val="294708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B0C4D8-177B-4F3D-B51B-3EBB189DE6E2}" type="datetimeFigureOut">
              <a:rPr lang="en-US" smtClean="0"/>
              <a:t>9/27/2024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022D30-DE63-4AB0-9292-80B3C9E63C9B}" type="slidenum">
              <a:rPr lang="en-US" smtClean="0"/>
              <a:t>‹#›</a:t>
            </a:fld>
            <a:endParaRPr lang="en-US"/>
          </a:p>
        </p:txBody>
      </p:sp>
    </p:spTree>
    <p:extLst>
      <p:ext uri="{BB962C8B-B14F-4D97-AF65-F5344CB8AC3E}">
        <p14:creationId xmlns:p14="http://schemas.microsoft.com/office/powerpoint/2010/main" val="380909139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3186C1-5588-F678-5A0D-E19A1154A6DE}"/>
              </a:ext>
            </a:extLst>
          </p:cNvPr>
          <p:cNvSpPr txBox="1"/>
          <p:nvPr/>
        </p:nvSpPr>
        <p:spPr>
          <a:xfrm>
            <a:off x="0" y="1118681"/>
            <a:ext cx="12191694" cy="4291519"/>
          </a:xfrm>
          <a:prstGeom prst="rect">
            <a:avLst/>
          </a:prstGeom>
        </p:spPr>
        <p:txBody>
          <a:bodyPr vert="horz" lIns="91440" tIns="45720" rIns="91440" bIns="45720" rtlCol="0" anchor="t">
            <a:normAutofit/>
          </a:bodyPr>
          <a:lstStyle/>
          <a:p>
            <a:pPr algn="ctr">
              <a:lnSpc>
                <a:spcPct val="90000"/>
              </a:lnSpc>
            </a:pPr>
            <a:r>
              <a:rPr lang="en-US" sz="4000" dirty="0">
                <a:solidFill>
                  <a:schemeClr val="tx2"/>
                </a:solidFill>
              </a:rPr>
              <a:t>Vicarious Liability </a:t>
            </a:r>
          </a:p>
          <a:p>
            <a:pPr algn="ctr">
              <a:lnSpc>
                <a:spcPct val="90000"/>
              </a:lnSpc>
            </a:pPr>
            <a:r>
              <a:rPr lang="en-US" sz="4000" dirty="0">
                <a:solidFill>
                  <a:schemeClr val="tx2"/>
                </a:solidFill>
              </a:rPr>
              <a:t>and </a:t>
            </a:r>
          </a:p>
          <a:p>
            <a:pPr algn="ctr">
              <a:lnSpc>
                <a:spcPct val="90000"/>
              </a:lnSpc>
            </a:pPr>
            <a:r>
              <a:rPr lang="en-US" sz="4000" dirty="0">
                <a:solidFill>
                  <a:schemeClr val="tx2"/>
                </a:solidFill>
              </a:rPr>
              <a:t>Non-Delegable Duties</a:t>
            </a:r>
          </a:p>
          <a:p>
            <a:pPr indent="-228600">
              <a:lnSpc>
                <a:spcPct val="90000"/>
              </a:lnSpc>
              <a:buFont typeface="Arial" panose="020B0604020202020204" pitchFamily="34" charset="0"/>
              <a:buChar char="•"/>
            </a:pPr>
            <a:endParaRPr lang="en-US" sz="4000" dirty="0">
              <a:solidFill>
                <a:schemeClr val="tx2"/>
              </a:solidFill>
            </a:endParaRPr>
          </a:p>
          <a:p>
            <a:pPr indent="-228600">
              <a:lnSpc>
                <a:spcPct val="90000"/>
              </a:lnSpc>
              <a:spcBef>
                <a:spcPts val="1000"/>
              </a:spcBef>
              <a:buFont typeface="Arial" panose="020B0604020202020204" pitchFamily="34" charset="0"/>
              <a:buChar char="•"/>
            </a:pPr>
            <a:endParaRPr lang="en-US" sz="4000" dirty="0">
              <a:solidFill>
                <a:schemeClr val="tx2"/>
              </a:solidFill>
            </a:endParaRPr>
          </a:p>
          <a:p>
            <a:pPr algn="ctr">
              <a:lnSpc>
                <a:spcPct val="90000"/>
              </a:lnSpc>
              <a:spcBef>
                <a:spcPts val="1000"/>
              </a:spcBef>
            </a:pPr>
            <a:r>
              <a:rPr lang="en-US" sz="4000" dirty="0">
                <a:solidFill>
                  <a:schemeClr val="tx2"/>
                </a:solidFill>
              </a:rPr>
              <a:t>John Murphy</a:t>
            </a:r>
          </a:p>
          <a:p>
            <a:pPr indent="-228600">
              <a:lnSpc>
                <a:spcPct val="90000"/>
              </a:lnSpc>
              <a:buFont typeface="Arial" panose="020B0604020202020204" pitchFamily="34" charset="0"/>
              <a:buChar char="•"/>
            </a:pPr>
            <a:endParaRPr lang="en-US" sz="2000" dirty="0">
              <a:solidFill>
                <a:schemeClr val="tx2"/>
              </a:solidFill>
            </a:endParaRPr>
          </a:p>
        </p:txBody>
      </p:sp>
    </p:spTree>
    <p:extLst>
      <p:ext uri="{BB962C8B-B14F-4D97-AF65-F5344CB8AC3E}">
        <p14:creationId xmlns:p14="http://schemas.microsoft.com/office/powerpoint/2010/main" val="93775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B36F-D266-B8BE-3D83-7B750E2F6325}"/>
              </a:ext>
            </a:extLst>
          </p:cNvPr>
          <p:cNvSpPr>
            <a:spLocks noGrp="1"/>
          </p:cNvSpPr>
          <p:nvPr>
            <p:ph type="title"/>
          </p:nvPr>
        </p:nvSpPr>
        <p:spPr>
          <a:xfrm>
            <a:off x="0" y="1"/>
            <a:ext cx="12192000" cy="6858000"/>
          </a:xfrm>
          <a:solidFill>
            <a:schemeClr val="accent3">
              <a:lumMod val="60000"/>
              <a:lumOff val="40000"/>
            </a:schemeClr>
          </a:solidFill>
        </p:spPr>
        <p:txBody>
          <a:bodyPr>
            <a:noAutofit/>
          </a:bodyPr>
          <a:lstStyle/>
          <a:p>
            <a:pPr marL="0" marR="0" hangingPunct="0">
              <a:spcBef>
                <a:spcPts val="0"/>
              </a:spcBef>
              <a:spcAft>
                <a:spcPts val="0"/>
              </a:spcAft>
            </a:pPr>
            <a:r>
              <a:rPr lang="en-GB" sz="26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 The five policy factors in </a:t>
            </a:r>
            <a:r>
              <a:rPr lang="en-GB" sz="2600" b="1" i="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Cox</a:t>
            </a:r>
            <a:br>
              <a:rPr lang="en-GB" sz="2600" b="1" i="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br>
            <a:br>
              <a:rPr lang="en-US" sz="2600" dirty="0">
                <a:solidFill>
                  <a:srgbClr val="C00000"/>
                </a:solidFill>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a:t>
            </a:r>
            <a:r>
              <a:rPr lang="en-GB" sz="2200"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a:t>
            </a: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D2 is more likely to have the means to compensate V than the immediate wrongdoer, D1 (because D will usually be insured);</a:t>
            </a:r>
            <a:b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b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(ii) the tort will have been committed as a result of activity being taken by the employee on behalf of D2 (who will usually be an employer); </a:t>
            </a:r>
            <a:br>
              <a:rPr lang="en-US" sz="2200" dirty="0">
                <a:effectLst/>
                <a:latin typeface="Tms Rmn"/>
                <a:ea typeface="Times New Roman" panose="02020603050405020304" pitchFamily="18" charset="0"/>
                <a:cs typeface="Times New Roman" panose="02020603050405020304" pitchFamily="18" charset="0"/>
              </a:rPr>
            </a:b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(iii) D1’s activity is likely to be part of the business activity of D2 (usually an employer); </a:t>
            </a:r>
            <a:br>
              <a:rPr lang="en-US" sz="2200" dirty="0">
                <a:effectLst/>
                <a:latin typeface="Tms Rmn"/>
                <a:ea typeface="Times New Roman" panose="02020603050405020304" pitchFamily="18" charset="0"/>
                <a:cs typeface="Times New Roman" panose="02020603050405020304" pitchFamily="18" charset="0"/>
              </a:rPr>
            </a:b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(iv) D2, by employing D1 to carry on the activity, will have created the risk of the tort committed by D1; and </a:t>
            </a:r>
            <a:br>
              <a:rPr lang="en-US" sz="2200" dirty="0">
                <a:effectLst/>
                <a:latin typeface="Tms Rmn"/>
                <a:ea typeface="Times New Roman" panose="02020603050405020304" pitchFamily="18" charset="0"/>
                <a:cs typeface="Times New Roman" panose="02020603050405020304" pitchFamily="18" charset="0"/>
              </a:rPr>
            </a:b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(v) D1, to a greater or lesser degree, will have been under the control of D2.</a:t>
            </a:r>
            <a:br>
              <a:rPr lang="en-US" sz="2200" dirty="0">
                <a:effectLst/>
                <a:latin typeface="Tms Rmn"/>
                <a:ea typeface="Times New Roman" panose="02020603050405020304" pitchFamily="18" charset="0"/>
                <a:cs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400" i="1" dirty="0" err="1">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Armes</a:t>
            </a:r>
            <a:r>
              <a:rPr lang="en-GB" sz="24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v Nottinghamshire CC</a:t>
            </a:r>
            <a:r>
              <a:rPr lang="en-GB" sz="24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[2017] UKSC 60</a:t>
            </a:r>
            <a:br>
              <a:rPr lang="en-US" sz="2400" dirty="0">
                <a:solidFill>
                  <a:srgbClr val="FF0000"/>
                </a:solidFill>
                <a:effectLst/>
                <a:latin typeface="Tms Rmn"/>
                <a:ea typeface="Times New Roman" panose="02020603050405020304" pitchFamily="18" charset="0"/>
                <a:cs typeface="Times New Roman" panose="02020603050405020304" pitchFamily="18" charset="0"/>
              </a:rPr>
            </a:br>
            <a:endParaRPr lang="en-US" sz="2400" dirty="0">
              <a:solidFill>
                <a:srgbClr val="FF0000"/>
              </a:solidFill>
            </a:endParaRPr>
          </a:p>
        </p:txBody>
      </p:sp>
    </p:spTree>
    <p:extLst>
      <p:ext uri="{BB962C8B-B14F-4D97-AF65-F5344CB8AC3E}">
        <p14:creationId xmlns:p14="http://schemas.microsoft.com/office/powerpoint/2010/main" val="175737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5A605-609E-2877-8B23-126BB3D7B35A}"/>
              </a:ext>
            </a:extLst>
          </p:cNvPr>
          <p:cNvSpPr txBox="1"/>
          <p:nvPr/>
        </p:nvSpPr>
        <p:spPr>
          <a:xfrm>
            <a:off x="9046346" y="1"/>
            <a:ext cx="3145654" cy="6857999"/>
          </a:xfrm>
          <a:prstGeom prst="rect">
            <a:avLst/>
          </a:prstGeom>
          <a:solidFill>
            <a:srgbClr val="FFC000"/>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603EB36F-D266-B8BE-3D83-7B750E2F6325}"/>
              </a:ext>
            </a:extLst>
          </p:cNvPr>
          <p:cNvSpPr>
            <a:spLocks noGrp="1"/>
          </p:cNvSpPr>
          <p:nvPr>
            <p:ph type="title"/>
          </p:nvPr>
        </p:nvSpPr>
        <p:spPr>
          <a:xfrm>
            <a:off x="0" y="1"/>
            <a:ext cx="9046346" cy="6858000"/>
          </a:xfrm>
          <a:solidFill>
            <a:srgbClr val="AAED85"/>
          </a:solidFill>
        </p:spPr>
        <p:txBody>
          <a:bodyPr>
            <a:noAutofit/>
          </a:bodyPr>
          <a:lstStyle/>
          <a:p>
            <a:pPr marL="0" marR="0" hangingPunct="0">
              <a:spcBef>
                <a:spcPts val="0"/>
              </a:spcBef>
              <a:spcAft>
                <a:spcPts val="0"/>
              </a:spcAft>
            </a:pPr>
            <a:r>
              <a:rPr lang="en-GB" sz="26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 D.	Which Acts will attract the application of VL? (stage 2)</a:t>
            </a:r>
            <a:br>
              <a:rPr lang="en-US" sz="1800" dirty="0">
                <a:solidFill>
                  <a:srgbClr val="002060"/>
                </a:solidFill>
                <a:effectLst/>
                <a:latin typeface="Tms Rmn"/>
                <a:ea typeface="Times New Roman" panose="02020603050405020304" pitchFamily="18" charset="0"/>
                <a:cs typeface="Times New Roman" panose="02020603050405020304" pitchFamily="18" charset="0"/>
              </a:rPr>
            </a:br>
            <a:r>
              <a:rPr lang="en-GB" sz="18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1800" dirty="0">
                <a:solidFill>
                  <a:srgbClr val="002060"/>
                </a:solidFill>
                <a:effectLst/>
                <a:latin typeface="Tms Rmn"/>
                <a:ea typeface="Times New Roman" panose="02020603050405020304" pitchFamily="18" charset="0"/>
                <a:cs typeface="Times New Roman" panose="02020603050405020304" pitchFamily="18" charset="0"/>
              </a:rPr>
            </a:br>
            <a:r>
              <a:rPr lang="en-US" sz="1800" dirty="0">
                <a:solidFill>
                  <a:srgbClr val="002060"/>
                </a:solidFill>
                <a:effectLst/>
                <a:latin typeface="Tms Rmn"/>
                <a:ea typeface="Times New Roman" panose="02020603050405020304" pitchFamily="18" charset="0"/>
                <a:cs typeface="Times New Roman" panose="02020603050405020304" pitchFamily="18" charset="0"/>
              </a:rPr>
              <a:t> </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Traditionally, we applied a thing called the Salmond test to decide this.  And the question</a:t>
            </a:r>
            <a:b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was as follows: </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US" sz="2000" dirty="0">
                <a:solidFill>
                  <a:srgbClr val="002060"/>
                </a:solidFill>
                <a:effectLst/>
                <a:latin typeface="Tms Rmn"/>
                <a:ea typeface="Times New Roman" panose="02020603050405020304" pitchFamily="18" charset="0"/>
                <a:cs typeface="Times New Roman" panose="02020603050405020304" pitchFamily="18" charset="0"/>
              </a:rPr>
              <a:t> </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Was this tort committed in the course of D1’s employment?</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US" sz="2000" dirty="0">
                <a:solidFill>
                  <a:srgbClr val="002060"/>
                </a:solidFill>
                <a:effectLst/>
                <a:latin typeface="Tms Rmn"/>
                <a:ea typeface="Times New Roman" panose="02020603050405020304" pitchFamily="18" charset="0"/>
                <a:cs typeface="Times New Roman" panose="02020603050405020304" pitchFamily="18" charset="0"/>
              </a:rPr>
              <a:t> </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question received a positive answer if the act in question was either:</a:t>
            </a:r>
            <a:b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(1) a wrongful act authorised by the master, or (2) a wrongful and unauthorised mode of </a:t>
            </a:r>
            <a:b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doing some act [that has been] authorised by the master.</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18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1800" dirty="0">
                <a:solidFill>
                  <a:srgbClr val="002060"/>
                </a:solidFill>
                <a:effectLst/>
                <a:latin typeface="Tms Rmn"/>
                <a:ea typeface="Times New Roman" panose="02020603050405020304" pitchFamily="18" charset="0"/>
                <a:cs typeface="Times New Roman" panose="02020603050405020304" pitchFamily="18" charset="0"/>
              </a:rPr>
            </a:br>
            <a:endParaRPr lang="en-US" sz="2400" dirty="0">
              <a:solidFill>
                <a:srgbClr val="002060"/>
              </a:solidFill>
            </a:endParaRPr>
          </a:p>
        </p:txBody>
      </p:sp>
      <p:pic>
        <p:nvPicPr>
          <p:cNvPr id="6146" name="Picture 2" descr="John William Salmond The Law Of Torts ...">
            <a:extLst>
              <a:ext uri="{FF2B5EF4-FFF2-40B4-BE49-F238E27FC236}">
                <a16:creationId xmlns:a16="http://schemas.microsoft.com/office/drawing/2014/main" id="{F2D1C31C-C93D-905A-A468-BDB025004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245" y="1429966"/>
            <a:ext cx="3065755" cy="399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4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835E-749E-BFFB-4DF3-B9DD92596B22}"/>
              </a:ext>
            </a:extLst>
          </p:cNvPr>
          <p:cNvSpPr>
            <a:spLocks noGrp="1"/>
          </p:cNvSpPr>
          <p:nvPr>
            <p:ph type="title"/>
          </p:nvPr>
        </p:nvSpPr>
        <p:spPr>
          <a:xfrm>
            <a:off x="-1" y="0"/>
            <a:ext cx="11926111" cy="6858000"/>
          </a:xfrm>
          <a:solidFill>
            <a:srgbClr val="FFCC99"/>
          </a:solidFill>
        </p:spPr>
        <p:txBody>
          <a:bodyPr>
            <a:normAutofit/>
          </a:bodyPr>
          <a:lstStyle/>
          <a:p>
            <a:pPr marL="0" marR="0" hangingPunct="0">
              <a:spcBef>
                <a:spcPts val="0"/>
              </a:spcBef>
              <a:spcAft>
                <a:spcPts val="0"/>
              </a:spcAft>
              <a:tabLst>
                <a:tab pos="-457200" algn="l"/>
              </a:tabLst>
            </a:pPr>
            <a:r>
              <a:rPr lang="en-GB" sz="2400" b="1" spc="-15" dirty="0">
                <a:solidFill>
                  <a:srgbClr val="C00000"/>
                </a:solidFill>
                <a:effectLst/>
                <a:latin typeface="Garamond" panose="02020404030301010803" pitchFamily="18" charset="0"/>
                <a:ea typeface="Times New Roman" panose="02020603050405020304" pitchFamily="18" charset="0"/>
              </a:rPr>
              <a:t>Stage 2 Contd.</a:t>
            </a:r>
            <a:br>
              <a:rPr lang="en-GB" sz="2000" spc="-15" dirty="0">
                <a:effectLst/>
                <a:latin typeface="Garamond" panose="02020404030301010803" pitchFamily="18" charset="0"/>
                <a:ea typeface="Times New Roman" panose="02020603050405020304" pitchFamily="18" charset="0"/>
              </a:rPr>
            </a:br>
            <a:br>
              <a:rPr lang="en-GB" sz="2000" spc="-15" dirty="0">
                <a:effectLst/>
                <a:latin typeface="Garamond" panose="02020404030301010803" pitchFamily="18" charset="0"/>
                <a:ea typeface="Times New Roman" panose="02020603050405020304" pitchFamily="18" charset="0"/>
              </a:rPr>
            </a:br>
            <a:r>
              <a:rPr lang="en-GB" sz="2000" spc="-15" dirty="0">
                <a:solidFill>
                  <a:srgbClr val="7030A0"/>
                </a:solidFill>
                <a:effectLst/>
                <a:latin typeface="Garamond" panose="02020404030301010803" pitchFamily="18" charset="0"/>
                <a:ea typeface="Times New Roman" panose="02020603050405020304" pitchFamily="18" charset="0"/>
              </a:rPr>
              <a:t>Even though we have this new approach, the courts won’t ignore or reverse key previous cases.</a:t>
            </a:r>
            <a:br>
              <a:rPr lang="en-GB" sz="2000" spc="-15" dirty="0">
                <a:solidFill>
                  <a:srgbClr val="7030A0"/>
                </a:solidFill>
                <a:effectLst/>
                <a:latin typeface="Garamond" panose="02020404030301010803" pitchFamily="18" charset="0"/>
                <a:ea typeface="Times New Roman" panose="02020603050405020304" pitchFamily="18" charset="0"/>
              </a:rPr>
            </a:br>
            <a:br>
              <a:rPr lang="en-GB" sz="1400" spc="-15" dirty="0">
                <a:solidFill>
                  <a:srgbClr val="7030A0"/>
                </a:solidFill>
                <a:effectLst/>
                <a:latin typeface="Garamond" panose="02020404030301010803" pitchFamily="18" charset="0"/>
                <a:ea typeface="Times New Roman" panose="02020603050405020304" pitchFamily="18" charset="0"/>
              </a:rPr>
            </a:br>
            <a:r>
              <a:rPr lang="en-GB" sz="2000" spc="-15" dirty="0">
                <a:solidFill>
                  <a:srgbClr val="7030A0"/>
                </a:solidFill>
                <a:effectLst/>
                <a:latin typeface="Garamond" panose="02020404030301010803" pitchFamily="18" charset="0"/>
                <a:ea typeface="Times New Roman" panose="02020603050405020304" pitchFamily="18" charset="0"/>
              </a:rPr>
              <a:t>As such they can be useful analogical guides:</a:t>
            </a:r>
            <a:br>
              <a:rPr lang="en-US" sz="2000" dirty="0">
                <a:solidFill>
                  <a:srgbClr val="7030A0"/>
                </a:solidFill>
                <a:effectLst/>
                <a:latin typeface="Times New Roman" panose="02020603050405020304" pitchFamily="18" charset="0"/>
                <a:ea typeface="Times New Roman" panose="02020603050405020304" pitchFamily="18" charset="0"/>
              </a:rPr>
            </a:br>
            <a:r>
              <a:rPr lang="en-GB" sz="2000" spc="-15" dirty="0">
                <a:solidFill>
                  <a:srgbClr val="7030A0"/>
                </a:solidFill>
                <a:effectLst/>
                <a:latin typeface="Garamond" panose="02020404030301010803"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GB" sz="2200" b="1" spc="-15" dirty="0">
                <a:solidFill>
                  <a:srgbClr val="C00000"/>
                </a:solidFill>
                <a:effectLst/>
                <a:latin typeface="Garamond" panose="02020404030301010803" pitchFamily="18" charset="0"/>
                <a:ea typeface="Times New Roman" panose="02020603050405020304" pitchFamily="18" charset="0"/>
              </a:rPr>
              <a:t>1.	Some Notable Cases</a:t>
            </a:r>
            <a:br>
              <a:rPr lang="en-US" sz="2200" dirty="0">
                <a:solidFill>
                  <a:srgbClr val="C00000"/>
                </a:solidFill>
                <a:effectLst/>
                <a:latin typeface="Times New Roman" panose="02020603050405020304" pitchFamily="18" charset="0"/>
                <a:ea typeface="Times New Roman" panose="02020603050405020304" pitchFamily="18" charset="0"/>
              </a:rPr>
            </a:br>
            <a:r>
              <a:rPr lang="en-GB" sz="2000" i="1" spc="-15" dirty="0">
                <a:effectLst/>
                <a:latin typeface="Garamond" panose="02020404030301010803"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Whatman v Pearson</a:t>
            </a:r>
            <a:r>
              <a:rPr lang="en-GB" sz="2000" spc="-15" dirty="0">
                <a:solidFill>
                  <a:srgbClr val="FF0000"/>
                </a:solidFill>
                <a:effectLst/>
                <a:latin typeface="Garamond" panose="02020404030301010803" pitchFamily="18" charset="0"/>
                <a:ea typeface="Times New Roman" panose="02020603050405020304" pitchFamily="18" charset="0"/>
              </a:rPr>
              <a:t> (1867-68) LR 3 CP 422</a:t>
            </a:r>
            <a:br>
              <a:rPr lang="en-US" sz="2000" dirty="0">
                <a:solidFill>
                  <a:srgbClr val="FF0000"/>
                </a:solidFill>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Storey v Ashton</a:t>
            </a:r>
            <a:r>
              <a:rPr lang="en-GB" sz="2000" spc="-15" dirty="0">
                <a:solidFill>
                  <a:srgbClr val="FF0000"/>
                </a:solidFill>
                <a:effectLst/>
                <a:latin typeface="Garamond" panose="02020404030301010803" pitchFamily="18" charset="0"/>
                <a:ea typeface="Times New Roman" panose="02020603050405020304" pitchFamily="18" charset="0"/>
              </a:rPr>
              <a:t> (1868-69) LR 4 QB 476</a:t>
            </a:r>
            <a:br>
              <a:rPr lang="en-US" sz="2000" dirty="0">
                <a:solidFill>
                  <a:srgbClr val="FF0000"/>
                </a:solidFill>
                <a:effectLst/>
                <a:latin typeface="Times New Roman" panose="02020603050405020304" pitchFamily="18" charset="0"/>
                <a:ea typeface="Times New Roman" panose="02020603050405020304" pitchFamily="18" charset="0"/>
              </a:rPr>
            </a:br>
            <a:r>
              <a:rPr lang="en-GB" sz="2000" spc="-15" dirty="0">
                <a:effectLst/>
                <a:latin typeface="Garamond" panose="02020404030301010803"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GB" sz="2000" b="1" spc="-15" dirty="0">
                <a:solidFill>
                  <a:srgbClr val="7030A0"/>
                </a:solidFill>
                <a:effectLst/>
                <a:latin typeface="Garamond" panose="02020404030301010803" pitchFamily="18" charset="0"/>
                <a:ea typeface="Times New Roman" panose="02020603050405020304" pitchFamily="18" charset="0"/>
              </a:rPr>
              <a:t>NB</a:t>
            </a:r>
            <a:r>
              <a:rPr lang="en-GB" sz="2000" spc="-15" dirty="0">
                <a:solidFill>
                  <a:srgbClr val="7030A0"/>
                </a:solidFill>
                <a:effectLst/>
                <a:latin typeface="Garamond" panose="02020404030301010803" pitchFamily="18" charset="0"/>
                <a:ea typeface="Times New Roman" panose="02020603050405020304" pitchFamily="18" charset="0"/>
              </a:rPr>
              <a:t>	Prohibitions can (but do not necessarily) impact upon the present question.</a:t>
            </a:r>
            <a:br>
              <a:rPr lang="en-US" sz="2000" dirty="0">
                <a:solidFill>
                  <a:srgbClr val="7030A0"/>
                </a:solidFill>
                <a:effectLst/>
                <a:latin typeface="Times New Roman" panose="02020603050405020304" pitchFamily="18" charset="0"/>
                <a:ea typeface="Times New Roman" panose="02020603050405020304" pitchFamily="18" charset="0"/>
              </a:rPr>
            </a:br>
            <a:r>
              <a:rPr lang="en-GB" sz="2000" spc="-15" dirty="0">
                <a:effectLst/>
                <a:latin typeface="Garamond" panose="02020404030301010803"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Rose v Plenty</a:t>
            </a:r>
            <a:r>
              <a:rPr lang="en-GB" sz="2000" spc="-15" dirty="0">
                <a:solidFill>
                  <a:srgbClr val="FF0000"/>
                </a:solidFill>
                <a:effectLst/>
                <a:latin typeface="Garamond" panose="02020404030301010803" pitchFamily="18" charset="0"/>
                <a:ea typeface="Times New Roman" panose="02020603050405020304" pitchFamily="18" charset="0"/>
              </a:rPr>
              <a:t> [1976] 1 WLR 141</a:t>
            </a:r>
            <a:br>
              <a:rPr lang="en-US" sz="2000" dirty="0">
                <a:solidFill>
                  <a:srgbClr val="FF0000"/>
                </a:solidFill>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Young Conqueror Co v Commercial Union Assurance Co</a:t>
            </a:r>
            <a:r>
              <a:rPr lang="en-GB" sz="2000" spc="-15" dirty="0">
                <a:solidFill>
                  <a:srgbClr val="FF0000"/>
                </a:solidFill>
                <a:effectLst/>
                <a:latin typeface="Garamond" panose="02020404030301010803" pitchFamily="18" charset="0"/>
                <a:ea typeface="Times New Roman" panose="02020603050405020304" pitchFamily="18" charset="0"/>
              </a:rPr>
              <a:t> [1992] 2 HKC 486</a:t>
            </a:r>
            <a:br>
              <a:rPr lang="en-US" sz="2000" dirty="0">
                <a:effectLst/>
                <a:latin typeface="Times New Roman" panose="02020603050405020304" pitchFamily="18" charset="0"/>
                <a:ea typeface="Times New Roman" panose="02020603050405020304" pitchFamily="18" charset="0"/>
              </a:rPr>
            </a:br>
            <a:r>
              <a:rPr lang="en-GB" sz="2000" spc="-15" dirty="0">
                <a:effectLst/>
                <a:latin typeface="Garamond" panose="02020404030301010803" pitchFamily="18" charset="0"/>
                <a:ea typeface="Times New Roman" panose="02020603050405020304" pitchFamily="18" charset="0"/>
              </a:rPr>
              <a:t> </a:t>
            </a:r>
            <a:br>
              <a:rPr lang="en-US" sz="2000" dirty="0">
                <a:effectLst/>
                <a:latin typeface="Times New Roman" panose="02020603050405020304" pitchFamily="18" charset="0"/>
                <a:ea typeface="Times New Roman" panose="02020603050405020304" pitchFamily="18" charset="0"/>
              </a:rPr>
            </a:br>
            <a:r>
              <a:rPr lang="en-GB" sz="2000" dirty="0">
                <a:solidFill>
                  <a:srgbClr val="000000"/>
                </a:solidFill>
                <a:effectLst/>
                <a:latin typeface="Times New Roman" panose="02020603050405020304" pitchFamily="18" charset="0"/>
                <a:ea typeface="Times New Roman" panose="02020603050405020304" pitchFamily="18" charset="0"/>
              </a:rPr>
              <a:t>	   </a:t>
            </a:r>
            <a:r>
              <a:rPr lang="en-GB" sz="2000" dirty="0">
                <a:solidFill>
                  <a:srgbClr val="000000"/>
                </a:solidFill>
                <a:effectLst/>
                <a:latin typeface="Garamond" panose="02020404030301010803" pitchFamily="18" charset="0"/>
                <a:ea typeface="Times New Roman" panose="02020603050405020304" pitchFamily="18" charset="0"/>
              </a:rPr>
              <a:t>“The fact that he picked up a girlfriend may be some evidence tending to disprove </a:t>
            </a:r>
            <a:br>
              <a:rPr lang="en-GB" sz="2000" dirty="0">
                <a:solidFill>
                  <a:srgbClr val="000000"/>
                </a:solidFill>
                <a:effectLst/>
                <a:latin typeface="Garamond" panose="02020404030301010803"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the third defendant’s assertions but that fact alone does not mean that the third </a:t>
            </a:r>
            <a:br>
              <a:rPr lang="en-GB" sz="2000" dirty="0">
                <a:solidFill>
                  <a:srgbClr val="000000"/>
                </a:solidFill>
                <a:effectLst/>
                <a:latin typeface="Garamond" panose="02020404030301010803"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defendant had ceased to be acting in the course of his employment if, as he says, </a:t>
            </a:r>
            <a:br>
              <a:rPr lang="en-GB" sz="2000" dirty="0">
                <a:solidFill>
                  <a:srgbClr val="000000"/>
                </a:solidFill>
                <a:effectLst/>
                <a:latin typeface="Garamond" panose="02020404030301010803"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he asked her to help him look for a parking space … the situation would be similar </a:t>
            </a:r>
            <a:br>
              <a:rPr lang="en-GB" sz="2000" dirty="0">
                <a:solidFill>
                  <a:srgbClr val="000000"/>
                </a:solidFill>
                <a:effectLst/>
                <a:latin typeface="Garamond" panose="02020404030301010803"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to the facts in </a:t>
            </a:r>
            <a:r>
              <a:rPr lang="en-GB" sz="2000" i="1" dirty="0">
                <a:solidFill>
                  <a:srgbClr val="000000"/>
                </a:solidFill>
                <a:effectLst/>
                <a:latin typeface="Garamond" panose="02020404030301010803" pitchFamily="18" charset="0"/>
                <a:ea typeface="Times New Roman" panose="02020603050405020304" pitchFamily="18" charset="0"/>
              </a:rPr>
              <a:t>Rose v Plenty</a:t>
            </a:r>
            <a:r>
              <a:rPr lang="en-GB" sz="2000" dirty="0">
                <a:solidFill>
                  <a:srgbClr val="000000"/>
                </a:solidFill>
                <a:effectLst/>
                <a:latin typeface="Garamond" panose="02020404030301010803" pitchFamily="18" charset="0"/>
                <a:ea typeface="Times New Roman" panose="02020603050405020304" pitchFamily="18" charset="0"/>
              </a:rPr>
              <a:t>.” (Gladys Li QC.)</a:t>
            </a:r>
            <a:endParaRPr lang="en-US" sz="2000" dirty="0"/>
          </a:p>
        </p:txBody>
      </p:sp>
      <p:pic>
        <p:nvPicPr>
          <p:cNvPr id="7170" name="Picture 2" descr="Man in a carriage, with horse, dressed for cold weather ...">
            <a:extLst>
              <a:ext uri="{FF2B5EF4-FFF2-40B4-BE49-F238E27FC236}">
                <a16:creationId xmlns:a16="http://schemas.microsoft.com/office/drawing/2014/main" id="{1AAF4FCF-A2B6-D92F-5713-BD99F0148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6267" y="1284052"/>
            <a:ext cx="2619376" cy="19026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ivil Liability of Parking Valets ...">
            <a:extLst>
              <a:ext uri="{FF2B5EF4-FFF2-40B4-BE49-F238E27FC236}">
                <a16:creationId xmlns:a16="http://schemas.microsoft.com/office/drawing/2014/main" id="{7F3D90B6-984D-C1C7-33DA-2119FD3A3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6268" y="3317133"/>
            <a:ext cx="2619375" cy="190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96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835E-749E-BFFB-4DF3-B9DD92596B22}"/>
              </a:ext>
            </a:extLst>
          </p:cNvPr>
          <p:cNvSpPr>
            <a:spLocks noGrp="1"/>
          </p:cNvSpPr>
          <p:nvPr>
            <p:ph type="title"/>
          </p:nvPr>
        </p:nvSpPr>
        <p:spPr>
          <a:xfrm>
            <a:off x="-1" y="0"/>
            <a:ext cx="12192001" cy="6858000"/>
          </a:xfrm>
          <a:solidFill>
            <a:schemeClr val="accent4">
              <a:lumMod val="20000"/>
              <a:lumOff val="80000"/>
            </a:schemeClr>
          </a:solidFill>
        </p:spPr>
        <p:txBody>
          <a:bodyPr>
            <a:normAutofit/>
          </a:bodyPr>
          <a:lstStyle/>
          <a:p>
            <a:pPr marL="457200" marR="0" indent="-457200" hangingPunct="0">
              <a:spcBef>
                <a:spcPts val="0"/>
              </a:spcBef>
              <a:spcAft>
                <a:spcPts val="0"/>
              </a:spcAft>
              <a:tabLst>
                <a:tab pos="-457200" algn="l"/>
                <a:tab pos="0" algn="l"/>
              </a:tabLst>
            </a:pPr>
            <a:br>
              <a:rPr lang="en-GB" sz="2600" b="1" spc="-15" dirty="0">
                <a:solidFill>
                  <a:srgbClr val="C00000"/>
                </a:solidFill>
                <a:effectLst/>
                <a:latin typeface="Garamond" panose="02020404030301010803" pitchFamily="18" charset="0"/>
                <a:ea typeface="Times New Roman" panose="02020603050405020304" pitchFamily="18" charset="0"/>
              </a:rPr>
            </a:br>
            <a:r>
              <a:rPr lang="en-GB" sz="2600" b="1" spc="-15" dirty="0">
                <a:solidFill>
                  <a:srgbClr val="C00000"/>
                </a:solidFill>
                <a:effectLst/>
                <a:latin typeface="Garamond" panose="02020404030301010803" pitchFamily="18" charset="0"/>
                <a:ea typeface="Times New Roman" panose="02020603050405020304" pitchFamily="18" charset="0"/>
              </a:rPr>
              <a:t>2.	Connection between D1’s Tort and the Relationship between D1 and D2</a:t>
            </a:r>
            <a:br>
              <a:rPr lang="en-US" sz="1800" dirty="0">
                <a:effectLst/>
                <a:latin typeface="Times New Roman" panose="02020603050405020304" pitchFamily="18" charset="0"/>
                <a:ea typeface="Times New Roman" panose="02020603050405020304" pitchFamily="18" charset="0"/>
              </a:rPr>
            </a:br>
            <a:r>
              <a:rPr lang="en-GB" sz="1800" b="1" spc="-15" dirty="0">
                <a:effectLst/>
                <a:latin typeface="Garamond" panose="02020404030301010803"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GB" sz="2000" spc="-15" dirty="0">
                <a:solidFill>
                  <a:schemeClr val="tx1">
                    <a:lumMod val="65000"/>
                    <a:lumOff val="35000"/>
                  </a:schemeClr>
                </a:solidFill>
                <a:effectLst/>
                <a:latin typeface="Garamond" panose="02020404030301010803" pitchFamily="18" charset="0"/>
                <a:ea typeface="Times New Roman" panose="02020603050405020304" pitchFamily="18" charset="0"/>
              </a:rPr>
              <a:t>The first major move away from the Salmond test came with the ‘Close Connection Test’.</a:t>
            </a:r>
            <a:br>
              <a:rPr lang="en-US" sz="2000" dirty="0">
                <a:solidFill>
                  <a:schemeClr val="tx1">
                    <a:lumMod val="65000"/>
                    <a:lumOff val="35000"/>
                  </a:schemeClr>
                </a:solidFill>
                <a:effectLst/>
                <a:latin typeface="Times New Roman" panose="02020603050405020304" pitchFamily="18" charset="0"/>
                <a:ea typeface="Times New Roman" panose="02020603050405020304" pitchFamily="18" charset="0"/>
              </a:rPr>
            </a:br>
            <a:r>
              <a:rPr lang="en-GB" sz="2000" spc="-15" dirty="0">
                <a:solidFill>
                  <a:srgbClr val="0070C0"/>
                </a:solidFill>
                <a:effectLst/>
                <a:latin typeface="Garamond" panose="02020404030301010803" pitchFamily="18" charset="0"/>
                <a:ea typeface="Times New Roman" panose="02020603050405020304" pitchFamily="18" charset="0"/>
              </a:rPr>
              <a:t> </a:t>
            </a:r>
            <a:br>
              <a:rPr lang="en-US" sz="2000" dirty="0">
                <a:solidFill>
                  <a:srgbClr val="0070C0"/>
                </a:solidFill>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Lister v </a:t>
            </a:r>
            <a:r>
              <a:rPr lang="en-GB" sz="2000" i="1" spc="-15" dirty="0" err="1">
                <a:solidFill>
                  <a:srgbClr val="FF0000"/>
                </a:solidFill>
                <a:effectLst/>
                <a:latin typeface="Garamond" panose="02020404030301010803" pitchFamily="18" charset="0"/>
                <a:ea typeface="Times New Roman" panose="02020603050405020304" pitchFamily="18" charset="0"/>
              </a:rPr>
              <a:t>Hesley</a:t>
            </a:r>
            <a:r>
              <a:rPr lang="en-GB" sz="2000" i="1" spc="-15" dirty="0">
                <a:solidFill>
                  <a:srgbClr val="FF0000"/>
                </a:solidFill>
                <a:effectLst/>
                <a:latin typeface="Garamond" panose="02020404030301010803" pitchFamily="18" charset="0"/>
                <a:ea typeface="Times New Roman" panose="02020603050405020304" pitchFamily="18" charset="0"/>
              </a:rPr>
              <a:t> Hall Ltd</a:t>
            </a:r>
            <a:r>
              <a:rPr lang="en-GB" sz="2000" spc="-15" dirty="0">
                <a:solidFill>
                  <a:srgbClr val="FF0000"/>
                </a:solidFill>
                <a:effectLst/>
                <a:latin typeface="Garamond" panose="02020404030301010803" pitchFamily="18" charset="0"/>
                <a:ea typeface="Times New Roman" panose="02020603050405020304" pitchFamily="18" charset="0"/>
              </a:rPr>
              <a:t> [2002] 1 AC 215</a:t>
            </a:r>
            <a:br>
              <a:rPr lang="en-GB" sz="1200" spc="-15" dirty="0">
                <a:solidFill>
                  <a:srgbClr val="FF0000"/>
                </a:solidFill>
                <a:effectLst/>
                <a:latin typeface="Garamond" panose="02020404030301010803" pitchFamily="18" charset="0"/>
                <a:ea typeface="Times New Roman" panose="02020603050405020304" pitchFamily="18" charset="0"/>
              </a:rPr>
            </a:br>
            <a:br>
              <a:rPr lang="en-US" sz="1200" dirty="0">
                <a:solidFill>
                  <a:srgbClr val="FF0000"/>
                </a:solidFill>
                <a:effectLst/>
                <a:latin typeface="Times New Roman" panose="02020603050405020304" pitchFamily="18" charset="0"/>
                <a:ea typeface="Times New Roman" panose="02020603050405020304" pitchFamily="18" charset="0"/>
              </a:rPr>
            </a:br>
            <a:r>
              <a:rPr lang="en-GB" sz="2000" i="1" spc="-15" dirty="0">
                <a:solidFill>
                  <a:srgbClr val="FF0000"/>
                </a:solidFill>
                <a:effectLst/>
                <a:latin typeface="Garamond" panose="02020404030301010803" pitchFamily="18" charset="0"/>
                <a:ea typeface="Times New Roman" panose="02020603050405020304" pitchFamily="18" charset="0"/>
              </a:rPr>
              <a:t>Mohamud v WM Morrison Supermarkets plc</a:t>
            </a:r>
            <a:r>
              <a:rPr lang="en-GB" sz="2000" spc="-15" dirty="0">
                <a:solidFill>
                  <a:srgbClr val="FF0000"/>
                </a:solidFill>
                <a:effectLst/>
                <a:latin typeface="Garamond" panose="02020404030301010803" pitchFamily="18" charset="0"/>
                <a:ea typeface="Times New Roman" panose="02020603050405020304" pitchFamily="18" charset="0"/>
              </a:rPr>
              <a:t> [2016] UKSC 11.</a:t>
            </a:r>
            <a:br>
              <a:rPr lang="en-US" sz="2000" spc="-15" dirty="0">
                <a:solidFill>
                  <a:srgbClr val="FF0000"/>
                </a:solidFill>
                <a:latin typeface="Times New Roman" panose="02020603050405020304" pitchFamily="18" charset="0"/>
                <a:ea typeface="Times New Roman" panose="02020603050405020304" pitchFamily="18" charset="0"/>
              </a:rPr>
            </a:br>
            <a:br>
              <a:rPr lang="en-US" sz="2000" spc="-15" dirty="0">
                <a:solidFill>
                  <a:srgbClr val="0070C0"/>
                </a:solidFill>
                <a:latin typeface="Times New Roman" panose="02020603050405020304" pitchFamily="18" charset="0"/>
                <a:ea typeface="Times New Roman" panose="02020603050405020304" pitchFamily="18" charset="0"/>
              </a:rPr>
            </a:br>
            <a:r>
              <a:rPr lang="en-US" sz="2000" spc="-15" dirty="0">
                <a:solidFill>
                  <a:srgbClr val="0070C0"/>
                </a:solidFill>
                <a:latin typeface="Times New Roman" panose="02020603050405020304" pitchFamily="18" charset="0"/>
                <a:ea typeface="Times New Roman" panose="02020603050405020304" pitchFamily="18" charset="0"/>
              </a:rPr>
              <a:t>   “</a:t>
            </a:r>
            <a:r>
              <a:rPr lang="en-GB" sz="2000" dirty="0">
                <a:solidFill>
                  <a:srgbClr val="0070C0"/>
                </a:solidFill>
                <a:effectLst/>
                <a:latin typeface="Garamond" panose="02020404030301010803" pitchFamily="18" charset="0"/>
                <a:ea typeface="Times New Roman" panose="02020603050405020304" pitchFamily="18" charset="0"/>
              </a:rPr>
              <a:t>[t]he first question is what functions or ‘field of activities’ have been entrusted </a:t>
            </a:r>
            <a:br>
              <a:rPr lang="en-GB" sz="2000" dirty="0">
                <a:solidFill>
                  <a:srgbClr val="0070C0"/>
                </a:solidFill>
                <a:effectLst/>
                <a:latin typeface="Garamond" panose="02020404030301010803"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by the employer to the employee [or in other words] what was the nature of his </a:t>
            </a:r>
            <a:br>
              <a:rPr lang="en-GB" sz="2000" dirty="0">
                <a:solidFill>
                  <a:srgbClr val="0070C0"/>
                </a:solidFill>
                <a:effectLst/>
                <a:latin typeface="Garamond" panose="02020404030301010803"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job?” (Lord Toulson) </a:t>
            </a:r>
            <a:br>
              <a:rPr lang="en-US" sz="2000" dirty="0">
                <a:solidFill>
                  <a:srgbClr val="0070C0"/>
                </a:solidFill>
                <a:effectLst/>
                <a:latin typeface="Times New Roman" panose="02020603050405020304"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a:t>
            </a:r>
            <a:br>
              <a:rPr lang="en-US" sz="2000" dirty="0">
                <a:solidFill>
                  <a:srgbClr val="0070C0"/>
                </a:solidFill>
                <a:effectLst/>
                <a:latin typeface="Times New Roman" panose="02020603050405020304" pitchFamily="18" charset="0"/>
                <a:ea typeface="Times New Roman" panose="02020603050405020304" pitchFamily="18" charset="0"/>
              </a:rPr>
            </a:br>
            <a:r>
              <a:rPr lang="en-GB" sz="2000" dirty="0">
                <a:solidFill>
                  <a:schemeClr val="tx1">
                    <a:lumMod val="65000"/>
                    <a:lumOff val="35000"/>
                  </a:schemeClr>
                </a:solidFill>
                <a:effectLst/>
                <a:latin typeface="Garamond" panose="02020404030301010803" pitchFamily="18" charset="0"/>
                <a:ea typeface="Times New Roman" panose="02020603050405020304" pitchFamily="18" charset="0"/>
              </a:rPr>
              <a:t>Against the background of the answer to this question, the second question was whether…</a:t>
            </a:r>
            <a:r>
              <a:rPr lang="en-GB" sz="2000" dirty="0">
                <a:solidFill>
                  <a:srgbClr val="0070C0"/>
                </a:solidFill>
                <a:effectLst/>
                <a:latin typeface="Garamond" panose="02020404030301010803" pitchFamily="18" charset="0"/>
                <a:ea typeface="Times New Roman" panose="02020603050405020304" pitchFamily="18" charset="0"/>
              </a:rPr>
              <a:t> </a:t>
            </a:r>
            <a:br>
              <a:rPr lang="en-US" sz="2000" dirty="0">
                <a:solidFill>
                  <a:srgbClr val="0070C0"/>
                </a:solidFill>
                <a:effectLst/>
                <a:latin typeface="Times New Roman" panose="02020603050405020304"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a:t>
            </a:r>
            <a:br>
              <a:rPr lang="en-US" sz="2000" dirty="0">
                <a:solidFill>
                  <a:srgbClr val="0070C0"/>
                </a:solidFill>
                <a:effectLst/>
                <a:latin typeface="Times New Roman" panose="02020603050405020304" pitchFamily="18" charset="0"/>
                <a:ea typeface="Times New Roman" panose="02020603050405020304" pitchFamily="18" charset="0"/>
              </a:rPr>
            </a:br>
            <a:r>
              <a:rPr lang="en-US" sz="2000" dirty="0">
                <a:solidFill>
                  <a:srgbClr val="0070C0"/>
                </a:solidFill>
                <a:effectLst/>
                <a:latin typeface="Times New Roman" panose="02020603050405020304" pitchFamily="18" charset="0"/>
                <a:ea typeface="Times New Roman" panose="02020603050405020304" pitchFamily="18" charset="0"/>
              </a:rPr>
              <a:t>    </a:t>
            </a:r>
            <a:r>
              <a:rPr lang="en-US" sz="2000" dirty="0">
                <a:solidFill>
                  <a:srgbClr val="0070C0"/>
                </a:solidFill>
                <a:effectLst/>
                <a:latin typeface="Garamond" panose="02020404030301010803" pitchFamily="18" charset="0"/>
                <a:ea typeface="Times New Roman" panose="02020603050405020304" pitchFamily="18" charset="0"/>
              </a:rPr>
              <a:t>“</a:t>
            </a:r>
            <a:r>
              <a:rPr lang="en-GB" sz="2000" dirty="0">
                <a:solidFill>
                  <a:srgbClr val="0070C0"/>
                </a:solidFill>
                <a:effectLst/>
                <a:latin typeface="Garamond" panose="02020404030301010803" pitchFamily="18" charset="0"/>
                <a:ea typeface="Times New Roman" panose="02020603050405020304" pitchFamily="18" charset="0"/>
              </a:rPr>
              <a:t>there was a sufficient connection between the position in which he [the employee] was employed </a:t>
            </a:r>
            <a:br>
              <a:rPr lang="en-GB" sz="2000" dirty="0">
                <a:solidFill>
                  <a:srgbClr val="0070C0"/>
                </a:solidFill>
                <a:effectLst/>
                <a:latin typeface="Garamond" panose="02020404030301010803"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and his wrongful conduct to make it right for the employer to be held liable under the principle [of </a:t>
            </a:r>
            <a:br>
              <a:rPr lang="en-GB" sz="2000" dirty="0">
                <a:solidFill>
                  <a:srgbClr val="0070C0"/>
                </a:solidFill>
                <a:effectLst/>
                <a:latin typeface="Garamond" panose="02020404030301010803" pitchFamily="18" charset="0"/>
                <a:ea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rPr>
              <a:t>     vicarious liability].” (Lord Toulson) </a:t>
            </a:r>
            <a:br>
              <a:rPr lang="en-US" sz="2000" dirty="0">
                <a:solidFill>
                  <a:srgbClr val="0070C0"/>
                </a:solidFill>
                <a:effectLst/>
                <a:latin typeface="Times New Roman" panose="02020603050405020304" pitchFamily="18" charset="0"/>
                <a:ea typeface="Times New Roman" panose="02020603050405020304" pitchFamily="18" charset="0"/>
              </a:rPr>
            </a:br>
            <a:endParaRPr lang="en-US" sz="2000" dirty="0">
              <a:solidFill>
                <a:srgbClr val="0070C0"/>
              </a:solidFill>
            </a:endParaRPr>
          </a:p>
        </p:txBody>
      </p:sp>
      <p:pic>
        <p:nvPicPr>
          <p:cNvPr id="8194" name="Picture 2" descr="Morrisons nears £2.5bn petrol forecourt ...">
            <a:extLst>
              <a:ext uri="{FF2B5EF4-FFF2-40B4-BE49-F238E27FC236}">
                <a16:creationId xmlns:a16="http://schemas.microsoft.com/office/drawing/2014/main" id="{094C2672-E898-8630-A3E9-08AEECE81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9175" y="1508296"/>
            <a:ext cx="3232825" cy="234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63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7A2B-B37A-00C5-48F9-FFEAAB01057D}"/>
              </a:ext>
            </a:extLst>
          </p:cNvPr>
          <p:cNvSpPr>
            <a:spLocks noGrp="1"/>
          </p:cNvSpPr>
          <p:nvPr>
            <p:ph type="title"/>
          </p:nvPr>
        </p:nvSpPr>
        <p:spPr>
          <a:xfrm>
            <a:off x="0" y="0"/>
            <a:ext cx="12192000" cy="6858000"/>
          </a:xfrm>
          <a:solidFill>
            <a:schemeClr val="accent6">
              <a:lumMod val="20000"/>
              <a:lumOff val="80000"/>
            </a:schemeClr>
          </a:solidFill>
        </p:spPr>
        <p:txBody>
          <a:bodyPr>
            <a:normAutofit fontScale="90000"/>
          </a:bodyPr>
          <a:lstStyle/>
          <a:p>
            <a:pPr marL="0" marR="0" hangingPunct="0">
              <a:spcBef>
                <a:spcPts val="0"/>
              </a:spcBef>
              <a:spcAft>
                <a:spcPts val="0"/>
              </a:spcAft>
            </a:pPr>
            <a:r>
              <a:rPr lang="en-GB" sz="2800" b="1" dirty="0">
                <a:solidFill>
                  <a:srgbClr val="C00000"/>
                </a:solidFill>
                <a:effectLst/>
                <a:latin typeface="Garamond" panose="02020404030301010803" pitchFamily="18" charset="0"/>
                <a:ea typeface="Times New Roman" panose="02020603050405020304" pitchFamily="18" charset="0"/>
              </a:rPr>
              <a:t>Some applications of the </a:t>
            </a:r>
            <a:r>
              <a:rPr lang="en-GB" sz="2800" b="1" i="1" dirty="0">
                <a:solidFill>
                  <a:srgbClr val="C00000"/>
                </a:solidFill>
                <a:effectLst/>
                <a:latin typeface="Garamond" panose="02020404030301010803" pitchFamily="18" charset="0"/>
                <a:ea typeface="Times New Roman" panose="02020603050405020304" pitchFamily="18" charset="0"/>
              </a:rPr>
              <a:t>Lister</a:t>
            </a:r>
            <a:r>
              <a:rPr lang="en-GB" sz="2800" b="1" dirty="0">
                <a:solidFill>
                  <a:srgbClr val="C00000"/>
                </a:solidFill>
                <a:effectLst/>
                <a:latin typeface="Garamond" panose="02020404030301010803" pitchFamily="18" charset="0"/>
                <a:ea typeface="Times New Roman" panose="02020603050405020304" pitchFamily="18" charset="0"/>
              </a:rPr>
              <a:t> approach</a:t>
            </a:r>
            <a:br>
              <a:rPr lang="en-GB" sz="1800" dirty="0">
                <a:solidFill>
                  <a:srgbClr val="002060"/>
                </a:solidFill>
                <a:effectLst/>
                <a:latin typeface="Garamond" panose="02020404030301010803" pitchFamily="18" charset="0"/>
                <a:ea typeface="Times New Roman" panose="02020603050405020304" pitchFamily="18" charset="0"/>
              </a:rPr>
            </a:br>
            <a:br>
              <a:rPr lang="en-GB" sz="1600" i="1" dirty="0">
                <a:solidFill>
                  <a:srgbClr val="002060"/>
                </a:solidFill>
                <a:effectLst/>
                <a:latin typeface="Garamond" panose="02020404030301010803" pitchFamily="18" charset="0"/>
                <a:ea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Ling Man </a:t>
            </a:r>
            <a:r>
              <a:rPr lang="en-GB" sz="2200" i="1" dirty="0" err="1">
                <a:solidFill>
                  <a:srgbClr val="FF0000"/>
                </a:solidFill>
                <a:effectLst/>
                <a:latin typeface="Garamond" panose="02020404030301010803" pitchFamily="18" charset="0"/>
                <a:ea typeface="Times New Roman" panose="02020603050405020304" pitchFamily="18" charset="0"/>
              </a:rPr>
              <a:t>Kuen</a:t>
            </a:r>
            <a:r>
              <a:rPr lang="en-GB" sz="2200" i="1" dirty="0">
                <a:solidFill>
                  <a:srgbClr val="FF0000"/>
                </a:solidFill>
                <a:effectLst/>
                <a:latin typeface="Garamond" panose="02020404030301010803" pitchFamily="18" charset="0"/>
                <a:ea typeface="Times New Roman" panose="02020603050405020304" pitchFamily="18" charset="0"/>
              </a:rPr>
              <a:t> v Chow Chan Ming</a:t>
            </a:r>
            <a:r>
              <a:rPr lang="en-GB" sz="2200" dirty="0">
                <a:solidFill>
                  <a:srgbClr val="FF0000"/>
                </a:solidFill>
                <a:effectLst/>
                <a:latin typeface="Garamond" panose="02020404030301010803" pitchFamily="18" charset="0"/>
                <a:ea typeface="Times New Roman" panose="02020603050405020304" pitchFamily="18" charset="0"/>
              </a:rPr>
              <a:t> [2006] HKCU 1408</a:t>
            </a:r>
            <a:br>
              <a:rPr lang="en-GB" sz="2200" dirty="0">
                <a:solidFill>
                  <a:srgbClr val="FF0000"/>
                </a:solidFill>
                <a:effectLst/>
                <a:latin typeface="Garamond" panose="02020404030301010803" pitchFamily="18" charset="0"/>
                <a:ea typeface="Times New Roman" panose="02020603050405020304" pitchFamily="18" charset="0"/>
              </a:rPr>
            </a:br>
            <a:br>
              <a:rPr lang="en-US" sz="700" dirty="0">
                <a:solidFill>
                  <a:srgbClr val="FF0000"/>
                </a:solidFill>
                <a:effectLst/>
                <a:latin typeface="Times New Roman" panose="02020603050405020304" pitchFamily="18" charset="0"/>
                <a:ea typeface="Times New Roman" panose="02020603050405020304" pitchFamily="18" charset="0"/>
              </a:rPr>
            </a:br>
            <a:r>
              <a:rPr lang="en-US" sz="2200" dirty="0">
                <a:solidFill>
                  <a:srgbClr val="002060"/>
                </a:solidFill>
                <a:effectLst/>
                <a:latin typeface="Times New Roman" panose="02020603050405020304" pitchFamily="18" charset="0"/>
                <a:ea typeface="Times New Roman" panose="02020603050405020304" pitchFamily="18" charset="0"/>
              </a:rPr>
              <a:t>  </a:t>
            </a:r>
            <a:r>
              <a:rPr lang="en-US" sz="2200" dirty="0">
                <a:solidFill>
                  <a:srgbClr val="002060"/>
                </a:solidFill>
                <a:effectLst/>
                <a:latin typeface="Garamond" panose="02020404030301010803" pitchFamily="18" charset="0"/>
                <a:ea typeface="Times New Roman" panose="02020603050405020304" pitchFamily="18" charset="0"/>
              </a:rPr>
              <a:t>“</a:t>
            </a:r>
            <a:r>
              <a:rPr lang="en-GB" sz="2200" dirty="0">
                <a:solidFill>
                  <a:srgbClr val="002060"/>
                </a:solidFill>
                <a:effectLst/>
                <a:latin typeface="Garamond" panose="02020404030301010803" pitchFamily="18" charset="0"/>
                <a:ea typeface="Times New Roman" panose="02020603050405020304" pitchFamily="18" charset="0"/>
              </a:rPr>
              <a:t>The assault was in my view so closely connected with the employment of the 1</a:t>
            </a:r>
            <a:r>
              <a:rPr lang="en-GB" sz="2200" i="1" baseline="30000" dirty="0">
                <a:solidFill>
                  <a:srgbClr val="002060"/>
                </a:solidFill>
                <a:effectLst/>
                <a:latin typeface="Garamond" panose="02020404030301010803" pitchFamily="18" charset="0"/>
                <a:ea typeface="Times New Roman" panose="02020603050405020304" pitchFamily="18" charset="0"/>
              </a:rPr>
              <a:t>st</a:t>
            </a:r>
            <a:r>
              <a:rPr lang="en-GB" sz="2200" dirty="0">
                <a:solidFill>
                  <a:srgbClr val="002060"/>
                </a:solidFill>
                <a:effectLst/>
                <a:latin typeface="Garamond" panose="02020404030301010803" pitchFamily="18" charset="0"/>
                <a:ea typeface="Times New Roman" panose="02020603050405020304" pitchFamily="18" charset="0"/>
              </a:rPr>
              <a:t> Defendant by the 2</a:t>
            </a:r>
            <a:r>
              <a:rPr lang="en-GB" sz="2200" i="1" baseline="30000" dirty="0">
                <a:solidFill>
                  <a:srgbClr val="002060"/>
                </a:solidFill>
                <a:effectLst/>
                <a:latin typeface="Garamond" panose="02020404030301010803" pitchFamily="18" charset="0"/>
                <a:ea typeface="Times New Roman" panose="02020603050405020304" pitchFamily="18" charset="0"/>
              </a:rPr>
              <a:t>nd</a:t>
            </a:r>
            <a:r>
              <a:rPr lang="en-GB" sz="2200" dirty="0">
                <a:solidFill>
                  <a:srgbClr val="002060"/>
                </a:solidFill>
                <a:effectLst/>
                <a:latin typeface="Garamond" panose="02020404030301010803" pitchFamily="18" charset="0"/>
                <a:ea typeface="Times New Roman" panose="02020603050405020304" pitchFamily="18" charset="0"/>
              </a:rPr>
              <a:t> Defendant</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and the employment of the Plaintiff by the 2</a:t>
            </a:r>
            <a:r>
              <a:rPr lang="en-GB" sz="2200" i="1" baseline="30000" dirty="0">
                <a:solidFill>
                  <a:srgbClr val="002060"/>
                </a:solidFill>
                <a:effectLst/>
                <a:latin typeface="Garamond" panose="02020404030301010803" pitchFamily="18" charset="0"/>
                <a:ea typeface="Times New Roman" panose="02020603050405020304" pitchFamily="18" charset="0"/>
              </a:rPr>
              <a:t>nd</a:t>
            </a:r>
            <a:r>
              <a:rPr lang="en-GB" sz="2200" dirty="0">
                <a:solidFill>
                  <a:srgbClr val="002060"/>
                </a:solidFill>
                <a:effectLst/>
                <a:latin typeface="Garamond" panose="02020404030301010803" pitchFamily="18" charset="0"/>
                <a:ea typeface="Times New Roman" panose="02020603050405020304" pitchFamily="18" charset="0"/>
              </a:rPr>
              <a:t> Defendant that it is ‘fair and just’ to hold the employer, the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2</a:t>
            </a:r>
            <a:r>
              <a:rPr lang="en-GB" sz="2200" i="1" baseline="30000" dirty="0">
                <a:solidFill>
                  <a:srgbClr val="002060"/>
                </a:solidFill>
                <a:effectLst/>
                <a:latin typeface="Garamond" panose="02020404030301010803" pitchFamily="18" charset="0"/>
                <a:ea typeface="Times New Roman" panose="02020603050405020304" pitchFamily="18" charset="0"/>
              </a:rPr>
              <a:t>nd</a:t>
            </a:r>
            <a:r>
              <a:rPr lang="en-GB" sz="2200" dirty="0">
                <a:solidFill>
                  <a:srgbClr val="002060"/>
                </a:solidFill>
                <a:effectLst/>
                <a:latin typeface="Garamond" panose="02020404030301010803" pitchFamily="18" charset="0"/>
                <a:ea typeface="Times New Roman" panose="02020603050405020304" pitchFamily="18" charset="0"/>
              </a:rPr>
              <a:t> Defendant, vicariously liable.” (Chan J.)</a:t>
            </a:r>
            <a:br>
              <a:rPr lang="en-GB" sz="2200" dirty="0">
                <a:solidFill>
                  <a:srgbClr val="002060"/>
                </a:solidFill>
                <a:effectLst/>
                <a:latin typeface="Garamond" panose="02020404030301010803" pitchFamily="18" charset="0"/>
                <a:ea typeface="Times New Roman" panose="02020603050405020304" pitchFamily="18" charset="0"/>
              </a:rPr>
            </a:br>
            <a:br>
              <a:rPr lang="en-GB" sz="1600" dirty="0">
                <a:solidFill>
                  <a:srgbClr val="002060"/>
                </a:solidFill>
                <a:effectLst/>
                <a:latin typeface="Garamond" panose="02020404030301010803" pitchFamily="18" charset="0"/>
                <a:ea typeface="Times New Roman" panose="02020603050405020304" pitchFamily="18" charset="0"/>
              </a:rPr>
            </a:br>
            <a:r>
              <a:rPr lang="en-GB" sz="2200" i="1" dirty="0">
                <a:solidFill>
                  <a:srgbClr val="002060"/>
                </a:solidFill>
                <a:effectLst/>
                <a:latin typeface="Garamond" panose="02020404030301010803" pitchFamily="18" charset="0"/>
                <a:ea typeface="Times New Roman" panose="02020603050405020304" pitchFamily="18" charset="0"/>
              </a:rPr>
              <a:t>WM Morrison Supermarkets plc v Various Claimants</a:t>
            </a:r>
            <a:r>
              <a:rPr lang="en-GB" sz="2200" dirty="0">
                <a:solidFill>
                  <a:srgbClr val="002060"/>
                </a:solidFill>
                <a:effectLst/>
                <a:latin typeface="Garamond" panose="02020404030301010803" pitchFamily="18" charset="0"/>
                <a:ea typeface="Times New Roman" panose="02020603050405020304" pitchFamily="18" charset="0"/>
              </a:rPr>
              <a:t> [2020] UKSC 12</a:t>
            </a:r>
            <a:br>
              <a:rPr lang="en-US" sz="700" dirty="0">
                <a:solidFill>
                  <a:srgbClr val="002060"/>
                </a:solidFill>
                <a:effectLst/>
                <a:latin typeface="Times New Roman" panose="02020603050405020304" pitchFamily="18" charset="0"/>
                <a:ea typeface="Times New Roman" panose="02020603050405020304" pitchFamily="18" charset="0"/>
              </a:rPr>
            </a:br>
            <a:r>
              <a:rPr lang="en-GB" sz="700" dirty="0">
                <a:solidFill>
                  <a:srgbClr val="002060"/>
                </a:solidFill>
                <a:effectLst/>
                <a:latin typeface="Garamond" panose="02020404030301010803" pitchFamily="18" charset="0"/>
                <a:ea typeface="Times New Roman" panose="02020603050405020304" pitchFamily="18" charset="0"/>
                <a:cs typeface="Times-Roman"/>
              </a:rPr>
              <a:t> </a:t>
            </a:r>
            <a:br>
              <a:rPr lang="en-US" sz="7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Roman"/>
              </a:rPr>
              <a:t> </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“[His] disclosure of the data on the internet did not form part of</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CenturySchoolbook"/>
              </a:rPr>
              <a:t>…</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[his] functions or </a:t>
            </a:r>
            <a:b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b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   field of activities </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CenturySchoolbook"/>
              </a:rPr>
              <a:t>… </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it was not an act which he was authorised to do”.</a:t>
            </a:r>
            <a:b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br>
            <a:br>
              <a:rPr lang="en-US" sz="700" dirty="0">
                <a:solidFill>
                  <a:schemeClr val="accent6">
                    <a:lumMod val="50000"/>
                  </a:schemeClr>
                </a:solidFill>
                <a:effectLst/>
                <a:latin typeface="Times New Roman" panose="02020603050405020304"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 “[His] wrongful conduct was not so closely connected with acts which he was authorised to do that </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CenturySchoolbook"/>
              </a:rPr>
              <a:t>… </a:t>
            </a: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it can fairly and </a:t>
            </a:r>
            <a:b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br>
            <a:r>
              <a:rPr lang="en-GB" sz="2200" dirty="0">
                <a:solidFill>
                  <a:schemeClr val="accent6">
                    <a:lumMod val="50000"/>
                  </a:schemeClr>
                </a:solidFill>
                <a:effectLst/>
                <a:latin typeface="Garamond" panose="02020404030301010803" pitchFamily="18" charset="0"/>
                <a:ea typeface="Times New Roman" panose="02020603050405020304" pitchFamily="18" charset="0"/>
                <a:cs typeface="Times-Roman"/>
              </a:rPr>
              <a:t>  properly be regarded as done by him while acting in the ordinary course of his employment”.</a:t>
            </a:r>
            <a:br>
              <a:rPr lang="en-US" sz="2200" dirty="0">
                <a:solidFill>
                  <a:schemeClr val="accent6">
                    <a:lumMod val="50000"/>
                  </a:schemeClr>
                </a:solidFill>
                <a:effectLst/>
                <a:latin typeface="Times New Roman" panose="02020603050405020304"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The close connection test works where the Salmond test runs out of road, but it has its own problem: imprecision.</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Dubai Aluminium Co Ltd v Salaam</a:t>
            </a:r>
            <a:r>
              <a:rPr lang="en-GB" sz="2200" dirty="0">
                <a:solidFill>
                  <a:srgbClr val="FF0000"/>
                </a:solidFill>
                <a:effectLst/>
                <a:latin typeface="Garamond" panose="02020404030301010803" pitchFamily="18" charset="0"/>
                <a:ea typeface="Times New Roman" panose="02020603050405020304" pitchFamily="18" charset="0"/>
              </a:rPr>
              <a:t> [2003] 2 AC 366</a:t>
            </a:r>
            <a:br>
              <a:rPr lang="en-US" sz="1400" dirty="0">
                <a:solidFill>
                  <a:srgbClr val="002060"/>
                </a:solidFill>
                <a:effectLst/>
                <a:latin typeface="Times New Roman" panose="02020603050405020304" pitchFamily="18" charset="0"/>
                <a:ea typeface="Times New Roman" panose="02020603050405020304" pitchFamily="18" charset="0"/>
              </a:rPr>
            </a:br>
            <a:r>
              <a:rPr lang="en-GB" sz="1400" dirty="0">
                <a:solidFill>
                  <a:srgbClr val="002060"/>
                </a:solidFill>
                <a:effectLst/>
                <a:latin typeface="Garamond" panose="02020404030301010803" pitchFamily="18" charset="0"/>
                <a:ea typeface="Times New Roman" panose="02020603050405020304" pitchFamily="18" charset="0"/>
              </a:rPr>
              <a:t> </a:t>
            </a:r>
            <a:br>
              <a:rPr lang="en-US" sz="1400" dirty="0">
                <a:solidFill>
                  <a:srgbClr val="002060"/>
                </a:solidFill>
                <a:effectLst/>
                <a:latin typeface="Times New Roman" panose="02020603050405020304"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rPr>
              <a:t>  “This “close connection” test focuses attention in the right direction. But it affords no guidance on the type or degree </a:t>
            </a:r>
            <a:br>
              <a:rPr lang="en-GB" sz="2200" dirty="0">
                <a:solidFill>
                  <a:schemeClr val="accent6">
                    <a:lumMod val="50000"/>
                  </a:schemeClr>
                </a:solidFill>
                <a:effectLst/>
                <a:latin typeface="Garamond" panose="02020404030301010803"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rPr>
              <a:t>   of connection which will normally be regarded as sufficiently close … It provides no clear assistance on when … an</a:t>
            </a:r>
            <a:br>
              <a:rPr lang="en-GB" sz="2200" dirty="0">
                <a:solidFill>
                  <a:schemeClr val="accent6">
                    <a:lumMod val="50000"/>
                  </a:schemeClr>
                </a:solidFill>
                <a:effectLst/>
                <a:latin typeface="Garamond" panose="02020404030301010803"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rPr>
              <a:t>   incident is to be regarded as sufficiently work-related, as distinct from personal … This lack of precision is inevitable.”</a:t>
            </a:r>
            <a:br>
              <a:rPr lang="en-GB" sz="2200" dirty="0">
                <a:solidFill>
                  <a:schemeClr val="accent6">
                    <a:lumMod val="50000"/>
                  </a:schemeClr>
                </a:solidFill>
                <a:effectLst/>
                <a:latin typeface="Garamond" panose="02020404030301010803" pitchFamily="18" charset="0"/>
                <a:ea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Times New Roman" panose="02020603050405020304" pitchFamily="18" charset="0"/>
              </a:rPr>
              <a:t>   (Lord Nicholls)</a:t>
            </a:r>
            <a:endParaRPr lang="en-US" dirty="0">
              <a:solidFill>
                <a:schemeClr val="accent6">
                  <a:lumMod val="50000"/>
                </a:schemeClr>
              </a:solidFill>
            </a:endParaRPr>
          </a:p>
        </p:txBody>
      </p:sp>
      <p:pic>
        <p:nvPicPr>
          <p:cNvPr id="9218" name="Picture 2" descr="Fordham University Information Security ...">
            <a:extLst>
              <a:ext uri="{FF2B5EF4-FFF2-40B4-BE49-F238E27FC236}">
                <a16:creationId xmlns:a16="http://schemas.microsoft.com/office/drawing/2014/main" id="{1F1A8228-27B8-EB95-24D2-E0A80E1A3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2979" y="1650831"/>
            <a:ext cx="255908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655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7A2B-B37A-00C5-48F9-FFEAAB01057D}"/>
              </a:ext>
            </a:extLst>
          </p:cNvPr>
          <p:cNvSpPr>
            <a:spLocks noGrp="1"/>
          </p:cNvSpPr>
          <p:nvPr>
            <p:ph type="title"/>
          </p:nvPr>
        </p:nvSpPr>
        <p:spPr>
          <a:xfrm>
            <a:off x="1" y="1823"/>
            <a:ext cx="12192000" cy="6858000"/>
          </a:xfrm>
          <a:solidFill>
            <a:srgbClr val="D5F4FB"/>
          </a:solidFill>
        </p:spPr>
        <p:txBody>
          <a:bodyPr>
            <a:normAutofit fontScale="90000"/>
          </a:bodyPr>
          <a:lstStyle/>
          <a:p>
            <a:pPr marL="0" marR="0">
              <a:spcBef>
                <a:spcPts val="0"/>
              </a:spcBef>
              <a:spcAft>
                <a:spcPts val="0"/>
              </a:spcAft>
              <a:tabLst>
                <a:tab pos="360045" algn="l"/>
              </a:tabLst>
            </a:pPr>
            <a:r>
              <a:rPr lang="en-GB" sz="2800" b="1" i="1" dirty="0">
                <a:solidFill>
                  <a:srgbClr val="C00000"/>
                </a:solidFill>
                <a:effectLst/>
                <a:latin typeface="Garamond" panose="02020404030301010803" pitchFamily="18" charset="0"/>
                <a:ea typeface="Times New Roman" panose="02020603050405020304" pitchFamily="18" charset="0"/>
              </a:rPr>
              <a:t>Lister</a:t>
            </a:r>
            <a:r>
              <a:rPr lang="en-GB" sz="2800" b="1" dirty="0">
                <a:solidFill>
                  <a:srgbClr val="C00000"/>
                </a:solidFill>
                <a:effectLst/>
                <a:latin typeface="Garamond" panose="02020404030301010803" pitchFamily="18" charset="0"/>
                <a:ea typeface="Times New Roman" panose="02020603050405020304" pitchFamily="18" charset="0"/>
              </a:rPr>
              <a:t> approach not confined to trespass torts</a:t>
            </a:r>
            <a:br>
              <a:rPr lang="en-GB" sz="2800" b="1" dirty="0">
                <a:solidFill>
                  <a:srgbClr val="C00000"/>
                </a:solidFill>
                <a:effectLst/>
                <a:latin typeface="Garamond" panose="02020404030301010803" pitchFamily="18" charset="0"/>
                <a:ea typeface="Times New Roman" panose="02020603050405020304" pitchFamily="18" charset="0"/>
              </a:rPr>
            </a:br>
            <a:br>
              <a:rPr lang="en-GB" sz="700" b="1" dirty="0">
                <a:solidFill>
                  <a:srgbClr val="C00000"/>
                </a:solidFill>
                <a:effectLst/>
                <a:latin typeface="Garamond" panose="02020404030301010803" pitchFamily="18" charset="0"/>
                <a:ea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Ming An Insurance Co (HK) Ltd v Ritz-Carlton Ltd</a:t>
            </a:r>
            <a:r>
              <a:rPr lang="en-GB" sz="2200" dirty="0">
                <a:solidFill>
                  <a:srgbClr val="FF0000"/>
                </a:solidFill>
                <a:effectLst/>
                <a:latin typeface="Garamond" panose="02020404030301010803" pitchFamily="18" charset="0"/>
                <a:ea typeface="Times New Roman" panose="02020603050405020304" pitchFamily="18" charset="0"/>
              </a:rPr>
              <a:t> (2002) 5 HKCFAR 569</a:t>
            </a:r>
            <a:br>
              <a:rPr lang="en-GB" sz="2200" dirty="0">
                <a:solidFill>
                  <a:srgbClr val="002060"/>
                </a:solidFill>
                <a:effectLst/>
                <a:latin typeface="Garamond" panose="02020404030301010803" pitchFamily="18" charset="0"/>
                <a:ea typeface="Times New Roman" panose="02020603050405020304" pitchFamily="18" charset="0"/>
              </a:rPr>
            </a:br>
            <a:br>
              <a:rPr lang="en-US" sz="700" dirty="0">
                <a:solidFill>
                  <a:srgbClr val="002060"/>
                </a:solidFill>
                <a:latin typeface="Times New Roman" panose="02020603050405020304" pitchFamily="18" charset="0"/>
                <a:ea typeface="Times New Roman" panose="02020603050405020304" pitchFamily="18" charset="0"/>
              </a:rPr>
            </a:br>
            <a:r>
              <a:rPr lang="en-US" sz="2200" dirty="0">
                <a:solidFill>
                  <a:srgbClr val="002060"/>
                </a:solidFill>
                <a:latin typeface="Times New Roman" panose="02020603050405020304" pitchFamily="18" charset="0"/>
                <a:ea typeface="Times New Roman" panose="02020603050405020304" pitchFamily="18" charset="0"/>
              </a:rPr>
              <a:t>  </a:t>
            </a:r>
            <a:r>
              <a:rPr lang="en-US" sz="2200" dirty="0">
                <a:solidFill>
                  <a:schemeClr val="accent4">
                    <a:lumMod val="75000"/>
                  </a:schemeClr>
                </a:solidFill>
                <a:latin typeface="Garamond" panose="02020404030301010803" pitchFamily="18" charset="0"/>
                <a:ea typeface="Times New Roman" panose="02020603050405020304" pitchFamily="18" charset="0"/>
              </a:rPr>
              <a:t>“</a:t>
            </a:r>
            <a:r>
              <a:rPr lang="en-GB" sz="2200" dirty="0">
                <a:solidFill>
                  <a:schemeClr val="accent4">
                    <a:lumMod val="75000"/>
                  </a:schemeClr>
                </a:solidFill>
                <a:effectLst/>
                <a:latin typeface="Garamond" panose="02020404030301010803" pitchFamily="18" charset="0"/>
                <a:ea typeface="Times New Roman" panose="02020603050405020304" pitchFamily="18" charset="0"/>
              </a:rPr>
              <a:t>the “close connection” criterion impresses me as inherently just and fair for all cases of </a:t>
            </a:r>
            <a:br>
              <a:rPr lang="en-GB" sz="2200" dirty="0">
                <a:solidFill>
                  <a:schemeClr val="accent4">
                    <a:lumMod val="75000"/>
                  </a:schemeClr>
                </a:solidFill>
                <a:effectLst/>
                <a:latin typeface="Garamond" panose="02020404030301010803" pitchFamily="18" charset="0"/>
                <a:ea typeface="Times New Roman" panose="02020603050405020304" pitchFamily="18" charset="0"/>
              </a:rPr>
            </a:br>
            <a:r>
              <a:rPr lang="en-GB" sz="2200" dirty="0">
                <a:solidFill>
                  <a:schemeClr val="accent4">
                    <a:lumMod val="75000"/>
                  </a:schemeClr>
                </a:solidFill>
                <a:effectLst/>
                <a:latin typeface="Garamond" panose="02020404030301010803" pitchFamily="18" charset="0"/>
                <a:ea typeface="Times New Roman" panose="02020603050405020304" pitchFamily="18" charset="0"/>
              </a:rPr>
              <a:t>    tort ... It would be odd if the employer ever escaped vicarious liability even though there </a:t>
            </a:r>
            <a:br>
              <a:rPr lang="en-GB" sz="2200" dirty="0">
                <a:solidFill>
                  <a:schemeClr val="accent4">
                    <a:lumMod val="75000"/>
                  </a:schemeClr>
                </a:solidFill>
                <a:effectLst/>
                <a:latin typeface="Garamond" panose="02020404030301010803" pitchFamily="18" charset="0"/>
                <a:ea typeface="Times New Roman" panose="02020603050405020304" pitchFamily="18" charset="0"/>
              </a:rPr>
            </a:br>
            <a:r>
              <a:rPr lang="en-GB" sz="2200" dirty="0">
                <a:solidFill>
                  <a:schemeClr val="accent4">
                    <a:lumMod val="75000"/>
                  </a:schemeClr>
                </a:solidFill>
                <a:effectLst/>
                <a:latin typeface="Garamond" panose="02020404030301010803" pitchFamily="18" charset="0"/>
                <a:ea typeface="Times New Roman" panose="02020603050405020304" pitchFamily="18" charset="0"/>
              </a:rPr>
              <a:t>    was … so close a connection between the employee’s tort and his employment as to make </a:t>
            </a:r>
            <a:br>
              <a:rPr lang="en-GB" sz="2200" dirty="0">
                <a:solidFill>
                  <a:schemeClr val="accent4">
                    <a:lumMod val="75000"/>
                  </a:schemeClr>
                </a:solidFill>
                <a:effectLst/>
                <a:latin typeface="Garamond" panose="02020404030301010803" pitchFamily="18" charset="0"/>
                <a:ea typeface="Times New Roman" panose="02020603050405020304" pitchFamily="18" charset="0"/>
              </a:rPr>
            </a:br>
            <a:r>
              <a:rPr lang="en-GB" sz="2200" dirty="0">
                <a:solidFill>
                  <a:schemeClr val="accent4">
                    <a:lumMod val="75000"/>
                  </a:schemeClr>
                </a:solidFill>
                <a:effectLst/>
                <a:latin typeface="Garamond" panose="02020404030301010803" pitchFamily="18" charset="0"/>
                <a:ea typeface="Times New Roman" panose="02020603050405020304" pitchFamily="18" charset="0"/>
              </a:rPr>
              <a:t>    it fair and just to hold the employer vicariously liable.” (</a:t>
            </a:r>
            <a:r>
              <a:rPr lang="en-GB" sz="2200" dirty="0" err="1">
                <a:solidFill>
                  <a:schemeClr val="accent4">
                    <a:lumMod val="75000"/>
                  </a:schemeClr>
                </a:solidFill>
                <a:effectLst/>
                <a:latin typeface="Garamond" panose="02020404030301010803" pitchFamily="18" charset="0"/>
                <a:ea typeface="Times New Roman" panose="02020603050405020304" pitchFamily="18" charset="0"/>
              </a:rPr>
              <a:t>Bokhary</a:t>
            </a:r>
            <a:r>
              <a:rPr lang="en-GB" sz="2200" dirty="0">
                <a:solidFill>
                  <a:schemeClr val="accent4">
                    <a:lumMod val="75000"/>
                  </a:schemeClr>
                </a:solidFill>
                <a:effectLst/>
                <a:latin typeface="Garamond" panose="02020404030301010803" pitchFamily="18" charset="0"/>
                <a:ea typeface="Times New Roman" panose="02020603050405020304" pitchFamily="18" charset="0"/>
              </a:rPr>
              <a:t> PJ.)</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Finally, it is also clear that the close-connection test can be applied to acts of fraud perpetrated by an employee.</a:t>
            </a:r>
            <a:br>
              <a:rPr lang="en-US" sz="1100" dirty="0">
                <a:solidFill>
                  <a:srgbClr val="002060"/>
                </a:solidFill>
                <a:effectLst/>
                <a:latin typeface="Times New Roman" panose="02020603050405020304" pitchFamily="18" charset="0"/>
                <a:ea typeface="Times New Roman" panose="02020603050405020304" pitchFamily="18" charset="0"/>
              </a:rPr>
            </a:br>
            <a:r>
              <a:rPr lang="en-GB" sz="1100" dirty="0">
                <a:solidFill>
                  <a:srgbClr val="002060"/>
                </a:solidFill>
                <a:effectLst/>
                <a:latin typeface="Garamond" panose="02020404030301010803" pitchFamily="18" charset="0"/>
                <a:ea typeface="Times New Roman" panose="02020603050405020304" pitchFamily="18" charset="0"/>
              </a:rPr>
              <a:t> </a:t>
            </a:r>
            <a:br>
              <a:rPr lang="en-US" sz="1100" dirty="0">
                <a:solidFill>
                  <a:srgbClr val="002060"/>
                </a:solidFill>
                <a:effectLst/>
                <a:latin typeface="Times New Roman" panose="02020603050405020304" pitchFamily="18" charset="0"/>
                <a:ea typeface="Times New Roman" panose="02020603050405020304" pitchFamily="18" charset="0"/>
              </a:rPr>
            </a:br>
            <a:r>
              <a:rPr lang="en-GB" sz="2200" i="1" dirty="0" err="1">
                <a:solidFill>
                  <a:srgbClr val="FF0000"/>
                </a:solidFill>
                <a:effectLst/>
                <a:latin typeface="Garamond" panose="02020404030301010803" pitchFamily="18" charset="0"/>
                <a:ea typeface="Times New Roman" panose="02020603050405020304" pitchFamily="18" charset="0"/>
              </a:rPr>
              <a:t>Ronia</a:t>
            </a:r>
            <a:r>
              <a:rPr lang="en-GB" sz="2200" i="1" dirty="0">
                <a:solidFill>
                  <a:srgbClr val="FF0000"/>
                </a:solidFill>
                <a:effectLst/>
                <a:latin typeface="Garamond" panose="02020404030301010803" pitchFamily="18" charset="0"/>
                <a:ea typeface="Times New Roman" panose="02020603050405020304" pitchFamily="18" charset="0"/>
              </a:rPr>
              <a:t> Ltd v Clarke</a:t>
            </a:r>
            <a:r>
              <a:rPr lang="en-GB" sz="2200" dirty="0">
                <a:solidFill>
                  <a:srgbClr val="FF0000"/>
                </a:solidFill>
                <a:effectLst/>
                <a:latin typeface="Garamond" panose="02020404030301010803" pitchFamily="18" charset="0"/>
                <a:ea typeface="Times New Roman" panose="02020603050405020304" pitchFamily="18" charset="0"/>
              </a:rPr>
              <a:t> [2005] HKCU 261</a:t>
            </a:r>
            <a:br>
              <a:rPr lang="en-GB" sz="700" dirty="0">
                <a:solidFill>
                  <a:srgbClr val="FF0000"/>
                </a:solidFill>
                <a:effectLst/>
                <a:latin typeface="Garamond" panose="02020404030301010803" pitchFamily="18" charset="0"/>
                <a:ea typeface="Times New Roman" panose="02020603050405020304" pitchFamily="18" charset="0"/>
              </a:rPr>
            </a:br>
            <a:br>
              <a:rPr lang="en-US" sz="700" dirty="0">
                <a:solidFill>
                  <a:srgbClr val="002060"/>
                </a:solidFill>
                <a:latin typeface="Times New Roman" panose="02020603050405020304" pitchFamily="18" charset="0"/>
                <a:ea typeface="Times New Roman" panose="02020603050405020304" pitchFamily="18" charset="0"/>
              </a:rPr>
            </a:br>
            <a:r>
              <a:rPr lang="en-US" sz="2200" dirty="0">
                <a:solidFill>
                  <a:srgbClr val="002060"/>
                </a:solidFill>
                <a:latin typeface="Times New Roman" panose="02020603050405020304" pitchFamily="18" charset="0"/>
                <a:ea typeface="Times New Roman" panose="02020603050405020304" pitchFamily="18" charset="0"/>
              </a:rPr>
              <a:t>  </a:t>
            </a:r>
            <a:r>
              <a:rPr lang="en-US" sz="2200" dirty="0">
                <a:solidFill>
                  <a:schemeClr val="accent4">
                    <a:lumMod val="75000"/>
                  </a:schemeClr>
                </a:solidFill>
                <a:latin typeface="Garamond" panose="02020404030301010803" pitchFamily="18" charset="0"/>
                <a:ea typeface="Times New Roman" panose="02020603050405020304" pitchFamily="18" charset="0"/>
              </a:rPr>
              <a:t>“</a:t>
            </a:r>
            <a:r>
              <a:rPr lang="en-GB" sz="2200" dirty="0">
                <a:solidFill>
                  <a:schemeClr val="accent4">
                    <a:lumMod val="75000"/>
                  </a:schemeClr>
                </a:solidFill>
                <a:effectLst/>
                <a:latin typeface="Garamond" panose="02020404030301010803" pitchFamily="18" charset="0"/>
                <a:ea typeface="Times New Roman" panose="02020603050405020304" pitchFamily="18" charset="0"/>
              </a:rPr>
              <a:t>applying the ‘close connection’ test, this is a case where Tsang’s wrongful acts were so closely </a:t>
            </a:r>
            <a:br>
              <a:rPr lang="en-GB" sz="2200" dirty="0">
                <a:solidFill>
                  <a:schemeClr val="accent4">
                    <a:lumMod val="75000"/>
                  </a:schemeClr>
                </a:solidFill>
                <a:effectLst/>
                <a:latin typeface="Garamond" panose="02020404030301010803" pitchFamily="18" charset="0"/>
                <a:ea typeface="Times New Roman" panose="02020603050405020304" pitchFamily="18" charset="0"/>
              </a:rPr>
            </a:br>
            <a:r>
              <a:rPr lang="en-GB" sz="2200" dirty="0">
                <a:solidFill>
                  <a:schemeClr val="accent4">
                    <a:lumMod val="75000"/>
                  </a:schemeClr>
                </a:solidFill>
                <a:effectLst/>
                <a:latin typeface="Garamond" panose="02020404030301010803" pitchFamily="18" charset="0"/>
                <a:ea typeface="Times New Roman" panose="02020603050405020304" pitchFamily="18" charset="0"/>
              </a:rPr>
              <a:t>   connected to his employment that it is fair and just to hold the defendant vicariously liable. In </a:t>
            </a:r>
            <a:br>
              <a:rPr lang="en-GB" sz="2200" dirty="0">
                <a:solidFill>
                  <a:schemeClr val="accent4">
                    <a:lumMod val="75000"/>
                  </a:schemeClr>
                </a:solidFill>
                <a:effectLst/>
                <a:latin typeface="Garamond" panose="02020404030301010803" pitchFamily="18" charset="0"/>
                <a:ea typeface="Times New Roman" panose="02020603050405020304" pitchFamily="18" charset="0"/>
              </a:rPr>
            </a:br>
            <a:r>
              <a:rPr lang="en-GB" sz="2200" dirty="0">
                <a:solidFill>
                  <a:schemeClr val="accent4">
                    <a:lumMod val="75000"/>
                  </a:schemeClr>
                </a:solidFill>
                <a:effectLst/>
                <a:latin typeface="Garamond" panose="02020404030301010803" pitchFamily="18" charset="0"/>
                <a:ea typeface="Times New Roman" panose="02020603050405020304" pitchFamily="18" charset="0"/>
              </a:rPr>
              <a:t>   other words, I find the defendant liable on the grounds of vicarious liability.” (Chung J.)</a:t>
            </a:r>
            <a:br>
              <a:rPr lang="en-US" sz="2200" dirty="0">
                <a:solidFill>
                  <a:srgbClr val="002060"/>
                </a:solidFill>
                <a:effectLst/>
                <a:latin typeface="Times New Roman" panose="02020603050405020304" pitchFamily="18" charset="0"/>
                <a:ea typeface="Times New Roman" panose="02020603050405020304" pitchFamily="18" charset="0"/>
              </a:rPr>
            </a:br>
            <a:r>
              <a:rPr lang="en-GB" sz="1800" dirty="0">
                <a:solidFill>
                  <a:srgbClr val="002060"/>
                </a:solidFill>
                <a:effectLst/>
                <a:latin typeface="Times New Roman" panose="02020603050405020304" pitchFamily="18" charset="0"/>
                <a:ea typeface="Times New Roman" panose="02020603050405020304" pitchFamily="18" charset="0"/>
              </a:rPr>
              <a:t> </a:t>
            </a:r>
            <a:br>
              <a:rPr lang="en-US" sz="1800" dirty="0">
                <a:solidFill>
                  <a:srgbClr val="002060"/>
                </a:solidFill>
                <a:effectLst/>
                <a:latin typeface="Times New Roman" panose="02020603050405020304" pitchFamily="18" charset="0"/>
                <a:ea typeface="Times New Roman" panose="02020603050405020304" pitchFamily="18" charset="0"/>
              </a:rPr>
            </a:br>
            <a:r>
              <a:rPr lang="en-GB" sz="1800" dirty="0">
                <a:solidFill>
                  <a:srgbClr val="002060"/>
                </a:solidFill>
                <a:effectLst/>
                <a:latin typeface="Times New Roman" panose="02020603050405020304" pitchFamily="18" charset="0"/>
                <a:ea typeface="Times New Roman" panose="02020603050405020304" pitchFamily="18" charset="0"/>
              </a:rPr>
              <a:t> </a:t>
            </a:r>
            <a:br>
              <a:rPr lang="en-US" sz="1800" dirty="0">
                <a:solidFill>
                  <a:srgbClr val="002060"/>
                </a:solidFill>
                <a:effectLst/>
                <a:latin typeface="Times New Roman" panose="02020603050405020304" pitchFamily="18" charset="0"/>
                <a:ea typeface="Times New Roman" panose="02020603050405020304" pitchFamily="18" charset="0"/>
              </a:rPr>
            </a:br>
            <a:r>
              <a:rPr lang="en-GB" sz="2900" b="1" dirty="0">
                <a:solidFill>
                  <a:srgbClr val="C00000"/>
                </a:solidFill>
                <a:effectLst/>
                <a:latin typeface="Garamond" panose="02020404030301010803" pitchFamily="18" charset="0"/>
                <a:ea typeface="Times New Roman" panose="02020603050405020304" pitchFamily="18" charset="0"/>
              </a:rPr>
              <a:t>E.</a:t>
            </a:r>
            <a:r>
              <a:rPr lang="en-GB" sz="2900" dirty="0">
                <a:solidFill>
                  <a:srgbClr val="C00000"/>
                </a:solidFill>
                <a:effectLst/>
                <a:latin typeface="Garamond" panose="02020404030301010803" pitchFamily="18" charset="0"/>
                <a:ea typeface="Times New Roman" panose="02020603050405020304" pitchFamily="18" charset="0"/>
              </a:rPr>
              <a:t>	</a:t>
            </a:r>
            <a:r>
              <a:rPr lang="en-GB" sz="2900" b="1" dirty="0">
                <a:solidFill>
                  <a:srgbClr val="C00000"/>
                </a:solidFill>
                <a:effectLst/>
                <a:latin typeface="Garamond" panose="02020404030301010803" pitchFamily="18" charset="0"/>
                <a:ea typeface="Times New Roman" panose="02020603050405020304" pitchFamily="18" charset="0"/>
              </a:rPr>
              <a:t>Dual Vicarious Liability</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In some case, the courts are unable to decide which of employer A or employer B should be held vicariously liable.</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i="1" dirty="0" err="1">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Viasystems</a:t>
            </a:r>
            <a:r>
              <a:rPr lang="en-GB" sz="22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(Tyneside) Ltd v Thermal Transfer (Northern) Ltd </a:t>
            </a:r>
            <a:r>
              <a:rPr lang="en-GB" sz="22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[2005] 4 All E.R. 1181</a:t>
            </a:r>
            <a:r>
              <a:rPr lang="en-GB" sz="22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&lt;r&gt;</a:t>
            </a:r>
            <a:r>
              <a:rPr lang="en-GB" sz="22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FF0000"/>
                </a:solidFill>
                <a:effectLst/>
                <a:latin typeface="Tms Rmn"/>
                <a:ea typeface="Times New Roman" panose="02020603050405020304" pitchFamily="18" charset="0"/>
                <a:cs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Various Claimants v Catholic Child Welfare Society</a:t>
            </a:r>
            <a:r>
              <a:rPr lang="en-GB" sz="2200" dirty="0">
                <a:solidFill>
                  <a:srgbClr val="FF0000"/>
                </a:solidFill>
                <a:effectLst/>
                <a:latin typeface="Garamond" panose="02020404030301010803" pitchFamily="18" charset="0"/>
                <a:ea typeface="Times New Roman" panose="02020603050405020304" pitchFamily="18" charset="0"/>
              </a:rPr>
              <a:t> [2012] 3 WLR 1319</a:t>
            </a:r>
            <a:br>
              <a:rPr lang="en-US" sz="2200" dirty="0">
                <a:solidFill>
                  <a:srgbClr val="FF0000"/>
                </a:solidFill>
                <a:effectLst/>
                <a:latin typeface="Times New Roman" panose="02020603050405020304" pitchFamily="18" charset="0"/>
                <a:ea typeface="Times New Roman" panose="02020603050405020304" pitchFamily="18" charset="0"/>
              </a:rPr>
            </a:br>
            <a:br>
              <a:rPr lang="en-GB" sz="2200" b="1"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endParaRPr lang="en-US" sz="2200" dirty="0">
              <a:solidFill>
                <a:srgbClr val="002060"/>
              </a:solidFill>
            </a:endParaRPr>
          </a:p>
        </p:txBody>
      </p:sp>
      <p:pic>
        <p:nvPicPr>
          <p:cNvPr id="10242" name="Picture 2" descr="Luxury Hotel Doorman Reveals the Simple ...">
            <a:extLst>
              <a:ext uri="{FF2B5EF4-FFF2-40B4-BE49-F238E27FC236}">
                <a16:creationId xmlns:a16="http://schemas.microsoft.com/office/drawing/2014/main" id="{FF800DD7-E78C-317A-1FFE-640200F21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3325" y="59725"/>
            <a:ext cx="2725440" cy="204144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ccounts Payable Fraud ...">
            <a:extLst>
              <a:ext uri="{FF2B5EF4-FFF2-40B4-BE49-F238E27FC236}">
                <a16:creationId xmlns:a16="http://schemas.microsoft.com/office/drawing/2014/main" id="{9F152AED-4F01-89CD-A4AB-86CB859E3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9838" y="2813117"/>
            <a:ext cx="2462582" cy="168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4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7A2B-B37A-00C5-48F9-FFEAAB01057D}"/>
              </a:ext>
            </a:extLst>
          </p:cNvPr>
          <p:cNvSpPr>
            <a:spLocks noGrp="1"/>
          </p:cNvSpPr>
          <p:nvPr>
            <p:ph type="title"/>
          </p:nvPr>
        </p:nvSpPr>
        <p:spPr>
          <a:xfrm>
            <a:off x="1" y="1823"/>
            <a:ext cx="12191998" cy="6858000"/>
          </a:xfrm>
          <a:solidFill>
            <a:schemeClr val="accent3">
              <a:lumMod val="20000"/>
              <a:lumOff val="80000"/>
            </a:schemeClr>
          </a:solidFill>
        </p:spPr>
        <p:txBody>
          <a:bodyPr>
            <a:normAutofit fontScale="90000"/>
          </a:bodyPr>
          <a:lstStyle/>
          <a:p>
            <a:pPr marL="0" marR="0">
              <a:spcBef>
                <a:spcPts val="0"/>
              </a:spcBef>
              <a:spcAft>
                <a:spcPts val="0"/>
              </a:spcAft>
              <a:tabLst>
                <a:tab pos="360045" algn="l"/>
              </a:tabLst>
            </a:pPr>
            <a:r>
              <a:rPr lang="en-GB" sz="2900" b="1" i="0" dirty="0">
                <a:solidFill>
                  <a:srgbClr val="C00000"/>
                </a:solidFill>
                <a:effectLst/>
                <a:latin typeface="Garamond" panose="02020404030301010803" pitchFamily="18" charset="0"/>
                <a:ea typeface="Times New Roman" panose="02020603050405020304" pitchFamily="18" charset="0"/>
              </a:rPr>
              <a:t>II	Non-Delegable Duties</a:t>
            </a:r>
            <a:br>
              <a:rPr lang="en-GB" sz="2900" b="1" i="0" dirty="0">
                <a:solidFill>
                  <a:srgbClr val="C00000"/>
                </a:solidFill>
                <a:effectLst/>
                <a:latin typeface="Garamond" panose="02020404030301010803" pitchFamily="18" charset="0"/>
                <a:ea typeface="Times New Roman" panose="02020603050405020304" pitchFamily="18" charset="0"/>
              </a:rPr>
            </a:br>
            <a:br>
              <a:rPr lang="en-US" sz="1800" i="1" dirty="0">
                <a:solidFill>
                  <a:srgbClr val="C0000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One who engages independent contractors isn’t usually liable for the torts they commit while doing their work. But it is possible to be held liable if one negligently engaged incompetent contractors or supplied an insufficient team of workers.</a:t>
            </a:r>
            <a:br>
              <a:rPr lang="en-GB" sz="2200" dirty="0">
                <a:solidFill>
                  <a:srgbClr val="002060"/>
                </a:solidFill>
                <a:effectLst/>
                <a:latin typeface="Garamond" panose="02020404030301010803" pitchFamily="18" charset="0"/>
                <a:ea typeface="Times New Roman" panose="02020603050405020304" pitchFamily="18" charset="0"/>
              </a:rPr>
            </a:br>
            <a:br>
              <a:rPr lang="en-US" sz="1600" dirty="0">
                <a:solidFill>
                  <a:srgbClr val="002060"/>
                </a:solidFill>
                <a:effectLst/>
                <a:latin typeface="Times New Roman" panose="02020603050405020304" pitchFamily="18" charset="0"/>
                <a:ea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Shan He Electronics Components Co Ltd v </a:t>
            </a:r>
            <a:r>
              <a:rPr lang="en-GB" sz="2200" i="1" dirty="0" err="1">
                <a:solidFill>
                  <a:srgbClr val="FF0000"/>
                </a:solidFill>
                <a:effectLst/>
                <a:latin typeface="Garamond" panose="02020404030301010803" pitchFamily="18" charset="0"/>
                <a:ea typeface="Times New Roman" panose="02020603050405020304" pitchFamily="18" charset="0"/>
              </a:rPr>
              <a:t>Skybo</a:t>
            </a:r>
            <a:r>
              <a:rPr lang="en-GB" sz="2200" i="1" dirty="0">
                <a:solidFill>
                  <a:srgbClr val="FF0000"/>
                </a:solidFill>
                <a:effectLst/>
                <a:latin typeface="Garamond" panose="02020404030301010803" pitchFamily="18" charset="0"/>
                <a:ea typeface="Times New Roman" panose="02020603050405020304" pitchFamily="18" charset="0"/>
              </a:rPr>
              <a:t> International Food Co Ltd</a:t>
            </a:r>
            <a:r>
              <a:rPr lang="en-GB" sz="2200" dirty="0">
                <a:solidFill>
                  <a:srgbClr val="FF0000"/>
                </a:solidFill>
                <a:effectLst/>
                <a:latin typeface="Garamond" panose="02020404030301010803" pitchFamily="18" charset="0"/>
                <a:ea typeface="Times New Roman" panose="02020603050405020304" pitchFamily="18" charset="0"/>
              </a:rPr>
              <a:t> [2002] HKCUI 212</a:t>
            </a:r>
            <a:br>
              <a:rPr lang="en-US" sz="700" dirty="0">
                <a:solidFill>
                  <a:srgbClr val="FF0000"/>
                </a:solidFill>
                <a:latin typeface="Times New Roman" panose="02020603050405020304" pitchFamily="18" charset="0"/>
                <a:ea typeface="Times New Roman" panose="02020603050405020304" pitchFamily="18" charset="0"/>
              </a:rPr>
            </a:br>
            <a:br>
              <a:rPr lang="en-US" sz="700" dirty="0">
                <a:solidFill>
                  <a:srgbClr val="FF0000"/>
                </a:solidFill>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a:t>
            </a:r>
            <a:r>
              <a:rPr lang="en-GB" sz="2200" dirty="0">
                <a:solidFill>
                  <a:srgbClr val="990000"/>
                </a:solidFill>
                <a:effectLst/>
                <a:latin typeface="Garamond" panose="02020404030301010803" pitchFamily="18" charset="0"/>
                <a:ea typeface="Times New Roman" panose="02020603050405020304" pitchFamily="18" charset="0"/>
              </a:rPr>
              <a:t>“[T]he employer of an independent contractor is not [generally] responsible for a tort committed by the contractor ... </a:t>
            </a:r>
            <a:br>
              <a:rPr lang="en-GB" sz="2200" dirty="0">
                <a:solidFill>
                  <a:srgbClr val="990000"/>
                </a:solidFill>
                <a:effectLst/>
                <a:latin typeface="Garamond" panose="02020404030301010803" pitchFamily="18" charset="0"/>
                <a:ea typeface="Times New Roman" panose="02020603050405020304" pitchFamily="18" charset="0"/>
              </a:rPr>
            </a:br>
            <a:r>
              <a:rPr lang="en-GB" sz="2200" dirty="0">
                <a:solidFill>
                  <a:srgbClr val="990000"/>
                </a:solidFill>
                <a:effectLst/>
                <a:latin typeface="Garamond" panose="02020404030301010803" pitchFamily="18" charset="0"/>
                <a:ea typeface="Times New Roman" panose="02020603050405020304" pitchFamily="18" charset="0"/>
              </a:rPr>
              <a:t>    But [he may be] … [if] he has negligently engaged an incompetent contractor, or employed too few men, or has  </a:t>
            </a:r>
            <a:br>
              <a:rPr lang="en-GB" sz="2200" dirty="0">
                <a:solidFill>
                  <a:srgbClr val="990000"/>
                </a:solidFill>
                <a:effectLst/>
                <a:latin typeface="Garamond" panose="02020404030301010803" pitchFamily="18" charset="0"/>
                <a:ea typeface="Times New Roman" panose="02020603050405020304" pitchFamily="18" charset="0"/>
              </a:rPr>
            </a:br>
            <a:r>
              <a:rPr lang="en-GB" sz="2200" dirty="0">
                <a:solidFill>
                  <a:srgbClr val="990000"/>
                </a:solidFill>
                <a:effectLst/>
                <a:latin typeface="Garamond" panose="02020404030301010803" pitchFamily="18" charset="0"/>
                <a:ea typeface="Times New Roman" panose="02020603050405020304" pitchFamily="18" charset="0"/>
              </a:rPr>
              <a:t>    interfered with the way the work had to be carried out or has authorized or ratified the negligent act.” (Deputy J Gill)</a:t>
            </a:r>
            <a:br>
              <a:rPr lang="en-US" sz="2200" dirty="0">
                <a:solidFill>
                  <a:srgbClr val="990000"/>
                </a:solidFill>
                <a:effectLst/>
                <a:latin typeface="Garamond" panose="02020404030301010803" pitchFamily="18" charset="0"/>
                <a:ea typeface="Times New Roman" panose="02020603050405020304" pitchFamily="18" charset="0"/>
              </a:rPr>
            </a:br>
            <a:r>
              <a:rPr lang="en-GB" sz="2200" dirty="0">
                <a:solidFill>
                  <a:srgbClr val="990000"/>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US" sz="2200" dirty="0">
                <a:solidFill>
                  <a:srgbClr val="002060"/>
                </a:solidFill>
                <a:effectLst/>
                <a:latin typeface="Garamond" panose="02020404030301010803" pitchFamily="18" charset="0"/>
                <a:ea typeface="Times New Roman" panose="02020603050405020304" pitchFamily="18" charset="0"/>
              </a:rPr>
              <a:t>Employers can also be held liable whe</a:t>
            </a:r>
            <a:r>
              <a:rPr lang="en-US" sz="2200" dirty="0">
                <a:solidFill>
                  <a:srgbClr val="002060"/>
                </a:solidFill>
                <a:latin typeface="Garamond" panose="02020404030301010803" pitchFamily="18" charset="0"/>
                <a:ea typeface="Times New Roman" panose="02020603050405020304" pitchFamily="18" charset="0"/>
              </a:rPr>
              <a:t>re they can be said to have been in breach of a </a:t>
            </a:r>
            <a:r>
              <a:rPr lang="en-GB" sz="2200" dirty="0">
                <a:solidFill>
                  <a:srgbClr val="002060"/>
                </a:solidFill>
                <a:effectLst/>
                <a:latin typeface="Garamond" panose="02020404030301010803" pitchFamily="18" charset="0"/>
                <a:ea typeface="Times New Roman" panose="02020603050405020304" pitchFamily="18" charset="0"/>
              </a:rPr>
              <a:t>non-delegable duty. </a:t>
            </a:r>
            <a:br>
              <a:rPr lang="en-US"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In such cases, P’s entitlement to sue hangs on the fact that although D effectively delegated the task, </a:t>
            </a:r>
            <a:r>
              <a:rPr lang="en-GB" sz="2200" u="sng" dirty="0">
                <a:solidFill>
                  <a:srgbClr val="002060"/>
                </a:solidFill>
                <a:effectLst/>
                <a:latin typeface="Garamond" panose="02020404030301010803" pitchFamily="18" charset="0"/>
                <a:ea typeface="Times New Roman" panose="02020603050405020304" pitchFamily="18" charset="0"/>
              </a:rPr>
              <a:t>he was </a:t>
            </a:r>
            <a:r>
              <a:rPr lang="en-GB" sz="2200" i="1" u="sng" dirty="0">
                <a:solidFill>
                  <a:srgbClr val="002060"/>
                </a:solidFill>
                <a:effectLst/>
                <a:latin typeface="Garamond" panose="02020404030301010803" pitchFamily="18" charset="0"/>
                <a:ea typeface="Times New Roman" panose="02020603050405020304" pitchFamily="18" charset="0"/>
              </a:rPr>
              <a:t>unable to delegate the legal responsibility</a:t>
            </a:r>
            <a:r>
              <a:rPr lang="en-GB" sz="2200" u="sng" dirty="0">
                <a:solidFill>
                  <a:srgbClr val="002060"/>
                </a:solidFill>
                <a:effectLst/>
                <a:latin typeface="Garamond" panose="02020404030301010803" pitchFamily="18" charset="0"/>
                <a:ea typeface="Times New Roman" panose="02020603050405020304" pitchFamily="18" charset="0"/>
              </a:rPr>
              <a:t> for the performance of the task</a:t>
            </a:r>
            <a:r>
              <a:rPr lang="en-GB" sz="2200" dirty="0">
                <a:solidFill>
                  <a:srgbClr val="002060"/>
                </a:solidFill>
                <a:effectLst/>
                <a:latin typeface="Garamond" panose="02020404030301010803" pitchFamily="18" charset="0"/>
                <a:ea typeface="Times New Roman" panose="02020603050405020304" pitchFamily="18" charset="0"/>
              </a:rPr>
              <a:t>.</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b="0" dirty="0">
                <a:solidFill>
                  <a:srgbClr val="002060"/>
                </a:solidFill>
                <a:effectLst/>
                <a:latin typeface="Garamond" panose="02020404030301010803" pitchFamily="18" charset="0"/>
                <a:ea typeface="Times New Roman" panose="02020603050405020304" pitchFamily="18" charset="0"/>
              </a:rPr>
              <a:t> </a:t>
            </a:r>
            <a:br>
              <a:rPr lang="en-US" sz="2200" b="1" dirty="0">
                <a:solidFill>
                  <a:srgbClr val="002060"/>
                </a:solidFill>
                <a:effectLst/>
                <a:latin typeface="Times New Roman" panose="02020603050405020304" pitchFamily="18" charset="0"/>
                <a:ea typeface="Times New Roman" panose="02020603050405020304" pitchFamily="18" charset="0"/>
              </a:rPr>
            </a:br>
            <a:r>
              <a:rPr lang="en-GB" sz="2200" i="1" spc="-15" dirty="0">
                <a:solidFill>
                  <a:srgbClr val="FF0000"/>
                </a:solidFill>
                <a:effectLst/>
                <a:latin typeface="Garamond" panose="02020404030301010803" pitchFamily="18" charset="0"/>
                <a:ea typeface="Times New Roman" panose="02020603050405020304" pitchFamily="18" charset="0"/>
              </a:rPr>
              <a:t>Cassidy v Ministry of Health</a:t>
            </a:r>
            <a:r>
              <a:rPr lang="en-GB" sz="2200" spc="-15" dirty="0">
                <a:solidFill>
                  <a:srgbClr val="FF0000"/>
                </a:solidFill>
                <a:effectLst/>
                <a:latin typeface="Garamond" panose="02020404030301010803" pitchFamily="18" charset="0"/>
                <a:ea typeface="Times New Roman" panose="02020603050405020304" pitchFamily="18" charset="0"/>
              </a:rPr>
              <a:t> [1951] 2 KB 343</a:t>
            </a:r>
            <a:br>
              <a:rPr lang="en-GB" sz="2200" spc="-15" dirty="0">
                <a:solidFill>
                  <a:srgbClr val="FF0000"/>
                </a:solidFill>
                <a:effectLst/>
                <a:latin typeface="Garamond" panose="02020404030301010803" pitchFamily="18" charset="0"/>
                <a:ea typeface="Times New Roman" panose="02020603050405020304" pitchFamily="18" charset="0"/>
              </a:rPr>
            </a:br>
            <a:br>
              <a:rPr lang="en-US" sz="900" dirty="0">
                <a:solidFill>
                  <a:srgbClr val="002060"/>
                </a:solidFill>
                <a:effectLst/>
                <a:latin typeface="Times New Roman" panose="02020603050405020304" pitchFamily="18" charset="0"/>
                <a:ea typeface="Times New Roman" panose="02020603050405020304" pitchFamily="18" charset="0"/>
              </a:rPr>
            </a:br>
            <a:r>
              <a:rPr lang="en-GB" sz="2200" spc="-15" dirty="0">
                <a:solidFill>
                  <a:srgbClr val="002060"/>
                </a:solidFill>
                <a:effectLst/>
                <a:latin typeface="Garamond" panose="02020404030301010803" pitchFamily="18" charset="0"/>
                <a:ea typeface="Times New Roman" panose="02020603050405020304" pitchFamily="18" charset="0"/>
              </a:rPr>
              <a:t>  </a:t>
            </a:r>
            <a:r>
              <a:rPr lang="en-GB" sz="2200" spc="-15" dirty="0">
                <a:solidFill>
                  <a:srgbClr val="990000"/>
                </a:solidFill>
                <a:effectLst/>
                <a:latin typeface="Garamond" panose="02020404030301010803" pitchFamily="18" charset="0"/>
                <a:ea typeface="Times New Roman" panose="02020603050405020304" pitchFamily="18" charset="0"/>
              </a:rPr>
              <a:t>“W</a:t>
            </a:r>
            <a:r>
              <a:rPr lang="en-GB" sz="2200" dirty="0">
                <a:solidFill>
                  <a:srgbClr val="990000"/>
                </a:solidFill>
                <a:effectLst/>
                <a:latin typeface="Garamond" panose="02020404030301010803" pitchFamily="18" charset="0"/>
                <a:ea typeface="Times New Roman" panose="02020603050405020304" pitchFamily="18" charset="0"/>
              </a:rPr>
              <a:t>here a person is himself under a duty to use care, he cannot get rid of it by </a:t>
            </a:r>
            <a:br>
              <a:rPr lang="en-GB" sz="2200" dirty="0">
                <a:solidFill>
                  <a:srgbClr val="990000"/>
                </a:solidFill>
                <a:effectLst/>
                <a:latin typeface="Garamond" panose="02020404030301010803" pitchFamily="18" charset="0"/>
                <a:ea typeface="Times New Roman" panose="02020603050405020304" pitchFamily="18" charset="0"/>
              </a:rPr>
            </a:br>
            <a:r>
              <a:rPr lang="en-GB" sz="2200" dirty="0">
                <a:solidFill>
                  <a:srgbClr val="990000"/>
                </a:solidFill>
                <a:effectLst/>
                <a:latin typeface="Garamond" panose="02020404030301010803" pitchFamily="18" charset="0"/>
                <a:ea typeface="Times New Roman" panose="02020603050405020304" pitchFamily="18" charset="0"/>
              </a:rPr>
              <a:t>   delegating the performance of it to someone else.”  (Denning LJ)</a:t>
            </a:r>
            <a:br>
              <a:rPr lang="en-US" sz="2200" dirty="0">
                <a:solidFill>
                  <a:srgbClr val="990000"/>
                </a:solidFill>
                <a:effectLst/>
                <a:latin typeface="Times New Roman" panose="02020603050405020304" pitchFamily="18" charset="0"/>
                <a:ea typeface="Times New Roman" panose="02020603050405020304" pitchFamily="18" charset="0"/>
              </a:rPr>
            </a:br>
            <a:r>
              <a:rPr lang="en-GB" sz="2200" dirty="0">
                <a:solidFill>
                  <a:srgbClr val="990000"/>
                </a:solidFill>
                <a:effectLst/>
                <a:latin typeface="Garamond" panose="02020404030301010803" pitchFamily="18" charset="0"/>
                <a:ea typeface="Times New Roman" panose="02020603050405020304" pitchFamily="18" charset="0"/>
              </a:rPr>
              <a:t> </a:t>
            </a:r>
            <a:br>
              <a:rPr lang="en-US" sz="2200" dirty="0">
                <a:solidFill>
                  <a:srgbClr val="002060"/>
                </a:solidFill>
                <a:effectLst/>
                <a:latin typeface="Times New Roman" panose="02020603050405020304"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It is a question of law whether a non-delegable duty is owed. </a:t>
            </a:r>
            <a:br>
              <a:rPr lang="en-US" sz="2200" dirty="0">
                <a:solidFill>
                  <a:srgbClr val="002060"/>
                </a:solidFill>
                <a:effectLst/>
                <a:latin typeface="Times New Roman" panose="02020603050405020304" pitchFamily="18" charset="0"/>
                <a:ea typeface="Times New Roman" panose="02020603050405020304" pitchFamily="18" charset="0"/>
              </a:rPr>
            </a:br>
            <a:endParaRPr lang="en-US" sz="2200" dirty="0">
              <a:solidFill>
                <a:srgbClr val="002060"/>
              </a:solidFill>
            </a:endParaRPr>
          </a:p>
        </p:txBody>
      </p:sp>
      <p:pic>
        <p:nvPicPr>
          <p:cNvPr id="11268" name="Picture 4" descr="From Sade to Slade: Background music in ...">
            <a:extLst>
              <a:ext uri="{FF2B5EF4-FFF2-40B4-BE49-F238E27FC236}">
                <a16:creationId xmlns:a16="http://schemas.microsoft.com/office/drawing/2014/main" id="{27362A62-5B88-A8B3-696C-54905ACEE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1974" y="4552545"/>
            <a:ext cx="3690025" cy="230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30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835E-749E-BFFB-4DF3-B9DD92596B22}"/>
              </a:ext>
            </a:extLst>
          </p:cNvPr>
          <p:cNvSpPr>
            <a:spLocks noGrp="1"/>
          </p:cNvSpPr>
          <p:nvPr>
            <p:ph type="title"/>
          </p:nvPr>
        </p:nvSpPr>
        <p:spPr>
          <a:xfrm>
            <a:off x="-1" y="0"/>
            <a:ext cx="12192001" cy="6858000"/>
          </a:xfrm>
          <a:solidFill>
            <a:srgbClr val="FFCC99"/>
          </a:solidFill>
        </p:spPr>
        <p:txBody>
          <a:bodyPr>
            <a:noAutofit/>
          </a:bodyPr>
          <a:lstStyle/>
          <a:p>
            <a:pPr marL="0" marR="0">
              <a:spcBef>
                <a:spcPts val="0"/>
              </a:spcBef>
              <a:spcAft>
                <a:spcPts val="0"/>
              </a:spcAft>
              <a:tabLst>
                <a:tab pos="360045" algn="l"/>
              </a:tabLst>
            </a:pPr>
            <a:r>
              <a:rPr lang="en-GB" sz="2000" dirty="0">
                <a:solidFill>
                  <a:srgbClr val="7030A0"/>
                </a:solidFill>
                <a:effectLst/>
                <a:latin typeface="Garamond" panose="02020404030301010803" pitchFamily="18" charset="0"/>
                <a:ea typeface="Times New Roman" panose="02020603050405020304" pitchFamily="18" charset="0"/>
              </a:rPr>
              <a:t>Unfortunately, a universally accepted theory about non-delegable duties is missing. I have written about them (and so as Christian Witting:</a:t>
            </a:r>
            <a:r>
              <a:rPr lang="en-GB" sz="2000" dirty="0">
                <a:solidFill>
                  <a:srgbClr val="002060"/>
                </a:solidFill>
                <a:effectLst/>
                <a:latin typeface="Garamond" panose="02020404030301010803" pitchFamily="18" charset="0"/>
                <a:ea typeface="Times New Roman" panose="02020603050405020304" pitchFamily="18" charset="0"/>
              </a:rPr>
              <a:t> </a:t>
            </a:r>
            <a:r>
              <a:rPr lang="en-GB" sz="2000" dirty="0">
                <a:solidFill>
                  <a:schemeClr val="tx1">
                    <a:lumMod val="95000"/>
                    <a:lumOff val="5000"/>
                  </a:schemeClr>
                </a:solidFill>
                <a:effectLst/>
                <a:latin typeface="Garamond" panose="02020404030301010803" pitchFamily="18" charset="0"/>
                <a:ea typeface="Times New Roman" panose="02020603050405020304" pitchFamily="18" charset="0"/>
              </a:rPr>
              <a:t>see Word document for details</a:t>
            </a:r>
            <a:r>
              <a:rPr lang="en-GB" sz="2000" dirty="0">
                <a:solidFill>
                  <a:srgbClr val="002060"/>
                </a:solidFill>
                <a:effectLst/>
                <a:latin typeface="Garamond" panose="02020404030301010803" pitchFamily="18" charset="0"/>
                <a:ea typeface="Times New Roman" panose="02020603050405020304" pitchFamily="18" charset="0"/>
              </a:rPr>
              <a:t>).</a:t>
            </a:r>
            <a:br>
              <a:rPr lang="en-US" sz="2000" dirty="0">
                <a:solidFill>
                  <a:srgbClr val="002060"/>
                </a:solidFill>
                <a:effectLst/>
                <a:latin typeface="Garamond" panose="02020404030301010803" pitchFamily="18" charset="0"/>
                <a:ea typeface="Times New Roman" panose="02020603050405020304" pitchFamily="18" charset="0"/>
              </a:rPr>
            </a:br>
            <a:r>
              <a:rPr lang="en-GB" sz="1400" dirty="0">
                <a:solidFill>
                  <a:srgbClr val="002060"/>
                </a:solidFill>
                <a:effectLst/>
                <a:latin typeface="Garamond" panose="02020404030301010803" pitchFamily="18" charset="0"/>
                <a:ea typeface="Times New Roman" panose="02020603050405020304" pitchFamily="18" charset="0"/>
              </a:rPr>
              <a:t> </a:t>
            </a:r>
            <a:br>
              <a:rPr lang="en-US" sz="1400" dirty="0">
                <a:solidFill>
                  <a:srgbClr val="002060"/>
                </a:solidFill>
                <a:effectLst/>
                <a:latin typeface="Garamond" panose="02020404030301010803" pitchFamily="18" charset="0"/>
                <a:ea typeface="Times New Roman" panose="02020603050405020304" pitchFamily="18" charset="0"/>
              </a:rPr>
            </a:br>
            <a:r>
              <a:rPr lang="en-US" sz="2000" dirty="0">
                <a:solidFill>
                  <a:srgbClr val="7030A0"/>
                </a:solidFill>
                <a:effectLst/>
                <a:latin typeface="Garamond" panose="02020404030301010803" pitchFamily="18" charset="0"/>
                <a:ea typeface="Times New Roman" panose="02020603050405020304" pitchFamily="18" charset="0"/>
              </a:rPr>
              <a:t>My argument (accepted in Australia in </a:t>
            </a:r>
            <a:r>
              <a:rPr lang="en-GB" sz="2000" i="1" dirty="0">
                <a:solidFill>
                  <a:srgbClr val="7030A0"/>
                </a:solidFill>
                <a:effectLst/>
                <a:latin typeface="Garamond" panose="02020404030301010803" pitchFamily="18" charset="0"/>
                <a:ea typeface="Times New Roman" panose="02020603050405020304" pitchFamily="18" charset="0"/>
              </a:rPr>
              <a:t>Leichhardt Municipal Council v Montgomery</a:t>
            </a:r>
            <a:r>
              <a:rPr lang="en-GB" sz="2000" dirty="0">
                <a:solidFill>
                  <a:srgbClr val="7030A0"/>
                </a:solidFill>
                <a:effectLst/>
                <a:latin typeface="Garamond" panose="02020404030301010803" pitchFamily="18" charset="0"/>
                <a:ea typeface="Times New Roman" panose="02020603050405020304" pitchFamily="18" charset="0"/>
              </a:rPr>
              <a:t> (2007) HCA 6) is roughly</a:t>
            </a:r>
            <a:r>
              <a:rPr lang="en-US" sz="2000" dirty="0">
                <a:solidFill>
                  <a:srgbClr val="7030A0"/>
                </a:solidFill>
                <a:effectLst/>
                <a:latin typeface="Garamond" panose="02020404030301010803" pitchFamily="18" charset="0"/>
                <a:ea typeface="Times New Roman" panose="02020603050405020304" pitchFamily="18" charset="0"/>
              </a:rPr>
              <a:t>:</a:t>
            </a:r>
            <a:br>
              <a:rPr lang="en-US"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(1)	Assumptions of Responsibility (understood in the same way as extended </a:t>
            </a:r>
            <a:r>
              <a:rPr lang="en-GB" sz="2000" i="1" dirty="0">
                <a:solidFill>
                  <a:srgbClr val="7030A0"/>
                </a:solidFill>
                <a:effectLst/>
                <a:latin typeface="Garamond" panose="02020404030301010803" pitchFamily="18" charset="0"/>
                <a:ea typeface="Times New Roman" panose="02020603050405020304" pitchFamily="18" charset="0"/>
              </a:rPr>
              <a:t>Hedley-Byrne</a:t>
            </a:r>
            <a:r>
              <a:rPr lang="en-GB" sz="2000" dirty="0">
                <a:solidFill>
                  <a:srgbClr val="7030A0"/>
                </a:solidFill>
                <a:effectLst/>
                <a:latin typeface="Garamond" panose="02020404030301010803" pitchFamily="18" charset="0"/>
                <a:ea typeface="Times New Roman" panose="02020603050405020304" pitchFamily="18" charset="0"/>
              </a:rPr>
              <a:t> cases are understood), PLUS</a:t>
            </a:r>
            <a:br>
              <a:rPr lang="en-US"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(2)	The presence of an affirmative duty, AND</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(3)	I don’t think that they invariably impose strict liability:</a:t>
            </a:r>
            <a:br>
              <a:rPr lang="en-US" sz="2000" dirty="0">
                <a:solidFill>
                  <a:srgbClr val="7030A0"/>
                </a:solidFill>
                <a:effectLst/>
                <a:latin typeface="Garamond" panose="02020404030301010803" pitchFamily="18" charset="0"/>
                <a:ea typeface="Times New Roman" panose="02020603050405020304" pitchFamily="18" charset="0"/>
              </a:rPr>
            </a:br>
            <a:br>
              <a:rPr lang="en-US" sz="1400" dirty="0">
                <a:solidFill>
                  <a:srgbClr val="002060"/>
                </a:solidFill>
                <a:effectLst/>
                <a:latin typeface="Garamond" panose="02020404030301010803" pitchFamily="18" charset="0"/>
                <a:ea typeface="Times New Roman" panose="02020603050405020304" pitchFamily="18" charset="0"/>
              </a:rPr>
            </a:br>
            <a:r>
              <a:rPr lang="en-US" sz="2000" i="1" dirty="0">
                <a:solidFill>
                  <a:srgbClr val="FF0000"/>
                </a:solidFill>
                <a:effectLst/>
                <a:latin typeface="Garamond" panose="02020404030301010803" pitchFamily="18" charset="0"/>
                <a:ea typeface="Times New Roman" panose="02020603050405020304" pitchFamily="18" charset="0"/>
              </a:rPr>
              <a:t>Woodland v Swimming Teachers Association </a:t>
            </a:r>
            <a:r>
              <a:rPr lang="en-GB" sz="2000" dirty="0">
                <a:solidFill>
                  <a:srgbClr val="FF0000"/>
                </a:solidFill>
                <a:effectLst/>
                <a:latin typeface="Garamond" panose="02020404030301010803" pitchFamily="18" charset="0"/>
                <a:ea typeface="Times New Roman" panose="02020603050405020304" pitchFamily="18" charset="0"/>
              </a:rPr>
              <a:t>[2013] 3 WLR 1227</a:t>
            </a:r>
            <a:br>
              <a:rPr lang="en-GB" sz="2000" dirty="0">
                <a:solidFill>
                  <a:srgbClr val="00206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In a lengthy paragraph, Lord Sumption said something very similar (but gave me no acknowledgement)</a:t>
            </a:r>
            <a:br>
              <a:rPr lang="en-US"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r>
              <a:rPr lang="en-GB" sz="2000" i="1" dirty="0" err="1">
                <a:solidFill>
                  <a:srgbClr val="FF0000"/>
                </a:solidFill>
                <a:effectLst/>
                <a:latin typeface="Garamond" panose="02020404030301010803" pitchFamily="18" charset="0"/>
                <a:ea typeface="Times New Roman" panose="02020603050405020304" pitchFamily="18" charset="0"/>
              </a:rPr>
              <a:t>Armes</a:t>
            </a:r>
            <a:r>
              <a:rPr lang="en-GB" sz="2000" i="1" dirty="0">
                <a:solidFill>
                  <a:srgbClr val="FF0000"/>
                </a:solidFill>
                <a:effectLst/>
                <a:latin typeface="Garamond" panose="02020404030301010803" pitchFamily="18" charset="0"/>
                <a:ea typeface="Times New Roman" panose="02020603050405020304" pitchFamily="18" charset="0"/>
              </a:rPr>
              <a:t> v Nottinghamshire CC</a:t>
            </a:r>
            <a:r>
              <a:rPr lang="en-GB" sz="2000" dirty="0">
                <a:solidFill>
                  <a:srgbClr val="FF0000"/>
                </a:solidFill>
                <a:effectLst/>
                <a:latin typeface="Garamond" panose="02020404030301010803" pitchFamily="18" charset="0"/>
                <a:ea typeface="Times New Roman" panose="02020603050405020304" pitchFamily="18" charset="0"/>
              </a:rPr>
              <a:t> [2017] UKSC 60</a:t>
            </a:r>
            <a:br>
              <a:rPr lang="en-US" sz="2000" dirty="0">
                <a:solidFill>
                  <a:srgbClr val="00206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r>
              <a:rPr lang="en-US" sz="2000" b="1" dirty="0">
                <a:solidFill>
                  <a:srgbClr val="7030A0"/>
                </a:solidFill>
                <a:effectLst/>
                <a:latin typeface="Garamond" panose="02020404030301010803" pitchFamily="18" charset="0"/>
                <a:ea typeface="Times New Roman" panose="02020603050405020304" pitchFamily="18" charset="0"/>
              </a:rPr>
              <a:t>NB</a:t>
            </a:r>
            <a:r>
              <a:rPr lang="en-US" sz="2000" dirty="0">
                <a:solidFill>
                  <a:srgbClr val="7030A0"/>
                </a:solidFill>
                <a:effectLst/>
                <a:latin typeface="Garamond" panose="02020404030301010803" pitchFamily="18" charset="0"/>
                <a:ea typeface="Times New Roman" panose="02020603050405020304" pitchFamily="18" charset="0"/>
              </a:rPr>
              <a:t>  </a:t>
            </a:r>
            <a:r>
              <a:rPr lang="en-GB" sz="2000" dirty="0">
                <a:solidFill>
                  <a:srgbClr val="7030A0"/>
                </a:solidFill>
                <a:effectLst/>
                <a:latin typeface="Garamond" panose="02020404030301010803" pitchFamily="18" charset="0"/>
                <a:ea typeface="Times New Roman" panose="02020603050405020304" pitchFamily="18" charset="0"/>
              </a:rPr>
              <a:t>In HK, most of the non-delegable duty cases tend to centre on things going awry on buildings adjacent to roadways where work is being done by contractors.</a:t>
            </a:r>
            <a:br>
              <a:rPr lang="en-US"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r>
              <a:rPr lang="en-GB" sz="2000" i="1" dirty="0" err="1">
                <a:solidFill>
                  <a:srgbClr val="FF0000"/>
                </a:solidFill>
                <a:effectLst/>
                <a:latin typeface="Garamond" panose="02020404030301010803" pitchFamily="18" charset="0"/>
                <a:ea typeface="Times New Roman" panose="02020603050405020304" pitchFamily="18" charset="0"/>
              </a:rPr>
              <a:t>Tse</a:t>
            </a:r>
            <a:r>
              <a:rPr lang="en-GB" sz="2000" i="1" dirty="0">
                <a:solidFill>
                  <a:srgbClr val="FF0000"/>
                </a:solidFill>
                <a:effectLst/>
                <a:latin typeface="Garamond" panose="02020404030301010803" pitchFamily="18" charset="0"/>
                <a:ea typeface="Times New Roman" panose="02020603050405020304" pitchFamily="18" charset="0"/>
              </a:rPr>
              <a:t> Lai Yin v Incorporated Owners of Albert House</a:t>
            </a:r>
            <a:r>
              <a:rPr lang="en-GB" sz="2000" dirty="0">
                <a:solidFill>
                  <a:srgbClr val="FF0000"/>
                </a:solidFill>
                <a:effectLst/>
                <a:latin typeface="Garamond" panose="02020404030301010803" pitchFamily="18" charset="0"/>
                <a:ea typeface="Times New Roman" panose="02020603050405020304" pitchFamily="18" charset="0"/>
              </a:rPr>
              <a:t> [1999] HKEC 825</a:t>
            </a:r>
            <a:br>
              <a:rPr lang="en-US" sz="2000" dirty="0">
                <a:solidFill>
                  <a:srgbClr val="FF000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  </a:t>
            </a:r>
            <a:r>
              <a:rPr lang="en-GB" sz="2000" dirty="0">
                <a:solidFill>
                  <a:srgbClr val="7030A0"/>
                </a:solidFill>
                <a:effectLst/>
                <a:latin typeface="Garamond" panose="02020404030301010803" pitchFamily="18" charset="0"/>
                <a:ea typeface="Times New Roman" panose="02020603050405020304" pitchFamily="18" charset="0"/>
              </a:rPr>
              <a:t>“As the owner of the canopy, the 1st defendant owes a strict duty to the plaintiffs and the </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deceased … Whilst the 1st defendant may delegate that duty to another (in this case the 2</a:t>
            </a:r>
            <a:r>
              <a:rPr lang="en-GB" sz="2000" baseline="30000" dirty="0">
                <a:solidFill>
                  <a:srgbClr val="7030A0"/>
                </a:solidFill>
                <a:effectLst/>
                <a:latin typeface="Garamond" panose="02020404030301010803" pitchFamily="18" charset="0"/>
                <a:ea typeface="Times New Roman" panose="02020603050405020304" pitchFamily="18" charset="0"/>
              </a:rPr>
              <a:t>nd</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defendant), if that duty is not fulfilled by the 2nd defendant, then the 1st defendant’s duty is</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not discharged by such delegation … the 1st defendant’s duty is non-delegable”. (</a:t>
            </a:r>
            <a:r>
              <a:rPr lang="en-GB" sz="2000" dirty="0" err="1">
                <a:solidFill>
                  <a:srgbClr val="7030A0"/>
                </a:solidFill>
                <a:effectLst/>
                <a:latin typeface="Garamond" panose="02020404030301010803" pitchFamily="18" charset="0"/>
                <a:ea typeface="Times New Roman" panose="02020603050405020304" pitchFamily="18" charset="0"/>
              </a:rPr>
              <a:t>Suffiad</a:t>
            </a:r>
            <a:r>
              <a:rPr lang="en-GB" sz="2000" dirty="0">
                <a:solidFill>
                  <a:srgbClr val="7030A0"/>
                </a:solidFill>
                <a:effectLst/>
                <a:latin typeface="Garamond" panose="02020404030301010803" pitchFamily="18" charset="0"/>
                <a:ea typeface="Times New Roman" panose="02020603050405020304" pitchFamily="18" charset="0"/>
              </a:rPr>
              <a:t> J.)</a:t>
            </a:r>
            <a:br>
              <a:rPr lang="en-US" sz="2000" dirty="0">
                <a:solidFill>
                  <a:srgbClr val="7030A0"/>
                </a:solidFill>
                <a:effectLst/>
                <a:latin typeface="Garamond" panose="02020404030301010803" pitchFamily="18" charset="0"/>
                <a:ea typeface="Times New Roman" panose="02020603050405020304" pitchFamily="18" charset="0"/>
              </a:rPr>
            </a:br>
            <a:r>
              <a:rPr lang="en-GB" sz="2000" b="1" dirty="0">
                <a:solidFill>
                  <a:srgbClr val="7030A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r>
              <a:rPr lang="en-GB" sz="2000" b="1" dirty="0">
                <a:solidFill>
                  <a:srgbClr val="002060"/>
                </a:solidFill>
                <a:effectLst/>
                <a:latin typeface="Garamond" panose="02020404030301010803" pitchFamily="18" charset="0"/>
                <a:ea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rPr>
            </a:br>
            <a:endParaRPr lang="en-US" sz="2000" dirty="0">
              <a:solidFill>
                <a:srgbClr val="002060"/>
              </a:solidFill>
              <a:latin typeface="Garamond" panose="02020404030301010803" pitchFamily="18" charset="0"/>
            </a:endParaRPr>
          </a:p>
        </p:txBody>
      </p:sp>
      <p:pic>
        <p:nvPicPr>
          <p:cNvPr id="12290" name="Picture 2" descr="Pub Awnings and Bar Awnings ...">
            <a:extLst>
              <a:ext uri="{FF2B5EF4-FFF2-40B4-BE49-F238E27FC236}">
                <a16:creationId xmlns:a16="http://schemas.microsoft.com/office/drawing/2014/main" id="{34D64C2C-BD07-BE2A-454D-F668BCF68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8008" y="4786009"/>
            <a:ext cx="2833991" cy="207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08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835E-749E-BFFB-4DF3-B9DD92596B22}"/>
              </a:ext>
            </a:extLst>
          </p:cNvPr>
          <p:cNvSpPr>
            <a:spLocks noGrp="1"/>
          </p:cNvSpPr>
          <p:nvPr>
            <p:ph type="title"/>
          </p:nvPr>
        </p:nvSpPr>
        <p:spPr>
          <a:xfrm>
            <a:off x="-2" y="0"/>
            <a:ext cx="12192001" cy="6858000"/>
          </a:xfrm>
          <a:solidFill>
            <a:schemeClr val="bg1"/>
          </a:solidFill>
        </p:spPr>
        <p:txBody>
          <a:bodyPr>
            <a:noAutofit/>
          </a:bodyPr>
          <a:lstStyle/>
          <a:p>
            <a:pPr marL="0" marR="0">
              <a:spcBef>
                <a:spcPts val="0"/>
              </a:spcBef>
              <a:spcAft>
                <a:spcPts val="0"/>
              </a:spcAft>
              <a:tabLst>
                <a:tab pos="360045" algn="l"/>
              </a:tabLst>
            </a:pPr>
            <a:endParaRPr lang="en-US" sz="2000" dirty="0">
              <a:solidFill>
                <a:srgbClr val="002060"/>
              </a:solidFill>
              <a:latin typeface="Garamond" panose="02020404030301010803" pitchFamily="18" charset="0"/>
            </a:endParaRPr>
          </a:p>
        </p:txBody>
      </p:sp>
      <p:pic>
        <p:nvPicPr>
          <p:cNvPr id="13314" name="Picture 2" descr="Meet, Stay, Dine at Wadham College">
            <a:extLst>
              <a:ext uri="{FF2B5EF4-FFF2-40B4-BE49-F238E27FC236}">
                <a16:creationId xmlns:a16="http://schemas.microsoft.com/office/drawing/2014/main" id="{41BB5DE6-7333-4ED7-2595-69C27AE22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6303145" cy="433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AF2CF1-D35E-B7FF-DCFB-594D7B5883E0}"/>
              </a:ext>
            </a:extLst>
          </p:cNvPr>
          <p:cNvSpPr txBox="1"/>
          <p:nvPr/>
        </p:nvSpPr>
        <p:spPr>
          <a:xfrm>
            <a:off x="6312025" y="-1"/>
            <a:ext cx="5888852" cy="4339650"/>
          </a:xfrm>
          <a:prstGeom prst="rect">
            <a:avLst/>
          </a:prstGeom>
          <a:solidFill>
            <a:schemeClr val="accent1"/>
          </a:solidFill>
        </p:spPr>
        <p:txBody>
          <a:bodyPr wrap="square" rtlCol="0">
            <a:spAutoFit/>
          </a:bodyPr>
          <a:lstStyle/>
          <a:p>
            <a:pPr algn="ctr"/>
            <a:r>
              <a:rPr lang="en-US" sz="2800" dirty="0"/>
              <a:t>That’s it from me…</a:t>
            </a:r>
          </a:p>
          <a:p>
            <a:pPr algn="ctr"/>
            <a:endParaRPr lang="en-US" sz="2800" dirty="0"/>
          </a:p>
          <a:p>
            <a:pPr algn="ctr"/>
            <a:r>
              <a:rPr lang="en-US" sz="2800" dirty="0"/>
              <a:t>Next up…</a:t>
            </a:r>
          </a:p>
          <a:p>
            <a:pPr algn="ctr"/>
            <a:endParaRPr lang="en-US" sz="2800" dirty="0"/>
          </a:p>
          <a:p>
            <a:pPr algn="ctr"/>
            <a:r>
              <a:rPr lang="en-US" sz="2800" dirty="0"/>
              <a:t>Professor Sandy Steel, </a:t>
            </a:r>
          </a:p>
          <a:p>
            <a:pPr algn="ctr"/>
            <a:r>
              <a:rPr lang="en-US" sz="2800" dirty="0"/>
              <a:t>Wadham College, Oxford</a:t>
            </a:r>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E5C3F894-7FC1-74F7-E333-C28B63E3359D}"/>
              </a:ext>
            </a:extLst>
          </p:cNvPr>
          <p:cNvSpPr txBox="1"/>
          <p:nvPr/>
        </p:nvSpPr>
        <p:spPr>
          <a:xfrm>
            <a:off x="1" y="4339649"/>
            <a:ext cx="12191998" cy="2518349"/>
          </a:xfrm>
          <a:prstGeom prst="rect">
            <a:avLst/>
          </a:prstGeom>
          <a:solidFill>
            <a:srgbClr val="FFC000"/>
          </a:solidFill>
        </p:spPr>
        <p:txBody>
          <a:bodyPr wrap="square" rtlCol="0">
            <a:spAutoFit/>
          </a:bodyPr>
          <a:lstStyle/>
          <a:p>
            <a:endParaRPr lang="en-US" dirty="0"/>
          </a:p>
        </p:txBody>
      </p:sp>
    </p:spTree>
    <p:extLst>
      <p:ext uri="{BB962C8B-B14F-4D97-AF65-F5344CB8AC3E}">
        <p14:creationId xmlns:p14="http://schemas.microsoft.com/office/powerpoint/2010/main" val="33686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Does The Word Accountable Mean To Them? - Employee Testing Center">
            <a:extLst>
              <a:ext uri="{FF2B5EF4-FFF2-40B4-BE49-F238E27FC236}">
                <a16:creationId xmlns:a16="http://schemas.microsoft.com/office/drawing/2014/main" id="{662790DA-A177-D912-B309-81FD09D0B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07A721-B588-6C16-B388-903F6ED6C8F1}"/>
              </a:ext>
            </a:extLst>
          </p:cNvPr>
          <p:cNvSpPr txBox="1"/>
          <p:nvPr/>
        </p:nvSpPr>
        <p:spPr>
          <a:xfrm>
            <a:off x="1" y="0"/>
            <a:ext cx="12192000" cy="6857999"/>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86362420-1CC2-8BB3-1A7B-C54D708D73EB}"/>
              </a:ext>
            </a:extLst>
          </p:cNvPr>
          <p:cNvSpPr>
            <a:spLocks noGrp="1"/>
          </p:cNvSpPr>
          <p:nvPr>
            <p:ph type="title"/>
          </p:nvPr>
        </p:nvSpPr>
        <p:spPr>
          <a:xfrm>
            <a:off x="6596109" y="420017"/>
            <a:ext cx="5058479" cy="5769864"/>
          </a:xfrm>
          <a:solidFill>
            <a:schemeClr val="accent2">
              <a:lumMod val="20000"/>
              <a:lumOff val="80000"/>
            </a:schemeClr>
          </a:solidFill>
        </p:spPr>
        <p:txBody>
          <a:bodyPr>
            <a:normAutofit fontScale="90000"/>
          </a:bodyPr>
          <a:lstStyle/>
          <a:p>
            <a:pPr hangingPunct="0">
              <a:spcBef>
                <a:spcPts val="0"/>
              </a:spcBef>
            </a:pPr>
            <a:r>
              <a:rPr lang="en-GB" sz="26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I	Vicarious Liability</a:t>
            </a:r>
            <a:br>
              <a:rPr lang="en-US" sz="1400" dirty="0">
                <a:solidFill>
                  <a:srgbClr val="C00000"/>
                </a:solidFill>
                <a:effectLst/>
                <a:latin typeface="Tms Rmn"/>
                <a:ea typeface="Times New Roman" panose="02020603050405020304" pitchFamily="18" charset="0"/>
                <a:cs typeface="Times New Roman" panose="02020603050405020304" pitchFamily="18" charset="0"/>
              </a:rPr>
            </a:br>
            <a:r>
              <a:rPr lang="en-GB" sz="14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1400" dirty="0">
                <a:solidFill>
                  <a:srgbClr val="C00000"/>
                </a:solidFill>
                <a:effectLst/>
                <a:latin typeface="Tms Rmn"/>
                <a:ea typeface="Times New Roman" panose="02020603050405020304" pitchFamily="18" charset="0"/>
                <a:cs typeface="Times New Roman" panose="02020603050405020304" pitchFamily="18" charset="0"/>
              </a:rPr>
            </a:br>
            <a:r>
              <a:rPr lang="en-GB" sz="22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A.	Introduction</a:t>
            </a:r>
            <a:br>
              <a:rPr lang="en-US" sz="1400" dirty="0">
                <a:solidFill>
                  <a:srgbClr val="C00000"/>
                </a:solidFill>
                <a:effectLst/>
                <a:latin typeface="Tms Rmn"/>
                <a:ea typeface="Times New Roman" panose="02020603050405020304" pitchFamily="18" charset="0"/>
                <a:cs typeface="Times New Roman" panose="02020603050405020304" pitchFamily="18" charset="0"/>
              </a:rPr>
            </a:br>
            <a:r>
              <a:rPr lang="en-GB" sz="14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400" dirty="0">
                <a:effectLst/>
                <a:latin typeface="Tms Rmn"/>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A person is liable not only for torts committed by himself, but also sometimes for the torts of others via his vicarious liability.  That is: D pays for a tort committed </a:t>
            </a:r>
            <a:r>
              <a:rPr lang="en-GB" sz="2000" i="1"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by </a:t>
            </a: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X against C.</a:t>
            </a:r>
            <a:r>
              <a:rPr lang="en-GB" sz="2000" i="1"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70C0"/>
                </a:solidFill>
                <a:effectLst/>
                <a:latin typeface="Tms Rmn"/>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70C0"/>
                </a:solidFill>
                <a:effectLst/>
                <a:latin typeface="Tms Rmn"/>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This is the purest form of strict liability we have in tort law.</a:t>
            </a:r>
            <a:br>
              <a:rPr lang="en-US" sz="2000" dirty="0">
                <a:solidFill>
                  <a:srgbClr val="0070C0"/>
                </a:solidFill>
                <a:effectLst/>
                <a:latin typeface="Tms Rmn"/>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70C0"/>
                </a:solidFill>
                <a:effectLst/>
                <a:latin typeface="Tms Rmn"/>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Traditionally, vicarious liability applies in respect of the acts committed by one’s employees and not in respect of the acts committed by one’s independent contractors. </a:t>
            </a:r>
            <a:b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b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The doctrine can be of immense importance in practical terms: imagine someone who is the victim of a botched medical operation in a public hospital.</a:t>
            </a:r>
            <a:br>
              <a:rPr lang="en-GB" sz="14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br>
              <a:rPr lang="en-GB" sz="1400" dirty="0">
                <a:effectLst/>
                <a:latin typeface="Garamond" panose="02020404030301010803" pitchFamily="18" charset="0"/>
                <a:ea typeface="Times New Roman" panose="02020603050405020304" pitchFamily="18" charset="0"/>
                <a:cs typeface="Times New Roman" panose="02020603050405020304" pitchFamily="18" charset="0"/>
              </a:rPr>
            </a:br>
            <a:br>
              <a:rPr lang="en-US" sz="1400" dirty="0">
                <a:effectLst/>
                <a:latin typeface="Tms Rmn"/>
                <a:ea typeface="Times New Roman" panose="02020603050405020304" pitchFamily="18" charset="0"/>
                <a:cs typeface="Times New Roman" panose="02020603050405020304" pitchFamily="18" charset="0"/>
              </a:rPr>
            </a:br>
            <a:endParaRPr lang="en-US" sz="1400" dirty="0"/>
          </a:p>
        </p:txBody>
      </p:sp>
      <p:pic>
        <p:nvPicPr>
          <p:cNvPr id="2050" name="Picture 2" descr="What is Open Surgery?">
            <a:extLst>
              <a:ext uri="{FF2B5EF4-FFF2-40B4-BE49-F238E27FC236}">
                <a16:creationId xmlns:a16="http://schemas.microsoft.com/office/drawing/2014/main" id="{AD6C0D17-8B30-5827-9606-13793B176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472" r="12140" b="1"/>
          <a:stretch/>
        </p:blipFill>
        <p:spPr bwMode="auto">
          <a:xfrm>
            <a:off x="725707" y="420016"/>
            <a:ext cx="5191286" cy="576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0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B36F-D266-B8BE-3D83-7B750E2F6325}"/>
              </a:ext>
            </a:extLst>
          </p:cNvPr>
          <p:cNvSpPr>
            <a:spLocks noGrp="1"/>
          </p:cNvSpPr>
          <p:nvPr>
            <p:ph type="title"/>
          </p:nvPr>
        </p:nvSpPr>
        <p:spPr>
          <a:xfrm>
            <a:off x="0" y="1"/>
            <a:ext cx="12192000" cy="6858000"/>
          </a:xfrm>
          <a:solidFill>
            <a:schemeClr val="accent4">
              <a:lumMod val="20000"/>
              <a:lumOff val="80000"/>
            </a:schemeClr>
          </a:solidFill>
        </p:spPr>
        <p:txBody>
          <a:bodyPr>
            <a:normAutofit fontScale="90000"/>
          </a:bodyPr>
          <a:lstStyle/>
          <a:p>
            <a:pPr marL="0" marR="0" hangingPunct="0">
              <a:spcBef>
                <a:spcPts val="0"/>
              </a:spcBef>
              <a:spcAft>
                <a:spcPts val="0"/>
              </a:spcAft>
            </a:pPr>
            <a:r>
              <a:rPr lang="en-GB" sz="2600" i="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Theoretical and Historical Excursus</a:t>
            </a:r>
            <a:br>
              <a:rPr lang="en-GB" sz="2400" i="1" dirty="0">
                <a:effectLst/>
                <a:latin typeface="Garamond" panose="02020404030301010803" pitchFamily="18" charset="0"/>
                <a:ea typeface="Times New Roman" panose="02020603050405020304" pitchFamily="18" charset="0"/>
                <a:cs typeface="Times New Roman" panose="02020603050405020304" pitchFamily="18" charset="0"/>
              </a:rPr>
            </a:br>
            <a:br>
              <a:rPr lang="en-US" sz="1800" dirty="0">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There are two basic ways in which vicarious liability can be understood: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mater’s tort theory (employee’s </a:t>
            </a:r>
            <a:r>
              <a:rPr lang="en-GB" sz="2200" b="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acts</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are imputed to the employer)</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servant’s tort theory (employee’s </a:t>
            </a:r>
            <a:r>
              <a:rPr lang="en-GB" sz="2200" b="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liability/torts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are imputed to the employer)</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The old authorities point both ways.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Beaulieu v </a:t>
            </a:r>
            <a:r>
              <a:rPr lang="en-GB" sz="2200" i="1" dirty="0" err="1">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Finglam</a:t>
            </a:r>
            <a:r>
              <a:rPr lang="en-GB" sz="22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dirty="0">
                <a:solidFill>
                  <a:srgbClr val="FF0000"/>
                </a:solidFill>
                <a:effectLst/>
                <a:latin typeface="Garamond" panose="02020404030301010803" pitchFamily="18" charset="0"/>
                <a:ea typeface="Times New Roman" panose="02020603050405020304" pitchFamily="18" charset="0"/>
                <a:cs typeface="AdvOT833fb896"/>
              </a:rPr>
              <a:t>(1401) YB Pas 2 (servant’s tort)</a:t>
            </a:r>
            <a:br>
              <a:rPr lang="en-US" sz="2200" dirty="0">
                <a:solidFill>
                  <a:srgbClr val="FF0000"/>
                </a:solidFill>
                <a:effectLst/>
                <a:latin typeface="Tms Rmn"/>
                <a:ea typeface="Times New Roman" panose="02020603050405020304" pitchFamily="18" charset="0"/>
                <a:cs typeface="Times New Roman" panose="02020603050405020304" pitchFamily="18" charset="0"/>
              </a:rPr>
            </a:br>
            <a:r>
              <a:rPr lang="en-GB" sz="2200" dirty="0">
                <a:effectLst/>
                <a:latin typeface="AdvOT833fb896"/>
                <a:ea typeface="Times New Roman" panose="02020603050405020304" pitchFamily="18" charset="0"/>
                <a:cs typeface="AdvOT833fb896"/>
              </a:rPr>
              <a:t> </a:t>
            </a:r>
            <a:br>
              <a:rPr lang="en-US" sz="2200" dirty="0">
                <a:effectLst/>
                <a:latin typeface="Times New Roman" panose="02020603050405020304" pitchFamily="18" charset="0"/>
                <a:ea typeface="Times New Roman" panose="02020603050405020304" pitchFamily="18" charset="0"/>
              </a:rPr>
            </a:br>
            <a:r>
              <a:rPr lang="en-US" sz="2200" dirty="0">
                <a:solidFill>
                  <a:schemeClr val="accent6">
                    <a:lumMod val="75000"/>
                  </a:schemeClr>
                </a:solidFill>
                <a:effectLst/>
                <a:latin typeface="Times New Roman" panose="02020603050405020304" pitchFamily="18" charset="0"/>
                <a:ea typeface="Times New Roman" panose="02020603050405020304" pitchFamily="18" charset="0"/>
              </a:rPr>
              <a:t>   “</a:t>
            </a:r>
            <a:r>
              <a:rPr lang="en-GB" sz="2200" dirty="0">
                <a:solidFill>
                  <a:schemeClr val="accent6">
                    <a:lumMod val="75000"/>
                  </a:schemeClr>
                </a:solidFill>
                <a:effectLst/>
                <a:latin typeface="Garamond" panose="02020404030301010803" pitchFamily="18" charset="0"/>
                <a:ea typeface="Times New Roman" panose="02020603050405020304" pitchFamily="18" charset="0"/>
                <a:cs typeface="AdvOT833fb896"/>
              </a:rPr>
              <a:t>A man is bound to answer for his </a:t>
            </a:r>
            <a:r>
              <a:rPr lang="en-GB" sz="2200" b="1" dirty="0">
                <a:solidFill>
                  <a:schemeClr val="accent6">
                    <a:lumMod val="75000"/>
                  </a:schemeClr>
                </a:solidFill>
                <a:effectLst/>
                <a:latin typeface="Garamond" panose="02020404030301010803" pitchFamily="18" charset="0"/>
                <a:ea typeface="Times New Roman" panose="02020603050405020304" pitchFamily="18" charset="0"/>
                <a:cs typeface="AdvOT833fb896"/>
              </a:rPr>
              <a:t>servant</a:t>
            </a:r>
            <a:r>
              <a:rPr lang="en-GB" sz="2200" b="1" dirty="0">
                <a:solidFill>
                  <a:schemeClr val="accent6">
                    <a:lumMod val="75000"/>
                  </a:schemeClr>
                </a:solidFill>
                <a:effectLst/>
                <a:latin typeface="Garamond" panose="02020404030301010803" pitchFamily="18" charset="0"/>
                <a:ea typeface="Times New Roman" panose="02020603050405020304" pitchFamily="18" charset="0"/>
                <a:cs typeface="AdvOT833fb896+20"/>
              </a:rPr>
              <a:t>’</a:t>
            </a:r>
            <a:r>
              <a:rPr lang="en-GB" sz="2200" b="1" dirty="0">
                <a:solidFill>
                  <a:schemeClr val="accent6">
                    <a:lumMod val="75000"/>
                  </a:schemeClr>
                </a:solidFill>
                <a:effectLst/>
                <a:latin typeface="Garamond" panose="02020404030301010803" pitchFamily="18" charset="0"/>
                <a:ea typeface="Times New Roman" panose="02020603050405020304" pitchFamily="18" charset="0"/>
                <a:cs typeface="AdvOT833fb896"/>
              </a:rPr>
              <a:t>s act</a:t>
            </a:r>
            <a:r>
              <a:rPr lang="en-GB" sz="2200" dirty="0">
                <a:solidFill>
                  <a:schemeClr val="accent6">
                    <a:lumMod val="75000"/>
                  </a:schemeClr>
                </a:solidFill>
                <a:effectLst/>
                <a:latin typeface="Garamond" panose="02020404030301010803" pitchFamily="18" charset="0"/>
                <a:ea typeface="Times New Roman" panose="02020603050405020304" pitchFamily="18" charset="0"/>
                <a:cs typeface="AdvOT833fb896"/>
              </a:rPr>
              <a:t>”</a:t>
            </a:r>
            <a:br>
              <a:rPr lang="en-US" sz="2200" dirty="0">
                <a:solidFill>
                  <a:schemeClr val="accent6">
                    <a:lumMod val="75000"/>
                  </a:schemeClr>
                </a:solidFill>
                <a:effectLst/>
                <a:latin typeface="Times New Roman" panose="02020603050405020304" pitchFamily="18" charset="0"/>
                <a:ea typeface="Times New Roman" panose="02020603050405020304" pitchFamily="18" charset="0"/>
              </a:rPr>
            </a:br>
            <a:r>
              <a:rPr lang="en-GB" sz="2200" dirty="0">
                <a:solidFill>
                  <a:schemeClr val="accent6">
                    <a:lumMod val="75000"/>
                  </a:schemeClr>
                </a:solidFill>
                <a:effectLst/>
                <a:latin typeface="Garamond" panose="02020404030301010803" pitchFamily="18" charset="0"/>
                <a:ea typeface="Times New Roman" panose="02020603050405020304" pitchFamily="18" charset="0"/>
              </a:rPr>
              <a:t> </a:t>
            </a:r>
            <a:br>
              <a:rPr lang="en-US" sz="2200" dirty="0">
                <a:effectLst/>
                <a:latin typeface="Times New Roman" panose="02020603050405020304" pitchFamily="18" charset="0"/>
                <a:ea typeface="Times New Roman" panose="02020603050405020304" pitchFamily="18" charset="0"/>
              </a:rPr>
            </a:br>
            <a:r>
              <a:rPr lang="en-GB" sz="2200" dirty="0">
                <a:solidFill>
                  <a:srgbClr val="FF0000"/>
                </a:solidFill>
                <a:effectLst/>
                <a:latin typeface="Garamond" panose="02020404030301010803" pitchFamily="18" charset="0"/>
                <a:ea typeface="Times New Roman" panose="02020603050405020304" pitchFamily="18" charset="0"/>
              </a:rPr>
              <a:t>Cf </a:t>
            </a:r>
            <a:r>
              <a:rPr lang="en-GB" sz="2200" i="1" dirty="0" err="1">
                <a:solidFill>
                  <a:srgbClr val="FF0000"/>
                </a:solidFill>
                <a:effectLst/>
                <a:latin typeface="Garamond" panose="02020404030301010803" pitchFamily="18" charset="0"/>
                <a:ea typeface="Times New Roman" panose="02020603050405020304" pitchFamily="18" charset="0"/>
                <a:cs typeface="AdvOT2ea83e65.I"/>
              </a:rPr>
              <a:t>Bartonshill</a:t>
            </a:r>
            <a:r>
              <a:rPr lang="en-GB" sz="2200" i="1" dirty="0">
                <a:solidFill>
                  <a:srgbClr val="FF0000"/>
                </a:solidFill>
                <a:effectLst/>
                <a:latin typeface="Garamond" panose="02020404030301010803" pitchFamily="18" charset="0"/>
                <a:ea typeface="Times New Roman" panose="02020603050405020304" pitchFamily="18" charset="0"/>
                <a:cs typeface="AdvOT2ea83e65.I"/>
              </a:rPr>
              <a:t> Coal Co v McGuire</a:t>
            </a:r>
            <a:r>
              <a:rPr lang="en-GB" sz="2200" dirty="0">
                <a:solidFill>
                  <a:srgbClr val="FF0000"/>
                </a:solidFill>
                <a:effectLst/>
                <a:latin typeface="Garamond" panose="02020404030301010803" pitchFamily="18" charset="0"/>
                <a:ea typeface="Times New Roman" panose="02020603050405020304" pitchFamily="18" charset="0"/>
                <a:cs typeface="AdvOT833fb896"/>
              </a:rPr>
              <a:t>(1858) 3 Macq 300 (master’s tort)</a:t>
            </a:r>
            <a:br>
              <a:rPr lang="en-US" sz="2200" dirty="0">
                <a:solidFill>
                  <a:srgbClr val="FF0000"/>
                </a:solidFill>
                <a:effectLst/>
                <a:latin typeface="Times New Roman" panose="02020603050405020304" pitchFamily="18" charset="0"/>
                <a:ea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AdvOT833fb896"/>
              </a:rPr>
              <a:t> </a:t>
            </a:r>
            <a:br>
              <a:rPr lang="en-US" sz="22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 </a:t>
            </a:r>
            <a:r>
              <a:rPr lang="en-US" sz="2200" dirty="0">
                <a:solidFill>
                  <a:srgbClr val="00B050"/>
                </a:solidFill>
                <a:effectLst/>
                <a:latin typeface="Times New Roman" panose="02020603050405020304" pitchFamily="18" charset="0"/>
                <a:ea typeface="Times New Roman" panose="02020603050405020304" pitchFamily="18" charset="0"/>
              </a:rPr>
              <a:t>  “</a:t>
            </a:r>
            <a:r>
              <a:rPr lang="en-GB" sz="2200" dirty="0">
                <a:solidFill>
                  <a:srgbClr val="00B050"/>
                </a:solidFill>
                <a:effectLst/>
                <a:latin typeface="Garamond" panose="02020404030301010803" pitchFamily="18" charset="0"/>
                <a:ea typeface="Times New Roman" panose="02020603050405020304" pitchFamily="18" charset="0"/>
                <a:cs typeface="AdvOT833fb896"/>
              </a:rPr>
              <a:t>It has long been the established law of this country that a master is liable to third persons </a:t>
            </a:r>
            <a:br>
              <a:rPr lang="en-GB" sz="2200" dirty="0">
                <a:solidFill>
                  <a:srgbClr val="00B050"/>
                </a:solidFill>
                <a:effectLst/>
                <a:latin typeface="Garamond" panose="02020404030301010803" pitchFamily="18" charset="0"/>
                <a:ea typeface="Times New Roman" panose="02020603050405020304" pitchFamily="18" charset="0"/>
                <a:cs typeface="AdvOT833fb896"/>
              </a:rPr>
            </a:br>
            <a:r>
              <a:rPr lang="en-GB" sz="2200" dirty="0">
                <a:solidFill>
                  <a:srgbClr val="00B050"/>
                </a:solidFill>
                <a:effectLst/>
                <a:latin typeface="Garamond" panose="02020404030301010803" pitchFamily="18" charset="0"/>
                <a:ea typeface="Times New Roman" panose="02020603050405020304" pitchFamily="18" charset="0"/>
                <a:cs typeface="AdvOT833fb896"/>
              </a:rPr>
              <a:t>    for any injury or damage done through the negligence or unskilfulness of a servant … </a:t>
            </a:r>
            <a:br>
              <a:rPr lang="en-GB" sz="2200" dirty="0">
                <a:solidFill>
                  <a:srgbClr val="00B050"/>
                </a:solidFill>
                <a:effectLst/>
                <a:latin typeface="Garamond" panose="02020404030301010803" pitchFamily="18" charset="0"/>
                <a:ea typeface="Times New Roman" panose="02020603050405020304" pitchFamily="18" charset="0"/>
                <a:cs typeface="AdvOT833fb896"/>
              </a:rPr>
            </a:br>
            <a:r>
              <a:rPr lang="en-GB" sz="2200" dirty="0">
                <a:solidFill>
                  <a:srgbClr val="00B050"/>
                </a:solidFill>
                <a:effectLst/>
                <a:latin typeface="Garamond" panose="02020404030301010803" pitchFamily="18" charset="0"/>
                <a:ea typeface="Times New Roman" panose="02020603050405020304" pitchFamily="18" charset="0"/>
                <a:cs typeface="AdvOT833fb896"/>
              </a:rPr>
              <a:t>    [because] every act which is done by a servant … is the same as if it were the master</a:t>
            </a:r>
            <a:r>
              <a:rPr lang="en-GB" sz="2200" dirty="0">
                <a:solidFill>
                  <a:srgbClr val="00B050"/>
                </a:solidFill>
                <a:effectLst/>
                <a:latin typeface="Garamond" panose="02020404030301010803" pitchFamily="18" charset="0"/>
                <a:ea typeface="Times New Roman" panose="02020603050405020304" pitchFamily="18" charset="0"/>
                <a:cs typeface="AdvOT833fb896+20"/>
              </a:rPr>
              <a:t>’</a:t>
            </a:r>
            <a:r>
              <a:rPr lang="en-GB" sz="2200" dirty="0">
                <a:solidFill>
                  <a:srgbClr val="00B050"/>
                </a:solidFill>
                <a:effectLst/>
                <a:latin typeface="Garamond" panose="02020404030301010803" pitchFamily="18" charset="0"/>
                <a:ea typeface="Times New Roman" panose="02020603050405020304" pitchFamily="18" charset="0"/>
                <a:cs typeface="AdvOT833fb896"/>
              </a:rPr>
              <a:t>s own </a:t>
            </a:r>
            <a:br>
              <a:rPr lang="en-GB" sz="2200" dirty="0">
                <a:solidFill>
                  <a:srgbClr val="00B050"/>
                </a:solidFill>
                <a:effectLst/>
                <a:latin typeface="Garamond" panose="02020404030301010803" pitchFamily="18" charset="0"/>
                <a:ea typeface="Times New Roman" panose="02020603050405020304" pitchFamily="18" charset="0"/>
                <a:cs typeface="AdvOT833fb896"/>
              </a:rPr>
            </a:br>
            <a:r>
              <a:rPr lang="en-GB" sz="2200" dirty="0">
                <a:solidFill>
                  <a:srgbClr val="00B050"/>
                </a:solidFill>
                <a:effectLst/>
                <a:latin typeface="Garamond" panose="02020404030301010803" pitchFamily="18" charset="0"/>
                <a:ea typeface="Times New Roman" panose="02020603050405020304" pitchFamily="18" charset="0"/>
                <a:cs typeface="AdvOT833fb896"/>
              </a:rPr>
              <a:t>    act”</a:t>
            </a:r>
            <a:r>
              <a:rPr lang="en-GB" sz="2200" dirty="0">
                <a:solidFill>
                  <a:srgbClr val="00B050"/>
                </a:solidFill>
                <a:effectLst/>
                <a:latin typeface="Garamond" panose="02020404030301010803" pitchFamily="18" charset="0"/>
                <a:ea typeface="Times New Roman" panose="02020603050405020304" pitchFamily="18" charset="0"/>
                <a:cs typeface="AdvOT2ea83e65.I"/>
              </a:rPr>
              <a:t>. (Lord Chelmsford)</a:t>
            </a:r>
            <a:br>
              <a:rPr lang="en-US" sz="2200" dirty="0">
                <a:solidFill>
                  <a:srgbClr val="00B050"/>
                </a:solidFill>
                <a:effectLst/>
                <a:latin typeface="Times New Roman" panose="02020603050405020304" pitchFamily="18" charset="0"/>
                <a:ea typeface="Times New Roman" panose="02020603050405020304" pitchFamily="18" charset="0"/>
              </a:rPr>
            </a:br>
            <a:r>
              <a:rPr lang="en-GB" sz="2200" dirty="0">
                <a:effectLst/>
                <a:latin typeface="Garamond" panose="02020404030301010803" pitchFamily="18" charset="0"/>
                <a:ea typeface="Times New Roman" panose="02020603050405020304" pitchFamily="18" charset="0"/>
              </a:rPr>
              <a:t> </a:t>
            </a:r>
            <a:br>
              <a:rPr lang="en-US" sz="2200" dirty="0">
                <a:effectLst/>
                <a:latin typeface="Times New Roman" panose="02020603050405020304" pitchFamily="18" charset="0"/>
                <a:ea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It is clear that the </a:t>
            </a:r>
            <a:r>
              <a:rPr lang="en-GB" sz="2200" b="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servant’s tort</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understanding is the one the courts now follow.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i="1" dirty="0" err="1">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Majrowski</a:t>
            </a:r>
            <a:r>
              <a:rPr lang="en-GB" sz="22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v Guy’s and St Thomas’ NHS Trust </a:t>
            </a:r>
            <a:r>
              <a:rPr lang="en-GB" sz="22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[2007] 1 AC 224</a:t>
            </a:r>
            <a:br>
              <a:rPr lang="en-US" sz="2200" dirty="0">
                <a:effectLst/>
                <a:latin typeface="Tms Rmn"/>
                <a:ea typeface="Times New Roman" panose="02020603050405020304" pitchFamily="18" charset="0"/>
                <a:cs typeface="Times New Roman" panose="02020603050405020304" pitchFamily="18" charset="0"/>
              </a:rPr>
            </a:br>
            <a:r>
              <a:rPr lang="en-GB" sz="1800" dirty="0">
                <a:effectLst/>
                <a:latin typeface="Garamond" panose="02020404030301010803" pitchFamily="18" charset="0"/>
                <a:ea typeface="Times New Roman" panose="02020603050405020304" pitchFamily="18" charset="0"/>
              </a:rPr>
              <a:t> </a:t>
            </a:r>
            <a:endParaRPr lang="en-US" dirty="0"/>
          </a:p>
        </p:txBody>
      </p:sp>
      <p:pic>
        <p:nvPicPr>
          <p:cNvPr id="3074" name="Picture 2" descr="Peter Ndoro on X: &quot;I am always quite surprised by people who when their  house is burning down, instead of putting out the fire, they rather say  &quot;but the house next door">
            <a:extLst>
              <a:ext uri="{FF2B5EF4-FFF2-40B4-BE49-F238E27FC236}">
                <a16:creationId xmlns:a16="http://schemas.microsoft.com/office/drawing/2014/main" id="{89791160-9218-D3B1-D455-FDD2A9EDA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7977" y="831716"/>
            <a:ext cx="2658894" cy="22665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ngers in the Mining Industry ...">
            <a:extLst>
              <a:ext uri="{FF2B5EF4-FFF2-40B4-BE49-F238E27FC236}">
                <a16:creationId xmlns:a16="http://schemas.microsoft.com/office/drawing/2014/main" id="{C7884C67-66DE-7F84-9AE5-032EC80B4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496" y="3429000"/>
            <a:ext cx="2619375" cy="226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91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979D-8E63-3AFA-707E-AB0CFA9C045A}"/>
              </a:ext>
            </a:extLst>
          </p:cNvPr>
          <p:cNvSpPr>
            <a:spLocks noGrp="1"/>
          </p:cNvSpPr>
          <p:nvPr>
            <p:ph type="title"/>
          </p:nvPr>
        </p:nvSpPr>
        <p:spPr>
          <a:xfrm>
            <a:off x="0" y="1"/>
            <a:ext cx="9250532" cy="6858000"/>
          </a:xfrm>
          <a:solidFill>
            <a:schemeClr val="tx2">
              <a:lumMod val="25000"/>
              <a:lumOff val="75000"/>
            </a:schemeClr>
          </a:solidFill>
        </p:spPr>
        <p:txBody>
          <a:bodyPr>
            <a:normAutofit fontScale="90000"/>
          </a:bodyPr>
          <a:lstStyle/>
          <a:p>
            <a:pPr marL="0" marR="0" hangingPunct="0">
              <a:spcBef>
                <a:spcPts val="0"/>
              </a:spcBef>
              <a:spcAft>
                <a:spcPts val="0"/>
              </a:spcAft>
            </a:pPr>
            <a:r>
              <a:rPr lang="en-GB" sz="28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B.	Law on the Move</a:t>
            </a:r>
            <a:br>
              <a:rPr lang="en-US" sz="1800" dirty="0">
                <a:effectLst/>
                <a:latin typeface="Tms Rmn"/>
                <a:ea typeface="Times New Roman" panose="02020603050405020304" pitchFamily="18" charset="0"/>
                <a:cs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Catholic Child Welfare Society and Others v Various Claimants </a:t>
            </a:r>
            <a:r>
              <a:rPr lang="en-GB" sz="22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[2013] 2 AC 1</a:t>
            </a:r>
            <a:br>
              <a:rPr lang="en-US" sz="2200" dirty="0">
                <a:solidFill>
                  <a:srgbClr val="FF0000"/>
                </a:solidFill>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Lord Phillips said “the law of vicarious liability” is on the move.  Two orthodoxies have been under challenge.</a:t>
            </a:r>
            <a:r>
              <a:rPr lang="en-US" sz="2200" dirty="0">
                <a:solidFill>
                  <a:srgbClr val="002060"/>
                </a:solidFill>
                <a:effectLst/>
                <a:latin typeface="Tms Rmn"/>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vicarious liability is imposed only for the torts of </a:t>
            </a:r>
            <a:r>
              <a:rPr lang="en-GB" sz="22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employees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vicarious liability is imposed only in respect of acts done in the course of employment.</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Lord Phillips however said that nowadays we go about it using a 2-stage approach</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consider the relationship of D1 &amp; D2: is capable of giving rise to VL?</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And</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US" sz="2200" dirty="0">
                <a:solidFill>
                  <a:srgbClr val="002060"/>
                </a:solidFill>
                <a:effectLst/>
                <a:latin typeface="Tms Rmn"/>
                <a:ea typeface="Times New Roman" panose="02020603050405020304" pitchFamily="18" charset="0"/>
                <a:cs typeface="Times New Roman" panose="02020603050405020304" pitchFamily="18" charset="0"/>
              </a:rPr>
              <a:t>  * </a:t>
            </a:r>
            <a:r>
              <a:rPr lang="en-US"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consider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connection that links </a:t>
            </a:r>
            <a:r>
              <a:rPr lang="en-GB" sz="22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relationship between</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D1 and D2</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and the act or</a:t>
            </a:r>
            <a:b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omission of D1. </a:t>
            </a:r>
            <a:br>
              <a:rPr lang="en-US" sz="2200" dirty="0">
                <a:solidFill>
                  <a:srgbClr val="002060"/>
                </a:solidFill>
                <a:effectLst/>
                <a:latin typeface="Tms Rmn"/>
                <a:ea typeface="Times New Roman" panose="02020603050405020304" pitchFamily="18" charset="0"/>
                <a:cs typeface="Times New Roman" panose="02020603050405020304" pitchFamily="18" charset="0"/>
              </a:rPr>
            </a:br>
            <a:r>
              <a:rPr lang="en-GB" sz="22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i="1" dirty="0">
                <a:solidFill>
                  <a:srgbClr val="FF0000"/>
                </a:solidFill>
                <a:effectLst/>
                <a:latin typeface="Garamond" panose="02020404030301010803" pitchFamily="18" charset="0"/>
                <a:ea typeface="Times New Roman" panose="02020603050405020304" pitchFamily="18" charset="0"/>
              </a:rPr>
              <a:t>Cox v Ministry of Justice</a:t>
            </a:r>
            <a:r>
              <a:rPr lang="en-GB" sz="2200" dirty="0">
                <a:solidFill>
                  <a:srgbClr val="FF0000"/>
                </a:solidFill>
                <a:effectLst/>
                <a:latin typeface="Garamond" panose="02020404030301010803" pitchFamily="18" charset="0"/>
                <a:ea typeface="Times New Roman" panose="02020603050405020304" pitchFamily="18" charset="0"/>
              </a:rPr>
              <a:t> [2016] AC 660</a:t>
            </a:r>
            <a:br>
              <a:rPr lang="en-US" sz="2200" dirty="0">
                <a:solidFill>
                  <a:srgbClr val="000000"/>
                </a:solidFill>
                <a:effectLst/>
                <a:latin typeface="Times New Roman" panose="02020603050405020304" pitchFamily="18" charset="0"/>
                <a:ea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rPr>
              <a:t> </a:t>
            </a:r>
            <a:br>
              <a:rPr lang="en-US" sz="2200" dirty="0">
                <a:solidFill>
                  <a:srgbClr val="000000"/>
                </a:solidFill>
                <a:effectLst/>
                <a:latin typeface="Times New Roman" panose="02020603050405020304" pitchFamily="18" charset="0"/>
                <a:ea typeface="Times New Roman" panose="02020603050405020304" pitchFamily="18" charset="0"/>
              </a:rPr>
            </a:br>
            <a:r>
              <a:rPr lang="en-US" sz="2200" dirty="0">
                <a:solidFill>
                  <a:srgbClr val="002060"/>
                </a:solidFill>
                <a:effectLst/>
                <a:latin typeface="Times New Roman" panose="02020603050405020304" pitchFamily="18" charset="0"/>
                <a:ea typeface="Times New Roman" panose="02020603050405020304" pitchFamily="18" charset="0"/>
              </a:rPr>
              <a:t>   “</a:t>
            </a:r>
            <a:r>
              <a:rPr lang="en-GB" sz="2200" dirty="0">
                <a:solidFill>
                  <a:srgbClr val="002060"/>
                </a:solidFill>
                <a:effectLst/>
                <a:latin typeface="Garamond" panose="02020404030301010803" pitchFamily="18" charset="0"/>
                <a:ea typeface="Times New Roman" panose="02020603050405020304" pitchFamily="18" charset="0"/>
              </a:rPr>
              <a:t>The scope of vicarious liability depends upon the answers to two questions. First, what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sort of relationship has to exist between an individual and a defendant before the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defendant can be made vicariously liable in tort for the conduct of that individual?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Secondly, in what manner does the conduct of that individual have to be related to that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relationship, in order for vicarious liability to be imposed on the defendant?” (Lord    </a:t>
            </a:r>
            <a:br>
              <a:rPr lang="en-GB" sz="2200" dirty="0">
                <a:solidFill>
                  <a:srgbClr val="002060"/>
                </a:solidFill>
                <a:effectLst/>
                <a:latin typeface="Garamond" panose="02020404030301010803" pitchFamily="18" charset="0"/>
                <a:ea typeface="Times New Roman" panose="02020603050405020304" pitchFamily="18" charset="0"/>
              </a:rPr>
            </a:br>
            <a:r>
              <a:rPr lang="en-GB" sz="2200" dirty="0">
                <a:solidFill>
                  <a:srgbClr val="002060"/>
                </a:solidFill>
                <a:effectLst/>
                <a:latin typeface="Garamond" panose="02020404030301010803" pitchFamily="18" charset="0"/>
                <a:ea typeface="Times New Roman" panose="02020603050405020304" pitchFamily="18" charset="0"/>
              </a:rPr>
              <a:t>    Reed.)</a:t>
            </a:r>
            <a:br>
              <a:rPr lang="en-US" sz="2200" dirty="0">
                <a:solidFill>
                  <a:srgbClr val="002060"/>
                </a:solidFill>
                <a:effectLst/>
                <a:latin typeface="Times New Roman" panose="02020603050405020304" pitchFamily="18" charset="0"/>
                <a:ea typeface="Times New Roman" panose="02020603050405020304" pitchFamily="18" charset="0"/>
              </a:rPr>
            </a:br>
            <a:endParaRPr lang="en-US" sz="2200" dirty="0">
              <a:solidFill>
                <a:srgbClr val="002060"/>
              </a:solidFill>
            </a:endParaRPr>
          </a:p>
        </p:txBody>
      </p:sp>
      <p:pic>
        <p:nvPicPr>
          <p:cNvPr id="4098" name="Picture 2" descr="Walking with heavy burden stock ...">
            <a:extLst>
              <a:ext uri="{FF2B5EF4-FFF2-40B4-BE49-F238E27FC236}">
                <a16:creationId xmlns:a16="http://schemas.microsoft.com/office/drawing/2014/main" id="{5BFFFBED-B50E-C937-8DF9-2433FDF40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532" y="2357437"/>
            <a:ext cx="2941467" cy="22855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22408A6-BBD0-FF3F-8E7F-F607EBB77BE2}"/>
              </a:ext>
            </a:extLst>
          </p:cNvPr>
          <p:cNvSpPr txBox="1"/>
          <p:nvPr/>
        </p:nvSpPr>
        <p:spPr>
          <a:xfrm>
            <a:off x="9250533" y="0"/>
            <a:ext cx="2941468" cy="2357437"/>
          </a:xfrm>
          <a:prstGeom prst="rect">
            <a:avLst/>
          </a:prstGeom>
          <a:solidFill>
            <a:schemeClr val="accent5">
              <a:lumMod val="20000"/>
              <a:lumOff val="80000"/>
            </a:schemeClr>
          </a:solidFill>
        </p:spPr>
        <p:txBody>
          <a:bodyPr wrap="square" rtlCol="0">
            <a:spAutoFit/>
          </a:bodyPr>
          <a:lstStyle/>
          <a:p>
            <a:endParaRPr lang="en-US"/>
          </a:p>
        </p:txBody>
      </p:sp>
      <p:sp>
        <p:nvSpPr>
          <p:cNvPr id="4" name="TextBox 3">
            <a:extLst>
              <a:ext uri="{FF2B5EF4-FFF2-40B4-BE49-F238E27FC236}">
                <a16:creationId xmlns:a16="http://schemas.microsoft.com/office/drawing/2014/main" id="{34DA2B6D-6E35-57F2-0D3A-DA03F3F42066}"/>
              </a:ext>
            </a:extLst>
          </p:cNvPr>
          <p:cNvSpPr txBox="1"/>
          <p:nvPr/>
        </p:nvSpPr>
        <p:spPr>
          <a:xfrm>
            <a:off x="9250532" y="4643021"/>
            <a:ext cx="2941467" cy="2214979"/>
          </a:xfrm>
          <a:prstGeom prst="rect">
            <a:avLst/>
          </a:prstGeom>
          <a:solidFill>
            <a:schemeClr val="accent5">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47572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E8C8-F560-355B-C7D5-8CDA7E72FE92}"/>
              </a:ext>
            </a:extLst>
          </p:cNvPr>
          <p:cNvSpPr>
            <a:spLocks noGrp="1"/>
          </p:cNvSpPr>
          <p:nvPr>
            <p:ph type="title"/>
          </p:nvPr>
        </p:nvSpPr>
        <p:spPr>
          <a:xfrm>
            <a:off x="0" y="1"/>
            <a:ext cx="12192000" cy="6858000"/>
          </a:xfrm>
          <a:solidFill>
            <a:schemeClr val="accent3">
              <a:lumMod val="20000"/>
              <a:lumOff val="80000"/>
            </a:schemeClr>
          </a:solidFill>
        </p:spPr>
        <p:txBody>
          <a:bodyPr>
            <a:normAutofit/>
          </a:bodyPr>
          <a:lstStyle/>
          <a:p>
            <a:pPr marL="0" marR="0" indent="-6985">
              <a:lnSpc>
                <a:spcPct val="100000"/>
              </a:lnSpc>
              <a:spcBef>
                <a:spcPts val="0"/>
              </a:spcBef>
              <a:spcAft>
                <a:spcPts val="0"/>
              </a:spcAft>
            </a:pPr>
            <a:r>
              <a:rPr lang="en-GB" sz="2600" b="1" dirty="0">
                <a:solidFill>
                  <a:srgbClr val="C00000"/>
                </a:solidFill>
                <a:effectLst/>
                <a:latin typeface="Garamond" panose="02020404030301010803" pitchFamily="18" charset="0"/>
                <a:ea typeface="Times New Roman" panose="02020603050405020304" pitchFamily="18" charset="0"/>
              </a:rPr>
              <a:t>C.  Which Relationships Warrant the Application of VL? (stage 1)</a:t>
            </a:r>
            <a:br>
              <a:rPr lang="en-US" sz="2600" dirty="0">
                <a:solidFill>
                  <a:srgbClr val="000000"/>
                </a:solidFill>
                <a:effectLst/>
                <a:latin typeface="Garamond" panose="02020404030301010803" pitchFamily="18" charset="0"/>
                <a:ea typeface="Times New Roman" panose="02020603050405020304" pitchFamily="18" charset="0"/>
              </a:rPr>
            </a:br>
            <a:r>
              <a:rPr lang="en-GB" sz="1800" dirty="0">
                <a:solidFill>
                  <a:srgbClr val="000000"/>
                </a:solidFill>
                <a:effectLst/>
                <a:latin typeface="Garamond" panose="02020404030301010803" pitchFamily="18" charset="0"/>
                <a:ea typeface="Times New Roman" panose="02020603050405020304" pitchFamily="18" charset="0"/>
              </a:rPr>
              <a:t> </a:t>
            </a:r>
            <a:br>
              <a:rPr lang="en-US" sz="1800" dirty="0">
                <a:solidFill>
                  <a:srgbClr val="00000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There is no simple answer to this. </a:t>
            </a:r>
            <a:br>
              <a:rPr lang="en-GB" sz="2000" dirty="0">
                <a:solidFill>
                  <a:srgbClr val="002060"/>
                </a:solidFill>
                <a:effectLst/>
                <a:latin typeface="Garamond" panose="02020404030301010803" pitchFamily="18" charset="0"/>
                <a:ea typeface="Times New Roman" panose="02020603050405020304" pitchFamily="18" charset="0"/>
              </a:rPr>
            </a:br>
            <a:br>
              <a:rPr lang="en-GB" sz="1400" dirty="0">
                <a:solidFill>
                  <a:srgbClr val="002060"/>
                </a:solidFill>
                <a:effectLst/>
                <a:latin typeface="Garamond" panose="02020404030301010803"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rPr>
              <a:t>However, one certain relationship to which it applies is that of employer/employee.   </a:t>
            </a:r>
            <a:br>
              <a:rPr lang="en-US" sz="2000" dirty="0">
                <a:solidFill>
                  <a:srgbClr val="002060"/>
                </a:solidFill>
                <a:effectLst/>
                <a:latin typeface="Garamond" panose="02020404030301010803" pitchFamily="18" charset="0"/>
                <a:ea typeface="Times New Roman" panose="02020603050405020304" pitchFamily="18" charset="0"/>
              </a:rPr>
            </a:br>
            <a:br>
              <a:rPr lang="en-US" sz="2000" dirty="0">
                <a:solidFill>
                  <a:srgbClr val="002060"/>
                </a:solidFill>
                <a:effectLst/>
                <a:latin typeface="Garamond" panose="02020404030301010803" pitchFamily="18" charset="0"/>
                <a:ea typeface="Times New Roman" panose="02020603050405020304" pitchFamily="18" charset="0"/>
              </a:rPr>
            </a:br>
            <a:br>
              <a:rPr lang="en-US" sz="2000" dirty="0">
                <a:solidFill>
                  <a:srgbClr val="000000"/>
                </a:solidFill>
                <a:effectLst/>
                <a:latin typeface="Garamond" panose="02020404030301010803" pitchFamily="18" charset="0"/>
                <a:ea typeface="Times New Roman" panose="02020603050405020304" pitchFamily="18" charset="0"/>
              </a:rPr>
            </a:br>
            <a:r>
              <a:rPr lang="en-GB" sz="2000" b="1" dirty="0">
                <a:solidFill>
                  <a:srgbClr val="C00000"/>
                </a:solidFill>
                <a:effectLst/>
                <a:latin typeface="Garamond" panose="02020404030301010803" pitchFamily="18" charset="0"/>
                <a:ea typeface="Times New Roman" panose="02020603050405020304" pitchFamily="18" charset="0"/>
              </a:rPr>
              <a:t>1.</a:t>
            </a:r>
            <a:r>
              <a:rPr lang="en-GB" sz="2000" dirty="0">
                <a:solidFill>
                  <a:srgbClr val="C00000"/>
                </a:solidFill>
                <a:effectLst/>
                <a:latin typeface="Garamond" panose="02020404030301010803" pitchFamily="18" charset="0"/>
                <a:ea typeface="Times New Roman" panose="02020603050405020304" pitchFamily="18" charset="0"/>
              </a:rPr>
              <a:t>	</a:t>
            </a:r>
            <a:r>
              <a:rPr lang="en-GB" sz="2000" b="1" dirty="0">
                <a:solidFill>
                  <a:srgbClr val="C00000"/>
                </a:solidFill>
                <a:effectLst/>
                <a:latin typeface="Garamond" panose="02020404030301010803" pitchFamily="18" charset="0"/>
                <a:ea typeface="Times New Roman" panose="02020603050405020304" pitchFamily="18" charset="0"/>
              </a:rPr>
              <a:t>Relationship of Employer and Employee</a:t>
            </a:r>
            <a:br>
              <a:rPr lang="en-US" sz="2000" dirty="0">
                <a:solidFill>
                  <a:srgbClr val="000000"/>
                </a:solidFill>
                <a:effectLst/>
                <a:latin typeface="Garamond" panose="02020404030301010803" pitchFamily="18" charset="0"/>
                <a:ea typeface="Times New Roman" panose="02020603050405020304" pitchFamily="18" charset="0"/>
              </a:rPr>
            </a:br>
            <a:r>
              <a:rPr lang="en-GB" sz="20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Although not the only relationship to which vicarious liability can be attached, the employer/employee relationship is still the </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classic case.</a:t>
            </a:r>
            <a:br>
              <a:rPr lang="en-US"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No single test is of universal application, but in Hong Kong the question of who is an employee was tackled by the privy council.</a:t>
            </a:r>
            <a:br>
              <a:rPr lang="en-US"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i="1"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effectLst/>
                <a:latin typeface="Garamond" panose="02020404030301010803" pitchFamily="18" charset="0"/>
                <a:ea typeface="Times New Roman" panose="02020603050405020304" pitchFamily="18" charset="0"/>
                <a:cs typeface="Times New Roman" panose="02020603050405020304" pitchFamily="18" charset="0"/>
              </a:rPr>
            </a:br>
            <a:r>
              <a:rPr lang="en-GB" sz="20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Lee Ting Sang v Chung Chi Keung</a:t>
            </a:r>
            <a:r>
              <a:rPr lang="en-GB" sz="20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[1990] 1 HKLR 764</a:t>
            </a:r>
            <a:br>
              <a:rPr lang="en-US" sz="2000" dirty="0">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effectLst/>
                <a:latin typeface="Garamond" panose="02020404030301010803" pitchFamily="18" charset="0"/>
                <a:ea typeface="Times New Roman" panose="02020603050405020304" pitchFamily="18" charset="0"/>
                <a:cs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The fundamental test to be applied is this: “Is the person who has engaged </a:t>
            </a:r>
            <a:b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himself to perform these services performing them as a person in business </a:t>
            </a:r>
            <a:b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on his own account?” (Lord Griffiths.)</a:t>
            </a:r>
            <a:br>
              <a:rPr lang="en-GB" sz="20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br>
              <a:rPr lang="en-GB" sz="2000" dirty="0">
                <a:effectLst/>
                <a:latin typeface="Garamond" panose="02020404030301010803" pitchFamily="18" charset="0"/>
                <a:ea typeface="Times New Roman" panose="02020603050405020304" pitchFamily="18" charset="0"/>
                <a:cs typeface="Times New Roman" panose="02020603050405020304" pitchFamily="18" charset="0"/>
              </a:rPr>
            </a:br>
            <a:endParaRPr lang="en-US" sz="2000" dirty="0">
              <a:latin typeface="Garamond" panose="02020404030301010803" pitchFamily="18" charset="0"/>
            </a:endParaRPr>
          </a:p>
        </p:txBody>
      </p:sp>
      <p:pic>
        <p:nvPicPr>
          <p:cNvPr id="5122" name="Picture 2" descr="Dedalo Stone">
            <a:extLst>
              <a:ext uri="{FF2B5EF4-FFF2-40B4-BE49-F238E27FC236}">
                <a16:creationId xmlns:a16="http://schemas.microsoft.com/office/drawing/2014/main" id="{0400D545-F77E-709C-EA35-47F45ED51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4891" y="4124528"/>
            <a:ext cx="3551491" cy="254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33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C8D4-2CE5-E1E0-C578-D84F1490FD9D}"/>
              </a:ext>
            </a:extLst>
          </p:cNvPr>
          <p:cNvSpPr>
            <a:spLocks noGrp="1"/>
          </p:cNvSpPr>
          <p:nvPr>
            <p:ph type="title"/>
          </p:nvPr>
        </p:nvSpPr>
        <p:spPr>
          <a:xfrm>
            <a:off x="0" y="1"/>
            <a:ext cx="12192000" cy="6858000"/>
          </a:xfrm>
        </p:spPr>
        <p:txBody>
          <a:bodyPr>
            <a:normAutofit fontScale="90000"/>
          </a:bodyPr>
          <a:lstStyle/>
          <a:p>
            <a:pPr marL="0" marR="0" hangingPunct="0">
              <a:spcBef>
                <a:spcPts val="0"/>
              </a:spcBef>
              <a:spcAft>
                <a:spcPts val="0"/>
              </a:spcAft>
            </a:pPr>
            <a:r>
              <a:rPr lang="en-GB" sz="2700"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How do we know when someone is in business on their own account?</a:t>
            </a:r>
            <a:br>
              <a:rPr lang="en-US" sz="900" dirty="0">
                <a:effectLst/>
                <a:latin typeface="Tms Rmn"/>
                <a:ea typeface="Times New Roman" panose="02020603050405020304" pitchFamily="18" charset="0"/>
                <a:cs typeface="Times New Roman" panose="02020603050405020304" pitchFamily="18" charset="0"/>
              </a:rPr>
            </a:br>
            <a:r>
              <a:rPr lang="en-GB" sz="9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900" dirty="0">
                <a:effectLst/>
                <a:latin typeface="Tms Rmn"/>
                <a:ea typeface="Times New Roman" panose="02020603050405020304" pitchFamily="18" charset="0"/>
                <a:cs typeface="Times New Roman" panose="02020603050405020304" pitchFamily="18" charset="0"/>
              </a:rPr>
            </a:br>
            <a:r>
              <a:rPr lang="en-GB" sz="2200" i="1" dirty="0">
                <a:solidFill>
                  <a:srgbClr val="7030A0"/>
                </a:solidFill>
                <a:effectLst/>
                <a:latin typeface="Garamond" panose="02020404030301010803" pitchFamily="18" charset="0"/>
                <a:ea typeface="Times New Roman" panose="02020603050405020304" pitchFamily="18" charset="0"/>
                <a:cs typeface="Times New Roman" panose="02020603050405020304" pitchFamily="18" charset="0"/>
              </a:rPr>
              <a:t>Poon Chau Nam v Yim Siu Cheung</a:t>
            </a:r>
            <a:r>
              <a:rPr lang="en-GB" sz="2200" dirty="0">
                <a:solidFill>
                  <a:srgbClr val="7030A0"/>
                </a:solidFill>
                <a:effectLst/>
                <a:latin typeface="Garamond" panose="02020404030301010803" pitchFamily="18" charset="0"/>
                <a:ea typeface="Times New Roman" panose="02020603050405020304" pitchFamily="18" charset="0"/>
                <a:cs typeface="Times New Roman" panose="02020603050405020304" pitchFamily="18" charset="0"/>
              </a:rPr>
              <a:t> [2017] HKCU 417</a:t>
            </a:r>
            <a:br>
              <a:rPr lang="en-GB" sz="2200" dirty="0">
                <a:effectLst/>
                <a:latin typeface="Garamond" panose="02020404030301010803" pitchFamily="18" charset="0"/>
                <a:ea typeface="Times New Roman" panose="02020603050405020304" pitchFamily="18" charset="0"/>
                <a:cs typeface="Times New Roman" panose="02020603050405020304" pitchFamily="18" charset="0"/>
              </a:rPr>
            </a:br>
            <a:r>
              <a:rPr lang="en-GB" sz="9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900" dirty="0">
                <a:effectLst/>
                <a:latin typeface="Tms Rmn"/>
                <a:ea typeface="Times New Roman" panose="02020603050405020304" pitchFamily="18" charset="0"/>
                <a:cs typeface="Times New Roman" panose="02020603050405020304" pitchFamily="18" charset="0"/>
              </a:rPr>
            </a:br>
            <a:r>
              <a:rPr lang="en-GB" sz="2200" dirty="0">
                <a:latin typeface="Garamond" panose="02020404030301010803" pitchFamily="18" charset="0"/>
                <a:ea typeface="Times New Roman" panose="02020603050405020304" pitchFamily="18" charset="0"/>
                <a:cs typeface="Times New Roman" panose="02020603050405020304" pitchFamily="18" charset="0"/>
              </a:rPr>
              <a:t>   </a:t>
            </a:r>
            <a:r>
              <a:rPr lang="en-GB" sz="2200" dirty="0">
                <a:solidFill>
                  <a:schemeClr val="accent5">
                    <a:lumMod val="75000"/>
                  </a:schemeClr>
                </a:solidFill>
                <a:latin typeface="Garamond" panose="02020404030301010803" pitchFamily="18" charset="0"/>
                <a:ea typeface="Times New Roman" panose="02020603050405020304" pitchFamily="18" charset="0"/>
                <a:cs typeface="Times New Roman" panose="02020603050405020304" pitchFamily="18" charset="0"/>
              </a:rPr>
              <a:t>“</a:t>
            </a: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to decide whether a person carries on business on his own account it is necessary to consider </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many different aspects of that person’s work activity … [It] can only be appreciated by standing </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back … making an informed, considered, qualitative appreciation of the whole”. (Ribeiro PJ.)</a:t>
            </a:r>
            <a:br>
              <a:rPr lang="en-US" sz="2200" dirty="0">
                <a:solidFill>
                  <a:schemeClr val="accent5">
                    <a:lumMod val="75000"/>
                  </a:schemeClr>
                </a:solidFill>
                <a:effectLst/>
                <a:latin typeface="Tms Rmn"/>
                <a:ea typeface="Times New Roman" panose="02020603050405020304" pitchFamily="18" charset="0"/>
                <a:cs typeface="Times New Roman" panose="02020603050405020304" pitchFamily="18" charset="0"/>
              </a:rPr>
            </a:br>
            <a:r>
              <a:rPr lang="en-GB" sz="13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Tms Rmn"/>
                <a:ea typeface="Times New Roman" panose="02020603050405020304" pitchFamily="18" charset="0"/>
                <a:cs typeface="Times New Roman" panose="02020603050405020304" pitchFamily="18" charset="0"/>
              </a:rPr>
            </a:b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The courts look at all the relevant factors that go towards the “big picture”.</a:t>
            </a:r>
            <a:br>
              <a:rPr lang="en-US" sz="2200" dirty="0">
                <a:solidFill>
                  <a:srgbClr val="0070C0"/>
                </a:solidFill>
                <a:effectLst/>
                <a:latin typeface="Tms Rmn"/>
                <a:ea typeface="Times New Roman" panose="02020603050405020304" pitchFamily="18" charset="0"/>
                <a:cs typeface="Times New Roman" panose="02020603050405020304" pitchFamily="18" charset="0"/>
              </a:rPr>
            </a:br>
            <a:r>
              <a:rPr lang="en-GB" sz="1600" dirty="0">
                <a:solidFill>
                  <a:schemeClr val="accent4">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1600" dirty="0">
                <a:solidFill>
                  <a:schemeClr val="accent4">
                    <a:lumMod val="50000"/>
                  </a:schemeClr>
                </a:solidFill>
                <a:effectLst/>
                <a:latin typeface="Tms Rmn"/>
                <a:ea typeface="Times New Roman" panose="02020603050405020304" pitchFamily="18" charset="0"/>
                <a:cs typeface="Times New Roman" panose="02020603050405020304" pitchFamily="18" charset="0"/>
              </a:rPr>
            </a:br>
            <a:r>
              <a:rPr lang="en-GB" sz="22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Lai Wing Shun v Shun Shing Decoration Co Ltd </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[2016] HKCU 403 (single biggest factor: control)</a:t>
            </a:r>
            <a:br>
              <a:rPr lang="en-US" sz="2200" dirty="0">
                <a:effectLst/>
                <a:latin typeface="Tms Rmn"/>
                <a:ea typeface="Times New Roman" panose="02020603050405020304" pitchFamily="18" charset="0"/>
                <a:cs typeface="Times New Roman" panose="02020603050405020304" pitchFamily="18" charset="0"/>
              </a:rPr>
            </a:br>
            <a:r>
              <a:rPr lang="en-GB" sz="24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2400" dirty="0">
                <a:effectLst/>
                <a:latin typeface="Tms Rmn"/>
                <a:ea typeface="Times New Roman" panose="02020603050405020304" pitchFamily="18" charset="0"/>
                <a:cs typeface="Times New Roman" panose="02020603050405020304" pitchFamily="18" charset="0"/>
              </a:rPr>
            </a:b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Control can refer many aspects of the job which may not all point the same way.</a:t>
            </a:r>
            <a:br>
              <a:rPr lang="en-US" sz="1300" dirty="0">
                <a:effectLst/>
                <a:latin typeface="Tms Rmn"/>
                <a:ea typeface="Times New Roman" panose="02020603050405020304" pitchFamily="18" charset="0"/>
                <a:cs typeface="Times New Roman" panose="02020603050405020304" pitchFamily="18" charset="0"/>
              </a:rPr>
            </a:br>
            <a:r>
              <a:rPr lang="en-GB" sz="13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300" dirty="0">
                <a:effectLst/>
                <a:latin typeface="Tms Rmn"/>
                <a:ea typeface="Times New Roman" panose="02020603050405020304" pitchFamily="18" charset="0"/>
                <a:cs typeface="Times New Roman" panose="02020603050405020304" pitchFamily="18" charset="0"/>
              </a:rPr>
            </a:br>
            <a:r>
              <a:rPr lang="en-GB" sz="22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Wong Wai Ming v FTE Logistics International Ltd</a:t>
            </a:r>
            <a:r>
              <a:rPr lang="en-GB" sz="22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[2008] HKCU 1328</a:t>
            </a:r>
            <a:br>
              <a:rPr lang="en-US" sz="1300" dirty="0">
                <a:effectLst/>
                <a:latin typeface="Tms Rmn"/>
                <a:ea typeface="Times New Roman" panose="02020603050405020304" pitchFamily="18" charset="0"/>
                <a:cs typeface="Times New Roman" panose="02020603050405020304" pitchFamily="18" charset="0"/>
              </a:rPr>
            </a:br>
            <a:r>
              <a:rPr lang="en-GB" sz="13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300" dirty="0">
                <a:effectLst/>
                <a:latin typeface="Tms Rmn"/>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“the court is concerned with substance and not form … my overall impression is that the </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Applicant was employed as an express delivery worker, and the fact that he used his own</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Motorcycle in his work and … [the fact that the contract] contained descriptions suggesting he </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was an independent contractor are insufficient to dissuade me from the above conclusion as to </a:t>
            </a:r>
            <a:b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Times New Roman" panose="02020603050405020304" pitchFamily="18" charset="0"/>
                <a:cs typeface="Times New Roman" panose="02020603050405020304" pitchFamily="18" charset="0"/>
              </a:rPr>
              <a:t>    the Applicant’s true capacity. (Ng J)</a:t>
            </a:r>
            <a:b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dirty="0">
                <a:solidFill>
                  <a:schemeClr val="bg1"/>
                </a:solidFill>
                <a:effectLst/>
                <a:latin typeface="Garamond" panose="02020404030301010803" pitchFamily="18" charset="0"/>
                <a:ea typeface="Times New Roman" panose="02020603050405020304" pitchFamily="18" charset="0"/>
                <a:cs typeface="Times New Roman" panose="02020603050405020304" pitchFamily="18" charset="0"/>
              </a:rPr>
              <a:t>.</a:t>
            </a:r>
            <a:br>
              <a:rPr lang="en-GB" sz="2200" dirty="0">
                <a:solidFill>
                  <a:srgbClr val="000000"/>
                </a:solidFill>
                <a:effectLst/>
                <a:latin typeface="Times New Roman" panose="02020603050405020304" pitchFamily="18" charset="0"/>
                <a:ea typeface="Times New Roman" panose="02020603050405020304" pitchFamily="18" charset="0"/>
              </a:rPr>
            </a:br>
            <a:r>
              <a:rPr lang="en-GB" sz="2200" dirty="0">
                <a:solidFill>
                  <a:srgbClr val="000000"/>
                </a:solidFill>
                <a:effectLst/>
                <a:latin typeface="Times New Roman" panose="02020603050405020304" pitchFamily="18" charset="0"/>
                <a:ea typeface="Times New Roman" panose="02020603050405020304" pitchFamily="18" charset="0"/>
              </a:rPr>
              <a:t>     </a:t>
            </a:r>
            <a:r>
              <a:rPr lang="en-GB" sz="2600" dirty="0">
                <a:solidFill>
                  <a:srgbClr val="C00000"/>
                </a:solidFill>
                <a:effectLst/>
                <a:latin typeface="Times New Roman" panose="02020603050405020304" pitchFamily="18" charset="0"/>
                <a:ea typeface="Times New Roman" panose="02020603050405020304" pitchFamily="18" charset="0"/>
              </a:rPr>
              <a:t>2.  Partnership and agency</a:t>
            </a:r>
            <a:endParaRPr lang="en-US" sz="2600" dirty="0">
              <a:solidFill>
                <a:srgbClr val="C00000"/>
              </a:solidFill>
            </a:endParaRPr>
          </a:p>
        </p:txBody>
      </p:sp>
    </p:spTree>
    <p:extLst>
      <p:ext uri="{BB962C8B-B14F-4D97-AF65-F5344CB8AC3E}">
        <p14:creationId xmlns:p14="http://schemas.microsoft.com/office/powerpoint/2010/main" val="236821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922C5-30CD-D62B-45B2-9F5A6BBC3AC1}"/>
              </a:ext>
            </a:extLst>
          </p:cNvPr>
          <p:cNvSpPr txBox="1"/>
          <p:nvPr/>
        </p:nvSpPr>
        <p:spPr>
          <a:xfrm>
            <a:off x="1" y="-71020"/>
            <a:ext cx="11896076" cy="6667130"/>
          </a:xfrm>
          <a:prstGeom prst="rect">
            <a:avLst/>
          </a:prstGeom>
          <a:solidFill>
            <a:schemeClr val="bg1"/>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41B3ACB2-7004-4186-5B21-D68585DB4668}"/>
              </a:ext>
            </a:extLst>
          </p:cNvPr>
          <p:cNvSpPr>
            <a:spLocks noGrp="1"/>
          </p:cNvSpPr>
          <p:nvPr>
            <p:ph type="title"/>
          </p:nvPr>
        </p:nvSpPr>
        <p:spPr>
          <a:xfrm>
            <a:off x="0" y="-71020"/>
            <a:ext cx="12192000" cy="6929020"/>
          </a:xfrm>
        </p:spPr>
        <p:txBody>
          <a:bodyPr>
            <a:normAutofit/>
          </a:bodyPr>
          <a:lstStyle/>
          <a:p>
            <a:pPr marL="0" marR="0" indent="0" algn="l">
              <a:spcBef>
                <a:spcPts val="0"/>
              </a:spcBef>
              <a:spcAft>
                <a:spcPts val="0"/>
              </a:spcAft>
            </a:pPr>
            <a:r>
              <a:rPr lang="en-GB" sz="2400" b="1" dirty="0">
                <a:solidFill>
                  <a:srgbClr val="C00000"/>
                </a:solidFill>
                <a:effectLst/>
                <a:latin typeface="Garamond" panose="02020404030301010803" pitchFamily="18" charset="0"/>
                <a:ea typeface="Times New Roman" panose="02020603050405020304" pitchFamily="18" charset="0"/>
              </a:rPr>
              <a:t>3.	Relationship Akin to a Contract of Employment</a:t>
            </a:r>
            <a:br>
              <a:rPr lang="en-US" sz="2400" dirty="0">
                <a:solidFill>
                  <a:srgbClr val="C00000"/>
                </a:solidFill>
                <a:effectLst/>
                <a:latin typeface="Times New Roman" panose="02020603050405020304" pitchFamily="18" charset="0"/>
                <a:ea typeface="Times New Roman" panose="02020603050405020304" pitchFamily="18" charset="0"/>
              </a:rPr>
            </a:br>
            <a:r>
              <a:rPr lang="en-GB" sz="1800" b="1" dirty="0">
                <a:solidFill>
                  <a:srgbClr val="000000"/>
                </a:solidFill>
                <a:effectLst/>
                <a:latin typeface="Garamond" panose="02020404030301010803" pitchFamily="18" charset="0"/>
                <a:ea typeface="Times New Roman" panose="02020603050405020304" pitchFamily="18" charset="0"/>
              </a:rPr>
              <a:t> </a:t>
            </a:r>
            <a:br>
              <a:rPr lang="en-US" sz="2000" dirty="0">
                <a:solidFill>
                  <a:srgbClr val="000000"/>
                </a:solidFill>
                <a:effectLst/>
                <a:latin typeface="Times New Roman" panose="02020603050405020304"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An extension beyond the confines of an employee/employer relationship was established by the </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Supreme Court in 2013.</a:t>
            </a:r>
            <a:br>
              <a:rPr lang="en-US" sz="2000" dirty="0">
                <a:solidFill>
                  <a:srgbClr val="7030A0"/>
                </a:solidFill>
                <a:effectLst/>
                <a:latin typeface="Times New Roman" panose="02020603050405020304"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a:t>
            </a:r>
            <a:br>
              <a:rPr lang="en-US" sz="2000" dirty="0">
                <a:solidFill>
                  <a:srgbClr val="000000"/>
                </a:solidFill>
                <a:effectLst/>
                <a:latin typeface="Times New Roman" panose="02020603050405020304" pitchFamily="18" charset="0"/>
                <a:ea typeface="Times New Roman" panose="02020603050405020304" pitchFamily="18" charset="0"/>
              </a:rPr>
            </a:br>
            <a:r>
              <a:rPr lang="en-GB" sz="20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Catholic Child Welfare Society and Others v Various Claimants </a:t>
            </a:r>
            <a:r>
              <a:rPr lang="en-GB" sz="20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[2013] 2 AC 1</a:t>
            </a:r>
            <a:br>
              <a:rPr lang="en-US" sz="2000" dirty="0">
                <a:solidFill>
                  <a:srgbClr val="FF0000"/>
                </a:solidFill>
                <a:effectLst/>
                <a:latin typeface="Tms Rmn"/>
                <a:ea typeface="Times New Roman" panose="02020603050405020304" pitchFamily="18" charset="0"/>
                <a:cs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a:t>
            </a:r>
            <a:br>
              <a:rPr lang="en-US" sz="2000" dirty="0">
                <a:solidFill>
                  <a:srgbClr val="000000"/>
                </a:solidFill>
                <a:latin typeface="Times New Roman" panose="02020603050405020304"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a:t>
            </a:r>
            <a:r>
              <a:rPr lang="en-GB" sz="2000" dirty="0">
                <a:solidFill>
                  <a:schemeClr val="accent6">
                    <a:lumMod val="75000"/>
                  </a:schemeClr>
                </a:solidFill>
                <a:effectLst/>
                <a:latin typeface="Garamond" panose="02020404030301010803" pitchFamily="18" charset="0"/>
                <a:ea typeface="Times New Roman" panose="02020603050405020304" pitchFamily="18" charset="0"/>
              </a:rPr>
              <a:t>“Where the defendant and the tortfeasor are not bound by a contract of employment, but their </a:t>
            </a:r>
            <a:br>
              <a:rPr lang="en-GB" sz="2000" dirty="0">
                <a:solidFill>
                  <a:schemeClr val="accent6">
                    <a:lumMod val="75000"/>
                  </a:schemeClr>
                </a:solidFill>
                <a:effectLst/>
                <a:latin typeface="Garamond" panose="02020404030301010803" pitchFamily="18" charset="0"/>
                <a:ea typeface="Times New Roman" panose="02020603050405020304" pitchFamily="18" charset="0"/>
              </a:rPr>
            </a:br>
            <a:r>
              <a:rPr lang="en-GB" sz="2000" dirty="0">
                <a:solidFill>
                  <a:schemeClr val="accent6">
                    <a:lumMod val="75000"/>
                  </a:schemeClr>
                </a:solidFill>
                <a:effectLst/>
                <a:latin typeface="Garamond" panose="02020404030301010803" pitchFamily="18" charset="0"/>
                <a:ea typeface="Times New Roman" panose="02020603050405020304" pitchFamily="18" charset="0"/>
              </a:rPr>
              <a:t>   relationship has the same incidents, that relationship can properly give rise to vicarious liability </a:t>
            </a:r>
            <a:br>
              <a:rPr lang="en-GB" sz="2000" dirty="0">
                <a:solidFill>
                  <a:schemeClr val="accent6">
                    <a:lumMod val="75000"/>
                  </a:schemeClr>
                </a:solidFill>
                <a:effectLst/>
                <a:latin typeface="Garamond" panose="02020404030301010803" pitchFamily="18" charset="0"/>
                <a:ea typeface="Times New Roman" panose="02020603050405020304" pitchFamily="18" charset="0"/>
              </a:rPr>
            </a:br>
            <a:r>
              <a:rPr lang="en-GB" sz="2000" dirty="0">
                <a:solidFill>
                  <a:schemeClr val="accent6">
                    <a:lumMod val="75000"/>
                  </a:schemeClr>
                </a:solidFill>
                <a:effectLst/>
                <a:latin typeface="Garamond" panose="02020404030301010803" pitchFamily="18" charset="0"/>
                <a:ea typeface="Times New Roman" panose="02020603050405020304" pitchFamily="18" charset="0"/>
              </a:rPr>
              <a:t>   on the ground that it is akin to that between an employer and an employee”. (Lord Phillips.)</a:t>
            </a:r>
            <a:br>
              <a:rPr lang="en-US" sz="2000" dirty="0">
                <a:solidFill>
                  <a:srgbClr val="000000"/>
                </a:solidFill>
                <a:effectLst/>
                <a:latin typeface="Times New Roman" panose="02020603050405020304" pitchFamily="18" charset="0"/>
                <a:ea typeface="Times New Roman" panose="02020603050405020304" pitchFamily="18" charset="0"/>
              </a:rPr>
            </a:br>
            <a:r>
              <a:rPr lang="en-GB" sz="2000" dirty="0">
                <a:solidFill>
                  <a:srgbClr val="000000"/>
                </a:solidFill>
                <a:effectLst/>
                <a:latin typeface="Garamond" panose="02020404030301010803" pitchFamily="18" charset="0"/>
                <a:ea typeface="Times New Roman" panose="02020603050405020304" pitchFamily="18" charset="0"/>
              </a:rPr>
              <a:t> </a:t>
            </a:r>
            <a:br>
              <a:rPr lang="en-US" sz="2000" dirty="0">
                <a:solidFill>
                  <a:srgbClr val="000000"/>
                </a:solidFill>
                <a:effectLst/>
                <a:latin typeface="Times New Roman" panose="02020603050405020304" pitchFamily="18" charset="0"/>
                <a:ea typeface="Times New Roman" panose="02020603050405020304" pitchFamily="18" charset="0"/>
              </a:rPr>
            </a:br>
            <a:r>
              <a:rPr lang="en-GB" sz="2000" i="1" dirty="0">
                <a:solidFill>
                  <a:srgbClr val="C00000"/>
                </a:solidFill>
                <a:effectLst/>
                <a:latin typeface="Garamond" panose="02020404030301010803" pitchFamily="18" charset="0"/>
                <a:ea typeface="Times New Roman" panose="02020603050405020304" pitchFamily="18" charset="0"/>
              </a:rPr>
              <a:t>What are the ‘same incidents’?</a:t>
            </a:r>
            <a:br>
              <a:rPr lang="en-US" sz="1800" dirty="0">
                <a:solidFill>
                  <a:srgbClr val="C00000"/>
                </a:solidFill>
                <a:effectLst/>
                <a:latin typeface="Times New Roman" panose="02020603050405020304"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a:t>
            </a:r>
            <a:r>
              <a:rPr lang="en-US" sz="2000" dirty="0">
                <a:solidFill>
                  <a:srgbClr val="7030A0"/>
                </a:solidFill>
                <a:effectLst/>
                <a:latin typeface="Times New Roman" panose="02020603050405020304" pitchFamily="18" charset="0"/>
                <a:ea typeface="Times New Roman" panose="02020603050405020304" pitchFamily="18" charset="0"/>
              </a:rPr>
              <a:t> </a:t>
            </a:r>
            <a:r>
              <a:rPr lang="en-GB" sz="2000" dirty="0">
                <a:solidFill>
                  <a:srgbClr val="7030A0"/>
                </a:solidFill>
                <a:effectLst/>
                <a:latin typeface="Garamond" panose="02020404030301010803" pitchFamily="18" charset="0"/>
                <a:ea typeface="Times New Roman" panose="02020603050405020304" pitchFamily="18" charset="0"/>
              </a:rPr>
              <a:t>One of these, mentioned by Lord Phillips, was the fact that D can direct what X does.  </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Another: is what the tortfeasor does for the benefit of the defendant’s organisation?</a:t>
            </a:r>
            <a:br>
              <a:rPr lang="en-GB" sz="2000" dirty="0">
                <a:solidFill>
                  <a:srgbClr val="7030A0"/>
                </a:solidFill>
                <a:effectLst/>
                <a:latin typeface="Garamond" panose="02020404030301010803"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Did the immediate tortfeasor’s activity form an integral part of D2’s activities/purposes?</a:t>
            </a:r>
            <a:br>
              <a:rPr lang="en-US" sz="2000" dirty="0">
                <a:solidFill>
                  <a:srgbClr val="7030A0"/>
                </a:solidFill>
                <a:effectLst/>
                <a:latin typeface="Times New Roman" panose="02020603050405020304"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 </a:t>
            </a:r>
            <a:br>
              <a:rPr lang="en-US" sz="2000" dirty="0">
                <a:solidFill>
                  <a:srgbClr val="7030A0"/>
                </a:solidFill>
                <a:effectLst/>
                <a:latin typeface="Times New Roman" panose="02020603050405020304" pitchFamily="18" charset="0"/>
                <a:ea typeface="Times New Roman" panose="02020603050405020304" pitchFamily="18" charset="0"/>
              </a:rPr>
            </a:br>
            <a:r>
              <a:rPr lang="en-GB" sz="2000" dirty="0">
                <a:solidFill>
                  <a:srgbClr val="7030A0"/>
                </a:solidFill>
                <a:effectLst/>
                <a:latin typeface="Garamond" panose="02020404030301010803" pitchFamily="18" charset="0"/>
                <a:ea typeface="Times New Roman" panose="02020603050405020304" pitchFamily="18" charset="0"/>
              </a:rPr>
              <a:t>The </a:t>
            </a:r>
            <a:r>
              <a:rPr lang="en-GB" sz="2000" i="1" dirty="0">
                <a:solidFill>
                  <a:srgbClr val="7030A0"/>
                </a:solidFill>
                <a:effectLst/>
                <a:latin typeface="Garamond" panose="02020404030301010803" pitchFamily="18" charset="0"/>
                <a:ea typeface="Times New Roman" panose="02020603050405020304" pitchFamily="18" charset="0"/>
              </a:rPr>
              <a:t>akin to contract</a:t>
            </a:r>
            <a:r>
              <a:rPr lang="en-GB" sz="2000" dirty="0">
                <a:solidFill>
                  <a:srgbClr val="7030A0"/>
                </a:solidFill>
                <a:effectLst/>
                <a:latin typeface="Garamond" panose="02020404030301010803" pitchFamily="18" charset="0"/>
                <a:ea typeface="Times New Roman" panose="02020603050405020304" pitchFamily="18" charset="0"/>
              </a:rPr>
              <a:t> of employment approach has been used elsewhere, too.</a:t>
            </a:r>
            <a:br>
              <a:rPr lang="en-US" sz="2000" dirty="0">
                <a:solidFill>
                  <a:srgbClr val="7030A0"/>
                </a:solidFill>
                <a:effectLst/>
                <a:latin typeface="Times New Roman" panose="02020603050405020304" pitchFamily="18" charset="0"/>
                <a:ea typeface="Times New Roman" panose="02020603050405020304" pitchFamily="18" charset="0"/>
              </a:rPr>
            </a:br>
            <a:r>
              <a:rPr lang="en-GB" sz="1800" dirty="0">
                <a:solidFill>
                  <a:srgbClr val="000000"/>
                </a:solidFill>
                <a:effectLst/>
                <a:latin typeface="Garamond" panose="02020404030301010803" pitchFamily="18" charset="0"/>
                <a:ea typeface="Times New Roman" panose="02020603050405020304" pitchFamily="18" charset="0"/>
              </a:rPr>
              <a:t> </a:t>
            </a:r>
            <a:br>
              <a:rPr lang="en-US" sz="1800" dirty="0">
                <a:solidFill>
                  <a:srgbClr val="000000"/>
                </a:solidFill>
                <a:effectLst/>
                <a:latin typeface="Times New Roman" panose="02020603050405020304" pitchFamily="18" charset="0"/>
                <a:ea typeface="Times New Roman" panose="02020603050405020304" pitchFamily="18" charset="0"/>
              </a:rPr>
            </a:br>
            <a:r>
              <a:rPr lang="en-GB" sz="2000" i="1"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E v English Province of Our Lady of Charity</a:t>
            </a:r>
            <a:r>
              <a:rPr lang="en-GB" sz="2000" dirty="0">
                <a:solidFill>
                  <a:srgbClr val="FF0000"/>
                </a:solidFill>
                <a:effectLst/>
                <a:latin typeface="Garamond" panose="02020404030301010803" pitchFamily="18" charset="0"/>
                <a:ea typeface="Times New Roman" panose="02020603050405020304" pitchFamily="18" charset="0"/>
                <a:cs typeface="Times New Roman" panose="02020603050405020304" pitchFamily="18" charset="0"/>
              </a:rPr>
              <a:t> [2013] WLR 958</a:t>
            </a:r>
            <a:br>
              <a:rPr lang="en-US" sz="2000" dirty="0">
                <a:effectLst/>
                <a:latin typeface="Tms Rmn"/>
                <a:ea typeface="Times New Roman" panose="02020603050405020304" pitchFamily="18" charset="0"/>
                <a:cs typeface="Times New Roman" panose="02020603050405020304" pitchFamily="18" charset="0"/>
              </a:rPr>
            </a:br>
            <a:r>
              <a:rPr lang="en-GB" sz="2000" i="1" dirty="0">
                <a:solidFill>
                  <a:srgbClr val="FF0000"/>
                </a:solidFill>
                <a:effectLst/>
                <a:latin typeface="Garamond" panose="02020404030301010803" pitchFamily="18" charset="0"/>
                <a:ea typeface="Times New Roman" panose="02020603050405020304" pitchFamily="18" charset="0"/>
              </a:rPr>
              <a:t>Cox v Ministry of Justice</a:t>
            </a:r>
            <a:r>
              <a:rPr lang="en-GB" sz="2000" dirty="0">
                <a:solidFill>
                  <a:srgbClr val="FF0000"/>
                </a:solidFill>
                <a:effectLst/>
                <a:latin typeface="Garamond" panose="02020404030301010803" pitchFamily="18" charset="0"/>
                <a:ea typeface="Times New Roman" panose="02020603050405020304" pitchFamily="18" charset="0"/>
              </a:rPr>
              <a:t> [2016] AC 660</a:t>
            </a:r>
            <a:endParaRPr lang="en-US" sz="2000" dirty="0">
              <a:solidFill>
                <a:srgbClr val="FF0000"/>
              </a:solidFill>
            </a:endParaRPr>
          </a:p>
        </p:txBody>
      </p:sp>
      <p:sp>
        <p:nvSpPr>
          <p:cNvPr id="5" name="TextBox 4">
            <a:extLst>
              <a:ext uri="{FF2B5EF4-FFF2-40B4-BE49-F238E27FC236}">
                <a16:creationId xmlns:a16="http://schemas.microsoft.com/office/drawing/2014/main" id="{9D1AE91B-FC23-7E34-9F7F-46D01D5A1217}"/>
              </a:ext>
            </a:extLst>
          </p:cNvPr>
          <p:cNvSpPr txBox="1"/>
          <p:nvPr/>
        </p:nvSpPr>
        <p:spPr>
          <a:xfrm flipH="1">
            <a:off x="11896077" y="-71022"/>
            <a:ext cx="295923" cy="6929022"/>
          </a:xfrm>
          <a:prstGeom prst="rect">
            <a:avLst/>
          </a:prstGeom>
          <a:solidFill>
            <a:srgbClr val="FF0000"/>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5384332-6EAA-B98E-4C1E-3304A6653AB7}"/>
              </a:ext>
            </a:extLst>
          </p:cNvPr>
          <p:cNvSpPr txBox="1"/>
          <p:nvPr/>
        </p:nvSpPr>
        <p:spPr>
          <a:xfrm>
            <a:off x="0" y="6596110"/>
            <a:ext cx="12029243" cy="261890"/>
          </a:xfrm>
          <a:prstGeom prst="rect">
            <a:avLst/>
          </a:prstGeom>
          <a:solidFill>
            <a:srgbClr val="FF0000"/>
          </a:solidFill>
        </p:spPr>
        <p:txBody>
          <a:bodyPr wrap="square" rtlCol="0">
            <a:spAutoFit/>
          </a:bodyPr>
          <a:lstStyle/>
          <a:p>
            <a:endParaRPr lang="en-US" dirty="0"/>
          </a:p>
        </p:txBody>
      </p:sp>
    </p:spTree>
    <p:extLst>
      <p:ext uri="{BB962C8B-B14F-4D97-AF65-F5344CB8AC3E}">
        <p14:creationId xmlns:p14="http://schemas.microsoft.com/office/powerpoint/2010/main" val="35698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B36F-D266-B8BE-3D83-7B750E2F6325}"/>
              </a:ext>
            </a:extLst>
          </p:cNvPr>
          <p:cNvSpPr>
            <a:spLocks noGrp="1"/>
          </p:cNvSpPr>
          <p:nvPr>
            <p:ph type="title"/>
          </p:nvPr>
        </p:nvSpPr>
        <p:spPr>
          <a:xfrm>
            <a:off x="0" y="1"/>
            <a:ext cx="12192000" cy="6858000"/>
          </a:xfrm>
          <a:solidFill>
            <a:schemeClr val="accent2">
              <a:lumMod val="20000"/>
              <a:lumOff val="80000"/>
            </a:schemeClr>
          </a:solidFill>
        </p:spPr>
        <p:txBody>
          <a:bodyPr>
            <a:noAutofit/>
          </a:bodyPr>
          <a:lstStyle/>
          <a:p>
            <a:pPr marL="0" marR="0" hangingPunct="0">
              <a:spcBef>
                <a:spcPts val="0"/>
              </a:spcBef>
              <a:spcAft>
                <a:spcPts val="0"/>
              </a:spcAft>
            </a:pPr>
            <a:r>
              <a:rPr lang="en-GB" sz="26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4.  Some Independent Contractors?</a:t>
            </a:r>
            <a:br>
              <a:rPr lang="en-US" sz="2600" dirty="0">
                <a:effectLst/>
                <a:latin typeface="Tms Rmn"/>
                <a:ea typeface="Times New Roman" panose="02020603050405020304" pitchFamily="18" charset="0"/>
                <a:cs typeface="Times New Roman" panose="02020603050405020304" pitchFamily="18" charset="0"/>
              </a:rPr>
            </a:br>
            <a:r>
              <a:rPr lang="en-GB" sz="14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400" dirty="0">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It has long since been established that the appropriate device to use in the case of an independent contractor’s negligence is that of the non-delegable duty of care (see later). </a:t>
            </a:r>
            <a:br>
              <a:rPr lang="en-US" sz="1000" dirty="0">
                <a:solidFill>
                  <a:srgbClr val="002060"/>
                </a:solidFill>
                <a:effectLst/>
                <a:latin typeface="Tms Rmn"/>
                <a:ea typeface="Times New Roman" panose="02020603050405020304" pitchFamily="18" charset="0"/>
                <a:cs typeface="Times New Roman" panose="02020603050405020304" pitchFamily="18" charset="0"/>
              </a:rPr>
            </a:br>
            <a:r>
              <a:rPr lang="en-GB" sz="10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000" dirty="0">
                <a:effectLst/>
                <a:latin typeface="Tms Rmn"/>
                <a:ea typeface="Times New Roman" panose="02020603050405020304" pitchFamily="18" charset="0"/>
                <a:cs typeface="Times New Roman" panose="02020603050405020304" pitchFamily="18" charset="0"/>
              </a:rPr>
            </a:br>
            <a:r>
              <a:rPr lang="en-GB" sz="2000" i="1" dirty="0">
                <a:solidFill>
                  <a:srgbClr val="FF0000"/>
                </a:solidFill>
                <a:effectLst/>
                <a:latin typeface="Garamond" panose="02020404030301010803" pitchFamily="18" charset="0"/>
                <a:ea typeface="Times New Roman" panose="02020603050405020304" pitchFamily="18" charset="0"/>
                <a:cs typeface="Segoe UI" panose="020B0502040204020203" pitchFamily="34" charset="0"/>
              </a:rPr>
              <a:t>Barclays Bank v Various Claimants </a:t>
            </a:r>
            <a:r>
              <a:rPr lang="en-GB" sz="2000" dirty="0">
                <a:solidFill>
                  <a:srgbClr val="FF0000"/>
                </a:solidFill>
                <a:effectLst/>
                <a:latin typeface="Garamond" panose="02020404030301010803" pitchFamily="18" charset="0"/>
                <a:ea typeface="Times New Roman" panose="02020603050405020304" pitchFamily="18" charset="0"/>
                <a:cs typeface="Segoe UI" panose="020B0502040204020203" pitchFamily="34" charset="0"/>
              </a:rPr>
              <a:t>[2020] UKSC 2013</a:t>
            </a:r>
            <a:br>
              <a:rPr lang="en-US" sz="1200" dirty="0">
                <a:effectLst/>
                <a:latin typeface="Times New Roman" panose="02020603050405020304" pitchFamily="18" charset="0"/>
                <a:ea typeface="Times New Roman" panose="02020603050405020304" pitchFamily="18" charset="0"/>
              </a:rPr>
            </a:br>
            <a:r>
              <a:rPr lang="en-GB" sz="1200" dirty="0">
                <a:effectLst/>
                <a:latin typeface="Garamond" panose="02020404030301010803" pitchFamily="18" charset="0"/>
                <a:ea typeface="Times New Roman" panose="02020603050405020304" pitchFamily="18" charset="0"/>
                <a:cs typeface="Segoe UI" panose="020B0502040204020203" pitchFamily="34" charset="0"/>
              </a:rPr>
              <a:t> </a:t>
            </a:r>
            <a:br>
              <a:rPr lang="en-US" sz="1200" dirty="0">
                <a:effectLst/>
                <a:latin typeface="Times New Roman" panose="02020603050405020304" pitchFamily="18" charset="0"/>
                <a:ea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Segoe UI" panose="020B0502040204020203" pitchFamily="34" charset="0"/>
              </a:rPr>
              <a:t>Lady Hale said that there was…</a:t>
            </a:r>
            <a:br>
              <a:rPr lang="en-US" sz="1200" dirty="0">
                <a:effectLst/>
                <a:latin typeface="Times New Roman" panose="02020603050405020304" pitchFamily="18" charset="0"/>
                <a:ea typeface="Times New Roman" panose="02020603050405020304" pitchFamily="18" charset="0"/>
              </a:rPr>
            </a:br>
            <a:r>
              <a:rPr lang="en-GB" sz="1200" dirty="0">
                <a:effectLst/>
                <a:latin typeface="Garamond" panose="02020404030301010803" pitchFamily="18" charset="0"/>
                <a:ea typeface="Times New Roman" panose="02020603050405020304" pitchFamily="18" charset="0"/>
                <a:cs typeface="Segoe UI" panose="020B0502040204020203" pitchFamily="34" charset="0"/>
              </a:rPr>
              <a:t> </a:t>
            </a:r>
            <a:br>
              <a:rPr lang="en-US" sz="1200" dirty="0">
                <a:effectLst/>
                <a:latin typeface="Times New Roman" panose="02020603050405020304" pitchFamily="18" charset="0"/>
                <a:ea typeface="Times New Roman" panose="02020603050405020304" pitchFamily="18" charset="0"/>
              </a:rPr>
            </a:br>
            <a:r>
              <a:rPr lang="en-US" sz="1200" dirty="0">
                <a:solidFill>
                  <a:schemeClr val="accent5">
                    <a:lumMod val="75000"/>
                  </a:schemeClr>
                </a:solidFill>
                <a:effectLst/>
                <a:latin typeface="Times New Roman" panose="02020603050405020304" pitchFamily="18" charset="0"/>
                <a:ea typeface="Times New Roman" panose="02020603050405020304" pitchFamily="18" charset="0"/>
              </a:rPr>
              <a:t>  </a:t>
            </a:r>
            <a:r>
              <a:rPr lang="en-GB" sz="2000" dirty="0">
                <a:solidFill>
                  <a:schemeClr val="accent5">
                    <a:lumMod val="75000"/>
                  </a:schemeClr>
                </a:solidFill>
                <a:latin typeface="Garamond" panose="02020404030301010803" pitchFamily="18" charset="0"/>
                <a:ea typeface="Times New Roman" panose="02020603050405020304" pitchFamily="18" charset="0"/>
                <a:cs typeface="Segoe UI" panose="020B0502040204020203" pitchFamily="34" charset="0"/>
              </a:rPr>
              <a:t> </a:t>
            </a:r>
            <a:r>
              <a:rPr lang="en-GB" sz="2000" dirty="0">
                <a:solidFill>
                  <a:schemeClr val="accent5">
                    <a:lumMod val="75000"/>
                  </a:schemeClr>
                </a:solidFill>
                <a:effectLst/>
                <a:latin typeface="Garamond" panose="02020404030301010803" pitchFamily="18" charset="0"/>
                <a:ea typeface="Times New Roman" panose="02020603050405020304" pitchFamily="18" charset="0"/>
                <a:cs typeface="Segoe UI" panose="020B0502040204020203" pitchFamily="34" charset="0"/>
              </a:rPr>
              <a:t>“[nothing in the previous cases] to suggest that the classic distinction between employment and relationships akin or </a:t>
            </a:r>
            <a:br>
              <a:rPr lang="en-GB" sz="2000" dirty="0">
                <a:solidFill>
                  <a:schemeClr val="accent5">
                    <a:lumMod val="75000"/>
                  </a:schemeClr>
                </a:solidFill>
                <a:effectLst/>
                <a:latin typeface="Garamond" panose="02020404030301010803" pitchFamily="18" charset="0"/>
                <a:ea typeface="Times New Roman" panose="02020603050405020304" pitchFamily="18" charset="0"/>
                <a:cs typeface="Segoe UI" panose="020B0502040204020203" pitchFamily="34" charset="0"/>
              </a:rPr>
            </a:br>
            <a:r>
              <a:rPr lang="en-GB" sz="2000" dirty="0">
                <a:solidFill>
                  <a:schemeClr val="accent5">
                    <a:lumMod val="75000"/>
                  </a:schemeClr>
                </a:solidFill>
                <a:effectLst/>
                <a:latin typeface="Garamond" panose="02020404030301010803" pitchFamily="18" charset="0"/>
                <a:ea typeface="Times New Roman" panose="02020603050405020304" pitchFamily="18" charset="0"/>
                <a:cs typeface="Segoe UI" panose="020B0502040204020203" pitchFamily="34" charset="0"/>
              </a:rPr>
              <a:t>   analogous to employment, on the one hand, and the relationship with an independent contractor, on the other hand </a:t>
            </a:r>
            <a:br>
              <a:rPr lang="en-GB" sz="2000" dirty="0">
                <a:solidFill>
                  <a:schemeClr val="accent5">
                    <a:lumMod val="75000"/>
                  </a:schemeClr>
                </a:solidFill>
                <a:effectLst/>
                <a:latin typeface="Garamond" panose="02020404030301010803" pitchFamily="18" charset="0"/>
                <a:ea typeface="Times New Roman" panose="02020603050405020304" pitchFamily="18" charset="0"/>
                <a:cs typeface="Segoe UI" panose="020B0502040204020203" pitchFamily="34" charset="0"/>
              </a:rPr>
            </a:br>
            <a:r>
              <a:rPr lang="en-GB" sz="2000" dirty="0">
                <a:solidFill>
                  <a:schemeClr val="accent5">
                    <a:lumMod val="75000"/>
                  </a:schemeClr>
                </a:solidFill>
                <a:effectLst/>
                <a:latin typeface="Garamond" panose="02020404030301010803" pitchFamily="18" charset="0"/>
                <a:ea typeface="Times New Roman" panose="02020603050405020304" pitchFamily="18" charset="0"/>
                <a:cs typeface="Segoe UI" panose="020B0502040204020203" pitchFamily="34" charset="0"/>
              </a:rPr>
              <a:t>   [had been abandoned]”.</a:t>
            </a:r>
            <a:br>
              <a:rPr lang="en-US" sz="2000" dirty="0">
                <a:solidFill>
                  <a:schemeClr val="accent5">
                    <a:lumMod val="75000"/>
                  </a:schemeClr>
                </a:solidFill>
                <a:effectLst/>
                <a:latin typeface="Times New Roman" panose="02020603050405020304" pitchFamily="18" charset="0"/>
                <a:ea typeface="Times New Roman" panose="02020603050405020304" pitchFamily="18" charset="0"/>
              </a:rPr>
            </a:br>
            <a:r>
              <a:rPr lang="en-GB" sz="1300" dirty="0">
                <a:effectLst/>
                <a:latin typeface="Garamond" panose="02020404030301010803" pitchFamily="18" charset="0"/>
                <a:ea typeface="Times New Roman" panose="02020603050405020304" pitchFamily="18" charset="0"/>
                <a:cs typeface="Segoe UI" panose="020B0502040204020203" pitchFamily="34" charset="0"/>
              </a:rPr>
              <a:t> </a:t>
            </a:r>
            <a:br>
              <a:rPr lang="en-US" sz="1300" dirty="0">
                <a:effectLst/>
                <a:latin typeface="Times New Roman" panose="02020603050405020304" pitchFamily="18" charset="0"/>
                <a:ea typeface="Times New Roman" panose="02020603050405020304" pitchFamily="18" charset="0"/>
              </a:rPr>
            </a:br>
            <a:r>
              <a:rPr lang="en-GB" sz="1300" b="1" dirty="0">
                <a:effectLst/>
                <a:latin typeface="Garamond" panose="02020404030301010803" pitchFamily="18" charset="0"/>
                <a:ea typeface="Times New Roman" panose="02020603050405020304" pitchFamily="18" charset="0"/>
                <a:cs typeface="Segoe UI" panose="020B0502040204020203" pitchFamily="34" charset="0"/>
              </a:rPr>
              <a:t> </a:t>
            </a:r>
            <a:br>
              <a:rPr lang="en-US" sz="1300" dirty="0">
                <a:effectLst/>
                <a:latin typeface="Times New Roman" panose="02020603050405020304" pitchFamily="18" charset="0"/>
                <a:ea typeface="Times New Roman" panose="02020603050405020304" pitchFamily="18" charset="0"/>
              </a:rPr>
            </a:br>
            <a:r>
              <a:rPr lang="en-GB" sz="2600" b="1"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5.	Summary</a:t>
            </a:r>
            <a:br>
              <a:rPr lang="en-US" sz="1000" dirty="0">
                <a:effectLst/>
                <a:latin typeface="Tms Rmn"/>
                <a:ea typeface="Times New Roman" panose="02020603050405020304" pitchFamily="18" charset="0"/>
                <a:cs typeface="Times New Roman" panose="02020603050405020304" pitchFamily="18" charset="0"/>
              </a:rPr>
            </a:br>
            <a:r>
              <a:rPr lang="en-GB" sz="1000"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000" dirty="0">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After </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Cox</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(and the other case law mentioned), it is no longer possible to confine vicarious liability to master/servant and principal/agent scenarios.</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To know if the relationship attracts the application of VL, we instead apply the stage 1 test.</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This test, </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per Cox</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states that a relationship akin to employment will do </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as long as it is fair, just and reasonable to impose VL.</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000" dirty="0">
                <a:solidFill>
                  <a:srgbClr val="002060"/>
                </a:solidFill>
                <a:effectLst/>
                <a:latin typeface="Tms Rmn"/>
                <a:ea typeface="Times New Roman" panose="02020603050405020304" pitchFamily="18" charset="0"/>
                <a:cs typeface="Times New Roman" panose="02020603050405020304" pitchFamily="18" charset="0"/>
              </a:rPr>
            </a:b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The fair, just and reasonable issue was said to be judged in accordance with the five incidents of an employment relationship identified in the </a:t>
            </a:r>
            <a:r>
              <a:rPr lang="en-GB" sz="2000" i="1"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Catholic Child Welfare</a:t>
            </a:r>
            <a:r>
              <a:rPr lang="en-GB" sz="2000" dirty="0">
                <a:solidFill>
                  <a:srgbClr val="002060"/>
                </a:solidFill>
                <a:effectLst/>
                <a:latin typeface="Garamond" panose="02020404030301010803" pitchFamily="18" charset="0"/>
                <a:ea typeface="Times New Roman" panose="02020603050405020304" pitchFamily="18" charset="0"/>
                <a:cs typeface="Times New Roman" panose="02020603050405020304" pitchFamily="18" charset="0"/>
              </a:rPr>
              <a:t> case.</a:t>
            </a:r>
            <a:br>
              <a:rPr lang="en-US" sz="2000" dirty="0">
                <a:solidFill>
                  <a:srgbClr val="002060"/>
                </a:solidFill>
                <a:effectLst/>
                <a:latin typeface="Tms Rmn"/>
                <a:ea typeface="Times New Roman" panose="02020603050405020304" pitchFamily="18" charset="0"/>
                <a:cs typeface="Times New Roman" panose="02020603050405020304" pitchFamily="18" charset="0"/>
              </a:rPr>
            </a:br>
            <a:endParaRPr lang="en-US" sz="2000" dirty="0">
              <a:solidFill>
                <a:srgbClr val="002060"/>
              </a:solidFill>
            </a:endParaRPr>
          </a:p>
        </p:txBody>
      </p:sp>
    </p:spTree>
    <p:extLst>
      <p:ext uri="{BB962C8B-B14F-4D97-AF65-F5344CB8AC3E}">
        <p14:creationId xmlns:p14="http://schemas.microsoft.com/office/powerpoint/2010/main" val="3984173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3252</TotalTime>
  <Words>3378</Words>
  <Application>Microsoft Office PowerPoint</Application>
  <PresentationFormat>Widescreen</PresentationFormat>
  <Paragraphs>45</Paragraphs>
  <Slides>18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AdvOT833fb896</vt:lpstr>
      <vt:lpstr>Aptos</vt:lpstr>
      <vt:lpstr>Arial</vt:lpstr>
      <vt:lpstr>Garamond</vt:lpstr>
      <vt:lpstr>Times New Roman</vt:lpstr>
      <vt:lpstr>Tms Rmn</vt:lpstr>
      <vt:lpstr>Trebuchet MS</vt:lpstr>
      <vt:lpstr>Wingdings 3</vt:lpstr>
      <vt:lpstr>Facet</vt:lpstr>
      <vt:lpstr>PowerPoint Presentation</vt:lpstr>
      <vt:lpstr>PowerPoint Presentation</vt:lpstr>
      <vt:lpstr>I Vicarious Liability   A. Introduction   A person is liable not only for torts committed by himself, but also sometimes for the torts of others via his vicarious liability.  That is: D pays for a tort committed by X against C.    This is the purest form of strict liability we have in tort law.   Traditionally, vicarious liability applies in respect of the acts committed by one’s employees and not in respect of the acts committed by one’s independent contractors.   The doctrine can be of immense importance in practical terms: imagine someone who is the victim of a botched medical operation in a public hospital.   </vt:lpstr>
      <vt:lpstr>Theoretical and Historical Excursus  There are two basic ways in which vicarious liability can be understood:     * The mater’s tort theory (employee’s acts are imputed to the employer)    * The servant’s tort theory (employee’s liability/torts are imputed to the employer)    The old authorities point both ways.    Beaulieu v Finglam (1401) YB Pas 2 (servant’s tort)      “A man is bound to answer for his servant’s act”   Cf Bartonshill Coal Co v McGuire(1858) 3 Macq 300 (master’s tort)      “It has long been the established law of this country that a master is liable to third persons      for any injury or damage done through the negligence or unskilfulness of a servant …      [because] every act which is done by a servant … is the same as if it were the master’s own      act”. (Lord Chelmsford)     It is clear that the servant’s tort understanding is the one the courts now follow.    Majrowski v Guy’s and St Thomas’ NHS Trust [2007] 1 AC 224  </vt:lpstr>
      <vt:lpstr>B. Law on the Move   Catholic Child Welfare Society and Others v Various Claimants [2013] 2 AC 1   Lord Phillips said “the law of vicarious liability” is on the move.  Two orthodoxies have been under challenge.    * vicarious liability is imposed only for the torts of employees    * vicarious liability is imposed only in respect of acts done in the course of employment.   Lord Phillips however said that nowadays we go about it using a 2-stage approach   * consider the relationship of D1 &amp; D2: is capable of giving rise to VL? And    * consider the connection that links the relationship between D1 and D2 and the act or      omission of D1.    Cox v Ministry of Justice [2016] AC 660      “The scope of vicarious liability depends upon the answers to two questions. First, what      sort of relationship has to exist between an individual and a defendant before the      defendant can be made vicariously liable in tort for the conduct of that individual?      Secondly, in what manner does the conduct of that individual have to be related to that      relationship, in order for vicarious liability to be imposed on the defendant?” (Lord         Reed.) </vt:lpstr>
      <vt:lpstr>C.  Which Relationships Warrant the Application of VL? (stage 1)   There is no simple answer to this.   However, one certain relationship to which it applies is that of employer/employee.      1. Relationship of Employer and Employee   Although not the only relationship to which vicarious liability can be attached, the employer/employee relationship is still the classic case.    No single test is of universal application, but in Hong Kong the question of who is an employee was tackled by the privy council.   Lee Ting Sang v Chung Chi Keung [1990] 1 HKLR 764     “The fundamental test to be applied is this: “Is the person who has engaged     himself to perform these services performing them as a person in business     on his own account?” (Lord Griffiths.)  </vt:lpstr>
      <vt:lpstr>How do we know when someone is in business on their own account?   Poon Chau Nam v Yim Siu Cheung [2017] HKCU 417      “to decide whether a person carries on business on his own account it is necessary to consider      many different aspects of that person’s work activity … [It] can only be appreciated by standing      back … making an informed, considered, qualitative appreciation of the whole”. (Ribeiro PJ.)    The courts look at all the relevant factors that go towards the “big picture”.   Lai Wing Shun v Shun Shing Decoration Co Ltd [2016] HKCU 403 (single biggest factor: control)   Control can refer many aspects of the job which may not all point the same way.   Wong Wai Ming v FTE Logistics International Ltd [2008] HKCU 1328      “the court is concerned with substance and not form … my overall impression is that the      Applicant was employed as an express delivery worker, and the fact that he used his own     Motorcycle in his work and … [the fact that the contract] contained descriptions suggesting he      was an independent contractor are insufficient to dissuade me from the above conclusion as to      the Applicant’s true capacity. (Ng J)     .      2.  Partnership and agency</vt:lpstr>
      <vt:lpstr>3. Relationship Akin to a Contract of Employment   An extension beyond the confines of an employee/employer relationship was established by the  Supreme Court in 2013.   Catholic Child Welfare Society and Others v Various Claimants [2013] 2 AC 1     “Where the defendant and the tortfeasor are not bound by a contract of employment, but their     relationship has the same incidents, that relationship can properly give rise to vicarious liability     on the ground that it is akin to that between an employer and an employee”. (Lord Phillips.)   What are the ‘same incidents’? * One of these, mentioned by Lord Phillips, was the fact that D can direct what X does.   * Another: is what the tortfeasor does for the benefit of the defendant’s organisation? * Did the immediate tortfeasor’s activity form an integral part of D2’s activities/purposes?   The akin to contract of employment approach has been used elsewhere, too.   E v English Province of Our Lady of Charity [2013] WLR 958 Cox v Ministry of Justice [2016] AC 660</vt:lpstr>
      <vt:lpstr>4.  Some Independent Contractors?   It has long since been established that the appropriate device to use in the case of an independent contractor’s negligence is that of the non-delegable duty of care (see later).    Barclays Bank v Various Claimants [2020] UKSC 2013   Lady Hale said that there was…      “[nothing in the previous cases] to suggest that the classic distinction between employment and relationships akin or     analogous to employment, on the one hand, and the relationship with an independent contractor, on the other hand     [had been abandoned]”.     5. Summary   After Cox (and the other case law mentioned), it is no longer possible to confine vicarious liability to master/servant and principal/agent scenarios.   To know if the relationship attracts the application of VL, we instead apply the stage 1 test. This test, per Cox, states that a relationship akin to employment will do as long as it is fair, just and reasonable to impose VL.   The fair, just and reasonable issue was said to be judged in accordance with the five incidents of an employment relationship identified in the Catholic Child Welfare case. </vt:lpstr>
      <vt:lpstr> The five policy factors in Cox  (i) D2 is more likely to have the means to compensate V than the immediate wrongdoer, D1 (because D will usually be insured);  (ii) the tort will have been committed as a result of activity being taken by the employee on behalf of D2 (who will usually be an employer);   (iii) D1’s activity is likely to be part of the business activity of D2 (usually an employer);   (iv) D2, by employing D1 to carry on the activity, will have created the risk of the tort committed by D1; and   (v) D1, to a greater or lesser degree, will have been under the control of D2.   Armes v Nottinghamshire CC [2017] UKSC 60 </vt:lpstr>
      <vt:lpstr> D. Which Acts will attract the application of VL? (stage 2)    Traditionally, we applied a thing called the Salmond test to decide this.  And the question  was as follows:     Was this tort committed in the course of D1’s employment?    The question received a positive answer if the act in question was either:   (1) a wrongful act authorised by the master, or (2) a wrongful and unauthorised mode of   doing some act [that has been] authorised by the master.   </vt:lpstr>
      <vt:lpstr>Stage 2 Contd.  Even though we have this new approach, the courts won’t ignore or reverse key previous cases.  As such they can be useful analogical guides:   1. Some Notable Cases   Whatman v Pearson (1867-68) LR 3 CP 422 Storey v Ashton (1868-69) LR 4 QB 476   NB Prohibitions can (but do not necessarily) impact upon the present question.   Rose v Plenty [1976] 1 WLR 141 Young Conqueror Co v Commercial Union Assurance Co [1992] 2 HKC 486       “The fact that he picked up a girlfriend may be some evidence tending to disprove       the third defendant’s assertions but that fact alone does not mean that the third       defendant had ceased to be acting in the course of his employment if, as he says,       he asked her to help him look for a parking space … the situation would be similar       to the facts in Rose v Plenty.” (Gladys Li QC.)</vt:lpstr>
      <vt:lpstr> 2. Connection between D1’s Tort and the Relationship between D1 and D2   The first major move away from the Salmond test came with the ‘Close Connection Test’.   Lister v Hesley Hall Ltd [2002] 1 AC 215  Mohamud v WM Morrison Supermarkets plc [2016] UKSC 11.     “[t]he first question is what functions or ‘field of activities’ have been entrusted     by the employer to the employee [or in other words] what was the nature of his     job?” (Lord Toulson)    Against the background of the answer to this question, the second question was whether…        “there was a sufficient connection between the position in which he [the employee] was employed       and his wrongful conduct to make it right for the employer to be held liable under the principle [of       vicarious liability].” (Lord Toulson)  </vt:lpstr>
      <vt:lpstr>Some applications of the Lister approach  Ling Man Kuen v Chow Chan Ming [2006] HKCU 1408    “The assault was in my view so closely connected with the employment of the 1st Defendant by the 2nd Defendant     and the employment of the Plaintiff by the 2nd Defendant that it is ‘fair and just’ to hold the employer, the        2nd Defendant, vicariously liable.” (Chan J.)  WM Morrison Supermarkets plc v Various Claimants [2020] UKSC 12    “[His] disclosure of the data on the internet did not form part of…[his] functions or     field of activities … it was not an act which he was authorised to do”.   “[His] wrongful conduct was not so closely connected with acts which he was authorised to do that … it can fairly and    properly be regarded as done by him while acting in the ordinary course of his employment”.   The close connection test works where the Salmond test runs out of road, but it has its own problem: imprecision.   Dubai Aluminium Co Ltd v Salaam [2003] 2 AC 366     “This “close connection” test focuses attention in the right direction. But it affords no guidance on the type or degree     of connection which will normally be regarded as sufficiently close … It provides no clear assistance on when … an    incident is to be regarded as sufficiently work-related, as distinct from personal … This lack of precision is inevitable.”    (Lord Nicholls)</vt:lpstr>
      <vt:lpstr>Lister approach not confined to trespass torts  Ming An Insurance Co (HK) Ltd v Ritz-Carlton Ltd (2002) 5 HKCFAR 569    “the “close connection” criterion impresses me as inherently just and fair for all cases of      tort ... It would be odd if the employer ever escaped vicarious liability even though there      was … so close a connection between the employee’s tort and his employment as to make      it fair and just to hold the employer vicariously liable.” (Bokhary PJ.)   Finally, it is also clear that the close-connection test can be applied to acts of fraud perpetrated by an employee.   Ronia Ltd v Clarke [2005] HKCU 261    “applying the ‘close connection’ test, this is a case where Tsang’s wrongful acts were so closely     connected to his employment that it is fair and just to hold the defendant vicariously liable. In     other words, I find the defendant liable on the grounds of vicarious liability.” (Chung J.)     E. Dual Vicarious Liability   In some case, the courts are unable to decide which of employer A or employer B should be held vicariously liable.   Viasystems (Tyneside) Ltd v Thermal Transfer (Northern) Ltd [2005] 4 All E.R. 1181&lt;r&gt;  Various Claimants v Catholic Child Welfare Society [2012] 3 WLR 1319  </vt:lpstr>
      <vt:lpstr>II Non-Delegable Duties  One who engages independent contractors isn’t usually liable for the torts they commit while doing their work. But it is possible to be held liable if one negligently engaged incompetent contractors or supplied an insufficient team of workers.  Shan He Electronics Components Co Ltd v Skybo International Food Co Ltd [2002] HKCUI 212    “[T]he employer of an independent contractor is not [generally] responsible for a tort committed by the contractor ...      But [he may be] … [if] he has negligently engaged an incompetent contractor, or employed too few men, or has       interfered with the way the work had to be carried out or has authorized or ratified the negligent act.” (Deputy J Gill)   Employers can also be held liable where they can be said to have been in breach of a non-delegable duty.    In such cases, P’s entitlement to sue hangs on the fact that although D effectively delegated the task, he was unable to delegate the legal responsibility for the performance of the task.   Cassidy v Ministry of Health [1951] 2 KB 343    “Where a person is himself under a duty to use care, he cannot get rid of it by     delegating the performance of it to someone else.”  (Denning LJ)   It is a question of law whether a non-delegable duty is owed.  </vt:lpstr>
      <vt:lpstr>Unfortunately, a universally accepted theory about non-delegable duties is missing. I have written about them (and so as Christian Witting: see Word document for details).   My argument (accepted in Australia in Leichhardt Municipal Council v Montgomery (2007) HCA 6) is roughly: (1) Assumptions of Responsibility (understood in the same way as extended Hedley-Byrne cases are understood), PLUS (2) The presence of an affirmative duty, AND (3) I don’t think that they invariably impose strict liability:  Woodland v Swimming Teachers Association [2013] 3 WLR 1227 * In a lengthy paragraph, Lord Sumption said something very similar (but gave me no acknowledgement)   Armes v Nottinghamshire CC [2017] UKSC 60   NB  In HK, most of the non-delegable duty cases tend to centre on things going awry on buildings adjacent to roadways where work is being done by contractors.   Tse Lai Yin v Incorporated Owners of Albert House [1999] HKEC 825     “As the owner of the canopy, the 1st defendant owes a strict duty to the plaintiffs and the    deceased … Whilst the 1st defendant may delegate that duty to another (in this case the 2nd   defendant), if that duty is not fulfilled by the 2nd defendant, then the 1st defendant’s duty is   not discharged by such delegation … the 1st defendant’s duty is non-delegable”. (Suffiad J.)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Murphy</dc:creator>
  <cp:lastModifiedBy>John Murphy</cp:lastModifiedBy>
  <cp:revision>200</cp:revision>
  <dcterms:created xsi:type="dcterms:W3CDTF">2024-09-18T13:17:28Z</dcterms:created>
  <dcterms:modified xsi:type="dcterms:W3CDTF">2024-09-27T07:59:36Z</dcterms:modified>
</cp:coreProperties>
</file>