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3590D0-93FB-46DD-8D03-C032ACD6D786}">
  <a:tblStyle styleId="{C03590D0-93FB-46DD-8D03-C032ACD6D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atistic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5375eb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5375eb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455a90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455a90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455a90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455a90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455a90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455a90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455a90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455a90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5375eb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5375eb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5375eb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05375eb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Cohen's kappa coefficient</a:t>
            </a:r>
            <a:r>
              <a:rPr lang="en"/>
              <a:t> (</a:t>
            </a:r>
            <a:r>
              <a:rPr b="1" i="1" lang="en"/>
              <a:t>κ</a:t>
            </a:r>
            <a:r>
              <a:rPr lang="en"/>
              <a:t>) is a</a:t>
            </a:r>
            <a:r>
              <a:rPr lang="en">
                <a:uFill>
                  <a:noFill/>
                </a:uFill>
                <a:hlinkClick r:id="rId2"/>
              </a:rPr>
              <a:t> </a:t>
            </a:r>
            <a:r>
              <a:rPr lang="en"/>
              <a:t>to measure inter-rater reliability for categorical items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5375eb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05375eb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5375eb7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5375eb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5375eb7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05375eb7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3c52a9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3c52a9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3c52a9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3c52a9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3c52a9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3c52a9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3c52a96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3c52a96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3c52a96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3c52a96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3c52a96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3c52a96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455a9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455a9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Welcome Everyone!</a:t>
            </a:r>
            <a:r>
              <a:rPr lang="en" sz="42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Competition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30000" y="1318650"/>
            <a:ext cx="64779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Performance of Logistic Reg.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625113" y="3829825"/>
            <a:ext cx="13485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</a:t>
            </a:r>
            <a:r>
              <a:rPr lang="en"/>
              <a:t>l Model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 =0.6950079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855" y="1897654"/>
            <a:ext cx="2115476" cy="187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850" y="1904750"/>
            <a:ext cx="2115476" cy="187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550" y="1904750"/>
            <a:ext cx="1975625" cy="18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325" y="1904750"/>
            <a:ext cx="2115476" cy="187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2499437" y="382982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Elimination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 </a:t>
            </a:r>
            <a:r>
              <a:rPr lang="en"/>
              <a:t>=0.6853384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614912" y="382982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Model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R2=0.000000001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768450" y="382982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Selection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2=0.679406</a:t>
            </a:r>
            <a:endParaRPr sz="1000">
              <a:solidFill>
                <a:srgbClr val="F8F8F8"/>
              </a:solidFill>
              <a:highlight>
                <a:srgbClr val="14141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Coefficients</a:t>
            </a:r>
            <a:endParaRPr/>
          </a:p>
        </p:txBody>
      </p:sp>
      <p:graphicFrame>
        <p:nvGraphicFramePr>
          <p:cNvPr id="186" name="Google Shape;186;p24"/>
          <p:cNvGraphicFramePr/>
          <p:nvPr/>
        </p:nvGraphicFramePr>
        <p:xfrm>
          <a:off x="1258325" y="2089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{C03590D0-93FB-46DD-8D03-C032ACD6D786}</a:tableStyleId>
              </a:tblPr>
              <a:tblGrid>
                <a:gridCol w="1274725"/>
                <a:gridCol w="1274725"/>
                <a:gridCol w="1274725"/>
                <a:gridCol w="849275"/>
                <a:gridCol w="1700200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Coefficients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Standard Error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Z-Value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p-Value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6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intercept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-8.45096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0.16741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-50.479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&lt; 0.0000000000000002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0.10317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0.04255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2.425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0.015321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2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0.63472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0.06303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&lt; 0.0000000000000002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V8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-0.11764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0.03055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2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V10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-0.49993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-8.319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&lt; 0.0000000000000002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V13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-0.38578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0.10691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-3.608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0.000308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3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V14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-0.7517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0.04632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-16.227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&lt; 0.0000000000000002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V16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-0.29433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0.06377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-4.616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0.00000392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V22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0.48834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0.14945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3.268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0.001084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25" y="4336875"/>
            <a:ext cx="69532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Log of odds to probability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950" y="2538425"/>
            <a:ext cx="28003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25" y="2486038"/>
            <a:ext cx="2514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Decision Trees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25" y="2131350"/>
            <a:ext cx="1911950" cy="19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1219538" y="4126875"/>
            <a:ext cx="13485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675" y="1853850"/>
            <a:ext cx="2335425" cy="24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661662" y="412687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Elimination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925" y="1647300"/>
            <a:ext cx="2407526" cy="247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6324537" y="412687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Selection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Stats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7600"/>
            <a:ext cx="2217775" cy="22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 rotWithShape="1">
          <a:blip r:embed="rId4">
            <a:alphaModFix/>
          </a:blip>
          <a:srcRect b="0" l="0" r="2534" t="0"/>
          <a:stretch/>
        </p:blipFill>
        <p:spPr>
          <a:xfrm>
            <a:off x="3273800" y="2027600"/>
            <a:ext cx="2217775" cy="226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150" y="2027600"/>
            <a:ext cx="2217775" cy="22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>
            <p:ph idx="4294967295" type="body"/>
          </p:nvPr>
        </p:nvSpPr>
        <p:spPr>
          <a:xfrm>
            <a:off x="1164075" y="4355475"/>
            <a:ext cx="13485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4294967295" type="body"/>
          </p:nvPr>
        </p:nvSpPr>
        <p:spPr>
          <a:xfrm>
            <a:off x="3470550" y="435547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Elimination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7" name="Google Shape;217;p27"/>
          <p:cNvSpPr txBox="1"/>
          <p:nvPr>
            <p:ph idx="4294967295" type="body"/>
          </p:nvPr>
        </p:nvSpPr>
        <p:spPr>
          <a:xfrm>
            <a:off x="6014900" y="435547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Selection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at Random Forest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88575"/>
            <a:ext cx="2153075" cy="22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750" y="1888575"/>
            <a:ext cx="2153075" cy="228547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idx="4294967295" type="body"/>
          </p:nvPr>
        </p:nvSpPr>
        <p:spPr>
          <a:xfrm>
            <a:off x="1131738" y="4355475"/>
            <a:ext cx="13485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idx="4294967295" type="body"/>
          </p:nvPr>
        </p:nvSpPr>
        <p:spPr>
          <a:xfrm>
            <a:off x="3321137" y="435547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Elimination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7" name="Google Shape;227;p28"/>
          <p:cNvSpPr txBox="1"/>
          <p:nvPr>
            <p:ph idx="4294967295" type="body"/>
          </p:nvPr>
        </p:nvSpPr>
        <p:spPr>
          <a:xfrm>
            <a:off x="5765575" y="4355475"/>
            <a:ext cx="18243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Selection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187" y="1900131"/>
            <a:ext cx="2153075" cy="22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Glance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Nabbi												21 Oct. 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30 anonymized variables (v0- v29) and one target variable; class.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a model that can discriminate between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556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Ultimate Wheel of Modeling</a:t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5191275" y="1477865"/>
            <a:ext cx="1332300" cy="469058"/>
            <a:chOff x="5130375" y="2422675"/>
            <a:chExt cx="1332300" cy="914700"/>
          </a:xfrm>
        </p:grpSpPr>
        <p:sp>
          <p:nvSpPr>
            <p:cNvPr id="115" name="Google Shape;115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5696725" y="2218171"/>
            <a:ext cx="1332300" cy="469058"/>
            <a:chOff x="5130375" y="2422675"/>
            <a:chExt cx="1332300" cy="914700"/>
          </a:xfrm>
        </p:grpSpPr>
        <p:sp>
          <p:nvSpPr>
            <p:cNvPr id="118" name="Google Shape;118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5975950" y="2958477"/>
            <a:ext cx="1332300" cy="469058"/>
            <a:chOff x="5130375" y="2422675"/>
            <a:chExt cx="1332300" cy="914700"/>
          </a:xfrm>
        </p:grpSpPr>
        <p:sp>
          <p:nvSpPr>
            <p:cNvPr id="121" name="Google Shape;121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Diverse Algorithms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5696725" y="3698783"/>
            <a:ext cx="1332300" cy="469058"/>
            <a:chOff x="5130375" y="2422675"/>
            <a:chExt cx="1332300" cy="914700"/>
          </a:xfrm>
        </p:grpSpPr>
        <p:sp>
          <p:nvSpPr>
            <p:cNvPr id="124" name="Google Shape;124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5191275" y="4439090"/>
            <a:ext cx="1332300" cy="469058"/>
            <a:chOff x="5130375" y="2422675"/>
            <a:chExt cx="1332300" cy="914700"/>
          </a:xfrm>
        </p:grpSpPr>
        <p:sp>
          <p:nvSpPr>
            <p:cNvPr id="127" name="Google Shape;127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&amp; Testing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2752875" y="4439090"/>
            <a:ext cx="1332300" cy="469058"/>
            <a:chOff x="5130375" y="2422675"/>
            <a:chExt cx="1332300" cy="914700"/>
          </a:xfrm>
        </p:grpSpPr>
        <p:sp>
          <p:nvSpPr>
            <p:cNvPr id="130" name="Google Shape;130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Ensemble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Model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2115325" y="3698783"/>
            <a:ext cx="1332300" cy="469058"/>
            <a:chOff x="5130375" y="2422675"/>
            <a:chExt cx="1332300" cy="914700"/>
          </a:xfrm>
        </p:grpSpPr>
        <p:sp>
          <p:nvSpPr>
            <p:cNvPr id="133" name="Google Shape;133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Models Competition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1861150" y="2958477"/>
            <a:ext cx="1332300" cy="469058"/>
            <a:chOff x="5130375" y="2422675"/>
            <a:chExt cx="1332300" cy="914700"/>
          </a:xfrm>
        </p:grpSpPr>
        <p:sp>
          <p:nvSpPr>
            <p:cNvPr id="136" name="Google Shape;136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Insights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2115325" y="2218171"/>
            <a:ext cx="1332300" cy="469058"/>
            <a:chOff x="5130375" y="2422675"/>
            <a:chExt cx="1332300" cy="914700"/>
          </a:xfrm>
        </p:grpSpPr>
        <p:sp>
          <p:nvSpPr>
            <p:cNvPr id="139" name="Google Shape;139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Deployment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2676675" y="1477865"/>
            <a:ext cx="1332300" cy="469058"/>
            <a:chOff x="5130375" y="2422675"/>
            <a:chExt cx="1332300" cy="914700"/>
          </a:xfrm>
        </p:grpSpPr>
        <p:sp>
          <p:nvSpPr>
            <p:cNvPr id="142" name="Google Shape;142;p18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Monitoring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675" y="2181225"/>
            <a:ext cx="21526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4441950" y="3127500"/>
            <a:ext cx="260100" cy="26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21225" y="2078250"/>
            <a:ext cx="4908900" cy="23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+ Backward Elimination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+ Forward Selection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