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83" r:id="rId23"/>
    <p:sldId id="279" r:id="rId24"/>
    <p:sldId id="280" r:id="rId25"/>
    <p:sldId id="281" r:id="rId26"/>
    <p:sldId id="284" r:id="rId27"/>
    <p:sldId id="285" r:id="rId28"/>
    <p:sldId id="286" r:id="rId29"/>
    <p:sldId id="287" r:id="rId30"/>
    <p:sldId id="288" r:id="rId31"/>
    <p:sldId id="276" r:id="rId32"/>
    <p:sldId id="27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>
      <p:cViewPr varScale="1">
        <p:scale>
          <a:sx n="69" d="100"/>
          <a:sy n="69" d="100"/>
        </p:scale>
        <p:origin x="-14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6D3E40-6DE7-446A-89CF-49E0089D099B}" type="datetimeFigureOut">
              <a:rPr lang="en-US" smtClean="0"/>
              <a:pPr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0801C7-C8CB-4B06-BFDF-27A715113B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google.com/url?sa=i&amp;rct=j&amp;q=&amp;esrc=s&amp;source=images&amp;cd=&amp;cad=rja&amp;uact=8&amp;ved=2ahUKEwj7g76ZsIbfAhWSFYgKHTN8D0MQjRx6BAgBEAU&amp;url=https://elitedatascience.com/feature-engineering&amp;psig=AOvVaw2RopegbPpqpfFCZCnnmxmF&amp;ust=154401981801283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696200" cy="3048000"/>
          </a:xfrm>
        </p:spPr>
        <p:txBody>
          <a:bodyPr>
            <a:normAutofit/>
          </a:bodyPr>
          <a:lstStyle/>
          <a:p>
            <a:r>
              <a:rPr lang="en-US" dirty="0"/>
              <a:t>Cognitive demand forecasting in retail business</a:t>
            </a:r>
            <a:br>
              <a:rPr lang="en-US" dirty="0"/>
            </a:br>
            <a:r>
              <a:rPr lang="en-US" dirty="0"/>
              <a:t>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648200"/>
            <a:ext cx="6705600" cy="1600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700" b="1" dirty="0">
                <a:latin typeface="Arial" pitchFamily="34" charset="0"/>
                <a:cs typeface="Arial" pitchFamily="34" charset="0"/>
              </a:rPr>
              <a:t>Presentation by:</a:t>
            </a:r>
          </a:p>
          <a:p>
            <a:pPr>
              <a:lnSpc>
                <a:spcPct val="170000"/>
              </a:lnSpc>
            </a:pPr>
            <a:r>
              <a:rPr lang="en-US" sz="3700" b="1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Rishit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Dholakia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(U15CO013)</a:t>
            </a:r>
          </a:p>
          <a:p>
            <a:pPr>
              <a:lnSpc>
                <a:spcPct val="170000"/>
              </a:lnSpc>
            </a:pPr>
            <a:r>
              <a:rPr lang="en-US" sz="3700" b="1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Riya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Dholakia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(U15CO014)</a:t>
            </a:r>
          </a:p>
          <a:p>
            <a:pPr>
              <a:lnSpc>
                <a:spcPct val="170000"/>
              </a:lnSpc>
            </a:pPr>
            <a:r>
              <a:rPr lang="en-US" sz="3700" b="1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Hunsii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Ashar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(U15CO016)</a:t>
            </a:r>
          </a:p>
          <a:p>
            <a:pPr>
              <a:lnSpc>
                <a:spcPct val="170000"/>
              </a:lnSpc>
            </a:pPr>
            <a:r>
              <a:rPr lang="en-US" sz="3700" b="1" dirty="0">
                <a:latin typeface="Arial" pitchFamily="34" charset="0"/>
                <a:cs typeface="Arial" pitchFamily="34" charset="0"/>
              </a:rPr>
              <a:t>*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Richa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Randeria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(U15CO018)</a:t>
            </a:r>
          </a:p>
          <a:p>
            <a:pPr>
              <a:lnSpc>
                <a:spcPct val="170000"/>
              </a:lnSpc>
            </a:pPr>
            <a:r>
              <a:rPr lang="en-US" sz="3700" b="1" dirty="0">
                <a:latin typeface="Arial" pitchFamily="34" charset="0"/>
                <a:cs typeface="Arial" pitchFamily="34" charset="0"/>
              </a:rPr>
              <a:t>• Guided by: Dr.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Dipti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3700" b="1" dirty="0" err="1">
                <a:latin typeface="Arial" pitchFamily="34" charset="0"/>
                <a:cs typeface="Arial" pitchFamily="34" charset="0"/>
              </a:rPr>
              <a:t>Rana</a:t>
            </a:r>
            <a:r>
              <a:rPr lang="en-US" sz="3700" b="1" dirty="0">
                <a:latin typeface="Arial" pitchFamily="34" charset="0"/>
                <a:cs typeface="Arial" pitchFamily="34" charset="0"/>
              </a:rPr>
              <a:t>, Associate Professor, COED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Also, Train-Test </a:t>
            </a:r>
            <a:r>
              <a:rPr lang="en-US" b="1" dirty="0" smtClean="0"/>
              <a:t>Split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 algn="ctr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4.10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Train Test Split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239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3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Importance of Feature Engineering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Techniques for Feature Engineering?</a:t>
            </a:r>
            <a:endParaRPr lang="en-US" dirty="0"/>
          </a:p>
        </p:txBody>
      </p:sp>
      <p:pic>
        <p:nvPicPr>
          <p:cNvPr id="1028" name="Picture 4" descr="Image result for feature engineeri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3505200"/>
            <a:ext cx="6496491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Item-set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1200"/>
            <a:ext cx="6629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4.11 Code for labeling item-set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362200"/>
            <a:ext cx="711327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38400" y="5867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4.12 Output of labeling item-set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/>
          <a:lstStyle/>
          <a:p>
            <a:r>
              <a:rPr lang="en-US" dirty="0" smtClean="0"/>
              <a:t>Sessions of the Day and weekdays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23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4038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4.13 Code for sessions of the day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419600"/>
            <a:ext cx="7315200" cy="20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64886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4.14 Code for splitting date 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3837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791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4.15 Output of splitting 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05400"/>
          </a:xfrm>
        </p:spPr>
        <p:txBody>
          <a:bodyPr/>
          <a:lstStyle/>
          <a:p>
            <a:r>
              <a:rPr lang="en-US" dirty="0" smtClean="0"/>
              <a:t>Past week sales</a:t>
            </a:r>
          </a:p>
          <a:p>
            <a:pPr lvl="1"/>
            <a:r>
              <a:rPr lang="en-US" dirty="0" smtClean="0"/>
              <a:t>Occurrence in each week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62200"/>
            <a:ext cx="65570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3124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4.16 Code for occurrence of each week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505200"/>
            <a:ext cx="6553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0" y="64886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4.17 Output  of frequency of each item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32511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467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57150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4.18 Output of generating current periods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086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6248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4.19 Code to generate past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534400" cy="5355336"/>
          </a:xfrm>
        </p:spPr>
        <p:txBody>
          <a:bodyPr/>
          <a:lstStyle/>
          <a:p>
            <a:r>
              <a:rPr lang="en-US" dirty="0" smtClean="0"/>
              <a:t>Merging two datasets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755523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572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4.20 Code for merging categories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19200" y="5410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4.21 Output of past sales in first week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981200"/>
            <a:ext cx="769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715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4.22 Output for past sales for subsequent weeks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66800"/>
          </a:xfrm>
        </p:spPr>
        <p:txBody>
          <a:bodyPr/>
          <a:lstStyle/>
          <a:p>
            <a:r>
              <a:rPr lang="en-US" dirty="0" smtClean="0"/>
              <a:t>Feature Augmentation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325112"/>
          </a:xfrm>
        </p:spPr>
        <p:txBody>
          <a:bodyPr/>
          <a:lstStyle/>
          <a:p>
            <a:r>
              <a:rPr lang="en-US" dirty="0" smtClean="0"/>
              <a:t>Holidays</a:t>
            </a:r>
          </a:p>
          <a:p>
            <a:endParaRPr lang="en-US" dirty="0"/>
          </a:p>
        </p:txBody>
      </p:sp>
      <p:pic>
        <p:nvPicPr>
          <p:cNvPr id="4" name="Picture 3" descr="C:\Users\Richa\Documents\final year project\images\is_holiday_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8551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Richa\Documents\final year project\images\holiday_2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257800"/>
            <a:ext cx="5943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00200" y="648866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4.23  Code for holiday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Previous Presentation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600" b="1" dirty="0" smtClean="0"/>
              <a:t>Introduction</a:t>
            </a:r>
            <a:endParaRPr lang="en-US" sz="3600" b="1" dirty="0"/>
          </a:p>
          <a:p>
            <a:pPr>
              <a:lnSpc>
                <a:spcPct val="200000"/>
              </a:lnSpc>
            </a:pPr>
            <a:r>
              <a:rPr lang="en-US" sz="3600" b="1" dirty="0"/>
              <a:t>Literature Survey</a:t>
            </a:r>
          </a:p>
          <a:p>
            <a:pPr>
              <a:lnSpc>
                <a:spcPct val="200000"/>
              </a:lnSpc>
            </a:pPr>
            <a:r>
              <a:rPr lang="en-US" sz="3600" b="1" dirty="0"/>
              <a:t>Proposed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6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5410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4.24 Output for generating the holidays feature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Language Processing in Retail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29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 of the sub-groups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 the different item sets</a:t>
            </a:r>
          </a:p>
          <a:p>
            <a:r>
              <a:rPr lang="en-US" dirty="0" smtClean="0"/>
              <a:t>Many unique values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44408"/>
            <a:ext cx="7094957" cy="31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NLP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Human labor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Time consuming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Increases efficiency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Intelligent grouping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4" y="3048000"/>
            <a:ext cx="893210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28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06" y="2514600"/>
            <a:ext cx="768580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33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Word vectors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2073897"/>
            <a:ext cx="6629400" cy="47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1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Reduction of the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Cannot visualize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Too large to do computation 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Using the PCA algorithm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Reducing to two dimensions to visualize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8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Representation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140903"/>
            <a:ext cx="6858000" cy="45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Working clusters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Clustering the word representation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Using defined number of clusters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K-means clustering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5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What are we going to discuss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4325112"/>
          </a:xfrm>
        </p:spPr>
        <p:txBody>
          <a:bodyPr>
            <a:normAutofit/>
          </a:bodyPr>
          <a:lstStyle/>
          <a:p>
            <a:endParaRPr lang="en-US" sz="3200" b="1" dirty="0" smtClean="0"/>
          </a:p>
          <a:p>
            <a:r>
              <a:rPr lang="en-US" sz="3200" b="1" dirty="0" smtClean="0"/>
              <a:t>Data Preprocessing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sz="3200" b="1" dirty="0" smtClean="0"/>
              <a:t> Visualization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3700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using k-means clustering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302587"/>
            <a:ext cx="6477000" cy="4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43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Creating Sub-categories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62674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5943600"/>
            <a:ext cx="624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Fig. 6.1 Holistic overview for prediction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5112"/>
          </a:xfrm>
        </p:spPr>
        <p:txBody>
          <a:bodyPr/>
          <a:lstStyle/>
          <a:p>
            <a:pPr marL="624078" indent="-51435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2</a:t>
            </a:r>
            <a:r>
              <a:rPr lang="en-US" dirty="0" smtClean="0"/>
              <a:t>. Experimenting with Models</a:t>
            </a:r>
          </a:p>
          <a:p>
            <a:pPr marL="624078" indent="-51435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3</a:t>
            </a:r>
            <a:r>
              <a:rPr lang="en-US" dirty="0" smtClean="0"/>
              <a:t>. Statistical reports of sales</a:t>
            </a:r>
          </a:p>
          <a:p>
            <a:pPr marL="624078" indent="-51435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4</a:t>
            </a:r>
            <a:r>
              <a:rPr lang="en-US" dirty="0" smtClean="0"/>
              <a:t>. Cluster most frequently bought items</a:t>
            </a:r>
          </a:p>
          <a:p>
            <a:pPr marL="624078" indent="-51435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5</a:t>
            </a:r>
            <a:r>
              <a:rPr lang="en-US" dirty="0" smtClean="0"/>
              <a:t>. Automated dashboard in Tableau</a:t>
            </a:r>
          </a:p>
          <a:p>
            <a:pPr marL="624078" indent="-51435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92D050"/>
                </a:solidFill>
              </a:rPr>
              <a:t>6</a:t>
            </a:r>
            <a:r>
              <a:rPr lang="en-US" dirty="0" smtClean="0"/>
              <a:t>. Implement models using inherent regularities observed during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Data Cleaning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/>
              <a:t>Data Transformation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/>
              <a:t>Feature Engineering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834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Cleaning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Benefits of Data Cleaning</a:t>
            </a:r>
          </a:p>
          <a:p>
            <a:r>
              <a:rPr lang="en-US" sz="3200" b="1" dirty="0" smtClean="0"/>
              <a:t>Common Steps in Data Cleaning</a:t>
            </a:r>
          </a:p>
          <a:p>
            <a:r>
              <a:rPr lang="en-US" sz="3200" b="1" dirty="0" smtClean="0"/>
              <a:t>Original Dataset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/>
          </a:p>
          <a:p>
            <a:pPr algn="ctr"/>
            <a:endParaRPr lang="en-US" sz="1800" b="1" dirty="0" smtClean="0"/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/>
              <a:t>Fig</a:t>
            </a:r>
            <a:r>
              <a:rPr lang="en-US" sz="1800" b="1" dirty="0"/>
              <a:t>. 4.1 Original Dataset</a:t>
            </a:r>
          </a:p>
          <a:p>
            <a:endParaRPr lang="en-US" sz="3200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962400"/>
            <a:ext cx="8610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990600"/>
          </a:xfrm>
        </p:spPr>
        <p:txBody>
          <a:bodyPr>
            <a:noAutofit/>
          </a:bodyPr>
          <a:lstStyle/>
          <a:p>
            <a:r>
              <a:rPr lang="en-US" sz="2800" dirty="0"/>
              <a:t>Steps undertaken in the project for Data </a:t>
            </a:r>
            <a:r>
              <a:rPr lang="en-US" sz="2800" dirty="0" smtClean="0"/>
              <a:t>Cleaning for Specific Attributes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467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Description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. 4.2 Data cleaning step 1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3236" y="1981200"/>
            <a:ext cx="8216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sz="2800" dirty="0"/>
              <a:t>Steps undertaken in the project for Data Cleaning for Specific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4676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Quantity</a:t>
            </a:r>
          </a:p>
          <a:p>
            <a:endParaRPr lang="en-US" b="1" u="sng" dirty="0"/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 4.3 Data Cleaning step 2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err="1" smtClean="0"/>
              <a:t>UnitPrice</a:t>
            </a:r>
            <a:endParaRPr lang="en-US" b="1" u="sng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 4.4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Cleaning step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err="1" smtClean="0"/>
              <a:t>CustomerID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  <a:p>
            <a:pPr marL="0" indent="0" algn="ctr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4.5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Cleaning step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u="sng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86345" y="1752600"/>
            <a:ext cx="6248400" cy="113260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82436" y="3733800"/>
            <a:ext cx="6248399" cy="609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10147" y="5188239"/>
            <a:ext cx="6338453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Steps undertaken in the project for Data Cleaning for Specific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Country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 4.6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Cleaning step 4</a:t>
            </a:r>
          </a:p>
          <a:p>
            <a:pPr marL="457200" indent="-457200"/>
            <a:r>
              <a:rPr lang="en-US" u="sng" dirty="0" smtClean="0"/>
              <a:t>In </a:t>
            </a:r>
            <a:r>
              <a:rPr lang="en-US" u="sng" dirty="0"/>
              <a:t>addition: </a:t>
            </a:r>
            <a:r>
              <a:rPr lang="en-US" b="1" u="sng" dirty="0"/>
              <a:t>Removal of Duplicate Records</a:t>
            </a:r>
          </a:p>
          <a:p>
            <a:endParaRPr lang="en-US" dirty="0" smtClean="0"/>
          </a:p>
          <a:p>
            <a:pPr marL="109728" indent="0" algn="ctr"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 4.7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Cleaning step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366" y="1676400"/>
            <a:ext cx="7302500" cy="2590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3929" y="5638800"/>
            <a:ext cx="726093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97" y="-13855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Data </a:t>
            </a:r>
            <a:r>
              <a:rPr lang="en-US" sz="3600" b="1" dirty="0" smtClean="0"/>
              <a:t>Transformation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5334000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Converting Categorical Values To Numerical Form </a:t>
            </a:r>
            <a:endParaRPr lang="en-US" b="1" u="sng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Fig. 4.8 Data Transformation step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 algn="ctr">
              <a:buNone/>
            </a:pPr>
            <a:endParaRPr lang="en-US" sz="1600" b="1" dirty="0" smtClean="0"/>
          </a:p>
          <a:p>
            <a:r>
              <a:rPr lang="en-US" b="1" u="sng" dirty="0" smtClean="0"/>
              <a:t>Normalization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Fig. 4.9 Data Transformation step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2" y="2223655"/>
            <a:ext cx="6848792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" y="5181600"/>
            <a:ext cx="684879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10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353</TotalTime>
  <Words>470</Words>
  <Application>Microsoft Office PowerPoint</Application>
  <PresentationFormat>On-screen Show (4:3)</PresentationFormat>
  <Paragraphs>156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Urban</vt:lpstr>
      <vt:lpstr>Cognitive demand forecasting in retail business Using Machine Learning</vt:lpstr>
      <vt:lpstr>Our Previous Presentation</vt:lpstr>
      <vt:lpstr>What are we going to discuss today?</vt:lpstr>
      <vt:lpstr>Data Preprocessing</vt:lpstr>
      <vt:lpstr>Data Cleaning</vt:lpstr>
      <vt:lpstr>Steps undertaken in the project for Data Cleaning for Specific Attributes </vt:lpstr>
      <vt:lpstr>Steps undertaken in the project for Data Cleaning for Specific Attributes </vt:lpstr>
      <vt:lpstr>Steps undertaken in the project for Data Cleaning for Specific Attributes </vt:lpstr>
      <vt:lpstr>Data Transformation </vt:lpstr>
      <vt:lpstr>PowerPoint Presentation</vt:lpstr>
      <vt:lpstr>Feature Engineering</vt:lpstr>
      <vt:lpstr>Labeling Item-set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Augmentation </vt:lpstr>
      <vt:lpstr>PowerPoint Presentation</vt:lpstr>
      <vt:lpstr>Natural Language Processing in Retail</vt:lpstr>
      <vt:lpstr>Categorization of the sub-groups</vt:lpstr>
      <vt:lpstr>Why NLP ? </vt:lpstr>
      <vt:lpstr>Workflow</vt:lpstr>
      <vt:lpstr>Word Embeddings </vt:lpstr>
      <vt:lpstr>Word vectors</vt:lpstr>
      <vt:lpstr>Reduction of the dimension</vt:lpstr>
      <vt:lpstr>Visual Representation </vt:lpstr>
      <vt:lpstr>Working clusters </vt:lpstr>
      <vt:lpstr>Output of using k-means clustering </vt:lpstr>
      <vt:lpstr>Future Works And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demand forecasting in retail business Using Machine Learning</dc:title>
  <dc:creator>dholakiariya</dc:creator>
  <cp:lastModifiedBy>dholakiariya</cp:lastModifiedBy>
  <cp:revision>35</cp:revision>
  <dcterms:created xsi:type="dcterms:W3CDTF">2018-12-03T13:44:55Z</dcterms:created>
  <dcterms:modified xsi:type="dcterms:W3CDTF">2018-12-04T17:36:48Z</dcterms:modified>
</cp:coreProperties>
</file>