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33333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33333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33333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33333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33333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33333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33333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33333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33333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22"/>
          </p:nvPr>
        </p:nvSpPr>
        <p:spPr>
          <a:xfrm>
            <a:off x="1270000" y="42672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四角形"/>
          <p:cNvSpPr/>
          <p:nvPr/>
        </p:nvSpPr>
        <p:spPr>
          <a:xfrm>
            <a:off x="0" y="8028979"/>
            <a:ext cx="13004800" cy="1482825"/>
          </a:xfrm>
          <a:prstGeom prst="rect">
            <a:avLst/>
          </a:prstGeom>
          <a:solidFill>
            <a:srgbClr val="2A5D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2A5D79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pic>
        <p:nvPicPr>
          <p:cNvPr id="111" name="BG_01.png" descr="BG_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64020" y="0"/>
            <a:ext cx="3251201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BG_01.png" descr="BG_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12820" y="0"/>
            <a:ext cx="3251201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BG_01.png" descr="BG_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1620" y="0"/>
            <a:ext cx="3251201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BG_01.png" descr="BG_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0420" y="0"/>
            <a:ext cx="3251201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BG_01.png" descr="BG_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0780" y="0"/>
            <a:ext cx="3251201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BG_02.png" descr="BG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73100" y="7567786"/>
            <a:ext cx="2516014" cy="2516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BG_02.png" descr="BG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2913" y="7567786"/>
            <a:ext cx="2516015" cy="2516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BG_02.png" descr="BG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8927" y="7567786"/>
            <a:ext cx="2516015" cy="2516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BG_02.png" descr="BG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4941" y="7567786"/>
            <a:ext cx="2516015" cy="2516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BG_02.png" descr="BG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0955" y="7567786"/>
            <a:ext cx="2516015" cy="2516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BG_02.png" descr="BG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06969" y="7567786"/>
            <a:ext cx="2516015" cy="251601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四角形"/>
          <p:cNvSpPr/>
          <p:nvPr/>
        </p:nvSpPr>
        <p:spPr>
          <a:xfrm>
            <a:off x="0" y="3251200"/>
            <a:ext cx="13004800" cy="5412780"/>
          </a:xfrm>
          <a:prstGeom prst="rect">
            <a:avLst/>
          </a:prstGeom>
          <a:solidFill>
            <a:srgbClr val="2A5D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3" name="角丸四角形"/>
          <p:cNvSpPr/>
          <p:nvPr/>
        </p:nvSpPr>
        <p:spPr>
          <a:xfrm>
            <a:off x="572913" y="492430"/>
            <a:ext cx="11858974" cy="8768740"/>
          </a:xfrm>
          <a:prstGeom prst="roundRect">
            <a:avLst>
              <a:gd name="adj" fmla="val 492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xfrm>
            <a:off x="6308360" y="9296400"/>
            <a:ext cx="38130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drive.google.com/file/d/1g_Qt1haqwDacypySHAvrSCZdU1aDgiEz/view?usp=sharing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3" Type="http://schemas.openxmlformats.org/officeDocument/2006/relationships/image" Target="../media/image3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8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3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4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5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5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6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7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0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4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4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5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0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Unity勉強会ver2.0"/>
          <p:cNvSpPr txBox="1"/>
          <p:nvPr/>
        </p:nvSpPr>
        <p:spPr>
          <a:xfrm>
            <a:off x="5031130" y="2222500"/>
            <a:ext cx="2942540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Unity勉強会ver2.0</a:t>
            </a:r>
          </a:p>
        </p:txBody>
      </p:sp>
      <p:sp>
        <p:nvSpPr>
          <p:cNvPr id="134" name="レオ"/>
          <p:cNvSpPr txBox="1"/>
          <p:nvPr/>
        </p:nvSpPr>
        <p:spPr>
          <a:xfrm>
            <a:off x="6145022" y="4673600"/>
            <a:ext cx="714757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レオ</a:t>
            </a:r>
          </a:p>
        </p:txBody>
      </p:sp>
      <p:sp>
        <p:nvSpPr>
          <p:cNvPr id="135" name="四角形"/>
          <p:cNvSpPr/>
          <p:nvPr/>
        </p:nvSpPr>
        <p:spPr>
          <a:xfrm>
            <a:off x="0" y="8028979"/>
            <a:ext cx="13004800" cy="1482825"/>
          </a:xfrm>
          <a:prstGeom prst="rect">
            <a:avLst/>
          </a:prstGeom>
          <a:solidFill>
            <a:srgbClr val="2A5D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2A5D79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pic>
        <p:nvPicPr>
          <p:cNvPr id="136" name="BG_01.png" descr="BG_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64020" y="0"/>
            <a:ext cx="3251201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BG_01.png" descr="BG_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12820" y="0"/>
            <a:ext cx="3251201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BG_01.png" descr="BG_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1620" y="0"/>
            <a:ext cx="3251201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BG_01.png" descr="BG_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0420" y="0"/>
            <a:ext cx="3251201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BG_01.png" descr="BG_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0780" y="0"/>
            <a:ext cx="3251201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BG_02.png" descr="BG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73100" y="7567786"/>
            <a:ext cx="2516014" cy="2516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BG_02.png" descr="BG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2913" y="7567786"/>
            <a:ext cx="2516015" cy="2516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BG_02.png" descr="BG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8927" y="7567786"/>
            <a:ext cx="2516015" cy="2516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BG_02.png" descr="BG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4941" y="7567786"/>
            <a:ext cx="2516015" cy="2516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BG_02.png" descr="BG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0955" y="7567786"/>
            <a:ext cx="2516015" cy="2516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BG_02.png" descr="BG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06969" y="7567786"/>
            <a:ext cx="2516015" cy="2516014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四角形"/>
          <p:cNvSpPr/>
          <p:nvPr/>
        </p:nvSpPr>
        <p:spPr>
          <a:xfrm>
            <a:off x="0" y="3251200"/>
            <a:ext cx="13004800" cy="5412780"/>
          </a:xfrm>
          <a:prstGeom prst="rect">
            <a:avLst/>
          </a:prstGeom>
          <a:solidFill>
            <a:srgbClr val="2A5D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8" name="角丸四角形"/>
          <p:cNvSpPr/>
          <p:nvPr/>
        </p:nvSpPr>
        <p:spPr>
          <a:xfrm>
            <a:off x="673594" y="1941165"/>
            <a:ext cx="11759110" cy="5160070"/>
          </a:xfrm>
          <a:prstGeom prst="roundRect">
            <a:avLst>
              <a:gd name="adj" fmla="val 829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9" name="Life is Tech! スクール"/>
          <p:cNvSpPr txBox="1"/>
          <p:nvPr/>
        </p:nvSpPr>
        <p:spPr>
          <a:xfrm>
            <a:off x="4604393" y="2120900"/>
            <a:ext cx="389751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B4ACA9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Life is Tech! スクール</a:t>
            </a:r>
          </a:p>
        </p:txBody>
      </p:sp>
      <p:sp>
        <p:nvSpPr>
          <p:cNvPr id="150" name="レオ班"/>
          <p:cNvSpPr txBox="1"/>
          <p:nvPr/>
        </p:nvSpPr>
        <p:spPr>
          <a:xfrm>
            <a:off x="5721349" y="3492499"/>
            <a:ext cx="15621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レオ班</a:t>
            </a:r>
          </a:p>
        </p:txBody>
      </p:sp>
      <p:sp>
        <p:nvSpPr>
          <p:cNvPr id="151" name="チェックワーク"/>
          <p:cNvSpPr txBox="1"/>
          <p:nvPr/>
        </p:nvSpPr>
        <p:spPr>
          <a:xfrm>
            <a:off x="2939998" y="4318000"/>
            <a:ext cx="7226301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E94579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>
              <a:defRPr>
                <a:solidFill>
                  <a:srgbClr val="333333"/>
                </a:solidFill>
              </a:defRPr>
            </a:pPr>
            <a:r>
              <a:rPr>
                <a:solidFill>
                  <a:srgbClr val="E94579"/>
                </a:solidFill>
              </a:rPr>
              <a:t>チェックワーク</a:t>
            </a:r>
          </a:p>
        </p:txBody>
      </p:sp>
      <p:sp>
        <p:nvSpPr>
          <p:cNvPr id="152" name="2020 春学期"/>
          <p:cNvSpPr txBox="1"/>
          <p:nvPr/>
        </p:nvSpPr>
        <p:spPr>
          <a:xfrm>
            <a:off x="5612010" y="6631086"/>
            <a:ext cx="178078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B4ACA9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2020 春学期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注意"/>
          <p:cNvSpPr txBox="1"/>
          <p:nvPr/>
        </p:nvSpPr>
        <p:spPr>
          <a:xfrm>
            <a:off x="6151041" y="44704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注意</a:t>
            </a:r>
          </a:p>
        </p:txBody>
      </p:sp>
      <p:sp>
        <p:nvSpPr>
          <p:cNvPr id="212" name="次のスライドには答えが書かれています"/>
          <p:cNvSpPr txBox="1"/>
          <p:nvPr/>
        </p:nvSpPr>
        <p:spPr>
          <a:xfrm>
            <a:off x="3726357" y="4972881"/>
            <a:ext cx="55732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次のスライドには</a:t>
            </a:r>
            <a:r>
              <a:rPr>
                <a:solidFill>
                  <a:srgbClr val="5AC5E3"/>
                </a:solidFill>
              </a:rPr>
              <a:t>答え</a:t>
            </a:r>
            <a:r>
              <a:t>が書かれています</a:t>
            </a:r>
          </a:p>
        </p:txBody>
      </p:sp>
      <p:sp>
        <p:nvSpPr>
          <p:cNvPr id="213" name="！"/>
          <p:cNvSpPr/>
          <p:nvPr/>
        </p:nvSpPr>
        <p:spPr>
          <a:xfrm>
            <a:off x="4876538" y="1123119"/>
            <a:ext cx="3251724" cy="325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fill="norm" stroke="1" extrusionOk="0">
                <a:moveTo>
                  <a:pt x="10685" y="0"/>
                </a:moveTo>
                <a:cubicBezTo>
                  <a:pt x="9798" y="0"/>
                  <a:pt x="9001" y="498"/>
                  <a:pt x="8605" y="1300"/>
                </a:cubicBezTo>
                <a:lnTo>
                  <a:pt x="248" y="18197"/>
                </a:lnTo>
                <a:cubicBezTo>
                  <a:pt x="-115" y="18931"/>
                  <a:pt x="-79" y="19786"/>
                  <a:pt x="348" y="20484"/>
                </a:cubicBezTo>
                <a:cubicBezTo>
                  <a:pt x="775" y="21183"/>
                  <a:pt x="1515" y="21600"/>
                  <a:pt x="2327" y="21600"/>
                </a:cubicBezTo>
                <a:lnTo>
                  <a:pt x="19042" y="21600"/>
                </a:lnTo>
                <a:cubicBezTo>
                  <a:pt x="19853" y="21600"/>
                  <a:pt x="20593" y="21183"/>
                  <a:pt x="21020" y="20484"/>
                </a:cubicBezTo>
                <a:cubicBezTo>
                  <a:pt x="21447" y="19786"/>
                  <a:pt x="21485" y="18931"/>
                  <a:pt x="21122" y="18197"/>
                </a:cubicBezTo>
                <a:lnTo>
                  <a:pt x="12765" y="1300"/>
                </a:lnTo>
                <a:cubicBezTo>
                  <a:pt x="12369" y="498"/>
                  <a:pt x="11572" y="0"/>
                  <a:pt x="10685" y="0"/>
                </a:cubicBezTo>
                <a:close/>
                <a:moveTo>
                  <a:pt x="10685" y="744"/>
                </a:moveTo>
                <a:cubicBezTo>
                  <a:pt x="11291" y="744"/>
                  <a:pt x="11836" y="1084"/>
                  <a:pt x="12108" y="1632"/>
                </a:cubicBezTo>
                <a:lnTo>
                  <a:pt x="20464" y="18530"/>
                </a:lnTo>
                <a:cubicBezTo>
                  <a:pt x="20712" y="19032"/>
                  <a:pt x="20686" y="19615"/>
                  <a:pt x="20394" y="20093"/>
                </a:cubicBezTo>
                <a:cubicBezTo>
                  <a:pt x="20102" y="20570"/>
                  <a:pt x="19597" y="20856"/>
                  <a:pt x="19042" y="20856"/>
                </a:cubicBezTo>
                <a:lnTo>
                  <a:pt x="2327" y="20856"/>
                </a:lnTo>
                <a:cubicBezTo>
                  <a:pt x="1772" y="20856"/>
                  <a:pt x="1266" y="20570"/>
                  <a:pt x="974" y="20093"/>
                </a:cubicBezTo>
                <a:cubicBezTo>
                  <a:pt x="683" y="19615"/>
                  <a:pt x="658" y="19032"/>
                  <a:pt x="906" y="18530"/>
                </a:cubicBezTo>
                <a:lnTo>
                  <a:pt x="9262" y="1632"/>
                </a:lnTo>
                <a:cubicBezTo>
                  <a:pt x="9534" y="1084"/>
                  <a:pt x="10079" y="744"/>
                  <a:pt x="10685" y="744"/>
                </a:cubicBezTo>
                <a:close/>
                <a:moveTo>
                  <a:pt x="10685" y="1384"/>
                </a:moveTo>
                <a:cubicBezTo>
                  <a:pt x="10315" y="1384"/>
                  <a:pt x="9996" y="1585"/>
                  <a:pt x="9830" y="1919"/>
                </a:cubicBezTo>
                <a:lnTo>
                  <a:pt x="1472" y="18817"/>
                </a:lnTo>
                <a:cubicBezTo>
                  <a:pt x="1323" y="19118"/>
                  <a:pt x="1338" y="19470"/>
                  <a:pt x="1514" y="19757"/>
                </a:cubicBezTo>
                <a:cubicBezTo>
                  <a:pt x="1689" y="20044"/>
                  <a:pt x="1993" y="20214"/>
                  <a:pt x="2327" y="20214"/>
                </a:cubicBezTo>
                <a:lnTo>
                  <a:pt x="19042" y="20214"/>
                </a:lnTo>
                <a:cubicBezTo>
                  <a:pt x="19375" y="20214"/>
                  <a:pt x="19679" y="20044"/>
                  <a:pt x="19855" y="19757"/>
                </a:cubicBezTo>
                <a:cubicBezTo>
                  <a:pt x="20030" y="19470"/>
                  <a:pt x="20046" y="19118"/>
                  <a:pt x="19896" y="18817"/>
                </a:cubicBezTo>
                <a:lnTo>
                  <a:pt x="11540" y="1919"/>
                </a:lnTo>
                <a:cubicBezTo>
                  <a:pt x="11374" y="1585"/>
                  <a:pt x="11055" y="1384"/>
                  <a:pt x="10685" y="1384"/>
                </a:cubicBezTo>
                <a:close/>
              </a:path>
            </a:pathLst>
          </a:custGeom>
          <a:solidFill>
            <a:srgbClr val="FFC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0">
                <a:solidFill>
                  <a:srgbClr val="FFFFFF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！</a:t>
            </a:r>
          </a:p>
        </p:txBody>
      </p:sp>
      <p:sp>
        <p:nvSpPr>
          <p:cNvPr id="214" name="もう少し頑張りたい！"/>
          <p:cNvSpPr txBox="1"/>
          <p:nvPr/>
        </p:nvSpPr>
        <p:spPr>
          <a:xfrm>
            <a:off x="1284820" y="7741691"/>
            <a:ext cx="31623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もう少し頑張りたい！</a:t>
            </a:r>
          </a:p>
        </p:txBody>
      </p:sp>
      <p:sp>
        <p:nvSpPr>
          <p:cNvPr id="215" name="矢印"/>
          <p:cNvSpPr/>
          <p:nvPr/>
        </p:nvSpPr>
        <p:spPr>
          <a:xfrm>
            <a:off x="10052143" y="6084961"/>
            <a:ext cx="1193639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16" name="矢印"/>
          <p:cNvSpPr/>
          <p:nvPr/>
        </p:nvSpPr>
        <p:spPr>
          <a:xfrm flipH="1">
            <a:off x="1907283" y="6084961"/>
            <a:ext cx="1193638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17" name="できた！ or ギブアップ…"/>
          <p:cNvSpPr txBox="1"/>
          <p:nvPr/>
        </p:nvSpPr>
        <p:spPr>
          <a:xfrm>
            <a:off x="8285941" y="7741691"/>
            <a:ext cx="37194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できた！ or ギブアップ…</a:t>
            </a:r>
          </a:p>
        </p:txBody>
      </p:sp>
      <p:sp>
        <p:nvSpPr>
          <p:cNvPr id="218" name="戻る"/>
          <p:cNvSpPr txBox="1"/>
          <p:nvPr/>
        </p:nvSpPr>
        <p:spPr>
          <a:xfrm>
            <a:off x="2142070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戻る</a:t>
            </a:r>
          </a:p>
        </p:txBody>
      </p:sp>
      <p:sp>
        <p:nvSpPr>
          <p:cNvPr id="219" name="進む"/>
          <p:cNvSpPr txBox="1"/>
          <p:nvPr/>
        </p:nvSpPr>
        <p:spPr>
          <a:xfrm>
            <a:off x="10287012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進む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スクリーンショット 2020-07-03 10.10.31.png" descr="スクリーンショット 2020-07-03 10.10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1332" y="4260408"/>
            <a:ext cx="8842136" cy="3622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スクリーンショット 2020-07-03 10.10.47.png" descr="スクリーンショット 2020-07-03 10.10.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6400" y="2145417"/>
            <a:ext cx="3175000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・条件"/>
          <p:cNvSpPr txBox="1"/>
          <p:nvPr/>
        </p:nvSpPr>
        <p:spPr>
          <a:xfrm>
            <a:off x="1162049" y="1625599"/>
            <a:ext cx="1028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224" name="Rigidbody2Dを入れる”箱”は「rb2D」という名前で宣言している"/>
          <p:cNvSpPr txBox="1"/>
          <p:nvPr/>
        </p:nvSpPr>
        <p:spPr>
          <a:xfrm>
            <a:off x="1676399" y="2666558"/>
            <a:ext cx="942685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Rigidbody2Dを入れる”箱”は「</a:t>
            </a:r>
            <a:r>
              <a:rPr>
                <a:solidFill>
                  <a:srgbClr val="E94579"/>
                </a:solidFill>
              </a:rPr>
              <a:t>rb2D</a:t>
            </a:r>
            <a:r>
              <a:t>」という名前で宣言している</a:t>
            </a:r>
          </a:p>
        </p:txBody>
      </p:sp>
      <p:sp>
        <p:nvSpPr>
          <p:cNvPr id="225" name="・答え"/>
          <p:cNvSpPr txBox="1"/>
          <p:nvPr/>
        </p:nvSpPr>
        <p:spPr>
          <a:xfrm>
            <a:off x="1284820" y="3707517"/>
            <a:ext cx="10287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・答え</a:t>
            </a:r>
          </a:p>
        </p:txBody>
      </p:sp>
      <p:sp>
        <p:nvSpPr>
          <p:cNvPr id="226" name="問題1-1：Rigidbody2DをGetComponentしよう！"/>
          <p:cNvSpPr txBox="1"/>
          <p:nvPr/>
        </p:nvSpPr>
        <p:spPr>
          <a:xfrm>
            <a:off x="1021643" y="976134"/>
            <a:ext cx="77062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問題1-1</a:t>
            </a:r>
            <a:r>
              <a:t>：Rigidbody2DをGetComponentしよう！</a:t>
            </a:r>
          </a:p>
        </p:txBody>
      </p:sp>
      <p:sp>
        <p:nvSpPr>
          <p:cNvPr id="227" name="四角形"/>
          <p:cNvSpPr/>
          <p:nvPr/>
        </p:nvSpPr>
        <p:spPr>
          <a:xfrm>
            <a:off x="2864398" y="6273046"/>
            <a:ext cx="5505073" cy="366008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問題1-2：左右キーの入力を受け取れるようにしよう！"/>
          <p:cNvSpPr txBox="1"/>
          <p:nvPr/>
        </p:nvSpPr>
        <p:spPr>
          <a:xfrm>
            <a:off x="1034343" y="976134"/>
            <a:ext cx="768431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問題1-2</a:t>
            </a:r>
            <a:r>
              <a:t>：左右キーの入力を受け取れるようにしよう！</a:t>
            </a:r>
          </a:p>
        </p:txBody>
      </p:sp>
      <p:pic>
        <p:nvPicPr>
          <p:cNvPr id="230" name="スクリーンショット 2020-07-03 10.20.36.png" descr="スクリーンショット 2020-07-03 10.20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1225" y="3595865"/>
            <a:ext cx="9842350" cy="2065965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・条件"/>
          <p:cNvSpPr txBox="1"/>
          <p:nvPr/>
        </p:nvSpPr>
        <p:spPr>
          <a:xfrm>
            <a:off x="1284820" y="1790700"/>
            <a:ext cx="10287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232" name="入力の値は「inputValue」の中に代入する"/>
          <p:cNvSpPr txBox="1"/>
          <p:nvPr/>
        </p:nvSpPr>
        <p:spPr>
          <a:xfrm>
            <a:off x="1665922" y="2285999"/>
            <a:ext cx="612129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入力の値は「</a:t>
            </a:r>
            <a:r>
              <a:rPr>
                <a:solidFill>
                  <a:srgbClr val="E94579"/>
                </a:solidFill>
              </a:rPr>
              <a:t>inputValue</a:t>
            </a:r>
            <a:r>
              <a:t>」の中に代入する</a:t>
            </a:r>
          </a:p>
        </p:txBody>
      </p:sp>
      <p:sp>
        <p:nvSpPr>
          <p:cNvPr id="233" name="←知らなかった時は、チェックして先に進もう！"/>
          <p:cNvSpPr txBox="1"/>
          <p:nvPr/>
        </p:nvSpPr>
        <p:spPr>
          <a:xfrm>
            <a:off x="3320399" y="8770391"/>
            <a:ext cx="68046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←知らなかった時は、チェックして先に進もう！</a:t>
            </a:r>
          </a:p>
        </p:txBody>
      </p:sp>
      <p:sp>
        <p:nvSpPr>
          <p:cNvPr id="234" name="正方形"/>
          <p:cNvSpPr/>
          <p:nvPr/>
        </p:nvSpPr>
        <p:spPr>
          <a:xfrm>
            <a:off x="2892440" y="8813093"/>
            <a:ext cx="335548" cy="330201"/>
          </a:xfrm>
          <a:prstGeom prst="rect">
            <a:avLst/>
          </a:prstGeom>
          <a:ln w="25400">
            <a:solidFill>
              <a:srgbClr val="33333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35" name="双方向矢印"/>
          <p:cNvSpPr/>
          <p:nvPr/>
        </p:nvSpPr>
        <p:spPr>
          <a:xfrm>
            <a:off x="2486136" y="6644369"/>
            <a:ext cx="3251802" cy="355601"/>
          </a:xfrm>
          <a:prstGeom prst="leftRightArrow">
            <a:avLst>
              <a:gd name="adj1" fmla="val 35739"/>
              <a:gd name="adj2" fmla="val 87849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36" name="右"/>
          <p:cNvSpPr txBox="1"/>
          <p:nvPr/>
        </p:nvSpPr>
        <p:spPr>
          <a:xfrm>
            <a:off x="5396857" y="6237969"/>
            <a:ext cx="4191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右</a:t>
            </a:r>
          </a:p>
        </p:txBody>
      </p:sp>
      <p:sp>
        <p:nvSpPr>
          <p:cNvPr id="237" name="左"/>
          <p:cNvSpPr txBox="1"/>
          <p:nvPr/>
        </p:nvSpPr>
        <p:spPr>
          <a:xfrm>
            <a:off x="2486136" y="6237969"/>
            <a:ext cx="4191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左</a:t>
            </a:r>
          </a:p>
        </p:txBody>
      </p:sp>
      <p:sp>
        <p:nvSpPr>
          <p:cNvPr id="238" name="0"/>
          <p:cNvSpPr txBox="1"/>
          <p:nvPr/>
        </p:nvSpPr>
        <p:spPr>
          <a:xfrm>
            <a:off x="4006190" y="7037260"/>
            <a:ext cx="33131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39" name="+1"/>
          <p:cNvSpPr txBox="1"/>
          <p:nvPr/>
        </p:nvSpPr>
        <p:spPr>
          <a:xfrm>
            <a:off x="5336354" y="6999969"/>
            <a:ext cx="5401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+1</a:t>
            </a:r>
          </a:p>
        </p:txBody>
      </p:sp>
      <p:sp>
        <p:nvSpPr>
          <p:cNvPr id="240" name="-1"/>
          <p:cNvSpPr txBox="1"/>
          <p:nvPr/>
        </p:nvSpPr>
        <p:spPr>
          <a:xfrm>
            <a:off x="2467238" y="7046440"/>
            <a:ext cx="45689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</a:t>
            </a:r>
          </a:p>
        </p:txBody>
      </p:sp>
      <p:sp>
        <p:nvSpPr>
          <p:cNvPr id="241" name="左右の入力に応じて…"/>
          <p:cNvSpPr txBox="1"/>
          <p:nvPr/>
        </p:nvSpPr>
        <p:spPr>
          <a:xfrm>
            <a:off x="6946325" y="6376860"/>
            <a:ext cx="403189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左右の入力に応じて</a:t>
            </a:r>
          </a:p>
          <a:p>
            <a:pPr/>
            <a:r>
              <a:t>値が -1 から +1 で変化する</a:t>
            </a:r>
          </a:p>
        </p:txBody>
      </p:sp>
      <p:sp>
        <p:nvSpPr>
          <p:cNvPr id="242" name="四角形"/>
          <p:cNvSpPr/>
          <p:nvPr/>
        </p:nvSpPr>
        <p:spPr>
          <a:xfrm>
            <a:off x="2439097" y="4947089"/>
            <a:ext cx="7902098" cy="366008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問題1-3：Rigidbody2Dに速度を与えよう！"/>
          <p:cNvSpPr txBox="1"/>
          <p:nvPr/>
        </p:nvSpPr>
        <p:spPr>
          <a:xfrm>
            <a:off x="1008943" y="976134"/>
            <a:ext cx="644774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問題1-3</a:t>
            </a:r>
            <a:r>
              <a:t>：Rigidbody2Dに速度を与えよう！</a:t>
            </a:r>
          </a:p>
        </p:txBody>
      </p:sp>
      <p:sp>
        <p:nvSpPr>
          <p:cNvPr id="245" name="・条件"/>
          <p:cNvSpPr txBox="1"/>
          <p:nvPr/>
        </p:nvSpPr>
        <p:spPr>
          <a:xfrm>
            <a:off x="1213748" y="1879600"/>
            <a:ext cx="10287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246" name="基準となる速度の大きさは「speed」という名前で宣言している"/>
          <p:cNvSpPr txBox="1"/>
          <p:nvPr/>
        </p:nvSpPr>
        <p:spPr>
          <a:xfrm>
            <a:off x="1733625" y="3055468"/>
            <a:ext cx="902421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基準となる速度の大きさは「</a:t>
            </a:r>
            <a:r>
              <a:rPr>
                <a:solidFill>
                  <a:srgbClr val="E94579"/>
                </a:solidFill>
              </a:rPr>
              <a:t>speed</a:t>
            </a:r>
            <a:r>
              <a:t>」という名前で宣言している</a:t>
            </a:r>
          </a:p>
        </p:txBody>
      </p:sp>
      <p:pic>
        <p:nvPicPr>
          <p:cNvPr id="247" name="スクリーンショット 2020-07-03 10.24.37.png" descr="スクリーンショット 2020-07-03 10.24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2691" y="4876800"/>
            <a:ext cx="9679418" cy="2699069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？"/>
          <p:cNvSpPr/>
          <p:nvPr/>
        </p:nvSpPr>
        <p:spPr>
          <a:xfrm>
            <a:off x="2242448" y="6951883"/>
            <a:ext cx="1825328" cy="350045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249" name="？"/>
          <p:cNvSpPr/>
          <p:nvPr/>
        </p:nvSpPr>
        <p:spPr>
          <a:xfrm>
            <a:off x="6029596" y="6951883"/>
            <a:ext cx="2430314" cy="350045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pic>
        <p:nvPicPr>
          <p:cNvPr id="250" name="スクリーンショット 2020-07-03 10.25.44.png" descr="スクリーンショット 2020-07-03 10.25.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3625" y="2604618"/>
            <a:ext cx="32639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Rigidbody2Dの速度には「入力 × 基準速度」という値を代入する"/>
          <p:cNvSpPr txBox="1"/>
          <p:nvPr/>
        </p:nvSpPr>
        <p:spPr>
          <a:xfrm>
            <a:off x="1733625" y="3780487"/>
            <a:ext cx="9347912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E94579"/>
                </a:solidFill>
              </a:rPr>
              <a:t>Rigidbody2D</a:t>
            </a:r>
            <a:r>
              <a:t>の</a:t>
            </a:r>
            <a:r>
              <a:rPr>
                <a:solidFill>
                  <a:srgbClr val="E94579"/>
                </a:solidFill>
              </a:rPr>
              <a:t>速度</a:t>
            </a:r>
            <a:r>
              <a:t>には「</a:t>
            </a:r>
            <a:r>
              <a:rPr>
                <a:solidFill>
                  <a:srgbClr val="E94579"/>
                </a:solidFill>
              </a:rPr>
              <a:t>入力 × 基準速度</a:t>
            </a:r>
            <a:r>
              <a:t>」という値を代入する</a:t>
            </a:r>
          </a:p>
        </p:txBody>
      </p:sp>
      <p:sp>
        <p:nvSpPr>
          <p:cNvPr id="252" name="←わからない時は、チェックして先に進もう！"/>
          <p:cNvSpPr txBox="1"/>
          <p:nvPr/>
        </p:nvSpPr>
        <p:spPr>
          <a:xfrm>
            <a:off x="3472986" y="8770391"/>
            <a:ext cx="6499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←わからない時は、チェックして先に進もう！</a:t>
            </a:r>
          </a:p>
        </p:txBody>
      </p:sp>
      <p:sp>
        <p:nvSpPr>
          <p:cNvPr id="253" name="正方形"/>
          <p:cNvSpPr/>
          <p:nvPr/>
        </p:nvSpPr>
        <p:spPr>
          <a:xfrm>
            <a:off x="3044653" y="8813093"/>
            <a:ext cx="335548" cy="330201"/>
          </a:xfrm>
          <a:prstGeom prst="rect">
            <a:avLst/>
          </a:prstGeom>
          <a:ln w="25400">
            <a:solidFill>
              <a:srgbClr val="33333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注意"/>
          <p:cNvSpPr txBox="1"/>
          <p:nvPr/>
        </p:nvSpPr>
        <p:spPr>
          <a:xfrm>
            <a:off x="6151041" y="44704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注意</a:t>
            </a:r>
          </a:p>
        </p:txBody>
      </p:sp>
      <p:sp>
        <p:nvSpPr>
          <p:cNvPr id="256" name="次のスライドには答えが書かれています"/>
          <p:cNvSpPr txBox="1"/>
          <p:nvPr/>
        </p:nvSpPr>
        <p:spPr>
          <a:xfrm>
            <a:off x="3726357" y="4972881"/>
            <a:ext cx="55732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次のスライドには</a:t>
            </a:r>
            <a:r>
              <a:rPr>
                <a:solidFill>
                  <a:srgbClr val="5AC5E3"/>
                </a:solidFill>
              </a:rPr>
              <a:t>答え</a:t>
            </a:r>
            <a:r>
              <a:t>が書かれています</a:t>
            </a:r>
          </a:p>
        </p:txBody>
      </p:sp>
      <p:sp>
        <p:nvSpPr>
          <p:cNvPr id="257" name="！"/>
          <p:cNvSpPr/>
          <p:nvPr/>
        </p:nvSpPr>
        <p:spPr>
          <a:xfrm>
            <a:off x="4876538" y="1123119"/>
            <a:ext cx="3251724" cy="325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fill="norm" stroke="1" extrusionOk="0">
                <a:moveTo>
                  <a:pt x="10685" y="0"/>
                </a:moveTo>
                <a:cubicBezTo>
                  <a:pt x="9798" y="0"/>
                  <a:pt x="9001" y="498"/>
                  <a:pt x="8605" y="1300"/>
                </a:cubicBezTo>
                <a:lnTo>
                  <a:pt x="248" y="18197"/>
                </a:lnTo>
                <a:cubicBezTo>
                  <a:pt x="-115" y="18931"/>
                  <a:pt x="-79" y="19786"/>
                  <a:pt x="348" y="20484"/>
                </a:cubicBezTo>
                <a:cubicBezTo>
                  <a:pt x="775" y="21183"/>
                  <a:pt x="1515" y="21600"/>
                  <a:pt x="2327" y="21600"/>
                </a:cubicBezTo>
                <a:lnTo>
                  <a:pt x="19042" y="21600"/>
                </a:lnTo>
                <a:cubicBezTo>
                  <a:pt x="19853" y="21600"/>
                  <a:pt x="20593" y="21183"/>
                  <a:pt x="21020" y="20484"/>
                </a:cubicBezTo>
                <a:cubicBezTo>
                  <a:pt x="21447" y="19786"/>
                  <a:pt x="21485" y="18931"/>
                  <a:pt x="21122" y="18197"/>
                </a:cubicBezTo>
                <a:lnTo>
                  <a:pt x="12765" y="1300"/>
                </a:lnTo>
                <a:cubicBezTo>
                  <a:pt x="12369" y="498"/>
                  <a:pt x="11572" y="0"/>
                  <a:pt x="10685" y="0"/>
                </a:cubicBezTo>
                <a:close/>
                <a:moveTo>
                  <a:pt x="10685" y="744"/>
                </a:moveTo>
                <a:cubicBezTo>
                  <a:pt x="11291" y="744"/>
                  <a:pt x="11836" y="1084"/>
                  <a:pt x="12108" y="1632"/>
                </a:cubicBezTo>
                <a:lnTo>
                  <a:pt x="20464" y="18530"/>
                </a:lnTo>
                <a:cubicBezTo>
                  <a:pt x="20712" y="19032"/>
                  <a:pt x="20686" y="19615"/>
                  <a:pt x="20394" y="20093"/>
                </a:cubicBezTo>
                <a:cubicBezTo>
                  <a:pt x="20102" y="20570"/>
                  <a:pt x="19597" y="20856"/>
                  <a:pt x="19042" y="20856"/>
                </a:cubicBezTo>
                <a:lnTo>
                  <a:pt x="2327" y="20856"/>
                </a:lnTo>
                <a:cubicBezTo>
                  <a:pt x="1772" y="20856"/>
                  <a:pt x="1266" y="20570"/>
                  <a:pt x="974" y="20093"/>
                </a:cubicBezTo>
                <a:cubicBezTo>
                  <a:pt x="683" y="19615"/>
                  <a:pt x="658" y="19032"/>
                  <a:pt x="906" y="18530"/>
                </a:cubicBezTo>
                <a:lnTo>
                  <a:pt x="9262" y="1632"/>
                </a:lnTo>
                <a:cubicBezTo>
                  <a:pt x="9534" y="1084"/>
                  <a:pt x="10079" y="744"/>
                  <a:pt x="10685" y="744"/>
                </a:cubicBezTo>
                <a:close/>
                <a:moveTo>
                  <a:pt x="10685" y="1384"/>
                </a:moveTo>
                <a:cubicBezTo>
                  <a:pt x="10315" y="1384"/>
                  <a:pt x="9996" y="1585"/>
                  <a:pt x="9830" y="1919"/>
                </a:cubicBezTo>
                <a:lnTo>
                  <a:pt x="1472" y="18817"/>
                </a:lnTo>
                <a:cubicBezTo>
                  <a:pt x="1323" y="19118"/>
                  <a:pt x="1338" y="19470"/>
                  <a:pt x="1514" y="19757"/>
                </a:cubicBezTo>
                <a:cubicBezTo>
                  <a:pt x="1689" y="20044"/>
                  <a:pt x="1993" y="20214"/>
                  <a:pt x="2327" y="20214"/>
                </a:cubicBezTo>
                <a:lnTo>
                  <a:pt x="19042" y="20214"/>
                </a:lnTo>
                <a:cubicBezTo>
                  <a:pt x="19375" y="20214"/>
                  <a:pt x="19679" y="20044"/>
                  <a:pt x="19855" y="19757"/>
                </a:cubicBezTo>
                <a:cubicBezTo>
                  <a:pt x="20030" y="19470"/>
                  <a:pt x="20046" y="19118"/>
                  <a:pt x="19896" y="18817"/>
                </a:cubicBezTo>
                <a:lnTo>
                  <a:pt x="11540" y="1919"/>
                </a:lnTo>
                <a:cubicBezTo>
                  <a:pt x="11374" y="1585"/>
                  <a:pt x="11055" y="1384"/>
                  <a:pt x="10685" y="1384"/>
                </a:cubicBezTo>
                <a:close/>
              </a:path>
            </a:pathLst>
          </a:custGeom>
          <a:solidFill>
            <a:srgbClr val="FFC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0">
                <a:solidFill>
                  <a:srgbClr val="FFFFFF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！</a:t>
            </a:r>
          </a:p>
        </p:txBody>
      </p:sp>
      <p:sp>
        <p:nvSpPr>
          <p:cNvPr id="258" name="もう少し頑張りたい！"/>
          <p:cNvSpPr txBox="1"/>
          <p:nvPr/>
        </p:nvSpPr>
        <p:spPr>
          <a:xfrm>
            <a:off x="1284820" y="7741691"/>
            <a:ext cx="31623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もう少し頑張りたい！</a:t>
            </a:r>
          </a:p>
        </p:txBody>
      </p:sp>
      <p:sp>
        <p:nvSpPr>
          <p:cNvPr id="259" name="矢印"/>
          <p:cNvSpPr/>
          <p:nvPr/>
        </p:nvSpPr>
        <p:spPr>
          <a:xfrm>
            <a:off x="10052143" y="6084961"/>
            <a:ext cx="1193639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60" name="矢印"/>
          <p:cNvSpPr/>
          <p:nvPr/>
        </p:nvSpPr>
        <p:spPr>
          <a:xfrm flipH="1">
            <a:off x="1907283" y="6084961"/>
            <a:ext cx="1193638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61" name="できた！ or ギブアップ…"/>
          <p:cNvSpPr txBox="1"/>
          <p:nvPr/>
        </p:nvSpPr>
        <p:spPr>
          <a:xfrm>
            <a:off x="8285941" y="7741691"/>
            <a:ext cx="37194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できた！ or ギブアップ…</a:t>
            </a:r>
          </a:p>
        </p:txBody>
      </p:sp>
      <p:sp>
        <p:nvSpPr>
          <p:cNvPr id="262" name="戻る"/>
          <p:cNvSpPr txBox="1"/>
          <p:nvPr/>
        </p:nvSpPr>
        <p:spPr>
          <a:xfrm>
            <a:off x="2142070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戻る</a:t>
            </a:r>
          </a:p>
        </p:txBody>
      </p:sp>
      <p:sp>
        <p:nvSpPr>
          <p:cNvPr id="263" name="進む"/>
          <p:cNvSpPr txBox="1"/>
          <p:nvPr/>
        </p:nvSpPr>
        <p:spPr>
          <a:xfrm>
            <a:off x="10287012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進む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・条件"/>
          <p:cNvSpPr txBox="1"/>
          <p:nvPr/>
        </p:nvSpPr>
        <p:spPr>
          <a:xfrm>
            <a:off x="1213748" y="1879600"/>
            <a:ext cx="10287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266" name="基準となる速度の大きさは「speed」という名前で宣言している"/>
          <p:cNvSpPr txBox="1"/>
          <p:nvPr/>
        </p:nvSpPr>
        <p:spPr>
          <a:xfrm>
            <a:off x="1733625" y="3055468"/>
            <a:ext cx="902421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基準となる速度の大きさは「</a:t>
            </a:r>
            <a:r>
              <a:rPr>
                <a:solidFill>
                  <a:srgbClr val="E94579"/>
                </a:solidFill>
              </a:rPr>
              <a:t>speed</a:t>
            </a:r>
            <a:r>
              <a:t>」という名前で宣言している</a:t>
            </a:r>
          </a:p>
        </p:txBody>
      </p:sp>
      <p:pic>
        <p:nvPicPr>
          <p:cNvPr id="267" name="スクリーンショット 2020-07-03 10.24.37.png" descr="スクリーンショット 2020-07-03 10.24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2691" y="4876800"/>
            <a:ext cx="9679418" cy="2699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スクリーンショット 2020-07-03 10.25.44.png" descr="スクリーンショット 2020-07-03 10.25.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3625" y="2604618"/>
            <a:ext cx="32639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Rigidbody2Dの速度には「入力 × 基準速度」という値を代入する"/>
          <p:cNvSpPr txBox="1"/>
          <p:nvPr/>
        </p:nvSpPr>
        <p:spPr>
          <a:xfrm>
            <a:off x="1733625" y="3780487"/>
            <a:ext cx="9347912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Rigidbody2Dの速度には</a:t>
            </a:r>
            <a:r>
              <a:rPr>
                <a:solidFill>
                  <a:srgbClr val="E94579"/>
                </a:solidFill>
              </a:rPr>
              <a:t>「入力 × 基準速度」</a:t>
            </a:r>
            <a:r>
              <a:t>という値を代入する</a:t>
            </a:r>
          </a:p>
        </p:txBody>
      </p:sp>
      <p:sp>
        <p:nvSpPr>
          <p:cNvPr id="270" name="問題1-3：Rigidbody2Dに速度を与えよう！"/>
          <p:cNvSpPr txBox="1"/>
          <p:nvPr/>
        </p:nvSpPr>
        <p:spPr>
          <a:xfrm>
            <a:off x="1008943" y="976134"/>
            <a:ext cx="644774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問題1-3</a:t>
            </a:r>
            <a:r>
              <a:t>：Rigidbody2Dに速度を与えよう！</a:t>
            </a:r>
          </a:p>
        </p:txBody>
      </p:sp>
      <p:sp>
        <p:nvSpPr>
          <p:cNvPr id="271" name="四角形"/>
          <p:cNvSpPr/>
          <p:nvPr/>
        </p:nvSpPr>
        <p:spPr>
          <a:xfrm>
            <a:off x="2262499" y="6993522"/>
            <a:ext cx="8806338" cy="300560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72" name="ちなみに…"/>
          <p:cNvSpPr txBox="1"/>
          <p:nvPr/>
        </p:nvSpPr>
        <p:spPr>
          <a:xfrm>
            <a:off x="7937042" y="8028979"/>
            <a:ext cx="39633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ちなみに</a:t>
            </a:r>
          </a:p>
          <a:p>
            <a:pPr/>
            <a:r>
              <a:t>y方向の速度は「そのまま」</a:t>
            </a:r>
          </a:p>
        </p:txBody>
      </p:sp>
      <p:sp>
        <p:nvSpPr>
          <p:cNvPr id="273" name="矢印"/>
          <p:cNvSpPr/>
          <p:nvPr/>
        </p:nvSpPr>
        <p:spPr>
          <a:xfrm rot="16200000">
            <a:off x="9635195" y="7438096"/>
            <a:ext cx="567009" cy="406401"/>
          </a:xfrm>
          <a:prstGeom prst="rightArrow">
            <a:avLst>
              <a:gd name="adj1" fmla="val 32000"/>
              <a:gd name="adj2" fmla="val 71732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Unityちゃんにスクリプトをつけて実行してみよう！"/>
          <p:cNvSpPr txBox="1"/>
          <p:nvPr/>
        </p:nvSpPr>
        <p:spPr>
          <a:xfrm>
            <a:off x="1034343" y="976134"/>
            <a:ext cx="73639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Unityちゃんにスクリプトをつけて実行してみよう！</a:t>
            </a:r>
          </a:p>
        </p:txBody>
      </p:sp>
      <p:pic>
        <p:nvPicPr>
          <p:cNvPr id="276" name="スクリーンショット 2020-07-03 10.31.54.png" descr="スクリーンショット 2020-07-03 10.31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6073" y="1897767"/>
            <a:ext cx="3140750" cy="5412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スクリーンショット 2020-07-03 10.32.51.png" descr="スクリーンショット 2020-07-03 10.32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30401" y="1897767"/>
            <a:ext cx="7238326" cy="4056005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四角形"/>
          <p:cNvSpPr/>
          <p:nvPr/>
        </p:nvSpPr>
        <p:spPr>
          <a:xfrm>
            <a:off x="1143196" y="6788987"/>
            <a:ext cx="3115350" cy="433215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79" name="左右キーで移動できるようになったけど、…"/>
          <p:cNvSpPr txBox="1"/>
          <p:nvPr/>
        </p:nvSpPr>
        <p:spPr>
          <a:xfrm>
            <a:off x="5616934" y="7110586"/>
            <a:ext cx="5896357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左右キーで移動できるようになったけど、</a:t>
            </a:r>
          </a:p>
          <a:p>
            <a:pPr/>
            <a:r>
              <a:t>Unityちゃんが棒立ち…</a:t>
            </a:r>
          </a:p>
        </p:txBody>
      </p:sp>
      <p:sp>
        <p:nvSpPr>
          <p:cNvPr id="280" name="矢印"/>
          <p:cNvSpPr/>
          <p:nvPr/>
        </p:nvSpPr>
        <p:spPr>
          <a:xfrm rot="10800000">
            <a:off x="6662184" y="4983715"/>
            <a:ext cx="619132" cy="406401"/>
          </a:xfrm>
          <a:prstGeom prst="rightArrow">
            <a:avLst>
              <a:gd name="adj1" fmla="val 32000"/>
              <a:gd name="adj2" fmla="val 71732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81" name="矢印"/>
          <p:cNvSpPr/>
          <p:nvPr/>
        </p:nvSpPr>
        <p:spPr>
          <a:xfrm flipH="1" rot="10800000">
            <a:off x="8249563" y="4983715"/>
            <a:ext cx="619133" cy="406401"/>
          </a:xfrm>
          <a:prstGeom prst="rightArrow">
            <a:avLst>
              <a:gd name="adj1" fmla="val 32000"/>
              <a:gd name="adj2" fmla="val 71732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282" name="スクリプトを追加！"/>
          <p:cNvSpPr txBox="1"/>
          <p:nvPr/>
        </p:nvSpPr>
        <p:spPr>
          <a:xfrm>
            <a:off x="1284820" y="7567786"/>
            <a:ext cx="28575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スクリプトを追加！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hapter2"/>
          <p:cNvSpPr txBox="1"/>
          <p:nvPr/>
        </p:nvSpPr>
        <p:spPr>
          <a:xfrm>
            <a:off x="4983757" y="2255585"/>
            <a:ext cx="303728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B4ACA9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Chapter2</a:t>
            </a:r>
          </a:p>
        </p:txBody>
      </p:sp>
      <p:sp>
        <p:nvSpPr>
          <p:cNvPr id="285" name="Unityちゃんに…"/>
          <p:cNvSpPr txBox="1"/>
          <p:nvPr/>
        </p:nvSpPr>
        <p:spPr>
          <a:xfrm>
            <a:off x="1873250" y="4127500"/>
            <a:ext cx="925830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>
                <a:latin typeface="CP Font"/>
                <a:ea typeface="CP Font"/>
                <a:cs typeface="CP Font"/>
                <a:sym typeface="CP Font"/>
              </a:defRPr>
            </a:pPr>
            <a:r>
              <a:t>Unityちゃんに</a:t>
            </a:r>
          </a:p>
          <a:p>
            <a:pPr>
              <a:defRPr sz="6000">
                <a:latin typeface="CP Font"/>
                <a:ea typeface="CP Font"/>
                <a:cs typeface="CP Font"/>
                <a:sym typeface="CP Font"/>
              </a:defRPr>
            </a:pPr>
            <a:r>
              <a:rPr>
                <a:solidFill>
                  <a:srgbClr val="E94579"/>
                </a:solidFill>
              </a:rPr>
              <a:t>アニメーション</a:t>
            </a:r>
            <a:r>
              <a:rPr sz="5000"/>
              <a:t>をつけよう！</a:t>
            </a:r>
          </a:p>
        </p:txBody>
      </p:sp>
      <p:sp>
        <p:nvSpPr>
          <p:cNvPr id="286" name="全4問"/>
          <p:cNvSpPr txBox="1"/>
          <p:nvPr/>
        </p:nvSpPr>
        <p:spPr>
          <a:xfrm>
            <a:off x="5720953" y="6888415"/>
            <a:ext cx="156289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B4ACA9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全4問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スクリーンショット 2020-07-03 10.38.07.png" descr="スクリーンショット 2020-07-03 10.38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5724" y="1625600"/>
            <a:ext cx="2765411" cy="6633050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問題2-0：UnityちゃんにAnimatorをつけよう！"/>
          <p:cNvSpPr txBox="1"/>
          <p:nvPr/>
        </p:nvSpPr>
        <p:spPr>
          <a:xfrm>
            <a:off x="1034342" y="976134"/>
            <a:ext cx="700979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問題2-0</a:t>
            </a:r>
            <a:r>
              <a:t>：UnityちゃんにAnimatorをつけよう！</a:t>
            </a:r>
          </a:p>
        </p:txBody>
      </p:sp>
      <p:sp>
        <p:nvSpPr>
          <p:cNvPr id="290" name="四角形"/>
          <p:cNvSpPr/>
          <p:nvPr/>
        </p:nvSpPr>
        <p:spPr>
          <a:xfrm>
            <a:off x="7618424" y="6327356"/>
            <a:ext cx="2704891" cy="1918594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pic>
        <p:nvPicPr>
          <p:cNvPr id="291" name="スクリーンショット 2020-07-03 9.57.28.png" descr="スクリーンショット 2020-07-03 9.57.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2092" y="1625600"/>
            <a:ext cx="3136201" cy="2956989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UnityChanを選択"/>
          <p:cNvSpPr txBox="1"/>
          <p:nvPr/>
        </p:nvSpPr>
        <p:spPr>
          <a:xfrm>
            <a:off x="2151183" y="4738886"/>
            <a:ext cx="273801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UnityChanを選択</a:t>
            </a:r>
          </a:p>
        </p:txBody>
      </p:sp>
      <p:sp>
        <p:nvSpPr>
          <p:cNvPr id="293" name="←わからない時は、チェックしてメンターに聞こう！"/>
          <p:cNvSpPr txBox="1"/>
          <p:nvPr/>
        </p:nvSpPr>
        <p:spPr>
          <a:xfrm>
            <a:off x="3172383" y="8774993"/>
            <a:ext cx="7405117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←わからない時は、チェックしてメンターに聞こう！</a:t>
            </a:r>
          </a:p>
        </p:txBody>
      </p:sp>
      <p:sp>
        <p:nvSpPr>
          <p:cNvPr id="294" name="Animatorをつける！"/>
          <p:cNvSpPr txBox="1"/>
          <p:nvPr/>
        </p:nvSpPr>
        <p:spPr>
          <a:xfrm>
            <a:off x="4354524" y="6880253"/>
            <a:ext cx="315071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Animatorをつける！</a:t>
            </a:r>
          </a:p>
        </p:txBody>
      </p:sp>
      <p:sp>
        <p:nvSpPr>
          <p:cNvPr id="295" name="正方形"/>
          <p:cNvSpPr/>
          <p:nvPr/>
        </p:nvSpPr>
        <p:spPr>
          <a:xfrm>
            <a:off x="2824136" y="8813093"/>
            <a:ext cx="335548" cy="330201"/>
          </a:xfrm>
          <a:prstGeom prst="rect">
            <a:avLst/>
          </a:prstGeom>
          <a:ln w="25400">
            <a:solidFill>
              <a:srgbClr val="33333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スクリーンショット 2020-07-03 10.40.40.png" descr="スクリーンショット 2020-07-03 10.40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8744" y="2641362"/>
            <a:ext cx="3556001" cy="2451101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Animator Controllerを設定しよう！"/>
          <p:cNvSpPr txBox="1"/>
          <p:nvPr/>
        </p:nvSpPr>
        <p:spPr>
          <a:xfrm>
            <a:off x="1034343" y="976134"/>
            <a:ext cx="55177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Animator Controllerを設定しよう！</a:t>
            </a:r>
          </a:p>
        </p:txBody>
      </p:sp>
      <p:sp>
        <p:nvSpPr>
          <p:cNvPr id="299" name="「PlayerAnimController」…"/>
          <p:cNvSpPr txBox="1"/>
          <p:nvPr/>
        </p:nvSpPr>
        <p:spPr>
          <a:xfrm>
            <a:off x="1516376" y="5703352"/>
            <a:ext cx="42406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「PlayerAnimController」</a:t>
            </a:r>
          </a:p>
          <a:p>
            <a:pPr/>
            <a:r>
              <a:t>という名前で作成している</a:t>
            </a:r>
          </a:p>
        </p:txBody>
      </p:sp>
      <p:sp>
        <p:nvSpPr>
          <p:cNvPr id="300" name="四角形"/>
          <p:cNvSpPr/>
          <p:nvPr/>
        </p:nvSpPr>
        <p:spPr>
          <a:xfrm>
            <a:off x="7522916" y="2852457"/>
            <a:ext cx="3225801" cy="267221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01" name="矢印"/>
          <p:cNvSpPr/>
          <p:nvPr/>
        </p:nvSpPr>
        <p:spPr>
          <a:xfrm rot="19295116">
            <a:off x="5335090" y="3835088"/>
            <a:ext cx="1866185" cy="406400"/>
          </a:xfrm>
          <a:prstGeom prst="rightArrow">
            <a:avLst>
              <a:gd name="adj1" fmla="val 32000"/>
              <a:gd name="adj2" fmla="val 71732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02" name="UnityちゃんのAnimatorに…"/>
          <p:cNvSpPr txBox="1"/>
          <p:nvPr/>
        </p:nvSpPr>
        <p:spPr>
          <a:xfrm>
            <a:off x="7196366" y="5703352"/>
            <a:ext cx="402397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UnityちゃんのAnimatorに</a:t>
            </a:r>
          </a:p>
          <a:p>
            <a:pPr/>
            <a:r>
              <a:t>ドラックして設定！</a:t>
            </a:r>
          </a:p>
        </p:txBody>
      </p:sp>
      <p:pic>
        <p:nvPicPr>
          <p:cNvPr id="303" name="スクリーンショット 2020-07-03 14.06.26.png" descr="スクリーンショット 2020-07-03 14.06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1458" y="2641362"/>
            <a:ext cx="3090518" cy="245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まずはプロジェクトをダウンロードしよう！"/>
          <p:cNvSpPr txBox="1"/>
          <p:nvPr/>
        </p:nvSpPr>
        <p:spPr>
          <a:xfrm>
            <a:off x="1008943" y="976134"/>
            <a:ext cx="620115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まずはプロジェクトをダウンロードしよう！</a:t>
            </a:r>
          </a:p>
        </p:txBody>
      </p:sp>
      <p:sp>
        <p:nvSpPr>
          <p:cNvPr id="155" name="https://drive.google.com/file/d/1o8YgV0cMwVVwvqtTy4M8TIBsMfOIIKl1/view?usp=sharing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1713230" y="4172701"/>
            <a:ext cx="9578341" cy="29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 u="sng">
                <a:solidFill>
                  <a:srgbClr val="1264A3"/>
                </a:solidFill>
              </a:defRPr>
            </a:lvl1pPr>
          </a:lstStyle>
          <a:p>
            <a:pPr/>
            <a:r>
              <a:t>https://drive.google.com/file/d/1o8YgV0cMwVVwvqtTy4M8TIBsMfOIIKl1/view?usp=sharing</a:t>
            </a:r>
          </a:p>
        </p:txBody>
      </p:sp>
      <p:sp>
        <p:nvSpPr>
          <p:cNvPr id="156" name="ネットが重い場合は直接USBで送るので言ってね！"/>
          <p:cNvSpPr txBox="1"/>
          <p:nvPr/>
        </p:nvSpPr>
        <p:spPr>
          <a:xfrm>
            <a:off x="2905302" y="5630112"/>
            <a:ext cx="719419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ネットが重い場合は直接USBで送るので言ってね！</a:t>
            </a:r>
          </a:p>
        </p:txBody>
      </p:sp>
      <p:sp>
        <p:nvSpPr>
          <p:cNvPr id="157" name="GoogleドライブのURL"/>
          <p:cNvSpPr txBox="1"/>
          <p:nvPr/>
        </p:nvSpPr>
        <p:spPr>
          <a:xfrm>
            <a:off x="1696370" y="3717087"/>
            <a:ext cx="345948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GoogleドライブのURL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Animator Controllerを設定しよう！"/>
          <p:cNvSpPr txBox="1"/>
          <p:nvPr/>
        </p:nvSpPr>
        <p:spPr>
          <a:xfrm>
            <a:off x="1034343" y="976134"/>
            <a:ext cx="55177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Animator Controllerを設定しよう！</a:t>
            </a:r>
          </a:p>
        </p:txBody>
      </p:sp>
      <p:pic>
        <p:nvPicPr>
          <p:cNvPr id="306" name="スクリーンショット 2020-07-03 10.46.20.png" descr="スクリーンショット 2020-07-03 10.46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7357" y="5066824"/>
            <a:ext cx="5963299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スクリーンショット 2020-07-03 10.40.22.png" descr="スクリーンショット 2020-07-03 10.40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7357" y="1830565"/>
            <a:ext cx="2921001" cy="2552701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PlayerAnimControllerを…"/>
          <p:cNvSpPr txBox="1"/>
          <p:nvPr/>
        </p:nvSpPr>
        <p:spPr>
          <a:xfrm>
            <a:off x="5832117" y="2675115"/>
            <a:ext cx="403707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PlayerAnimControllerを</a:t>
            </a:r>
          </a:p>
          <a:p>
            <a:pPr/>
            <a:r>
              <a:t>ダブルクリックして開こう！</a:t>
            </a:r>
          </a:p>
        </p:txBody>
      </p:sp>
      <p:sp>
        <p:nvSpPr>
          <p:cNvPr id="309" name="これから中身を…"/>
          <p:cNvSpPr txBox="1"/>
          <p:nvPr/>
        </p:nvSpPr>
        <p:spPr>
          <a:xfrm>
            <a:off x="8869542" y="6260624"/>
            <a:ext cx="2247901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これから中身を</a:t>
            </a:r>
          </a:p>
          <a:p>
            <a:pPr/>
            <a:r>
              <a:t>作っていくよ！</a:t>
            </a:r>
          </a:p>
        </p:txBody>
      </p:sp>
      <p:sp>
        <p:nvSpPr>
          <p:cNvPr id="310" name="矢印"/>
          <p:cNvSpPr/>
          <p:nvPr/>
        </p:nvSpPr>
        <p:spPr>
          <a:xfrm flipH="1" rot="16200000">
            <a:off x="3151043" y="4550007"/>
            <a:ext cx="393629" cy="337608"/>
          </a:xfrm>
          <a:prstGeom prst="rightArrow">
            <a:avLst>
              <a:gd name="adj1" fmla="val 32000"/>
              <a:gd name="adj2" fmla="val 57602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スクリーンショット 2020-07-03 10.50.03.png" descr="スクリーンショット 2020-07-03 10.50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792" y="4876800"/>
            <a:ext cx="3387894" cy="3787180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Animator Controllerを作ろう！"/>
          <p:cNvSpPr txBox="1"/>
          <p:nvPr/>
        </p:nvSpPr>
        <p:spPr>
          <a:xfrm>
            <a:off x="1021643" y="976134"/>
            <a:ext cx="49081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Animator Controllerを作ろう！</a:t>
            </a:r>
          </a:p>
        </p:txBody>
      </p:sp>
      <p:sp>
        <p:nvSpPr>
          <p:cNvPr id="314" name="新たにステイトを一つ作ろう！"/>
          <p:cNvSpPr txBox="1"/>
          <p:nvPr/>
        </p:nvSpPr>
        <p:spPr>
          <a:xfrm>
            <a:off x="4311649" y="3974297"/>
            <a:ext cx="43815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新たにステイトを一つ作ろう！</a:t>
            </a:r>
          </a:p>
        </p:txBody>
      </p:sp>
      <p:pic>
        <p:nvPicPr>
          <p:cNvPr id="315" name="スクリーンショット 2020-07-03 10.51.24.png" descr="スクリーンショット 2020-07-03 10.51.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5792" y="1625600"/>
            <a:ext cx="10793216" cy="2225801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名前を「Player_Idle」に設定"/>
          <p:cNvSpPr txBox="1"/>
          <p:nvPr/>
        </p:nvSpPr>
        <p:spPr>
          <a:xfrm>
            <a:off x="4667366" y="5035098"/>
            <a:ext cx="431596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名前を「Player_Idle」に設定</a:t>
            </a:r>
          </a:p>
        </p:txBody>
      </p:sp>
      <p:sp>
        <p:nvSpPr>
          <p:cNvPr id="317" name="Motionに「Player_Idle」…"/>
          <p:cNvSpPr txBox="1"/>
          <p:nvPr/>
        </p:nvSpPr>
        <p:spPr>
          <a:xfrm>
            <a:off x="8282554" y="7135986"/>
            <a:ext cx="3921253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Motionに「Player_Idle」</a:t>
            </a:r>
          </a:p>
          <a:p>
            <a:pPr/>
            <a:r>
              <a:t>アニメーションを設定！</a:t>
            </a:r>
          </a:p>
        </p:txBody>
      </p:sp>
      <p:sp>
        <p:nvSpPr>
          <p:cNvPr id="318" name="四角形"/>
          <p:cNvSpPr/>
          <p:nvPr/>
        </p:nvSpPr>
        <p:spPr>
          <a:xfrm>
            <a:off x="1678520" y="5204191"/>
            <a:ext cx="2242438" cy="224608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19" name="四角形"/>
          <p:cNvSpPr/>
          <p:nvPr/>
        </p:nvSpPr>
        <p:spPr>
          <a:xfrm>
            <a:off x="1297520" y="5672708"/>
            <a:ext cx="3004438" cy="272182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pic>
        <p:nvPicPr>
          <p:cNvPr id="320" name="スクリーンショット 2020-07-03 10.55.03.png" descr="スクリーンショット 2020-07-03 10.55.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17752" y="6585234"/>
            <a:ext cx="2615197" cy="2078746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四角形"/>
          <p:cNvSpPr/>
          <p:nvPr/>
        </p:nvSpPr>
        <p:spPr>
          <a:xfrm>
            <a:off x="5831420" y="7782291"/>
            <a:ext cx="1113400" cy="224608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22" name="矢印"/>
          <p:cNvSpPr/>
          <p:nvPr/>
        </p:nvSpPr>
        <p:spPr>
          <a:xfrm rot="14090587">
            <a:off x="3939202" y="6651233"/>
            <a:ext cx="2193903" cy="406401"/>
          </a:xfrm>
          <a:prstGeom prst="rightArrow">
            <a:avLst>
              <a:gd name="adj1" fmla="val 32000"/>
              <a:gd name="adj2" fmla="val 71732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23" name="ちなみにIdleとは…"/>
          <p:cNvSpPr txBox="1"/>
          <p:nvPr/>
        </p:nvSpPr>
        <p:spPr>
          <a:xfrm>
            <a:off x="9412820" y="4958898"/>
            <a:ext cx="22479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>
                <a:solidFill>
                  <a:srgbClr val="B4ACA9"/>
                </a:solidFill>
              </a:defRPr>
            </a:pPr>
            <a:r>
              <a:t>ちなみにIdleとは</a:t>
            </a:r>
          </a:p>
          <a:p>
            <a:pPr>
              <a:defRPr sz="1200">
                <a:solidFill>
                  <a:srgbClr val="B4ACA9"/>
                </a:solidFill>
              </a:defRPr>
            </a:pPr>
            <a:r>
              <a:t>「立ち」アニメーションのこと</a:t>
            </a:r>
          </a:p>
        </p:txBody>
      </p:sp>
      <p:sp>
        <p:nvSpPr>
          <p:cNvPr id="324" name="今回、個々のアニメーションは作成済み"/>
          <p:cNvSpPr txBox="1"/>
          <p:nvPr/>
        </p:nvSpPr>
        <p:spPr>
          <a:xfrm>
            <a:off x="8814430" y="8409979"/>
            <a:ext cx="28575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B4ACA9"/>
                </a:solidFill>
              </a:defRPr>
            </a:lvl1pPr>
          </a:lstStyle>
          <a:p>
            <a:pPr/>
            <a:r>
              <a:t>今回、個々のアニメーションは作成済み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スクリーンショット 2020-07-03 10.57.22.png" descr="スクリーンショット 2020-07-03 10.57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650" y="1625600"/>
            <a:ext cx="9207500" cy="172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スクリーンショット 2020-07-03 10.57.38.png" descr="スクリーンショット 2020-07-03 10.57.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8650" y="4765079"/>
            <a:ext cx="3594100" cy="355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Animator Controllerを作ろう！"/>
          <p:cNvSpPr txBox="1"/>
          <p:nvPr/>
        </p:nvSpPr>
        <p:spPr>
          <a:xfrm>
            <a:off x="1021643" y="976134"/>
            <a:ext cx="49081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Animator Controllerを作ろう！</a:t>
            </a:r>
          </a:p>
        </p:txBody>
      </p:sp>
      <p:sp>
        <p:nvSpPr>
          <p:cNvPr id="329" name="同じ手順でもう1つステイトを作ろう！"/>
          <p:cNvSpPr txBox="1"/>
          <p:nvPr/>
        </p:nvSpPr>
        <p:spPr>
          <a:xfrm>
            <a:off x="3745941" y="3595865"/>
            <a:ext cx="551291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同じ手順でもう1つステイトを作ろう！</a:t>
            </a:r>
          </a:p>
        </p:txBody>
      </p:sp>
      <p:sp>
        <p:nvSpPr>
          <p:cNvPr id="330" name="名前を「Player_Run」に設定"/>
          <p:cNvSpPr txBox="1"/>
          <p:nvPr/>
        </p:nvSpPr>
        <p:spPr>
          <a:xfrm>
            <a:off x="6356574" y="5003800"/>
            <a:ext cx="4380282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名前を「Player_Run」に設定</a:t>
            </a:r>
          </a:p>
        </p:txBody>
      </p:sp>
      <p:sp>
        <p:nvSpPr>
          <p:cNvPr id="331" name="Motionに「Player_Run」…"/>
          <p:cNvSpPr txBox="1"/>
          <p:nvPr/>
        </p:nvSpPr>
        <p:spPr>
          <a:xfrm>
            <a:off x="6558135" y="5957589"/>
            <a:ext cx="39855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Motionに「Player_Run」</a:t>
            </a:r>
          </a:p>
          <a:p>
            <a:pPr/>
            <a:r>
              <a:t>アニメーションを設定！</a:t>
            </a:r>
          </a:p>
        </p:txBody>
      </p:sp>
      <p:sp>
        <p:nvSpPr>
          <p:cNvPr id="332" name="四角形"/>
          <p:cNvSpPr/>
          <p:nvPr/>
        </p:nvSpPr>
        <p:spPr>
          <a:xfrm>
            <a:off x="2504020" y="5094696"/>
            <a:ext cx="2383360" cy="224608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33" name="四角形"/>
          <p:cNvSpPr/>
          <p:nvPr/>
        </p:nvSpPr>
        <p:spPr>
          <a:xfrm>
            <a:off x="2116490" y="5647322"/>
            <a:ext cx="3017498" cy="224607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スクリーンショット 2020-07-03 11.00.56.png" descr="スクリーンショット 2020-07-03 11.00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8632" y="1942240"/>
            <a:ext cx="6607536" cy="4740188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Animator Controllerを作ろう！"/>
          <p:cNvSpPr txBox="1"/>
          <p:nvPr/>
        </p:nvSpPr>
        <p:spPr>
          <a:xfrm>
            <a:off x="1021643" y="976134"/>
            <a:ext cx="49081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Animator Controllerを作ろう！</a:t>
            </a:r>
          </a:p>
        </p:txBody>
      </p:sp>
      <p:sp>
        <p:nvSpPr>
          <p:cNvPr id="337" name="2つのステイトを矢印で繋げよう！"/>
          <p:cNvSpPr txBox="1"/>
          <p:nvPr/>
        </p:nvSpPr>
        <p:spPr>
          <a:xfrm>
            <a:off x="4064457" y="7404959"/>
            <a:ext cx="48758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2つのステイトを矢印で繋げよう！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スクリーンショット 2020-07-03 11.00.56.png" descr="スクリーンショット 2020-07-03 11.00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1745" y="3720296"/>
            <a:ext cx="2619340" cy="1879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スクリーンショット 2020-07-03 11.01.45.png" descr="スクリーンショット 2020-07-03 11.01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1882" y="1905451"/>
            <a:ext cx="3251201" cy="6703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スクリーンショット 2020-07-03 11.02.16.png" descr="スクリーンショット 2020-07-03 11.02.1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82605" y="1905451"/>
            <a:ext cx="3310313" cy="6703384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Animator Controllerを作ろう！"/>
          <p:cNvSpPr txBox="1"/>
          <p:nvPr/>
        </p:nvSpPr>
        <p:spPr>
          <a:xfrm>
            <a:off x="1021643" y="976134"/>
            <a:ext cx="49081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Animator Controllerを作ろう！</a:t>
            </a:r>
          </a:p>
        </p:txBody>
      </p:sp>
      <p:sp>
        <p:nvSpPr>
          <p:cNvPr id="343" name="Run→Idle"/>
          <p:cNvSpPr txBox="1"/>
          <p:nvPr/>
        </p:nvSpPr>
        <p:spPr>
          <a:xfrm>
            <a:off x="2025317" y="1408641"/>
            <a:ext cx="16465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Run→Idle</a:t>
            </a:r>
          </a:p>
        </p:txBody>
      </p:sp>
      <p:sp>
        <p:nvSpPr>
          <p:cNvPr id="344" name="Idle→Run"/>
          <p:cNvSpPr txBox="1"/>
          <p:nvPr/>
        </p:nvSpPr>
        <p:spPr>
          <a:xfrm>
            <a:off x="9214496" y="1408641"/>
            <a:ext cx="16465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Idle→Run</a:t>
            </a:r>
          </a:p>
        </p:txBody>
      </p:sp>
      <p:sp>
        <p:nvSpPr>
          <p:cNvPr id="345" name="四角形"/>
          <p:cNvSpPr/>
          <p:nvPr/>
        </p:nvSpPr>
        <p:spPr>
          <a:xfrm>
            <a:off x="1428733" y="4046063"/>
            <a:ext cx="1864328" cy="224608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46" name="四角形"/>
          <p:cNvSpPr/>
          <p:nvPr/>
        </p:nvSpPr>
        <p:spPr>
          <a:xfrm>
            <a:off x="1644633" y="4884263"/>
            <a:ext cx="2905750" cy="224608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47" name="四角形"/>
          <p:cNvSpPr/>
          <p:nvPr/>
        </p:nvSpPr>
        <p:spPr>
          <a:xfrm>
            <a:off x="1484608" y="7699717"/>
            <a:ext cx="3065775" cy="539689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48" name="四角形"/>
          <p:cNvSpPr/>
          <p:nvPr/>
        </p:nvSpPr>
        <p:spPr>
          <a:xfrm>
            <a:off x="8476936" y="4046063"/>
            <a:ext cx="1864328" cy="224608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49" name="四角形"/>
          <p:cNvSpPr/>
          <p:nvPr/>
        </p:nvSpPr>
        <p:spPr>
          <a:xfrm>
            <a:off x="8692836" y="4884263"/>
            <a:ext cx="2905750" cy="224608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50" name="四角形"/>
          <p:cNvSpPr/>
          <p:nvPr/>
        </p:nvSpPr>
        <p:spPr>
          <a:xfrm>
            <a:off x="8532810" y="7699717"/>
            <a:ext cx="3065776" cy="539689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51" name="良く見て…"/>
          <p:cNvSpPr txBox="1"/>
          <p:nvPr/>
        </p:nvSpPr>
        <p:spPr>
          <a:xfrm>
            <a:off x="5691793" y="5934179"/>
            <a:ext cx="1562101" cy="1085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/>
            </a:pPr>
            <a:r>
              <a:t>良く見て</a:t>
            </a:r>
          </a:p>
          <a:p>
            <a:pPr>
              <a:defRPr sz="1900"/>
            </a:pPr>
            <a:r>
              <a:t>パラメータを</a:t>
            </a:r>
          </a:p>
          <a:p>
            <a:pPr>
              <a:defRPr sz="1900"/>
            </a:pPr>
            <a:r>
              <a:t>設定しよう！</a:t>
            </a:r>
          </a:p>
        </p:txBody>
      </p:sp>
      <p:sp>
        <p:nvSpPr>
          <p:cNvPr id="352" name="MoveSpeedが0.3を境にして…"/>
          <p:cNvSpPr txBox="1"/>
          <p:nvPr/>
        </p:nvSpPr>
        <p:spPr>
          <a:xfrm>
            <a:off x="5085718" y="7528236"/>
            <a:ext cx="2774252" cy="882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/>
            </a:pPr>
            <a:r>
              <a:t>MoveSpeedが0.3を境にして</a:t>
            </a:r>
          </a:p>
          <a:p>
            <a:pPr>
              <a:defRPr sz="1500"/>
            </a:pPr>
            <a:r>
              <a:t>Idle↔︎Run</a:t>
            </a:r>
          </a:p>
          <a:p>
            <a:pPr>
              <a:defRPr sz="1500"/>
            </a:pPr>
            <a:r>
              <a:t>を行き来する設定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問題2-1：AnimatorをGetComponentしよう！"/>
          <p:cNvSpPr txBox="1"/>
          <p:nvPr/>
        </p:nvSpPr>
        <p:spPr>
          <a:xfrm>
            <a:off x="1034343" y="976134"/>
            <a:ext cx="711159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問題2-1</a:t>
            </a:r>
            <a:r>
              <a:t>：AnimatorをGetComponentしよう！</a:t>
            </a:r>
          </a:p>
        </p:txBody>
      </p:sp>
      <p:sp>
        <p:nvSpPr>
          <p:cNvPr id="355" name="・条件"/>
          <p:cNvSpPr txBox="1"/>
          <p:nvPr/>
        </p:nvSpPr>
        <p:spPr>
          <a:xfrm>
            <a:off x="1162049" y="1719421"/>
            <a:ext cx="1028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356" name="Animatorを入れる”箱”は「animator」という名前で宣言している"/>
          <p:cNvSpPr txBox="1"/>
          <p:nvPr/>
        </p:nvSpPr>
        <p:spPr>
          <a:xfrm>
            <a:off x="1830323" y="2760920"/>
            <a:ext cx="947288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Animatorを入れる”箱”は「animator」という名前で宣言している</a:t>
            </a:r>
          </a:p>
        </p:txBody>
      </p:sp>
      <p:sp>
        <p:nvSpPr>
          <p:cNvPr id="357" name="・?の部分に答えを書こう！"/>
          <p:cNvSpPr txBox="1"/>
          <p:nvPr/>
        </p:nvSpPr>
        <p:spPr>
          <a:xfrm>
            <a:off x="1162049" y="3622506"/>
            <a:ext cx="393253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・?の部分に答えを書こう！</a:t>
            </a:r>
          </a:p>
        </p:txBody>
      </p:sp>
      <p:pic>
        <p:nvPicPr>
          <p:cNvPr id="358" name="スクリーンショット 2020-07-03 11.10.43.png" descr="スクリーンショット 2020-07-03 11.10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0323" y="2359541"/>
            <a:ext cx="30734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スクリーンショット 2020-07-03 11.10.32.png" descr="スクリーンショット 2020-07-03 11.10.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3578" y="4102100"/>
            <a:ext cx="7957644" cy="3926880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？"/>
          <p:cNvSpPr/>
          <p:nvPr/>
        </p:nvSpPr>
        <p:spPr>
          <a:xfrm>
            <a:off x="3238500" y="7157878"/>
            <a:ext cx="5538540" cy="383630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361" name="←わからない時は、チェックして先に進もう！"/>
          <p:cNvSpPr txBox="1"/>
          <p:nvPr/>
        </p:nvSpPr>
        <p:spPr>
          <a:xfrm>
            <a:off x="3472986" y="8770391"/>
            <a:ext cx="6499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←わからない時は、チェックして先に進もう！</a:t>
            </a:r>
          </a:p>
        </p:txBody>
      </p:sp>
      <p:sp>
        <p:nvSpPr>
          <p:cNvPr id="362" name="正方形"/>
          <p:cNvSpPr/>
          <p:nvPr/>
        </p:nvSpPr>
        <p:spPr>
          <a:xfrm>
            <a:off x="3044653" y="8813093"/>
            <a:ext cx="335548" cy="330201"/>
          </a:xfrm>
          <a:prstGeom prst="rect">
            <a:avLst/>
          </a:prstGeom>
          <a:ln w="25400">
            <a:solidFill>
              <a:srgbClr val="33333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注意"/>
          <p:cNvSpPr txBox="1"/>
          <p:nvPr/>
        </p:nvSpPr>
        <p:spPr>
          <a:xfrm>
            <a:off x="6151041" y="44704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注意</a:t>
            </a:r>
          </a:p>
        </p:txBody>
      </p:sp>
      <p:sp>
        <p:nvSpPr>
          <p:cNvPr id="365" name="次のスライドには答えが書かれています"/>
          <p:cNvSpPr txBox="1"/>
          <p:nvPr/>
        </p:nvSpPr>
        <p:spPr>
          <a:xfrm>
            <a:off x="3726357" y="4972881"/>
            <a:ext cx="55732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次のスライドには</a:t>
            </a:r>
            <a:r>
              <a:rPr>
                <a:solidFill>
                  <a:srgbClr val="5AC5E3"/>
                </a:solidFill>
              </a:rPr>
              <a:t>答え</a:t>
            </a:r>
            <a:r>
              <a:t>が書かれています</a:t>
            </a:r>
          </a:p>
        </p:txBody>
      </p:sp>
      <p:sp>
        <p:nvSpPr>
          <p:cNvPr id="366" name="！"/>
          <p:cNvSpPr/>
          <p:nvPr/>
        </p:nvSpPr>
        <p:spPr>
          <a:xfrm>
            <a:off x="4876538" y="1123119"/>
            <a:ext cx="3251724" cy="325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fill="norm" stroke="1" extrusionOk="0">
                <a:moveTo>
                  <a:pt x="10685" y="0"/>
                </a:moveTo>
                <a:cubicBezTo>
                  <a:pt x="9798" y="0"/>
                  <a:pt x="9001" y="498"/>
                  <a:pt x="8605" y="1300"/>
                </a:cubicBezTo>
                <a:lnTo>
                  <a:pt x="248" y="18197"/>
                </a:lnTo>
                <a:cubicBezTo>
                  <a:pt x="-115" y="18931"/>
                  <a:pt x="-79" y="19786"/>
                  <a:pt x="348" y="20484"/>
                </a:cubicBezTo>
                <a:cubicBezTo>
                  <a:pt x="775" y="21183"/>
                  <a:pt x="1515" y="21600"/>
                  <a:pt x="2327" y="21600"/>
                </a:cubicBezTo>
                <a:lnTo>
                  <a:pt x="19042" y="21600"/>
                </a:lnTo>
                <a:cubicBezTo>
                  <a:pt x="19853" y="21600"/>
                  <a:pt x="20593" y="21183"/>
                  <a:pt x="21020" y="20484"/>
                </a:cubicBezTo>
                <a:cubicBezTo>
                  <a:pt x="21447" y="19786"/>
                  <a:pt x="21485" y="18931"/>
                  <a:pt x="21122" y="18197"/>
                </a:cubicBezTo>
                <a:lnTo>
                  <a:pt x="12765" y="1300"/>
                </a:lnTo>
                <a:cubicBezTo>
                  <a:pt x="12369" y="498"/>
                  <a:pt x="11572" y="0"/>
                  <a:pt x="10685" y="0"/>
                </a:cubicBezTo>
                <a:close/>
                <a:moveTo>
                  <a:pt x="10685" y="744"/>
                </a:moveTo>
                <a:cubicBezTo>
                  <a:pt x="11291" y="744"/>
                  <a:pt x="11836" y="1084"/>
                  <a:pt x="12108" y="1632"/>
                </a:cubicBezTo>
                <a:lnTo>
                  <a:pt x="20464" y="18530"/>
                </a:lnTo>
                <a:cubicBezTo>
                  <a:pt x="20712" y="19032"/>
                  <a:pt x="20686" y="19615"/>
                  <a:pt x="20394" y="20093"/>
                </a:cubicBezTo>
                <a:cubicBezTo>
                  <a:pt x="20102" y="20570"/>
                  <a:pt x="19597" y="20856"/>
                  <a:pt x="19042" y="20856"/>
                </a:cubicBezTo>
                <a:lnTo>
                  <a:pt x="2327" y="20856"/>
                </a:lnTo>
                <a:cubicBezTo>
                  <a:pt x="1772" y="20856"/>
                  <a:pt x="1266" y="20570"/>
                  <a:pt x="974" y="20093"/>
                </a:cubicBezTo>
                <a:cubicBezTo>
                  <a:pt x="683" y="19615"/>
                  <a:pt x="658" y="19032"/>
                  <a:pt x="906" y="18530"/>
                </a:cubicBezTo>
                <a:lnTo>
                  <a:pt x="9262" y="1632"/>
                </a:lnTo>
                <a:cubicBezTo>
                  <a:pt x="9534" y="1084"/>
                  <a:pt x="10079" y="744"/>
                  <a:pt x="10685" y="744"/>
                </a:cubicBezTo>
                <a:close/>
                <a:moveTo>
                  <a:pt x="10685" y="1384"/>
                </a:moveTo>
                <a:cubicBezTo>
                  <a:pt x="10315" y="1384"/>
                  <a:pt x="9996" y="1585"/>
                  <a:pt x="9830" y="1919"/>
                </a:cubicBezTo>
                <a:lnTo>
                  <a:pt x="1472" y="18817"/>
                </a:lnTo>
                <a:cubicBezTo>
                  <a:pt x="1323" y="19118"/>
                  <a:pt x="1338" y="19470"/>
                  <a:pt x="1514" y="19757"/>
                </a:cubicBezTo>
                <a:cubicBezTo>
                  <a:pt x="1689" y="20044"/>
                  <a:pt x="1993" y="20214"/>
                  <a:pt x="2327" y="20214"/>
                </a:cubicBezTo>
                <a:lnTo>
                  <a:pt x="19042" y="20214"/>
                </a:lnTo>
                <a:cubicBezTo>
                  <a:pt x="19375" y="20214"/>
                  <a:pt x="19679" y="20044"/>
                  <a:pt x="19855" y="19757"/>
                </a:cubicBezTo>
                <a:cubicBezTo>
                  <a:pt x="20030" y="19470"/>
                  <a:pt x="20046" y="19118"/>
                  <a:pt x="19896" y="18817"/>
                </a:cubicBezTo>
                <a:lnTo>
                  <a:pt x="11540" y="1919"/>
                </a:lnTo>
                <a:cubicBezTo>
                  <a:pt x="11374" y="1585"/>
                  <a:pt x="11055" y="1384"/>
                  <a:pt x="10685" y="1384"/>
                </a:cubicBezTo>
                <a:close/>
              </a:path>
            </a:pathLst>
          </a:custGeom>
          <a:solidFill>
            <a:srgbClr val="FFC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0">
                <a:solidFill>
                  <a:srgbClr val="FFFFFF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！</a:t>
            </a:r>
          </a:p>
        </p:txBody>
      </p:sp>
      <p:sp>
        <p:nvSpPr>
          <p:cNvPr id="367" name="もう少し頑張りたい！"/>
          <p:cNvSpPr txBox="1"/>
          <p:nvPr/>
        </p:nvSpPr>
        <p:spPr>
          <a:xfrm>
            <a:off x="1284820" y="7741691"/>
            <a:ext cx="31623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もう少し頑張りたい！</a:t>
            </a:r>
          </a:p>
        </p:txBody>
      </p:sp>
      <p:sp>
        <p:nvSpPr>
          <p:cNvPr id="368" name="矢印"/>
          <p:cNvSpPr/>
          <p:nvPr/>
        </p:nvSpPr>
        <p:spPr>
          <a:xfrm>
            <a:off x="10052143" y="6084961"/>
            <a:ext cx="1193639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69" name="矢印"/>
          <p:cNvSpPr/>
          <p:nvPr/>
        </p:nvSpPr>
        <p:spPr>
          <a:xfrm flipH="1">
            <a:off x="1907283" y="6084961"/>
            <a:ext cx="1193638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0" name="できた！ or ギブアップ…"/>
          <p:cNvSpPr txBox="1"/>
          <p:nvPr/>
        </p:nvSpPr>
        <p:spPr>
          <a:xfrm>
            <a:off x="8285941" y="7741691"/>
            <a:ext cx="37194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できた！ or ギブアップ…</a:t>
            </a:r>
          </a:p>
        </p:txBody>
      </p:sp>
      <p:sp>
        <p:nvSpPr>
          <p:cNvPr id="371" name="戻る"/>
          <p:cNvSpPr txBox="1"/>
          <p:nvPr/>
        </p:nvSpPr>
        <p:spPr>
          <a:xfrm>
            <a:off x="2142070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戻る</a:t>
            </a:r>
          </a:p>
        </p:txBody>
      </p:sp>
      <p:sp>
        <p:nvSpPr>
          <p:cNvPr id="372" name="進む"/>
          <p:cNvSpPr txBox="1"/>
          <p:nvPr/>
        </p:nvSpPr>
        <p:spPr>
          <a:xfrm>
            <a:off x="10287012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進む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スクリーンショット 2020-07-03 11.10.32.png" descr="スクリーンショット 2020-07-03 11.10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3578" y="4102100"/>
            <a:ext cx="7957644" cy="3926880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問題2-1：AnimatorをGetComponentしよう！"/>
          <p:cNvSpPr txBox="1"/>
          <p:nvPr/>
        </p:nvSpPr>
        <p:spPr>
          <a:xfrm>
            <a:off x="1034343" y="976134"/>
            <a:ext cx="711159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問題2-1</a:t>
            </a:r>
            <a:r>
              <a:t>：AnimatorをGetComponentしよう！</a:t>
            </a:r>
          </a:p>
        </p:txBody>
      </p:sp>
      <p:sp>
        <p:nvSpPr>
          <p:cNvPr id="376" name="四角形"/>
          <p:cNvSpPr/>
          <p:nvPr/>
        </p:nvSpPr>
        <p:spPr>
          <a:xfrm>
            <a:off x="3233486" y="7136646"/>
            <a:ext cx="5505073" cy="366009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377" name="・条件"/>
          <p:cNvSpPr txBox="1"/>
          <p:nvPr/>
        </p:nvSpPr>
        <p:spPr>
          <a:xfrm>
            <a:off x="1162049" y="1719421"/>
            <a:ext cx="1028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378" name="Animatorを入れる”箱”は「animator」という名前で宣言している"/>
          <p:cNvSpPr txBox="1"/>
          <p:nvPr/>
        </p:nvSpPr>
        <p:spPr>
          <a:xfrm>
            <a:off x="1830323" y="2760920"/>
            <a:ext cx="947288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Animatorを入れる”箱”は「animator」という名前で宣言している</a:t>
            </a:r>
          </a:p>
        </p:txBody>
      </p:sp>
      <p:pic>
        <p:nvPicPr>
          <p:cNvPr id="379" name="スクリーンショット 2020-07-03 11.10.43.png" descr="スクリーンショット 2020-07-03 11.10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0323" y="2359541"/>
            <a:ext cx="30734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Rigidbodyの時と同じ！"/>
          <p:cNvSpPr txBox="1"/>
          <p:nvPr/>
        </p:nvSpPr>
        <p:spPr>
          <a:xfrm>
            <a:off x="4726044" y="8200429"/>
            <a:ext cx="2871154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Rigidbodyの時と同じ！</a:t>
            </a:r>
          </a:p>
        </p:txBody>
      </p:sp>
      <p:sp>
        <p:nvSpPr>
          <p:cNvPr id="381" name="・答え"/>
          <p:cNvSpPr txBox="1"/>
          <p:nvPr/>
        </p:nvSpPr>
        <p:spPr>
          <a:xfrm>
            <a:off x="1284820" y="3799764"/>
            <a:ext cx="1028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・答え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問題2-2：Runアニメーションに遷移するようにしよう！"/>
          <p:cNvSpPr txBox="1"/>
          <p:nvPr/>
        </p:nvSpPr>
        <p:spPr>
          <a:xfrm>
            <a:off x="1034343" y="976134"/>
            <a:ext cx="802538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問題2-2</a:t>
            </a:r>
            <a:r>
              <a:t>：Runアニメーションに遷移するようにしよう！</a:t>
            </a:r>
          </a:p>
        </p:txBody>
      </p:sp>
      <p:pic>
        <p:nvPicPr>
          <p:cNvPr id="384" name="スクリーンショット 2020-07-03 11.14.25.png" descr="スクリーンショット 2020-07-03 11.14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9791" y="4348329"/>
            <a:ext cx="8945218" cy="3300178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・条件"/>
          <p:cNvSpPr txBox="1"/>
          <p:nvPr/>
        </p:nvSpPr>
        <p:spPr>
          <a:xfrm>
            <a:off x="1162049" y="1719421"/>
            <a:ext cx="1028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386" name="Animatorでのパラメータの名前は「MoveSpeed」, 型は「Float」"/>
          <p:cNvSpPr txBox="1"/>
          <p:nvPr/>
        </p:nvSpPr>
        <p:spPr>
          <a:xfrm>
            <a:off x="1550674" y="2264291"/>
            <a:ext cx="972068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Animatorでのパラメータの名前は「</a:t>
            </a:r>
            <a:r>
              <a:rPr>
                <a:solidFill>
                  <a:srgbClr val="E94579"/>
                </a:solidFill>
              </a:rPr>
              <a:t>MoveSpeed</a:t>
            </a:r>
            <a:r>
              <a:t>」, 型は「</a:t>
            </a:r>
            <a:r>
              <a:rPr>
                <a:solidFill>
                  <a:srgbClr val="E94579"/>
                </a:solidFill>
              </a:rPr>
              <a:t>Float</a:t>
            </a:r>
            <a:r>
              <a:t>」</a:t>
            </a:r>
          </a:p>
        </p:txBody>
      </p:sp>
      <p:sp>
        <p:nvSpPr>
          <p:cNvPr id="387" name="与える値は「inputValue」の絶対値（Mathf.Abs関数を使う）"/>
          <p:cNvSpPr txBox="1"/>
          <p:nvPr/>
        </p:nvSpPr>
        <p:spPr>
          <a:xfrm>
            <a:off x="1550674" y="2757745"/>
            <a:ext cx="9029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与える値は「</a:t>
            </a:r>
            <a:r>
              <a:rPr>
                <a:solidFill>
                  <a:srgbClr val="E94579"/>
                </a:solidFill>
              </a:rPr>
              <a:t>inputValue</a:t>
            </a:r>
            <a:r>
              <a:t>」の</a:t>
            </a:r>
            <a:r>
              <a:rPr>
                <a:solidFill>
                  <a:srgbClr val="E94579"/>
                </a:solidFill>
              </a:rPr>
              <a:t>絶対値</a:t>
            </a:r>
            <a:r>
              <a:t>（Mathf.Abs関数を使う）</a:t>
            </a:r>
          </a:p>
        </p:txBody>
      </p:sp>
      <p:sp>
        <p:nvSpPr>
          <p:cNvPr id="388" name="・?の部分に答えを書こう！"/>
          <p:cNvSpPr txBox="1"/>
          <p:nvPr/>
        </p:nvSpPr>
        <p:spPr>
          <a:xfrm>
            <a:off x="1162049" y="3822578"/>
            <a:ext cx="393253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・?の部分に答えを書こう！</a:t>
            </a:r>
          </a:p>
        </p:txBody>
      </p:sp>
      <p:sp>
        <p:nvSpPr>
          <p:cNvPr id="389" name="？"/>
          <p:cNvSpPr/>
          <p:nvPr/>
        </p:nvSpPr>
        <p:spPr>
          <a:xfrm>
            <a:off x="3738283" y="7158865"/>
            <a:ext cx="1028701" cy="330647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390" name="？"/>
          <p:cNvSpPr/>
          <p:nvPr/>
        </p:nvSpPr>
        <p:spPr>
          <a:xfrm>
            <a:off x="4881283" y="7158865"/>
            <a:ext cx="1366193" cy="330647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391" name="？"/>
          <p:cNvSpPr/>
          <p:nvPr/>
        </p:nvSpPr>
        <p:spPr>
          <a:xfrm>
            <a:off x="7787220" y="7158865"/>
            <a:ext cx="1366194" cy="330647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392" name="←わからない時は、チェックして先に進もう！"/>
          <p:cNvSpPr txBox="1"/>
          <p:nvPr/>
        </p:nvSpPr>
        <p:spPr>
          <a:xfrm>
            <a:off x="3472986" y="8770391"/>
            <a:ext cx="6499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←わからない時は、チェックして先に進もう！</a:t>
            </a:r>
          </a:p>
        </p:txBody>
      </p:sp>
      <p:sp>
        <p:nvSpPr>
          <p:cNvPr id="393" name="正方形"/>
          <p:cNvSpPr/>
          <p:nvPr/>
        </p:nvSpPr>
        <p:spPr>
          <a:xfrm>
            <a:off x="3044653" y="8813093"/>
            <a:ext cx="335548" cy="330201"/>
          </a:xfrm>
          <a:prstGeom prst="rect">
            <a:avLst/>
          </a:prstGeom>
          <a:ln w="25400">
            <a:solidFill>
              <a:srgbClr val="33333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注意"/>
          <p:cNvSpPr txBox="1"/>
          <p:nvPr/>
        </p:nvSpPr>
        <p:spPr>
          <a:xfrm>
            <a:off x="6151041" y="44704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注意</a:t>
            </a:r>
          </a:p>
        </p:txBody>
      </p:sp>
      <p:sp>
        <p:nvSpPr>
          <p:cNvPr id="396" name="次のスライドには答えが書かれています"/>
          <p:cNvSpPr txBox="1"/>
          <p:nvPr/>
        </p:nvSpPr>
        <p:spPr>
          <a:xfrm>
            <a:off x="3726357" y="4972881"/>
            <a:ext cx="55732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次のスライドには</a:t>
            </a:r>
            <a:r>
              <a:rPr>
                <a:solidFill>
                  <a:srgbClr val="5AC5E3"/>
                </a:solidFill>
              </a:rPr>
              <a:t>答え</a:t>
            </a:r>
            <a:r>
              <a:t>が書かれています</a:t>
            </a:r>
          </a:p>
        </p:txBody>
      </p:sp>
      <p:sp>
        <p:nvSpPr>
          <p:cNvPr id="397" name="！"/>
          <p:cNvSpPr/>
          <p:nvPr/>
        </p:nvSpPr>
        <p:spPr>
          <a:xfrm>
            <a:off x="4876538" y="1123119"/>
            <a:ext cx="3251724" cy="325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fill="norm" stroke="1" extrusionOk="0">
                <a:moveTo>
                  <a:pt x="10685" y="0"/>
                </a:moveTo>
                <a:cubicBezTo>
                  <a:pt x="9798" y="0"/>
                  <a:pt x="9001" y="498"/>
                  <a:pt x="8605" y="1300"/>
                </a:cubicBezTo>
                <a:lnTo>
                  <a:pt x="248" y="18197"/>
                </a:lnTo>
                <a:cubicBezTo>
                  <a:pt x="-115" y="18931"/>
                  <a:pt x="-79" y="19786"/>
                  <a:pt x="348" y="20484"/>
                </a:cubicBezTo>
                <a:cubicBezTo>
                  <a:pt x="775" y="21183"/>
                  <a:pt x="1515" y="21600"/>
                  <a:pt x="2327" y="21600"/>
                </a:cubicBezTo>
                <a:lnTo>
                  <a:pt x="19042" y="21600"/>
                </a:lnTo>
                <a:cubicBezTo>
                  <a:pt x="19853" y="21600"/>
                  <a:pt x="20593" y="21183"/>
                  <a:pt x="21020" y="20484"/>
                </a:cubicBezTo>
                <a:cubicBezTo>
                  <a:pt x="21447" y="19786"/>
                  <a:pt x="21485" y="18931"/>
                  <a:pt x="21122" y="18197"/>
                </a:cubicBezTo>
                <a:lnTo>
                  <a:pt x="12765" y="1300"/>
                </a:lnTo>
                <a:cubicBezTo>
                  <a:pt x="12369" y="498"/>
                  <a:pt x="11572" y="0"/>
                  <a:pt x="10685" y="0"/>
                </a:cubicBezTo>
                <a:close/>
                <a:moveTo>
                  <a:pt x="10685" y="744"/>
                </a:moveTo>
                <a:cubicBezTo>
                  <a:pt x="11291" y="744"/>
                  <a:pt x="11836" y="1084"/>
                  <a:pt x="12108" y="1632"/>
                </a:cubicBezTo>
                <a:lnTo>
                  <a:pt x="20464" y="18530"/>
                </a:lnTo>
                <a:cubicBezTo>
                  <a:pt x="20712" y="19032"/>
                  <a:pt x="20686" y="19615"/>
                  <a:pt x="20394" y="20093"/>
                </a:cubicBezTo>
                <a:cubicBezTo>
                  <a:pt x="20102" y="20570"/>
                  <a:pt x="19597" y="20856"/>
                  <a:pt x="19042" y="20856"/>
                </a:cubicBezTo>
                <a:lnTo>
                  <a:pt x="2327" y="20856"/>
                </a:lnTo>
                <a:cubicBezTo>
                  <a:pt x="1772" y="20856"/>
                  <a:pt x="1266" y="20570"/>
                  <a:pt x="974" y="20093"/>
                </a:cubicBezTo>
                <a:cubicBezTo>
                  <a:pt x="683" y="19615"/>
                  <a:pt x="658" y="19032"/>
                  <a:pt x="906" y="18530"/>
                </a:cubicBezTo>
                <a:lnTo>
                  <a:pt x="9262" y="1632"/>
                </a:lnTo>
                <a:cubicBezTo>
                  <a:pt x="9534" y="1084"/>
                  <a:pt x="10079" y="744"/>
                  <a:pt x="10685" y="744"/>
                </a:cubicBezTo>
                <a:close/>
                <a:moveTo>
                  <a:pt x="10685" y="1384"/>
                </a:moveTo>
                <a:cubicBezTo>
                  <a:pt x="10315" y="1384"/>
                  <a:pt x="9996" y="1585"/>
                  <a:pt x="9830" y="1919"/>
                </a:cubicBezTo>
                <a:lnTo>
                  <a:pt x="1472" y="18817"/>
                </a:lnTo>
                <a:cubicBezTo>
                  <a:pt x="1323" y="19118"/>
                  <a:pt x="1338" y="19470"/>
                  <a:pt x="1514" y="19757"/>
                </a:cubicBezTo>
                <a:cubicBezTo>
                  <a:pt x="1689" y="20044"/>
                  <a:pt x="1993" y="20214"/>
                  <a:pt x="2327" y="20214"/>
                </a:cubicBezTo>
                <a:lnTo>
                  <a:pt x="19042" y="20214"/>
                </a:lnTo>
                <a:cubicBezTo>
                  <a:pt x="19375" y="20214"/>
                  <a:pt x="19679" y="20044"/>
                  <a:pt x="19855" y="19757"/>
                </a:cubicBezTo>
                <a:cubicBezTo>
                  <a:pt x="20030" y="19470"/>
                  <a:pt x="20046" y="19118"/>
                  <a:pt x="19896" y="18817"/>
                </a:cubicBezTo>
                <a:lnTo>
                  <a:pt x="11540" y="1919"/>
                </a:lnTo>
                <a:cubicBezTo>
                  <a:pt x="11374" y="1585"/>
                  <a:pt x="11055" y="1384"/>
                  <a:pt x="10685" y="1384"/>
                </a:cubicBezTo>
                <a:close/>
              </a:path>
            </a:pathLst>
          </a:custGeom>
          <a:solidFill>
            <a:srgbClr val="FFC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0">
                <a:solidFill>
                  <a:srgbClr val="FFFFFF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！</a:t>
            </a:r>
          </a:p>
        </p:txBody>
      </p:sp>
      <p:sp>
        <p:nvSpPr>
          <p:cNvPr id="398" name="もう少し頑張りたい！"/>
          <p:cNvSpPr txBox="1"/>
          <p:nvPr/>
        </p:nvSpPr>
        <p:spPr>
          <a:xfrm>
            <a:off x="1284820" y="7741691"/>
            <a:ext cx="31623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もう少し頑張りたい！</a:t>
            </a:r>
          </a:p>
        </p:txBody>
      </p:sp>
      <p:sp>
        <p:nvSpPr>
          <p:cNvPr id="399" name="矢印"/>
          <p:cNvSpPr/>
          <p:nvPr/>
        </p:nvSpPr>
        <p:spPr>
          <a:xfrm>
            <a:off x="10052143" y="6084961"/>
            <a:ext cx="1193639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00" name="矢印"/>
          <p:cNvSpPr/>
          <p:nvPr/>
        </p:nvSpPr>
        <p:spPr>
          <a:xfrm flipH="1">
            <a:off x="1907283" y="6084961"/>
            <a:ext cx="1193638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01" name="できた！ or ギブアップ…"/>
          <p:cNvSpPr txBox="1"/>
          <p:nvPr/>
        </p:nvSpPr>
        <p:spPr>
          <a:xfrm>
            <a:off x="8285941" y="7741691"/>
            <a:ext cx="37194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できた！ or ギブアップ…</a:t>
            </a:r>
          </a:p>
        </p:txBody>
      </p:sp>
      <p:sp>
        <p:nvSpPr>
          <p:cNvPr id="402" name="戻る"/>
          <p:cNvSpPr txBox="1"/>
          <p:nvPr/>
        </p:nvSpPr>
        <p:spPr>
          <a:xfrm>
            <a:off x="2142070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戻る</a:t>
            </a:r>
          </a:p>
        </p:txBody>
      </p:sp>
      <p:sp>
        <p:nvSpPr>
          <p:cNvPr id="403" name="進む"/>
          <p:cNvSpPr txBox="1"/>
          <p:nvPr/>
        </p:nvSpPr>
        <p:spPr>
          <a:xfrm>
            <a:off x="10287012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進む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ainシーンを開いて実行してみよう！"/>
          <p:cNvSpPr txBox="1"/>
          <p:nvPr/>
        </p:nvSpPr>
        <p:spPr>
          <a:xfrm>
            <a:off x="1008943" y="976134"/>
            <a:ext cx="54254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Mainシーンを開いて実行してみよう！</a:t>
            </a:r>
          </a:p>
        </p:txBody>
      </p:sp>
      <p:pic>
        <p:nvPicPr>
          <p:cNvPr id="160" name="スクリーンショット 2020-07-03 9.45.57.png" descr="スクリーンショット 2020-07-03 9.45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0140" y="1905706"/>
            <a:ext cx="10584520" cy="594218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Unityちゃんが動かない…"/>
          <p:cNvSpPr txBox="1"/>
          <p:nvPr/>
        </p:nvSpPr>
        <p:spPr>
          <a:xfrm>
            <a:off x="4641596" y="8257579"/>
            <a:ext cx="372160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Unityちゃんが動かない…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スクリーンショット 2020-07-03 11.14.25.png" descr="スクリーンショット 2020-07-03 11.14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9791" y="4348329"/>
            <a:ext cx="8945218" cy="3300178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問題2-2：Runアニメーションに遷移するようにしよう！"/>
          <p:cNvSpPr txBox="1"/>
          <p:nvPr/>
        </p:nvSpPr>
        <p:spPr>
          <a:xfrm>
            <a:off x="1034343" y="976134"/>
            <a:ext cx="802538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問題2-2</a:t>
            </a:r>
            <a:r>
              <a:t>：Runアニメーションに遷移するようにしよう！</a:t>
            </a:r>
          </a:p>
        </p:txBody>
      </p:sp>
      <p:sp>
        <p:nvSpPr>
          <p:cNvPr id="407" name="四角形"/>
          <p:cNvSpPr/>
          <p:nvPr/>
        </p:nvSpPr>
        <p:spPr>
          <a:xfrm>
            <a:off x="2602477" y="7162046"/>
            <a:ext cx="6784945" cy="366009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08" name="・条件"/>
          <p:cNvSpPr txBox="1"/>
          <p:nvPr/>
        </p:nvSpPr>
        <p:spPr>
          <a:xfrm>
            <a:off x="1162049" y="1719421"/>
            <a:ext cx="1028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409" name="Animatorでのパラメータの名前は「MoveSpeed」, 型は「Float」"/>
          <p:cNvSpPr txBox="1"/>
          <p:nvPr/>
        </p:nvSpPr>
        <p:spPr>
          <a:xfrm>
            <a:off x="1550674" y="2264291"/>
            <a:ext cx="972068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Animatorでのパラメータの名前は「</a:t>
            </a:r>
            <a:r>
              <a:rPr>
                <a:solidFill>
                  <a:srgbClr val="E94579"/>
                </a:solidFill>
              </a:rPr>
              <a:t>MoveSpeed</a:t>
            </a:r>
            <a:r>
              <a:t>」, 型は「</a:t>
            </a:r>
            <a:r>
              <a:rPr>
                <a:solidFill>
                  <a:srgbClr val="E94579"/>
                </a:solidFill>
              </a:rPr>
              <a:t>Float</a:t>
            </a:r>
            <a:r>
              <a:t>」</a:t>
            </a:r>
          </a:p>
        </p:txBody>
      </p:sp>
      <p:sp>
        <p:nvSpPr>
          <p:cNvPr id="410" name="与える値は「inputValue」の絶対値（Mathf.Abs関数を使う）"/>
          <p:cNvSpPr txBox="1"/>
          <p:nvPr/>
        </p:nvSpPr>
        <p:spPr>
          <a:xfrm>
            <a:off x="1550674" y="2757745"/>
            <a:ext cx="9029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与える値は「</a:t>
            </a:r>
            <a:r>
              <a:rPr>
                <a:solidFill>
                  <a:srgbClr val="E94579"/>
                </a:solidFill>
              </a:rPr>
              <a:t>inputValue</a:t>
            </a:r>
            <a:r>
              <a:t>」の</a:t>
            </a:r>
            <a:r>
              <a:rPr>
                <a:solidFill>
                  <a:srgbClr val="E94579"/>
                </a:solidFill>
              </a:rPr>
              <a:t>絶対値</a:t>
            </a:r>
            <a:r>
              <a:t>（Mathf.Abs関数を使う）</a:t>
            </a:r>
          </a:p>
        </p:txBody>
      </p:sp>
      <p:sp>
        <p:nvSpPr>
          <p:cNvPr id="411" name="・答え"/>
          <p:cNvSpPr txBox="1"/>
          <p:nvPr/>
        </p:nvSpPr>
        <p:spPr>
          <a:xfrm>
            <a:off x="1284820" y="3799764"/>
            <a:ext cx="1028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・答え</a:t>
            </a:r>
          </a:p>
        </p:txBody>
      </p:sp>
      <p:sp>
        <p:nvSpPr>
          <p:cNvPr id="412" name="「Animator.Set ~ 」でパラメータをセットする！"/>
          <p:cNvSpPr txBox="1"/>
          <p:nvPr/>
        </p:nvSpPr>
        <p:spPr>
          <a:xfrm>
            <a:off x="2820775" y="8028979"/>
            <a:ext cx="718047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「</a:t>
            </a:r>
            <a:r>
              <a:rPr>
                <a:solidFill>
                  <a:srgbClr val="E94579"/>
                </a:solidFill>
              </a:rPr>
              <a:t>Animator.Set ~</a:t>
            </a:r>
            <a:r>
              <a:t> 」でパラメータをセットする！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スクリーンショット 2020-07-03 11.21.39.png" descr="スクリーンショット 2020-07-03 11.21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2572" y="1832445"/>
            <a:ext cx="8359656" cy="4705363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実行してみよう！"/>
          <p:cNvSpPr txBox="1"/>
          <p:nvPr/>
        </p:nvSpPr>
        <p:spPr>
          <a:xfrm>
            <a:off x="1034343" y="976134"/>
            <a:ext cx="25374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実行してみよう！</a:t>
            </a:r>
          </a:p>
        </p:txBody>
      </p:sp>
      <p:sp>
        <p:nvSpPr>
          <p:cNvPr id="416" name="アニメーションは再生されるが、…"/>
          <p:cNvSpPr txBox="1"/>
          <p:nvPr/>
        </p:nvSpPr>
        <p:spPr>
          <a:xfrm>
            <a:off x="4159249" y="7057554"/>
            <a:ext cx="46863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アニメーションは再生されるが、</a:t>
            </a:r>
          </a:p>
          <a:p>
            <a:pPr/>
            <a:r>
              <a:t>向きが変わらない…</a:t>
            </a:r>
          </a:p>
        </p:txBody>
      </p:sp>
      <p:sp>
        <p:nvSpPr>
          <p:cNvPr id="417" name="矢印"/>
          <p:cNvSpPr/>
          <p:nvPr/>
        </p:nvSpPr>
        <p:spPr>
          <a:xfrm rot="10800000">
            <a:off x="4536020" y="5644115"/>
            <a:ext cx="619133" cy="406401"/>
          </a:xfrm>
          <a:prstGeom prst="rightArrow">
            <a:avLst>
              <a:gd name="adj1" fmla="val 32000"/>
              <a:gd name="adj2" fmla="val 71732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問題2-3：Unityちゃんの向きが変わるようにしよう！"/>
          <p:cNvSpPr txBox="1"/>
          <p:nvPr/>
        </p:nvSpPr>
        <p:spPr>
          <a:xfrm>
            <a:off x="1008943" y="976134"/>
            <a:ext cx="76340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問題2-3</a:t>
            </a:r>
            <a:r>
              <a:t>：Unityちゃんの向きが変わるようにしよう！</a:t>
            </a:r>
          </a:p>
        </p:txBody>
      </p:sp>
      <p:pic>
        <p:nvPicPr>
          <p:cNvPr id="420" name="スクリーンショット 2020-07-03 11.24.06.png" descr="スクリーンショット 2020-07-03 11.24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5232" y="2604575"/>
            <a:ext cx="10278543" cy="1813861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ポイント"/>
          <p:cNvSpPr txBox="1"/>
          <p:nvPr/>
        </p:nvSpPr>
        <p:spPr>
          <a:xfrm>
            <a:off x="1771650" y="5864488"/>
            <a:ext cx="13335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ポイント</a:t>
            </a:r>
          </a:p>
        </p:txBody>
      </p:sp>
      <p:sp>
        <p:nvSpPr>
          <p:cNvPr id="422" name="・localScaleのxの値が ＋1：右向き / -1：左向き"/>
          <p:cNvSpPr txBox="1"/>
          <p:nvPr/>
        </p:nvSpPr>
        <p:spPr>
          <a:xfrm>
            <a:off x="1862074" y="6437004"/>
            <a:ext cx="7427062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</a:t>
            </a:r>
            <a:r>
              <a:rPr>
                <a:solidFill>
                  <a:srgbClr val="E94579"/>
                </a:solidFill>
              </a:rPr>
              <a:t>localScale</a:t>
            </a:r>
            <a:r>
              <a:t>の</a:t>
            </a:r>
            <a:r>
              <a:rPr>
                <a:solidFill>
                  <a:srgbClr val="E94579"/>
                </a:solidFill>
              </a:rPr>
              <a:t>xの値</a:t>
            </a:r>
            <a:r>
              <a:t>が　</a:t>
            </a:r>
            <a:r>
              <a:rPr>
                <a:solidFill>
                  <a:srgbClr val="E94579"/>
                </a:solidFill>
              </a:rPr>
              <a:t>＋1</a:t>
            </a:r>
            <a:r>
              <a:t>：右向き / </a:t>
            </a:r>
            <a:r>
              <a:rPr>
                <a:solidFill>
                  <a:srgbClr val="E94579"/>
                </a:solidFill>
              </a:rPr>
              <a:t>-1</a:t>
            </a:r>
            <a:r>
              <a:t>：左向き</a:t>
            </a:r>
          </a:p>
        </p:txBody>
      </p:sp>
      <p:sp>
        <p:nvSpPr>
          <p:cNvPr id="423" name="・入力「inputValue」の符合（+1 or -1）をlocalScaleに与える"/>
          <p:cNvSpPr txBox="1"/>
          <p:nvPr/>
        </p:nvSpPr>
        <p:spPr>
          <a:xfrm>
            <a:off x="1862074" y="7105368"/>
            <a:ext cx="9371077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・入力「inputValue」の</a:t>
            </a:r>
            <a:r>
              <a:rPr>
                <a:solidFill>
                  <a:srgbClr val="E94579"/>
                </a:solidFill>
              </a:rPr>
              <a:t>符合</a:t>
            </a:r>
            <a:r>
              <a:t>（+1 or -1）をlocalScaleに与える</a:t>
            </a:r>
          </a:p>
        </p:txBody>
      </p:sp>
      <p:sp>
        <p:nvSpPr>
          <p:cNvPr id="424" name="四角形"/>
          <p:cNvSpPr/>
          <p:nvPr/>
        </p:nvSpPr>
        <p:spPr>
          <a:xfrm>
            <a:off x="1907717" y="3440507"/>
            <a:ext cx="3826446" cy="366009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25" name="四角形"/>
          <p:cNvSpPr/>
          <p:nvPr/>
        </p:nvSpPr>
        <p:spPr>
          <a:xfrm>
            <a:off x="5233163" y="4010444"/>
            <a:ext cx="978935" cy="294339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pic>
        <p:nvPicPr>
          <p:cNvPr id="426" name="スクリーンショット 2020-07-03 13.21.19.png" descr="スクリーンショット 2020-07-03 13.21.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5232" y="1913896"/>
            <a:ext cx="4558505" cy="447854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←わからない時は、チェックして先に進もう！"/>
          <p:cNvSpPr txBox="1"/>
          <p:nvPr/>
        </p:nvSpPr>
        <p:spPr>
          <a:xfrm>
            <a:off x="3472986" y="8770391"/>
            <a:ext cx="6499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←わからない時は、チェックして先に進もう！</a:t>
            </a:r>
          </a:p>
        </p:txBody>
      </p:sp>
      <p:sp>
        <p:nvSpPr>
          <p:cNvPr id="428" name="正方形"/>
          <p:cNvSpPr/>
          <p:nvPr/>
        </p:nvSpPr>
        <p:spPr>
          <a:xfrm>
            <a:off x="3044653" y="8813093"/>
            <a:ext cx="335548" cy="330201"/>
          </a:xfrm>
          <a:prstGeom prst="rect">
            <a:avLst/>
          </a:prstGeom>
          <a:ln w="25400">
            <a:solidFill>
              <a:srgbClr val="33333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29" name="まずは写そう！"/>
          <p:cNvSpPr txBox="1"/>
          <p:nvPr/>
        </p:nvSpPr>
        <p:spPr>
          <a:xfrm>
            <a:off x="5378450" y="4761568"/>
            <a:ext cx="2247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まずは写そう！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実行してみよう！"/>
          <p:cNvSpPr txBox="1"/>
          <p:nvPr/>
        </p:nvSpPr>
        <p:spPr>
          <a:xfrm>
            <a:off x="1034343" y="976134"/>
            <a:ext cx="25374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実行してみよう！</a:t>
            </a:r>
          </a:p>
        </p:txBody>
      </p:sp>
      <p:sp>
        <p:nvSpPr>
          <p:cNvPr id="432" name="向きが変わるようになった！"/>
          <p:cNvSpPr txBox="1"/>
          <p:nvPr/>
        </p:nvSpPr>
        <p:spPr>
          <a:xfrm>
            <a:off x="4464049" y="7175038"/>
            <a:ext cx="4076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向きが変わるようになった！</a:t>
            </a:r>
          </a:p>
        </p:txBody>
      </p:sp>
      <p:pic>
        <p:nvPicPr>
          <p:cNvPr id="433" name="スクリーンショット 2020-07-03 11.30.54.png" descr="スクリーンショット 2020-07-03 11.30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2324" y="1625600"/>
            <a:ext cx="8860152" cy="4964015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まだコインには触れない…"/>
          <p:cNvSpPr txBox="1"/>
          <p:nvPr/>
        </p:nvSpPr>
        <p:spPr>
          <a:xfrm>
            <a:off x="4616449" y="8028979"/>
            <a:ext cx="37719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まだコインには触れない…</a:t>
            </a:r>
          </a:p>
        </p:txBody>
      </p:sp>
      <p:sp>
        <p:nvSpPr>
          <p:cNvPr id="435" name="コールアウト"/>
          <p:cNvSpPr/>
          <p:nvPr/>
        </p:nvSpPr>
        <p:spPr>
          <a:xfrm>
            <a:off x="7245932" y="5428394"/>
            <a:ext cx="861617" cy="166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7" y="21600"/>
                </a:moveTo>
                <a:lnTo>
                  <a:pt x="4706" y="10605"/>
                </a:lnTo>
                <a:lnTo>
                  <a:pt x="1711" y="10605"/>
                </a:lnTo>
                <a:cubicBezTo>
                  <a:pt x="766" y="10605"/>
                  <a:pt x="0" y="10209"/>
                  <a:pt x="0" y="9720"/>
                </a:cubicBezTo>
                <a:lnTo>
                  <a:pt x="0" y="885"/>
                </a:lnTo>
                <a:cubicBezTo>
                  <a:pt x="0" y="396"/>
                  <a:pt x="766" y="0"/>
                  <a:pt x="1711" y="0"/>
                </a:cubicBezTo>
                <a:lnTo>
                  <a:pt x="19889" y="0"/>
                </a:lnTo>
                <a:cubicBezTo>
                  <a:pt x="20834" y="0"/>
                  <a:pt x="21600" y="396"/>
                  <a:pt x="21600" y="885"/>
                </a:cubicBezTo>
                <a:lnTo>
                  <a:pt x="21600" y="9720"/>
                </a:lnTo>
                <a:cubicBezTo>
                  <a:pt x="21600" y="10209"/>
                  <a:pt x="20834" y="10605"/>
                  <a:pt x="19889" y="10605"/>
                </a:cubicBezTo>
                <a:lnTo>
                  <a:pt x="8238" y="10605"/>
                </a:lnTo>
                <a:lnTo>
                  <a:pt x="6467" y="21600"/>
                </a:lnTo>
                <a:close/>
              </a:path>
            </a:pathLst>
          </a:custGeom>
          <a:ln w="508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hapter3"/>
          <p:cNvSpPr txBox="1"/>
          <p:nvPr/>
        </p:nvSpPr>
        <p:spPr>
          <a:xfrm>
            <a:off x="4983757" y="2255585"/>
            <a:ext cx="303728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B4ACA9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Chapter3</a:t>
            </a:r>
          </a:p>
        </p:txBody>
      </p:sp>
      <p:sp>
        <p:nvSpPr>
          <p:cNvPr id="438" name="Unityちゃんに…"/>
          <p:cNvSpPr txBox="1"/>
          <p:nvPr/>
        </p:nvSpPr>
        <p:spPr>
          <a:xfrm>
            <a:off x="2635249" y="4127500"/>
            <a:ext cx="773430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>
                <a:latin typeface="CP Font"/>
                <a:ea typeface="CP Font"/>
                <a:cs typeface="CP Font"/>
                <a:sym typeface="CP Font"/>
              </a:defRPr>
            </a:pPr>
            <a:r>
              <a:t>Unityちゃんに</a:t>
            </a:r>
          </a:p>
          <a:p>
            <a:pPr>
              <a:defRPr sz="6000">
                <a:latin typeface="CP Font"/>
                <a:ea typeface="CP Font"/>
                <a:cs typeface="CP Font"/>
                <a:sym typeface="CP Font"/>
              </a:defRPr>
            </a:pPr>
            <a:r>
              <a:rPr>
                <a:solidFill>
                  <a:srgbClr val="E94579"/>
                </a:solidFill>
              </a:rPr>
              <a:t>当たり判定</a:t>
            </a:r>
            <a:r>
              <a:rPr sz="5000"/>
              <a:t>をつけよう！</a:t>
            </a:r>
          </a:p>
        </p:txBody>
      </p:sp>
      <p:sp>
        <p:nvSpPr>
          <p:cNvPr id="439" name="全5問"/>
          <p:cNvSpPr txBox="1"/>
          <p:nvPr/>
        </p:nvSpPr>
        <p:spPr>
          <a:xfrm>
            <a:off x="5720953" y="6888415"/>
            <a:ext cx="156289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B4ACA9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全5問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やりたいこと！"/>
          <p:cNvSpPr txBox="1"/>
          <p:nvPr/>
        </p:nvSpPr>
        <p:spPr>
          <a:xfrm>
            <a:off x="1021643" y="978760"/>
            <a:ext cx="22479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やりたいこと！</a:t>
            </a:r>
          </a:p>
        </p:txBody>
      </p:sp>
      <p:pic>
        <p:nvPicPr>
          <p:cNvPr id="442" name="スクリーンショット 2020-07-03 11.21.39.png" descr="スクリーンショット 2020-07-03 11.21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2572" y="1721329"/>
            <a:ext cx="8359656" cy="4705363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コインに当たると、"/>
          <p:cNvSpPr txBox="1"/>
          <p:nvPr/>
        </p:nvSpPr>
        <p:spPr>
          <a:xfrm>
            <a:off x="6358470" y="6631334"/>
            <a:ext cx="28575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コインに当たると、</a:t>
            </a:r>
          </a:p>
        </p:txBody>
      </p:sp>
      <p:sp>
        <p:nvSpPr>
          <p:cNvPr id="444" name="ここのテキストの文字が変わる！"/>
          <p:cNvSpPr txBox="1"/>
          <p:nvPr/>
        </p:nvSpPr>
        <p:spPr>
          <a:xfrm>
            <a:off x="2202014" y="7622579"/>
            <a:ext cx="466801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ここのテキストの文字が変わる！</a:t>
            </a:r>
          </a:p>
        </p:txBody>
      </p:sp>
      <p:sp>
        <p:nvSpPr>
          <p:cNvPr id="445" name="矢印"/>
          <p:cNvSpPr/>
          <p:nvPr/>
        </p:nvSpPr>
        <p:spPr>
          <a:xfrm flipH="1" rot="10800000">
            <a:off x="6674429" y="5233690"/>
            <a:ext cx="2225583" cy="406400"/>
          </a:xfrm>
          <a:prstGeom prst="rightArrow">
            <a:avLst>
              <a:gd name="adj1" fmla="val 32000"/>
              <a:gd name="adj2" fmla="val 71732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46" name="コールアウト"/>
          <p:cNvSpPr/>
          <p:nvPr/>
        </p:nvSpPr>
        <p:spPr>
          <a:xfrm>
            <a:off x="2750417" y="1940611"/>
            <a:ext cx="3464323" cy="5554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61" y="21600"/>
                </a:moveTo>
                <a:lnTo>
                  <a:pt x="713" y="1387"/>
                </a:lnTo>
                <a:lnTo>
                  <a:pt x="433" y="1387"/>
                </a:lnTo>
                <a:cubicBezTo>
                  <a:pt x="194" y="1387"/>
                  <a:pt x="0" y="1266"/>
                  <a:pt x="0" y="1117"/>
                </a:cubicBezTo>
                <a:lnTo>
                  <a:pt x="0" y="270"/>
                </a:lnTo>
                <a:cubicBezTo>
                  <a:pt x="0" y="121"/>
                  <a:pt x="194" y="0"/>
                  <a:pt x="433" y="0"/>
                </a:cubicBezTo>
                <a:lnTo>
                  <a:pt x="21167" y="0"/>
                </a:lnTo>
                <a:cubicBezTo>
                  <a:pt x="21406" y="0"/>
                  <a:pt x="21600" y="121"/>
                  <a:pt x="21600" y="270"/>
                </a:cubicBezTo>
                <a:lnTo>
                  <a:pt x="21600" y="1117"/>
                </a:lnTo>
                <a:cubicBezTo>
                  <a:pt x="21600" y="1266"/>
                  <a:pt x="21406" y="1387"/>
                  <a:pt x="21167" y="1387"/>
                </a:cubicBezTo>
                <a:lnTo>
                  <a:pt x="1608" y="1387"/>
                </a:lnTo>
                <a:lnTo>
                  <a:pt x="1161" y="21600"/>
                </a:lnTo>
                <a:close/>
              </a:path>
            </a:pathLst>
          </a:custGeom>
          <a:ln w="508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問題3-1：当たり判定が起きた時に呼ばれる関数を作成しよう！"/>
          <p:cNvSpPr txBox="1"/>
          <p:nvPr/>
        </p:nvSpPr>
        <p:spPr>
          <a:xfrm>
            <a:off x="1008943" y="976134"/>
            <a:ext cx="890351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問題3-1</a:t>
            </a:r>
            <a:r>
              <a:t>：当たり判定が起きた時に呼ばれる関数を作成しよう！</a:t>
            </a:r>
          </a:p>
        </p:txBody>
      </p:sp>
      <p:pic>
        <p:nvPicPr>
          <p:cNvPr id="449" name="スクリーンショット 2020-07-03 11.44.45.png" descr="スクリーンショット 2020-07-03 11.44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4229" y="3142518"/>
            <a:ext cx="7030395" cy="4374469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・条件"/>
          <p:cNvSpPr txBox="1"/>
          <p:nvPr/>
        </p:nvSpPr>
        <p:spPr>
          <a:xfrm>
            <a:off x="1162049" y="1719421"/>
            <a:ext cx="1028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451" name="コインのColliderでは 「isTrigger」が「オン」になっている"/>
          <p:cNvSpPr txBox="1"/>
          <p:nvPr/>
        </p:nvSpPr>
        <p:spPr>
          <a:xfrm>
            <a:off x="1536750" y="2224125"/>
            <a:ext cx="8689544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コインのColliderでは 「</a:t>
            </a:r>
            <a:r>
              <a:rPr>
                <a:solidFill>
                  <a:srgbClr val="E94579"/>
                </a:solidFill>
              </a:rPr>
              <a:t>isTrigger</a:t>
            </a:r>
            <a:r>
              <a:t>」が「</a:t>
            </a:r>
            <a:r>
              <a:rPr>
                <a:solidFill>
                  <a:srgbClr val="E94579"/>
                </a:solidFill>
              </a:rPr>
              <a:t>オン</a:t>
            </a:r>
            <a:r>
              <a:t>」になっている</a:t>
            </a:r>
          </a:p>
        </p:txBody>
      </p:sp>
      <p:sp>
        <p:nvSpPr>
          <p:cNvPr id="452" name="？"/>
          <p:cNvSpPr/>
          <p:nvPr/>
        </p:nvSpPr>
        <p:spPr>
          <a:xfrm>
            <a:off x="2557651" y="4012393"/>
            <a:ext cx="1296443" cy="330648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453" name="？"/>
          <p:cNvSpPr/>
          <p:nvPr/>
        </p:nvSpPr>
        <p:spPr>
          <a:xfrm>
            <a:off x="4200827" y="4011984"/>
            <a:ext cx="907100" cy="330647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454" name="{ }の位置も…"/>
          <p:cNvSpPr txBox="1"/>
          <p:nvPr/>
        </p:nvSpPr>
        <p:spPr>
          <a:xfrm>
            <a:off x="8797015" y="4707452"/>
            <a:ext cx="25435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 }の位置も</a:t>
            </a:r>
          </a:p>
          <a:p>
            <a:pPr/>
            <a:r>
              <a:t>よく見て書こう！</a:t>
            </a:r>
          </a:p>
        </p:txBody>
      </p:sp>
      <p:sp>
        <p:nvSpPr>
          <p:cNvPr id="455" name="←わからない時は、チェックして先に進もう！"/>
          <p:cNvSpPr txBox="1"/>
          <p:nvPr/>
        </p:nvSpPr>
        <p:spPr>
          <a:xfrm>
            <a:off x="3472986" y="8770391"/>
            <a:ext cx="6499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←わからない時は、チェックして先に進もう！</a:t>
            </a:r>
          </a:p>
        </p:txBody>
      </p:sp>
      <p:sp>
        <p:nvSpPr>
          <p:cNvPr id="456" name="正方形"/>
          <p:cNvSpPr/>
          <p:nvPr/>
        </p:nvSpPr>
        <p:spPr>
          <a:xfrm>
            <a:off x="3044653" y="8813093"/>
            <a:ext cx="335548" cy="330201"/>
          </a:xfrm>
          <a:prstGeom prst="rect">
            <a:avLst/>
          </a:prstGeom>
          <a:ln w="25400">
            <a:solidFill>
              <a:srgbClr val="33333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注意"/>
          <p:cNvSpPr txBox="1"/>
          <p:nvPr/>
        </p:nvSpPr>
        <p:spPr>
          <a:xfrm>
            <a:off x="6151041" y="44704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注意</a:t>
            </a:r>
          </a:p>
        </p:txBody>
      </p:sp>
      <p:sp>
        <p:nvSpPr>
          <p:cNvPr id="459" name="次のスライドには答えが書かれています"/>
          <p:cNvSpPr txBox="1"/>
          <p:nvPr/>
        </p:nvSpPr>
        <p:spPr>
          <a:xfrm>
            <a:off x="3726357" y="4972881"/>
            <a:ext cx="55732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次のスライドには</a:t>
            </a:r>
            <a:r>
              <a:rPr>
                <a:solidFill>
                  <a:srgbClr val="5AC5E3"/>
                </a:solidFill>
              </a:rPr>
              <a:t>答え</a:t>
            </a:r>
            <a:r>
              <a:t>が書かれています</a:t>
            </a:r>
          </a:p>
        </p:txBody>
      </p:sp>
      <p:sp>
        <p:nvSpPr>
          <p:cNvPr id="460" name="！"/>
          <p:cNvSpPr/>
          <p:nvPr/>
        </p:nvSpPr>
        <p:spPr>
          <a:xfrm>
            <a:off x="4876538" y="1123119"/>
            <a:ext cx="3251724" cy="325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fill="norm" stroke="1" extrusionOk="0">
                <a:moveTo>
                  <a:pt x="10685" y="0"/>
                </a:moveTo>
                <a:cubicBezTo>
                  <a:pt x="9798" y="0"/>
                  <a:pt x="9001" y="498"/>
                  <a:pt x="8605" y="1300"/>
                </a:cubicBezTo>
                <a:lnTo>
                  <a:pt x="248" y="18197"/>
                </a:lnTo>
                <a:cubicBezTo>
                  <a:pt x="-115" y="18931"/>
                  <a:pt x="-79" y="19786"/>
                  <a:pt x="348" y="20484"/>
                </a:cubicBezTo>
                <a:cubicBezTo>
                  <a:pt x="775" y="21183"/>
                  <a:pt x="1515" y="21600"/>
                  <a:pt x="2327" y="21600"/>
                </a:cubicBezTo>
                <a:lnTo>
                  <a:pt x="19042" y="21600"/>
                </a:lnTo>
                <a:cubicBezTo>
                  <a:pt x="19853" y="21600"/>
                  <a:pt x="20593" y="21183"/>
                  <a:pt x="21020" y="20484"/>
                </a:cubicBezTo>
                <a:cubicBezTo>
                  <a:pt x="21447" y="19786"/>
                  <a:pt x="21485" y="18931"/>
                  <a:pt x="21122" y="18197"/>
                </a:cubicBezTo>
                <a:lnTo>
                  <a:pt x="12765" y="1300"/>
                </a:lnTo>
                <a:cubicBezTo>
                  <a:pt x="12369" y="498"/>
                  <a:pt x="11572" y="0"/>
                  <a:pt x="10685" y="0"/>
                </a:cubicBezTo>
                <a:close/>
                <a:moveTo>
                  <a:pt x="10685" y="744"/>
                </a:moveTo>
                <a:cubicBezTo>
                  <a:pt x="11291" y="744"/>
                  <a:pt x="11836" y="1084"/>
                  <a:pt x="12108" y="1632"/>
                </a:cubicBezTo>
                <a:lnTo>
                  <a:pt x="20464" y="18530"/>
                </a:lnTo>
                <a:cubicBezTo>
                  <a:pt x="20712" y="19032"/>
                  <a:pt x="20686" y="19615"/>
                  <a:pt x="20394" y="20093"/>
                </a:cubicBezTo>
                <a:cubicBezTo>
                  <a:pt x="20102" y="20570"/>
                  <a:pt x="19597" y="20856"/>
                  <a:pt x="19042" y="20856"/>
                </a:cubicBezTo>
                <a:lnTo>
                  <a:pt x="2327" y="20856"/>
                </a:lnTo>
                <a:cubicBezTo>
                  <a:pt x="1772" y="20856"/>
                  <a:pt x="1266" y="20570"/>
                  <a:pt x="974" y="20093"/>
                </a:cubicBezTo>
                <a:cubicBezTo>
                  <a:pt x="683" y="19615"/>
                  <a:pt x="658" y="19032"/>
                  <a:pt x="906" y="18530"/>
                </a:cubicBezTo>
                <a:lnTo>
                  <a:pt x="9262" y="1632"/>
                </a:lnTo>
                <a:cubicBezTo>
                  <a:pt x="9534" y="1084"/>
                  <a:pt x="10079" y="744"/>
                  <a:pt x="10685" y="744"/>
                </a:cubicBezTo>
                <a:close/>
                <a:moveTo>
                  <a:pt x="10685" y="1384"/>
                </a:moveTo>
                <a:cubicBezTo>
                  <a:pt x="10315" y="1384"/>
                  <a:pt x="9996" y="1585"/>
                  <a:pt x="9830" y="1919"/>
                </a:cubicBezTo>
                <a:lnTo>
                  <a:pt x="1472" y="18817"/>
                </a:lnTo>
                <a:cubicBezTo>
                  <a:pt x="1323" y="19118"/>
                  <a:pt x="1338" y="19470"/>
                  <a:pt x="1514" y="19757"/>
                </a:cubicBezTo>
                <a:cubicBezTo>
                  <a:pt x="1689" y="20044"/>
                  <a:pt x="1993" y="20214"/>
                  <a:pt x="2327" y="20214"/>
                </a:cubicBezTo>
                <a:lnTo>
                  <a:pt x="19042" y="20214"/>
                </a:lnTo>
                <a:cubicBezTo>
                  <a:pt x="19375" y="20214"/>
                  <a:pt x="19679" y="20044"/>
                  <a:pt x="19855" y="19757"/>
                </a:cubicBezTo>
                <a:cubicBezTo>
                  <a:pt x="20030" y="19470"/>
                  <a:pt x="20046" y="19118"/>
                  <a:pt x="19896" y="18817"/>
                </a:cubicBezTo>
                <a:lnTo>
                  <a:pt x="11540" y="1919"/>
                </a:lnTo>
                <a:cubicBezTo>
                  <a:pt x="11374" y="1585"/>
                  <a:pt x="11055" y="1384"/>
                  <a:pt x="10685" y="1384"/>
                </a:cubicBezTo>
                <a:close/>
              </a:path>
            </a:pathLst>
          </a:custGeom>
          <a:solidFill>
            <a:srgbClr val="FFC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0">
                <a:solidFill>
                  <a:srgbClr val="FFFFFF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！</a:t>
            </a:r>
          </a:p>
        </p:txBody>
      </p:sp>
      <p:sp>
        <p:nvSpPr>
          <p:cNvPr id="461" name="もう少し頑張りたい！"/>
          <p:cNvSpPr txBox="1"/>
          <p:nvPr/>
        </p:nvSpPr>
        <p:spPr>
          <a:xfrm>
            <a:off x="1284820" y="7741691"/>
            <a:ext cx="31623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もう少し頑張りたい！</a:t>
            </a:r>
          </a:p>
        </p:txBody>
      </p:sp>
      <p:sp>
        <p:nvSpPr>
          <p:cNvPr id="462" name="矢印"/>
          <p:cNvSpPr/>
          <p:nvPr/>
        </p:nvSpPr>
        <p:spPr>
          <a:xfrm>
            <a:off x="10052143" y="6084961"/>
            <a:ext cx="1193639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63" name="矢印"/>
          <p:cNvSpPr/>
          <p:nvPr/>
        </p:nvSpPr>
        <p:spPr>
          <a:xfrm flipH="1">
            <a:off x="1907283" y="6084961"/>
            <a:ext cx="1193638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64" name="できた！ or ギブアップ…"/>
          <p:cNvSpPr txBox="1"/>
          <p:nvPr/>
        </p:nvSpPr>
        <p:spPr>
          <a:xfrm>
            <a:off x="8285941" y="7741691"/>
            <a:ext cx="37194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できた！ or ギブアップ…</a:t>
            </a:r>
          </a:p>
        </p:txBody>
      </p:sp>
      <p:sp>
        <p:nvSpPr>
          <p:cNvPr id="465" name="戻る"/>
          <p:cNvSpPr txBox="1"/>
          <p:nvPr/>
        </p:nvSpPr>
        <p:spPr>
          <a:xfrm>
            <a:off x="2142070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戻る</a:t>
            </a:r>
          </a:p>
        </p:txBody>
      </p:sp>
      <p:sp>
        <p:nvSpPr>
          <p:cNvPr id="466" name="進む"/>
          <p:cNvSpPr txBox="1"/>
          <p:nvPr/>
        </p:nvSpPr>
        <p:spPr>
          <a:xfrm>
            <a:off x="10287012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進む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スクリーンショット 2020-07-03 11.44.45.png" descr="スクリーンショット 2020-07-03 11.44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4229" y="3142518"/>
            <a:ext cx="7030395" cy="4374469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四角形"/>
          <p:cNvSpPr/>
          <p:nvPr/>
        </p:nvSpPr>
        <p:spPr>
          <a:xfrm>
            <a:off x="1714500" y="4056084"/>
            <a:ext cx="4667616" cy="3396612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70" name="問題3-1：当たり判定が起きた時に呼ばれる関数を作成しよう！"/>
          <p:cNvSpPr txBox="1"/>
          <p:nvPr/>
        </p:nvSpPr>
        <p:spPr>
          <a:xfrm>
            <a:off x="1008943" y="976134"/>
            <a:ext cx="890351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問題3-1</a:t>
            </a:r>
            <a:r>
              <a:t>：当たり判定が起きた時に呼ばれる関数を作成しよう！</a:t>
            </a:r>
          </a:p>
        </p:txBody>
      </p:sp>
      <p:sp>
        <p:nvSpPr>
          <p:cNvPr id="471" name="・条件"/>
          <p:cNvSpPr txBox="1"/>
          <p:nvPr/>
        </p:nvSpPr>
        <p:spPr>
          <a:xfrm>
            <a:off x="1162049" y="1719421"/>
            <a:ext cx="1028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472" name="{ }の位置も…"/>
          <p:cNvSpPr txBox="1"/>
          <p:nvPr/>
        </p:nvSpPr>
        <p:spPr>
          <a:xfrm>
            <a:off x="8797015" y="4707452"/>
            <a:ext cx="25435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 }の位置も</a:t>
            </a:r>
          </a:p>
          <a:p>
            <a:pPr/>
            <a:r>
              <a:t>よく見て書こう！</a:t>
            </a:r>
          </a:p>
        </p:txBody>
      </p:sp>
      <p:sp>
        <p:nvSpPr>
          <p:cNvPr id="473" name="今回は2Dゲームなので名前も「2D」になっているが、3Dと扱いは同じ"/>
          <p:cNvSpPr txBox="1"/>
          <p:nvPr/>
        </p:nvSpPr>
        <p:spPr>
          <a:xfrm>
            <a:off x="2534500" y="8163966"/>
            <a:ext cx="7935800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/>
            </a:pPr>
            <a:r>
              <a:t>今回は2Dゲームなので名前も「</a:t>
            </a:r>
            <a:r>
              <a:rPr>
                <a:solidFill>
                  <a:srgbClr val="E94579"/>
                </a:solidFill>
              </a:rPr>
              <a:t>2D</a:t>
            </a:r>
            <a:r>
              <a:t>」になっているが、3Dと扱いは同じ</a:t>
            </a:r>
          </a:p>
        </p:txBody>
      </p:sp>
      <p:sp>
        <p:nvSpPr>
          <p:cNvPr id="474" name="コインのColliderでは 「isTrigger」が「オン」になっている"/>
          <p:cNvSpPr txBox="1"/>
          <p:nvPr/>
        </p:nvSpPr>
        <p:spPr>
          <a:xfrm>
            <a:off x="1536750" y="2224125"/>
            <a:ext cx="8689544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コインのColliderでは 「</a:t>
            </a:r>
            <a:r>
              <a:rPr>
                <a:solidFill>
                  <a:srgbClr val="E94579"/>
                </a:solidFill>
              </a:rPr>
              <a:t>isTrigger</a:t>
            </a:r>
            <a:r>
              <a:t>」が「</a:t>
            </a:r>
            <a:r>
              <a:rPr>
                <a:solidFill>
                  <a:srgbClr val="E94579"/>
                </a:solidFill>
              </a:rPr>
              <a:t>オン</a:t>
            </a:r>
            <a:r>
              <a:t>」になっている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問題3-2：コインをタグで判定しよう！"/>
          <p:cNvSpPr txBox="1"/>
          <p:nvPr/>
        </p:nvSpPr>
        <p:spPr>
          <a:xfrm>
            <a:off x="1021642" y="976134"/>
            <a:ext cx="555071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問題3-2</a:t>
            </a:r>
            <a:r>
              <a:t>：コインをタグで判定しよう！</a:t>
            </a:r>
          </a:p>
        </p:txBody>
      </p:sp>
      <p:sp>
        <p:nvSpPr>
          <p:cNvPr id="477" name="・条件"/>
          <p:cNvSpPr txBox="1"/>
          <p:nvPr/>
        </p:nvSpPr>
        <p:spPr>
          <a:xfrm>
            <a:off x="1162049" y="1719421"/>
            <a:ext cx="1028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478" name="{ }の位置も…"/>
          <p:cNvSpPr txBox="1"/>
          <p:nvPr/>
        </p:nvSpPr>
        <p:spPr>
          <a:xfrm>
            <a:off x="8429651" y="5060965"/>
            <a:ext cx="25435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 }の位置も</a:t>
            </a:r>
          </a:p>
          <a:p>
            <a:pPr/>
            <a:r>
              <a:t>良く見て書こう！</a:t>
            </a:r>
          </a:p>
        </p:txBody>
      </p:sp>
      <p:pic>
        <p:nvPicPr>
          <p:cNvPr id="479" name="スクリーンショット 2020-07-03 11.49.50.png" descr="スクリーンショット 2020-07-03 11.49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1592" y="3529186"/>
            <a:ext cx="5928975" cy="4499794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？"/>
          <p:cNvSpPr/>
          <p:nvPr/>
        </p:nvSpPr>
        <p:spPr>
          <a:xfrm>
            <a:off x="2877174" y="5145876"/>
            <a:ext cx="1906229" cy="330647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481" name="「もし、タグがCoinだったら」というif文を書く"/>
          <p:cNvSpPr txBox="1"/>
          <p:nvPr/>
        </p:nvSpPr>
        <p:spPr>
          <a:xfrm>
            <a:off x="1562507" y="2688510"/>
            <a:ext cx="686714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「</a:t>
            </a:r>
            <a:r>
              <a:rPr>
                <a:solidFill>
                  <a:srgbClr val="E94579"/>
                </a:solidFill>
              </a:rPr>
              <a:t>もし、タグがCoinだったら</a:t>
            </a:r>
            <a:r>
              <a:t>」という</a:t>
            </a:r>
            <a:r>
              <a:rPr>
                <a:solidFill>
                  <a:srgbClr val="E94579"/>
                </a:solidFill>
              </a:rPr>
              <a:t>if文</a:t>
            </a:r>
            <a:r>
              <a:t>を書く</a:t>
            </a:r>
          </a:p>
        </p:txBody>
      </p:sp>
      <p:sp>
        <p:nvSpPr>
          <p:cNvPr id="482" name="←わからない時は、チェックして先に進もう！"/>
          <p:cNvSpPr txBox="1"/>
          <p:nvPr/>
        </p:nvSpPr>
        <p:spPr>
          <a:xfrm>
            <a:off x="3472986" y="8770391"/>
            <a:ext cx="6499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←わからない時は、チェックして先に進もう！</a:t>
            </a:r>
          </a:p>
        </p:txBody>
      </p:sp>
      <p:sp>
        <p:nvSpPr>
          <p:cNvPr id="483" name="正方形"/>
          <p:cNvSpPr/>
          <p:nvPr/>
        </p:nvSpPr>
        <p:spPr>
          <a:xfrm>
            <a:off x="3044653" y="8813093"/>
            <a:ext cx="335548" cy="330201"/>
          </a:xfrm>
          <a:prstGeom prst="rect">
            <a:avLst/>
          </a:prstGeom>
          <a:ln w="25400">
            <a:solidFill>
              <a:srgbClr val="33333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84" name="コインには 「Coin」タグが付けられている"/>
          <p:cNvSpPr txBox="1"/>
          <p:nvPr/>
        </p:nvSpPr>
        <p:spPr>
          <a:xfrm>
            <a:off x="1607118" y="2125821"/>
            <a:ext cx="6118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コインには 「</a:t>
            </a:r>
            <a:r>
              <a:rPr>
                <a:solidFill>
                  <a:srgbClr val="E94579"/>
                </a:solidFill>
              </a:rPr>
              <a:t>Coin</a:t>
            </a:r>
            <a:r>
              <a:t>」</a:t>
            </a:r>
            <a:r>
              <a:rPr>
                <a:solidFill>
                  <a:srgbClr val="E94579"/>
                </a:solidFill>
              </a:rPr>
              <a:t>タグ</a:t>
            </a:r>
            <a:r>
              <a:t>が付けられている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今回のチェックワークのテーマ"/>
          <p:cNvSpPr txBox="1"/>
          <p:nvPr/>
        </p:nvSpPr>
        <p:spPr>
          <a:xfrm>
            <a:off x="1034343" y="976134"/>
            <a:ext cx="43815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今回のチェックワークのテーマ</a:t>
            </a:r>
          </a:p>
        </p:txBody>
      </p:sp>
      <p:sp>
        <p:nvSpPr>
          <p:cNvPr id="164" name="Unityちゃんを"/>
          <p:cNvSpPr txBox="1"/>
          <p:nvPr/>
        </p:nvSpPr>
        <p:spPr>
          <a:xfrm>
            <a:off x="3792110" y="2496885"/>
            <a:ext cx="564624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Unityちゃんを</a:t>
            </a:r>
          </a:p>
        </p:txBody>
      </p:sp>
      <p:sp>
        <p:nvSpPr>
          <p:cNvPr id="165" name="コントロール"/>
          <p:cNvSpPr txBox="1"/>
          <p:nvPr/>
        </p:nvSpPr>
        <p:spPr>
          <a:xfrm>
            <a:off x="3510081" y="3708634"/>
            <a:ext cx="6210301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E94579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>
              <a:defRPr>
                <a:solidFill>
                  <a:srgbClr val="333333"/>
                </a:solidFill>
              </a:defRPr>
            </a:pPr>
            <a:r>
              <a:rPr>
                <a:solidFill>
                  <a:srgbClr val="E94579"/>
                </a:solidFill>
              </a:rPr>
              <a:t>コントロール</a:t>
            </a:r>
          </a:p>
        </p:txBody>
      </p:sp>
      <p:sp>
        <p:nvSpPr>
          <p:cNvPr id="166" name="せよ！"/>
          <p:cNvSpPr txBox="1"/>
          <p:nvPr/>
        </p:nvSpPr>
        <p:spPr>
          <a:xfrm>
            <a:off x="5415081" y="5203275"/>
            <a:ext cx="24003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>
              <a:defRPr sz="8000"/>
            </a:pPr>
            <a:r>
              <a:rPr sz="6000"/>
              <a:t>せよ！</a:t>
            </a:r>
          </a:p>
        </p:txBody>
      </p:sp>
      <p:sp>
        <p:nvSpPr>
          <p:cNvPr id="167" name="制限時間：30分"/>
          <p:cNvSpPr txBox="1"/>
          <p:nvPr/>
        </p:nvSpPr>
        <p:spPr>
          <a:xfrm>
            <a:off x="5361228" y="6951915"/>
            <a:ext cx="237713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制限時間：30分</a:t>
            </a:r>
          </a:p>
        </p:txBody>
      </p:sp>
      <p:sp>
        <p:nvSpPr>
          <p:cNvPr id="168" name="合図があるまでこのスライドで待機していてね！"/>
          <p:cNvSpPr txBox="1"/>
          <p:nvPr/>
        </p:nvSpPr>
        <p:spPr>
          <a:xfrm>
            <a:off x="3225093" y="7358315"/>
            <a:ext cx="678027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合図があるまでこのスライドで待機していてね！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注意"/>
          <p:cNvSpPr txBox="1"/>
          <p:nvPr/>
        </p:nvSpPr>
        <p:spPr>
          <a:xfrm>
            <a:off x="6151041" y="44704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注意</a:t>
            </a:r>
          </a:p>
        </p:txBody>
      </p:sp>
      <p:sp>
        <p:nvSpPr>
          <p:cNvPr id="487" name="次のスライドには答えが書かれています"/>
          <p:cNvSpPr txBox="1"/>
          <p:nvPr/>
        </p:nvSpPr>
        <p:spPr>
          <a:xfrm>
            <a:off x="3726357" y="4972881"/>
            <a:ext cx="55732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次のスライドには</a:t>
            </a:r>
            <a:r>
              <a:rPr>
                <a:solidFill>
                  <a:srgbClr val="5AC5E3"/>
                </a:solidFill>
              </a:rPr>
              <a:t>答え</a:t>
            </a:r>
            <a:r>
              <a:t>が書かれています</a:t>
            </a:r>
          </a:p>
        </p:txBody>
      </p:sp>
      <p:sp>
        <p:nvSpPr>
          <p:cNvPr id="488" name="！"/>
          <p:cNvSpPr/>
          <p:nvPr/>
        </p:nvSpPr>
        <p:spPr>
          <a:xfrm>
            <a:off x="4876538" y="1123119"/>
            <a:ext cx="3251724" cy="325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fill="norm" stroke="1" extrusionOk="0">
                <a:moveTo>
                  <a:pt x="10685" y="0"/>
                </a:moveTo>
                <a:cubicBezTo>
                  <a:pt x="9798" y="0"/>
                  <a:pt x="9001" y="498"/>
                  <a:pt x="8605" y="1300"/>
                </a:cubicBezTo>
                <a:lnTo>
                  <a:pt x="248" y="18197"/>
                </a:lnTo>
                <a:cubicBezTo>
                  <a:pt x="-115" y="18931"/>
                  <a:pt x="-79" y="19786"/>
                  <a:pt x="348" y="20484"/>
                </a:cubicBezTo>
                <a:cubicBezTo>
                  <a:pt x="775" y="21183"/>
                  <a:pt x="1515" y="21600"/>
                  <a:pt x="2327" y="21600"/>
                </a:cubicBezTo>
                <a:lnTo>
                  <a:pt x="19042" y="21600"/>
                </a:lnTo>
                <a:cubicBezTo>
                  <a:pt x="19853" y="21600"/>
                  <a:pt x="20593" y="21183"/>
                  <a:pt x="21020" y="20484"/>
                </a:cubicBezTo>
                <a:cubicBezTo>
                  <a:pt x="21447" y="19786"/>
                  <a:pt x="21485" y="18931"/>
                  <a:pt x="21122" y="18197"/>
                </a:cubicBezTo>
                <a:lnTo>
                  <a:pt x="12765" y="1300"/>
                </a:lnTo>
                <a:cubicBezTo>
                  <a:pt x="12369" y="498"/>
                  <a:pt x="11572" y="0"/>
                  <a:pt x="10685" y="0"/>
                </a:cubicBezTo>
                <a:close/>
                <a:moveTo>
                  <a:pt x="10685" y="744"/>
                </a:moveTo>
                <a:cubicBezTo>
                  <a:pt x="11291" y="744"/>
                  <a:pt x="11836" y="1084"/>
                  <a:pt x="12108" y="1632"/>
                </a:cubicBezTo>
                <a:lnTo>
                  <a:pt x="20464" y="18530"/>
                </a:lnTo>
                <a:cubicBezTo>
                  <a:pt x="20712" y="19032"/>
                  <a:pt x="20686" y="19615"/>
                  <a:pt x="20394" y="20093"/>
                </a:cubicBezTo>
                <a:cubicBezTo>
                  <a:pt x="20102" y="20570"/>
                  <a:pt x="19597" y="20856"/>
                  <a:pt x="19042" y="20856"/>
                </a:cubicBezTo>
                <a:lnTo>
                  <a:pt x="2327" y="20856"/>
                </a:lnTo>
                <a:cubicBezTo>
                  <a:pt x="1772" y="20856"/>
                  <a:pt x="1266" y="20570"/>
                  <a:pt x="974" y="20093"/>
                </a:cubicBezTo>
                <a:cubicBezTo>
                  <a:pt x="683" y="19615"/>
                  <a:pt x="658" y="19032"/>
                  <a:pt x="906" y="18530"/>
                </a:cubicBezTo>
                <a:lnTo>
                  <a:pt x="9262" y="1632"/>
                </a:lnTo>
                <a:cubicBezTo>
                  <a:pt x="9534" y="1084"/>
                  <a:pt x="10079" y="744"/>
                  <a:pt x="10685" y="744"/>
                </a:cubicBezTo>
                <a:close/>
                <a:moveTo>
                  <a:pt x="10685" y="1384"/>
                </a:moveTo>
                <a:cubicBezTo>
                  <a:pt x="10315" y="1384"/>
                  <a:pt x="9996" y="1585"/>
                  <a:pt x="9830" y="1919"/>
                </a:cubicBezTo>
                <a:lnTo>
                  <a:pt x="1472" y="18817"/>
                </a:lnTo>
                <a:cubicBezTo>
                  <a:pt x="1323" y="19118"/>
                  <a:pt x="1338" y="19470"/>
                  <a:pt x="1514" y="19757"/>
                </a:cubicBezTo>
                <a:cubicBezTo>
                  <a:pt x="1689" y="20044"/>
                  <a:pt x="1993" y="20214"/>
                  <a:pt x="2327" y="20214"/>
                </a:cubicBezTo>
                <a:lnTo>
                  <a:pt x="19042" y="20214"/>
                </a:lnTo>
                <a:cubicBezTo>
                  <a:pt x="19375" y="20214"/>
                  <a:pt x="19679" y="20044"/>
                  <a:pt x="19855" y="19757"/>
                </a:cubicBezTo>
                <a:cubicBezTo>
                  <a:pt x="20030" y="19470"/>
                  <a:pt x="20046" y="19118"/>
                  <a:pt x="19896" y="18817"/>
                </a:cubicBezTo>
                <a:lnTo>
                  <a:pt x="11540" y="1919"/>
                </a:lnTo>
                <a:cubicBezTo>
                  <a:pt x="11374" y="1585"/>
                  <a:pt x="11055" y="1384"/>
                  <a:pt x="10685" y="1384"/>
                </a:cubicBezTo>
                <a:close/>
              </a:path>
            </a:pathLst>
          </a:custGeom>
          <a:solidFill>
            <a:srgbClr val="FFC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0">
                <a:solidFill>
                  <a:srgbClr val="FFFFFF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！</a:t>
            </a:r>
          </a:p>
        </p:txBody>
      </p:sp>
      <p:sp>
        <p:nvSpPr>
          <p:cNvPr id="489" name="もう少し頑張りたい！"/>
          <p:cNvSpPr txBox="1"/>
          <p:nvPr/>
        </p:nvSpPr>
        <p:spPr>
          <a:xfrm>
            <a:off x="1284820" y="7741691"/>
            <a:ext cx="31623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もう少し頑張りたい！</a:t>
            </a:r>
          </a:p>
        </p:txBody>
      </p:sp>
      <p:sp>
        <p:nvSpPr>
          <p:cNvPr id="490" name="矢印"/>
          <p:cNvSpPr/>
          <p:nvPr/>
        </p:nvSpPr>
        <p:spPr>
          <a:xfrm>
            <a:off x="10052143" y="6084961"/>
            <a:ext cx="1193639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91" name="矢印"/>
          <p:cNvSpPr/>
          <p:nvPr/>
        </p:nvSpPr>
        <p:spPr>
          <a:xfrm flipH="1">
            <a:off x="1907283" y="6084961"/>
            <a:ext cx="1193638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92" name="できた！ or ギブアップ…"/>
          <p:cNvSpPr txBox="1"/>
          <p:nvPr/>
        </p:nvSpPr>
        <p:spPr>
          <a:xfrm>
            <a:off x="8285941" y="7741691"/>
            <a:ext cx="37194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できた！ or ギブアップ…</a:t>
            </a:r>
          </a:p>
        </p:txBody>
      </p:sp>
      <p:sp>
        <p:nvSpPr>
          <p:cNvPr id="493" name="戻る"/>
          <p:cNvSpPr txBox="1"/>
          <p:nvPr/>
        </p:nvSpPr>
        <p:spPr>
          <a:xfrm>
            <a:off x="2142070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戻る</a:t>
            </a:r>
          </a:p>
        </p:txBody>
      </p:sp>
      <p:sp>
        <p:nvSpPr>
          <p:cNvPr id="494" name="進む"/>
          <p:cNvSpPr txBox="1"/>
          <p:nvPr/>
        </p:nvSpPr>
        <p:spPr>
          <a:xfrm>
            <a:off x="10287012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進む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スクリーンショット 2020-07-03 11.49.50.png" descr="スクリーンショット 2020-07-03 11.49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1592" y="3529186"/>
            <a:ext cx="5928975" cy="4499794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四角形"/>
          <p:cNvSpPr/>
          <p:nvPr/>
        </p:nvSpPr>
        <p:spPr>
          <a:xfrm>
            <a:off x="2507719" y="4919684"/>
            <a:ext cx="5021803" cy="1585433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498" name="問題3-2：コインをタグで判定しよう！"/>
          <p:cNvSpPr txBox="1"/>
          <p:nvPr/>
        </p:nvSpPr>
        <p:spPr>
          <a:xfrm>
            <a:off x="1021642" y="976134"/>
            <a:ext cx="555071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問題3-2</a:t>
            </a:r>
            <a:r>
              <a:t>：コインをタグで判定しよう！</a:t>
            </a:r>
          </a:p>
        </p:txBody>
      </p:sp>
      <p:sp>
        <p:nvSpPr>
          <p:cNvPr id="499" name="・条件"/>
          <p:cNvSpPr txBox="1"/>
          <p:nvPr/>
        </p:nvSpPr>
        <p:spPr>
          <a:xfrm>
            <a:off x="1162049" y="1719421"/>
            <a:ext cx="1028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500" name="コインには 「Coin」タグが付けられている"/>
          <p:cNvSpPr txBox="1"/>
          <p:nvPr/>
        </p:nvSpPr>
        <p:spPr>
          <a:xfrm>
            <a:off x="1607118" y="2125821"/>
            <a:ext cx="6118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コインには 「</a:t>
            </a:r>
            <a:r>
              <a:rPr>
                <a:solidFill>
                  <a:srgbClr val="E94579"/>
                </a:solidFill>
              </a:rPr>
              <a:t>Coin</a:t>
            </a:r>
            <a:r>
              <a:t>」</a:t>
            </a:r>
            <a:r>
              <a:rPr>
                <a:solidFill>
                  <a:srgbClr val="E94579"/>
                </a:solidFill>
              </a:rPr>
              <a:t>タグ</a:t>
            </a:r>
            <a:r>
              <a:t>が付けられている</a:t>
            </a:r>
          </a:p>
        </p:txBody>
      </p:sp>
      <p:sp>
        <p:nvSpPr>
          <p:cNvPr id="501" name="{ }の位置も…"/>
          <p:cNvSpPr txBox="1"/>
          <p:nvPr/>
        </p:nvSpPr>
        <p:spPr>
          <a:xfrm>
            <a:off x="8429651" y="5060965"/>
            <a:ext cx="25435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 }の位置も</a:t>
            </a:r>
          </a:p>
          <a:p>
            <a:pPr/>
            <a:r>
              <a:t>良く見て書こう！</a:t>
            </a:r>
          </a:p>
        </p:txBody>
      </p:sp>
      <p:sp>
        <p:nvSpPr>
          <p:cNvPr id="502" name="「もし、タグがCoinだったら」というif文を書く"/>
          <p:cNvSpPr txBox="1"/>
          <p:nvPr/>
        </p:nvSpPr>
        <p:spPr>
          <a:xfrm>
            <a:off x="1562507" y="2688510"/>
            <a:ext cx="686714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「</a:t>
            </a:r>
            <a:r>
              <a:rPr>
                <a:solidFill>
                  <a:srgbClr val="E94579"/>
                </a:solidFill>
              </a:rPr>
              <a:t>もし、タグがCoinだったら</a:t>
            </a:r>
            <a:r>
              <a:t>」という</a:t>
            </a:r>
            <a:r>
              <a:rPr>
                <a:solidFill>
                  <a:srgbClr val="E94579"/>
                </a:solidFill>
              </a:rPr>
              <a:t>if文</a:t>
            </a:r>
            <a:r>
              <a:t>を書く</a:t>
            </a:r>
          </a:p>
        </p:txBody>
      </p:sp>
      <p:sp>
        <p:nvSpPr>
          <p:cNvPr id="503" name="文字列の「” ”」に注意！"/>
          <p:cNvSpPr txBox="1"/>
          <p:nvPr/>
        </p:nvSpPr>
        <p:spPr>
          <a:xfrm>
            <a:off x="4796590" y="8363991"/>
            <a:ext cx="355153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文字列の「” ”」に注意！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問題3-3：UIを扱えるようにしよう！"/>
          <p:cNvSpPr txBox="1"/>
          <p:nvPr/>
        </p:nvSpPr>
        <p:spPr>
          <a:xfrm>
            <a:off x="1034343" y="976134"/>
            <a:ext cx="52709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問題3-3</a:t>
            </a:r>
            <a:r>
              <a:t>：UIを扱えるようにしよう！</a:t>
            </a:r>
          </a:p>
        </p:txBody>
      </p:sp>
      <p:pic>
        <p:nvPicPr>
          <p:cNvPr id="506" name="スクリーンショット 2020-07-03 11.56.19.png" descr="スクリーンショット 2020-07-03 11.56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5271" y="2949705"/>
            <a:ext cx="8034258" cy="2700783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？"/>
          <p:cNvSpPr/>
          <p:nvPr/>
        </p:nvSpPr>
        <p:spPr>
          <a:xfrm>
            <a:off x="3602964" y="5010068"/>
            <a:ext cx="2378311" cy="330647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508" name="スクリプトの一番上のところに書くよ！"/>
          <p:cNvSpPr txBox="1"/>
          <p:nvPr/>
        </p:nvSpPr>
        <p:spPr>
          <a:xfrm>
            <a:off x="3702050" y="6397494"/>
            <a:ext cx="56007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スクリプトの一番上のところに書くよ！</a:t>
            </a:r>
          </a:p>
        </p:txBody>
      </p:sp>
      <p:sp>
        <p:nvSpPr>
          <p:cNvPr id="509" name="←わからない時は、チェックして先に進もう！"/>
          <p:cNvSpPr txBox="1"/>
          <p:nvPr/>
        </p:nvSpPr>
        <p:spPr>
          <a:xfrm>
            <a:off x="3472986" y="8770391"/>
            <a:ext cx="6499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←わからない時は、チェックして先に進もう！</a:t>
            </a:r>
          </a:p>
        </p:txBody>
      </p:sp>
      <p:sp>
        <p:nvSpPr>
          <p:cNvPr id="510" name="正方形"/>
          <p:cNvSpPr/>
          <p:nvPr/>
        </p:nvSpPr>
        <p:spPr>
          <a:xfrm>
            <a:off x="3044653" y="8813093"/>
            <a:ext cx="335548" cy="330201"/>
          </a:xfrm>
          <a:prstGeom prst="rect">
            <a:avLst/>
          </a:prstGeom>
          <a:ln w="25400">
            <a:solidFill>
              <a:srgbClr val="33333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注意"/>
          <p:cNvSpPr txBox="1"/>
          <p:nvPr/>
        </p:nvSpPr>
        <p:spPr>
          <a:xfrm>
            <a:off x="6151041" y="44704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注意</a:t>
            </a:r>
          </a:p>
        </p:txBody>
      </p:sp>
      <p:sp>
        <p:nvSpPr>
          <p:cNvPr id="513" name="次のスライドには答えが書かれています"/>
          <p:cNvSpPr txBox="1"/>
          <p:nvPr/>
        </p:nvSpPr>
        <p:spPr>
          <a:xfrm>
            <a:off x="3726357" y="4972881"/>
            <a:ext cx="55732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次のスライドには</a:t>
            </a:r>
            <a:r>
              <a:rPr>
                <a:solidFill>
                  <a:srgbClr val="5AC5E3"/>
                </a:solidFill>
              </a:rPr>
              <a:t>答え</a:t>
            </a:r>
            <a:r>
              <a:t>が書かれています</a:t>
            </a:r>
          </a:p>
        </p:txBody>
      </p:sp>
      <p:sp>
        <p:nvSpPr>
          <p:cNvPr id="514" name="！"/>
          <p:cNvSpPr/>
          <p:nvPr/>
        </p:nvSpPr>
        <p:spPr>
          <a:xfrm>
            <a:off x="4876538" y="1123119"/>
            <a:ext cx="3251724" cy="325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fill="norm" stroke="1" extrusionOk="0">
                <a:moveTo>
                  <a:pt x="10685" y="0"/>
                </a:moveTo>
                <a:cubicBezTo>
                  <a:pt x="9798" y="0"/>
                  <a:pt x="9001" y="498"/>
                  <a:pt x="8605" y="1300"/>
                </a:cubicBezTo>
                <a:lnTo>
                  <a:pt x="248" y="18197"/>
                </a:lnTo>
                <a:cubicBezTo>
                  <a:pt x="-115" y="18931"/>
                  <a:pt x="-79" y="19786"/>
                  <a:pt x="348" y="20484"/>
                </a:cubicBezTo>
                <a:cubicBezTo>
                  <a:pt x="775" y="21183"/>
                  <a:pt x="1515" y="21600"/>
                  <a:pt x="2327" y="21600"/>
                </a:cubicBezTo>
                <a:lnTo>
                  <a:pt x="19042" y="21600"/>
                </a:lnTo>
                <a:cubicBezTo>
                  <a:pt x="19853" y="21600"/>
                  <a:pt x="20593" y="21183"/>
                  <a:pt x="21020" y="20484"/>
                </a:cubicBezTo>
                <a:cubicBezTo>
                  <a:pt x="21447" y="19786"/>
                  <a:pt x="21485" y="18931"/>
                  <a:pt x="21122" y="18197"/>
                </a:cubicBezTo>
                <a:lnTo>
                  <a:pt x="12765" y="1300"/>
                </a:lnTo>
                <a:cubicBezTo>
                  <a:pt x="12369" y="498"/>
                  <a:pt x="11572" y="0"/>
                  <a:pt x="10685" y="0"/>
                </a:cubicBezTo>
                <a:close/>
                <a:moveTo>
                  <a:pt x="10685" y="744"/>
                </a:moveTo>
                <a:cubicBezTo>
                  <a:pt x="11291" y="744"/>
                  <a:pt x="11836" y="1084"/>
                  <a:pt x="12108" y="1632"/>
                </a:cubicBezTo>
                <a:lnTo>
                  <a:pt x="20464" y="18530"/>
                </a:lnTo>
                <a:cubicBezTo>
                  <a:pt x="20712" y="19032"/>
                  <a:pt x="20686" y="19615"/>
                  <a:pt x="20394" y="20093"/>
                </a:cubicBezTo>
                <a:cubicBezTo>
                  <a:pt x="20102" y="20570"/>
                  <a:pt x="19597" y="20856"/>
                  <a:pt x="19042" y="20856"/>
                </a:cubicBezTo>
                <a:lnTo>
                  <a:pt x="2327" y="20856"/>
                </a:lnTo>
                <a:cubicBezTo>
                  <a:pt x="1772" y="20856"/>
                  <a:pt x="1266" y="20570"/>
                  <a:pt x="974" y="20093"/>
                </a:cubicBezTo>
                <a:cubicBezTo>
                  <a:pt x="683" y="19615"/>
                  <a:pt x="658" y="19032"/>
                  <a:pt x="906" y="18530"/>
                </a:cubicBezTo>
                <a:lnTo>
                  <a:pt x="9262" y="1632"/>
                </a:lnTo>
                <a:cubicBezTo>
                  <a:pt x="9534" y="1084"/>
                  <a:pt x="10079" y="744"/>
                  <a:pt x="10685" y="744"/>
                </a:cubicBezTo>
                <a:close/>
                <a:moveTo>
                  <a:pt x="10685" y="1384"/>
                </a:moveTo>
                <a:cubicBezTo>
                  <a:pt x="10315" y="1384"/>
                  <a:pt x="9996" y="1585"/>
                  <a:pt x="9830" y="1919"/>
                </a:cubicBezTo>
                <a:lnTo>
                  <a:pt x="1472" y="18817"/>
                </a:lnTo>
                <a:cubicBezTo>
                  <a:pt x="1323" y="19118"/>
                  <a:pt x="1338" y="19470"/>
                  <a:pt x="1514" y="19757"/>
                </a:cubicBezTo>
                <a:cubicBezTo>
                  <a:pt x="1689" y="20044"/>
                  <a:pt x="1993" y="20214"/>
                  <a:pt x="2327" y="20214"/>
                </a:cubicBezTo>
                <a:lnTo>
                  <a:pt x="19042" y="20214"/>
                </a:lnTo>
                <a:cubicBezTo>
                  <a:pt x="19375" y="20214"/>
                  <a:pt x="19679" y="20044"/>
                  <a:pt x="19855" y="19757"/>
                </a:cubicBezTo>
                <a:cubicBezTo>
                  <a:pt x="20030" y="19470"/>
                  <a:pt x="20046" y="19118"/>
                  <a:pt x="19896" y="18817"/>
                </a:cubicBezTo>
                <a:lnTo>
                  <a:pt x="11540" y="1919"/>
                </a:lnTo>
                <a:cubicBezTo>
                  <a:pt x="11374" y="1585"/>
                  <a:pt x="11055" y="1384"/>
                  <a:pt x="10685" y="1384"/>
                </a:cubicBezTo>
                <a:close/>
              </a:path>
            </a:pathLst>
          </a:custGeom>
          <a:solidFill>
            <a:srgbClr val="FFC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0">
                <a:solidFill>
                  <a:srgbClr val="FFFFFF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！</a:t>
            </a:r>
          </a:p>
        </p:txBody>
      </p:sp>
      <p:sp>
        <p:nvSpPr>
          <p:cNvPr id="515" name="もう少し頑張りたい！"/>
          <p:cNvSpPr txBox="1"/>
          <p:nvPr/>
        </p:nvSpPr>
        <p:spPr>
          <a:xfrm>
            <a:off x="1284820" y="7741691"/>
            <a:ext cx="31623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もう少し頑張りたい！</a:t>
            </a:r>
          </a:p>
        </p:txBody>
      </p:sp>
      <p:sp>
        <p:nvSpPr>
          <p:cNvPr id="516" name="矢印"/>
          <p:cNvSpPr/>
          <p:nvPr/>
        </p:nvSpPr>
        <p:spPr>
          <a:xfrm>
            <a:off x="10052143" y="6084961"/>
            <a:ext cx="1193639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17" name="矢印"/>
          <p:cNvSpPr/>
          <p:nvPr/>
        </p:nvSpPr>
        <p:spPr>
          <a:xfrm flipH="1">
            <a:off x="1907283" y="6084961"/>
            <a:ext cx="1193638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18" name="できた！ or ギブアップ…"/>
          <p:cNvSpPr txBox="1"/>
          <p:nvPr/>
        </p:nvSpPr>
        <p:spPr>
          <a:xfrm>
            <a:off x="8285941" y="7741691"/>
            <a:ext cx="37194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できた！ or ギブアップ…</a:t>
            </a:r>
          </a:p>
        </p:txBody>
      </p:sp>
      <p:sp>
        <p:nvSpPr>
          <p:cNvPr id="519" name="戻る"/>
          <p:cNvSpPr txBox="1"/>
          <p:nvPr/>
        </p:nvSpPr>
        <p:spPr>
          <a:xfrm>
            <a:off x="2142070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戻る</a:t>
            </a:r>
          </a:p>
        </p:txBody>
      </p:sp>
      <p:sp>
        <p:nvSpPr>
          <p:cNvPr id="520" name="進む"/>
          <p:cNvSpPr txBox="1"/>
          <p:nvPr/>
        </p:nvSpPr>
        <p:spPr>
          <a:xfrm>
            <a:off x="10287012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進む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スクリーンショット 2020-07-03 11.56.19.png" descr="スクリーンショット 2020-07-03 11.56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5271" y="2949705"/>
            <a:ext cx="8034258" cy="2700783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四角形"/>
          <p:cNvSpPr/>
          <p:nvPr/>
        </p:nvSpPr>
        <p:spPr>
          <a:xfrm>
            <a:off x="2634719" y="4940300"/>
            <a:ext cx="3514202" cy="433214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24" name="問題3-3：UIを扱えるようにしよう！"/>
          <p:cNvSpPr txBox="1"/>
          <p:nvPr/>
        </p:nvSpPr>
        <p:spPr>
          <a:xfrm>
            <a:off x="1034343" y="976134"/>
            <a:ext cx="52709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問題3-3</a:t>
            </a:r>
            <a:r>
              <a:t>：UIを扱えるようにしよう！</a:t>
            </a:r>
          </a:p>
        </p:txBody>
      </p:sp>
      <p:sp>
        <p:nvSpPr>
          <p:cNvPr id="525" name="スクリプトの一番上のところに書くよ！"/>
          <p:cNvSpPr txBox="1"/>
          <p:nvPr/>
        </p:nvSpPr>
        <p:spPr>
          <a:xfrm>
            <a:off x="3702050" y="6397494"/>
            <a:ext cx="56007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スクリプトの一番上のところに書くよ！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問題3-4：変えたいTextをスクリプトと結びつけよう！"/>
          <p:cNvSpPr txBox="1"/>
          <p:nvPr/>
        </p:nvSpPr>
        <p:spPr>
          <a:xfrm>
            <a:off x="1008943" y="976134"/>
            <a:ext cx="77656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問題3-4</a:t>
            </a:r>
            <a:r>
              <a:t>：変えたいTextをスクリプトと結びつけよう！</a:t>
            </a:r>
          </a:p>
        </p:txBody>
      </p:sp>
      <p:pic>
        <p:nvPicPr>
          <p:cNvPr id="528" name="スクリーンショット 2020-07-03 11.59.52.png" descr="スクリーンショット 2020-07-03 11.59.52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5701"/>
          <a:stretch>
            <a:fillRect/>
          </a:stretch>
        </p:blipFill>
        <p:spPr>
          <a:xfrm>
            <a:off x="3116829" y="3875680"/>
            <a:ext cx="6771297" cy="10087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スクリーンショット 2020-07-03 11.59.52.png" descr="スクリーンショット 2020-07-03 11.59.52.png"/>
          <p:cNvPicPr>
            <a:picLocks noChangeAspect="1"/>
          </p:cNvPicPr>
          <p:nvPr/>
        </p:nvPicPr>
        <p:blipFill>
          <a:blip r:embed="rId2">
            <a:extLst/>
          </a:blip>
          <a:srcRect l="0" t="69126" r="0" b="0"/>
          <a:stretch>
            <a:fillRect/>
          </a:stretch>
        </p:blipFill>
        <p:spPr>
          <a:xfrm>
            <a:off x="3116829" y="5363565"/>
            <a:ext cx="6796669" cy="2186214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~中略~"/>
          <p:cNvSpPr txBox="1"/>
          <p:nvPr/>
        </p:nvSpPr>
        <p:spPr>
          <a:xfrm>
            <a:off x="6138735" y="4902100"/>
            <a:ext cx="727330" cy="29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~中略~</a:t>
            </a:r>
          </a:p>
        </p:txBody>
      </p:sp>
      <p:sp>
        <p:nvSpPr>
          <p:cNvPr id="531" name="・条件"/>
          <p:cNvSpPr txBox="1"/>
          <p:nvPr/>
        </p:nvSpPr>
        <p:spPr>
          <a:xfrm>
            <a:off x="1162049" y="1719421"/>
            <a:ext cx="1028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532" name="変数名は 「mission1Text」として宣言する"/>
          <p:cNvSpPr txBox="1"/>
          <p:nvPr/>
        </p:nvSpPr>
        <p:spPr>
          <a:xfrm>
            <a:off x="1575871" y="2844800"/>
            <a:ext cx="632703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変数名は 「</a:t>
            </a:r>
            <a:r>
              <a:rPr>
                <a:solidFill>
                  <a:srgbClr val="E94579"/>
                </a:solidFill>
              </a:rPr>
              <a:t>mission1Text</a:t>
            </a:r>
            <a:r>
              <a:t>」として宣言する</a:t>
            </a:r>
          </a:p>
        </p:txBody>
      </p:sp>
      <p:sp>
        <p:nvSpPr>
          <p:cNvPr id="533" name="変数の型は 「Text」型"/>
          <p:cNvSpPr txBox="1"/>
          <p:nvPr/>
        </p:nvSpPr>
        <p:spPr>
          <a:xfrm>
            <a:off x="1575871" y="2200927"/>
            <a:ext cx="33573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変数の型は 「</a:t>
            </a:r>
            <a:r>
              <a:rPr>
                <a:solidFill>
                  <a:srgbClr val="E94579"/>
                </a:solidFill>
              </a:rPr>
              <a:t>Text</a:t>
            </a:r>
            <a:r>
              <a:t>」</a:t>
            </a:r>
            <a:r>
              <a:rPr>
                <a:solidFill>
                  <a:srgbClr val="E94579"/>
                </a:solidFill>
              </a:rPr>
              <a:t>型</a:t>
            </a:r>
          </a:p>
        </p:txBody>
      </p:sp>
      <p:sp>
        <p:nvSpPr>
          <p:cNvPr id="534" name="？"/>
          <p:cNvSpPr/>
          <p:nvPr/>
        </p:nvSpPr>
        <p:spPr>
          <a:xfrm>
            <a:off x="4439532" y="6165367"/>
            <a:ext cx="574317" cy="379582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535" name="？"/>
          <p:cNvSpPr/>
          <p:nvPr/>
        </p:nvSpPr>
        <p:spPr>
          <a:xfrm>
            <a:off x="5068018" y="6165367"/>
            <a:ext cx="1411016" cy="379582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536" name="←わからない時は、チェックして先に進もう！"/>
          <p:cNvSpPr txBox="1"/>
          <p:nvPr/>
        </p:nvSpPr>
        <p:spPr>
          <a:xfrm>
            <a:off x="3472986" y="8770391"/>
            <a:ext cx="6499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←わからない時は、チェックして先に進もう！</a:t>
            </a:r>
          </a:p>
        </p:txBody>
      </p:sp>
      <p:sp>
        <p:nvSpPr>
          <p:cNvPr id="537" name="正方形"/>
          <p:cNvSpPr/>
          <p:nvPr/>
        </p:nvSpPr>
        <p:spPr>
          <a:xfrm>
            <a:off x="3044653" y="8813093"/>
            <a:ext cx="335548" cy="330201"/>
          </a:xfrm>
          <a:prstGeom prst="rect">
            <a:avLst/>
          </a:prstGeom>
          <a:ln w="25400">
            <a:solidFill>
              <a:srgbClr val="33333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注意"/>
          <p:cNvSpPr txBox="1"/>
          <p:nvPr/>
        </p:nvSpPr>
        <p:spPr>
          <a:xfrm>
            <a:off x="6151041" y="44704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注意</a:t>
            </a:r>
          </a:p>
        </p:txBody>
      </p:sp>
      <p:sp>
        <p:nvSpPr>
          <p:cNvPr id="540" name="次のスライドには答えが書かれています"/>
          <p:cNvSpPr txBox="1"/>
          <p:nvPr/>
        </p:nvSpPr>
        <p:spPr>
          <a:xfrm>
            <a:off x="3726357" y="4972881"/>
            <a:ext cx="55732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次のスライドには</a:t>
            </a:r>
            <a:r>
              <a:rPr>
                <a:solidFill>
                  <a:srgbClr val="5AC5E3"/>
                </a:solidFill>
              </a:rPr>
              <a:t>答え</a:t>
            </a:r>
            <a:r>
              <a:t>が書かれています</a:t>
            </a:r>
          </a:p>
        </p:txBody>
      </p:sp>
      <p:sp>
        <p:nvSpPr>
          <p:cNvPr id="541" name="！"/>
          <p:cNvSpPr/>
          <p:nvPr/>
        </p:nvSpPr>
        <p:spPr>
          <a:xfrm>
            <a:off x="4876538" y="1123119"/>
            <a:ext cx="3251724" cy="325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fill="norm" stroke="1" extrusionOk="0">
                <a:moveTo>
                  <a:pt x="10685" y="0"/>
                </a:moveTo>
                <a:cubicBezTo>
                  <a:pt x="9798" y="0"/>
                  <a:pt x="9001" y="498"/>
                  <a:pt x="8605" y="1300"/>
                </a:cubicBezTo>
                <a:lnTo>
                  <a:pt x="248" y="18197"/>
                </a:lnTo>
                <a:cubicBezTo>
                  <a:pt x="-115" y="18931"/>
                  <a:pt x="-79" y="19786"/>
                  <a:pt x="348" y="20484"/>
                </a:cubicBezTo>
                <a:cubicBezTo>
                  <a:pt x="775" y="21183"/>
                  <a:pt x="1515" y="21600"/>
                  <a:pt x="2327" y="21600"/>
                </a:cubicBezTo>
                <a:lnTo>
                  <a:pt x="19042" y="21600"/>
                </a:lnTo>
                <a:cubicBezTo>
                  <a:pt x="19853" y="21600"/>
                  <a:pt x="20593" y="21183"/>
                  <a:pt x="21020" y="20484"/>
                </a:cubicBezTo>
                <a:cubicBezTo>
                  <a:pt x="21447" y="19786"/>
                  <a:pt x="21485" y="18931"/>
                  <a:pt x="21122" y="18197"/>
                </a:cubicBezTo>
                <a:lnTo>
                  <a:pt x="12765" y="1300"/>
                </a:lnTo>
                <a:cubicBezTo>
                  <a:pt x="12369" y="498"/>
                  <a:pt x="11572" y="0"/>
                  <a:pt x="10685" y="0"/>
                </a:cubicBezTo>
                <a:close/>
                <a:moveTo>
                  <a:pt x="10685" y="744"/>
                </a:moveTo>
                <a:cubicBezTo>
                  <a:pt x="11291" y="744"/>
                  <a:pt x="11836" y="1084"/>
                  <a:pt x="12108" y="1632"/>
                </a:cubicBezTo>
                <a:lnTo>
                  <a:pt x="20464" y="18530"/>
                </a:lnTo>
                <a:cubicBezTo>
                  <a:pt x="20712" y="19032"/>
                  <a:pt x="20686" y="19615"/>
                  <a:pt x="20394" y="20093"/>
                </a:cubicBezTo>
                <a:cubicBezTo>
                  <a:pt x="20102" y="20570"/>
                  <a:pt x="19597" y="20856"/>
                  <a:pt x="19042" y="20856"/>
                </a:cubicBezTo>
                <a:lnTo>
                  <a:pt x="2327" y="20856"/>
                </a:lnTo>
                <a:cubicBezTo>
                  <a:pt x="1772" y="20856"/>
                  <a:pt x="1266" y="20570"/>
                  <a:pt x="974" y="20093"/>
                </a:cubicBezTo>
                <a:cubicBezTo>
                  <a:pt x="683" y="19615"/>
                  <a:pt x="658" y="19032"/>
                  <a:pt x="906" y="18530"/>
                </a:cubicBezTo>
                <a:lnTo>
                  <a:pt x="9262" y="1632"/>
                </a:lnTo>
                <a:cubicBezTo>
                  <a:pt x="9534" y="1084"/>
                  <a:pt x="10079" y="744"/>
                  <a:pt x="10685" y="744"/>
                </a:cubicBezTo>
                <a:close/>
                <a:moveTo>
                  <a:pt x="10685" y="1384"/>
                </a:moveTo>
                <a:cubicBezTo>
                  <a:pt x="10315" y="1384"/>
                  <a:pt x="9996" y="1585"/>
                  <a:pt x="9830" y="1919"/>
                </a:cubicBezTo>
                <a:lnTo>
                  <a:pt x="1472" y="18817"/>
                </a:lnTo>
                <a:cubicBezTo>
                  <a:pt x="1323" y="19118"/>
                  <a:pt x="1338" y="19470"/>
                  <a:pt x="1514" y="19757"/>
                </a:cubicBezTo>
                <a:cubicBezTo>
                  <a:pt x="1689" y="20044"/>
                  <a:pt x="1993" y="20214"/>
                  <a:pt x="2327" y="20214"/>
                </a:cubicBezTo>
                <a:lnTo>
                  <a:pt x="19042" y="20214"/>
                </a:lnTo>
                <a:cubicBezTo>
                  <a:pt x="19375" y="20214"/>
                  <a:pt x="19679" y="20044"/>
                  <a:pt x="19855" y="19757"/>
                </a:cubicBezTo>
                <a:cubicBezTo>
                  <a:pt x="20030" y="19470"/>
                  <a:pt x="20046" y="19118"/>
                  <a:pt x="19896" y="18817"/>
                </a:cubicBezTo>
                <a:lnTo>
                  <a:pt x="11540" y="1919"/>
                </a:lnTo>
                <a:cubicBezTo>
                  <a:pt x="11374" y="1585"/>
                  <a:pt x="11055" y="1384"/>
                  <a:pt x="10685" y="1384"/>
                </a:cubicBezTo>
                <a:close/>
              </a:path>
            </a:pathLst>
          </a:custGeom>
          <a:solidFill>
            <a:srgbClr val="FFC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0">
                <a:solidFill>
                  <a:srgbClr val="FFFFFF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！</a:t>
            </a:r>
          </a:p>
        </p:txBody>
      </p:sp>
      <p:sp>
        <p:nvSpPr>
          <p:cNvPr id="542" name="もう少し頑張りたい！"/>
          <p:cNvSpPr txBox="1"/>
          <p:nvPr/>
        </p:nvSpPr>
        <p:spPr>
          <a:xfrm>
            <a:off x="1284820" y="7741691"/>
            <a:ext cx="31623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もう少し頑張りたい！</a:t>
            </a:r>
          </a:p>
        </p:txBody>
      </p:sp>
      <p:sp>
        <p:nvSpPr>
          <p:cNvPr id="543" name="矢印"/>
          <p:cNvSpPr/>
          <p:nvPr/>
        </p:nvSpPr>
        <p:spPr>
          <a:xfrm>
            <a:off x="10052143" y="6084961"/>
            <a:ext cx="1193639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44" name="矢印"/>
          <p:cNvSpPr/>
          <p:nvPr/>
        </p:nvSpPr>
        <p:spPr>
          <a:xfrm flipH="1">
            <a:off x="1907283" y="6084961"/>
            <a:ext cx="1193638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45" name="できた！ or ギブアップ…"/>
          <p:cNvSpPr txBox="1"/>
          <p:nvPr/>
        </p:nvSpPr>
        <p:spPr>
          <a:xfrm>
            <a:off x="8285941" y="7741691"/>
            <a:ext cx="37194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できた！ or ギブアップ…</a:t>
            </a:r>
          </a:p>
        </p:txBody>
      </p:sp>
      <p:sp>
        <p:nvSpPr>
          <p:cNvPr id="546" name="戻る"/>
          <p:cNvSpPr txBox="1"/>
          <p:nvPr/>
        </p:nvSpPr>
        <p:spPr>
          <a:xfrm>
            <a:off x="2142070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戻る</a:t>
            </a:r>
          </a:p>
        </p:txBody>
      </p:sp>
      <p:sp>
        <p:nvSpPr>
          <p:cNvPr id="547" name="進む"/>
          <p:cNvSpPr txBox="1"/>
          <p:nvPr/>
        </p:nvSpPr>
        <p:spPr>
          <a:xfrm>
            <a:off x="10287012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進む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スクリーンショット 2020-07-03 11.59.52.png" descr="スクリーンショット 2020-07-03 11.59.52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5701"/>
          <a:stretch>
            <a:fillRect/>
          </a:stretch>
        </p:blipFill>
        <p:spPr>
          <a:xfrm>
            <a:off x="3116829" y="3875680"/>
            <a:ext cx="6771297" cy="10087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50" name="スクリーンショット 2020-07-03 11.59.52.png" descr="スクリーンショット 2020-07-03 11.59.52.png"/>
          <p:cNvPicPr>
            <a:picLocks noChangeAspect="1"/>
          </p:cNvPicPr>
          <p:nvPr/>
        </p:nvPicPr>
        <p:blipFill>
          <a:blip r:embed="rId2">
            <a:extLst/>
          </a:blip>
          <a:srcRect l="0" t="69126" r="0" b="0"/>
          <a:stretch>
            <a:fillRect/>
          </a:stretch>
        </p:blipFill>
        <p:spPr>
          <a:xfrm>
            <a:off x="3116829" y="5363565"/>
            <a:ext cx="6796669" cy="2186214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~中略~"/>
          <p:cNvSpPr txBox="1"/>
          <p:nvPr/>
        </p:nvSpPr>
        <p:spPr>
          <a:xfrm>
            <a:off x="6138735" y="4902100"/>
            <a:ext cx="727330" cy="29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~中略~</a:t>
            </a:r>
          </a:p>
        </p:txBody>
      </p:sp>
      <p:sp>
        <p:nvSpPr>
          <p:cNvPr id="552" name="四角形"/>
          <p:cNvSpPr/>
          <p:nvPr/>
        </p:nvSpPr>
        <p:spPr>
          <a:xfrm>
            <a:off x="3612619" y="6180261"/>
            <a:ext cx="3031801" cy="381001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53" name="問題3-4：変えたいTextをスクリプトと結びつけよう！"/>
          <p:cNvSpPr txBox="1"/>
          <p:nvPr/>
        </p:nvSpPr>
        <p:spPr>
          <a:xfrm>
            <a:off x="1008943" y="976134"/>
            <a:ext cx="77656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問題3-4</a:t>
            </a:r>
            <a:r>
              <a:t>：変えたいTextをスクリプトと結びつけよう！</a:t>
            </a:r>
          </a:p>
        </p:txBody>
      </p:sp>
      <p:sp>
        <p:nvSpPr>
          <p:cNvPr id="554" name="・条件"/>
          <p:cNvSpPr txBox="1"/>
          <p:nvPr/>
        </p:nvSpPr>
        <p:spPr>
          <a:xfrm>
            <a:off x="1162049" y="1719421"/>
            <a:ext cx="1028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555" name="変数名は 「mission1Text」として宣言する"/>
          <p:cNvSpPr txBox="1"/>
          <p:nvPr/>
        </p:nvSpPr>
        <p:spPr>
          <a:xfrm>
            <a:off x="1575871" y="2844800"/>
            <a:ext cx="632703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変数名は 「</a:t>
            </a:r>
            <a:r>
              <a:rPr>
                <a:solidFill>
                  <a:srgbClr val="E94579"/>
                </a:solidFill>
              </a:rPr>
              <a:t>mission1Text</a:t>
            </a:r>
            <a:r>
              <a:t>」として宣言する</a:t>
            </a:r>
          </a:p>
        </p:txBody>
      </p:sp>
      <p:sp>
        <p:nvSpPr>
          <p:cNvPr id="556" name="変数の型は 「Text」型"/>
          <p:cNvSpPr txBox="1"/>
          <p:nvPr/>
        </p:nvSpPr>
        <p:spPr>
          <a:xfrm>
            <a:off x="1575871" y="2200927"/>
            <a:ext cx="33573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変数の型は 「</a:t>
            </a:r>
            <a:r>
              <a:rPr>
                <a:solidFill>
                  <a:srgbClr val="E94579"/>
                </a:solidFill>
              </a:rPr>
              <a:t>Text</a:t>
            </a:r>
            <a:r>
              <a:t>」</a:t>
            </a:r>
            <a:r>
              <a:rPr>
                <a:solidFill>
                  <a:srgbClr val="E94579"/>
                </a:solidFill>
              </a:rPr>
              <a:t>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スクリーンショット 2020-07-03 12.08.29.png" descr="スクリーンショット 2020-07-03 12.08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0841" y="5521338"/>
            <a:ext cx="35560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9" name="スクリーンショット 2020-07-03 12.06.01.png" descr="スクリーンショット 2020-07-03 12.06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5465" y="2616182"/>
            <a:ext cx="3251201" cy="3717957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Mission1テキスト"/>
          <p:cNvSpPr txBox="1"/>
          <p:nvPr/>
        </p:nvSpPr>
        <p:spPr>
          <a:xfrm>
            <a:off x="2276511" y="6477476"/>
            <a:ext cx="276910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Mission1テキスト</a:t>
            </a:r>
          </a:p>
        </p:txBody>
      </p:sp>
      <p:sp>
        <p:nvSpPr>
          <p:cNvPr id="561" name="矢印"/>
          <p:cNvSpPr/>
          <p:nvPr/>
        </p:nvSpPr>
        <p:spPr>
          <a:xfrm flipH="1" rot="11350682">
            <a:off x="5484127" y="5544531"/>
            <a:ext cx="2502897" cy="298266"/>
          </a:xfrm>
          <a:prstGeom prst="rightArrow">
            <a:avLst>
              <a:gd name="adj1" fmla="val 37783"/>
              <a:gd name="adj2" fmla="val 60576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62" name="四角形"/>
          <p:cNvSpPr/>
          <p:nvPr/>
        </p:nvSpPr>
        <p:spPr>
          <a:xfrm>
            <a:off x="7591972" y="5970289"/>
            <a:ext cx="3153740" cy="259384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63" name="Playerスクリプトに…"/>
          <p:cNvSpPr txBox="1"/>
          <p:nvPr/>
        </p:nvSpPr>
        <p:spPr>
          <a:xfrm>
            <a:off x="7787220" y="6519162"/>
            <a:ext cx="297119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Playerスクリプトに</a:t>
            </a:r>
          </a:p>
          <a:p>
            <a:pPr/>
            <a:r>
              <a:t>関連付けしよう！</a:t>
            </a:r>
          </a:p>
        </p:txBody>
      </p:sp>
      <p:sp>
        <p:nvSpPr>
          <p:cNvPr id="564" name="変えたいTextをスクリプトと結びつけよう！"/>
          <p:cNvSpPr txBox="1"/>
          <p:nvPr/>
        </p:nvSpPr>
        <p:spPr>
          <a:xfrm>
            <a:off x="1034343" y="976134"/>
            <a:ext cx="629168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変えたいTextをスクリプトと結びつけよう！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問題3-5：Textの中身を変えよう！"/>
          <p:cNvSpPr txBox="1"/>
          <p:nvPr/>
        </p:nvSpPr>
        <p:spPr>
          <a:xfrm>
            <a:off x="1034343" y="976134"/>
            <a:ext cx="503468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問題3-5</a:t>
            </a:r>
            <a:r>
              <a:t>：Textの中身を変えよう！</a:t>
            </a:r>
          </a:p>
        </p:txBody>
      </p:sp>
      <p:pic>
        <p:nvPicPr>
          <p:cNvPr id="567" name="スクリーンショット 2020-07-03 12.14.12.png" descr="スクリーンショット 2020-07-03 12.14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0291" y="2671015"/>
            <a:ext cx="6952556" cy="5535369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・条件"/>
          <p:cNvSpPr txBox="1"/>
          <p:nvPr/>
        </p:nvSpPr>
        <p:spPr>
          <a:xfrm>
            <a:off x="1165745" y="1603820"/>
            <a:ext cx="10287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569" name="「mission1Text」の中身を「ミッション 1：CLEAR!」に変える"/>
          <p:cNvSpPr txBox="1"/>
          <p:nvPr/>
        </p:nvSpPr>
        <p:spPr>
          <a:xfrm>
            <a:off x="1854695" y="2010220"/>
            <a:ext cx="9302802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「</a:t>
            </a:r>
            <a:r>
              <a:rPr>
                <a:solidFill>
                  <a:srgbClr val="E94579"/>
                </a:solidFill>
              </a:rPr>
              <a:t>mission1Text</a:t>
            </a:r>
            <a:r>
              <a:t>」の中身を「</a:t>
            </a:r>
            <a:r>
              <a:rPr>
                <a:solidFill>
                  <a:srgbClr val="E94579"/>
                </a:solidFill>
              </a:rPr>
              <a:t>ミッション 1：CLEAR!</a:t>
            </a:r>
            <a:r>
              <a:t>」に変える</a:t>
            </a:r>
          </a:p>
        </p:txBody>
      </p:sp>
      <p:sp>
        <p:nvSpPr>
          <p:cNvPr id="570" name="？"/>
          <p:cNvSpPr/>
          <p:nvPr/>
        </p:nvSpPr>
        <p:spPr>
          <a:xfrm>
            <a:off x="4111560" y="5438699"/>
            <a:ext cx="2044230" cy="302540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571" name="←わからない時は、チェックして先に進もう！"/>
          <p:cNvSpPr txBox="1"/>
          <p:nvPr/>
        </p:nvSpPr>
        <p:spPr>
          <a:xfrm>
            <a:off x="3472986" y="8770391"/>
            <a:ext cx="6499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←わからない時は、チェックして先に進もう！</a:t>
            </a:r>
          </a:p>
        </p:txBody>
      </p:sp>
      <p:sp>
        <p:nvSpPr>
          <p:cNvPr id="572" name="正方形"/>
          <p:cNvSpPr/>
          <p:nvPr/>
        </p:nvSpPr>
        <p:spPr>
          <a:xfrm>
            <a:off x="3044653" y="8813093"/>
            <a:ext cx="335548" cy="330201"/>
          </a:xfrm>
          <a:prstGeom prst="rect">
            <a:avLst/>
          </a:prstGeom>
          <a:ln w="25400">
            <a:solidFill>
              <a:srgbClr val="33333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hapter1"/>
          <p:cNvSpPr txBox="1"/>
          <p:nvPr/>
        </p:nvSpPr>
        <p:spPr>
          <a:xfrm>
            <a:off x="5104804" y="2255585"/>
            <a:ext cx="279519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B4ACA9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Chapter1</a:t>
            </a:r>
          </a:p>
        </p:txBody>
      </p:sp>
      <p:sp>
        <p:nvSpPr>
          <p:cNvPr id="171" name="Unityちゃんを…"/>
          <p:cNvSpPr txBox="1"/>
          <p:nvPr/>
        </p:nvSpPr>
        <p:spPr>
          <a:xfrm>
            <a:off x="2254249" y="4127500"/>
            <a:ext cx="849630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>
                <a:latin typeface="CP Font"/>
                <a:ea typeface="CP Font"/>
                <a:cs typeface="CP Font"/>
                <a:sym typeface="CP Font"/>
              </a:defRPr>
            </a:pPr>
            <a:r>
              <a:t>Unityちゃんを</a:t>
            </a:r>
          </a:p>
          <a:p>
            <a:pPr>
              <a:defRPr sz="6000">
                <a:latin typeface="CP Font"/>
                <a:ea typeface="CP Font"/>
                <a:cs typeface="CP Font"/>
                <a:sym typeface="CP Font"/>
              </a:defRPr>
            </a:pPr>
            <a:r>
              <a:rPr>
                <a:solidFill>
                  <a:srgbClr val="E94579"/>
                </a:solidFill>
              </a:rPr>
              <a:t>左右キー</a:t>
            </a:r>
            <a:r>
              <a:rPr sz="5000"/>
              <a:t>で</a:t>
            </a:r>
            <a:r>
              <a:rPr>
                <a:solidFill>
                  <a:srgbClr val="E94579"/>
                </a:solidFill>
              </a:rPr>
              <a:t>移動</a:t>
            </a:r>
            <a:r>
              <a:rPr sz="5000"/>
              <a:t>させよう！</a:t>
            </a:r>
          </a:p>
        </p:txBody>
      </p:sp>
      <p:sp>
        <p:nvSpPr>
          <p:cNvPr id="172" name="全4問"/>
          <p:cNvSpPr txBox="1"/>
          <p:nvPr/>
        </p:nvSpPr>
        <p:spPr>
          <a:xfrm>
            <a:off x="5720953" y="6888415"/>
            <a:ext cx="156289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B4ACA9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全4問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注意"/>
          <p:cNvSpPr txBox="1"/>
          <p:nvPr/>
        </p:nvSpPr>
        <p:spPr>
          <a:xfrm>
            <a:off x="6151041" y="44704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注意</a:t>
            </a:r>
          </a:p>
        </p:txBody>
      </p:sp>
      <p:sp>
        <p:nvSpPr>
          <p:cNvPr id="575" name="次のスライドには答えが書かれています"/>
          <p:cNvSpPr txBox="1"/>
          <p:nvPr/>
        </p:nvSpPr>
        <p:spPr>
          <a:xfrm>
            <a:off x="3726357" y="4972881"/>
            <a:ext cx="55732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次のスライドには</a:t>
            </a:r>
            <a:r>
              <a:rPr>
                <a:solidFill>
                  <a:srgbClr val="5AC5E3"/>
                </a:solidFill>
              </a:rPr>
              <a:t>答え</a:t>
            </a:r>
            <a:r>
              <a:t>が書かれています</a:t>
            </a:r>
          </a:p>
        </p:txBody>
      </p:sp>
      <p:sp>
        <p:nvSpPr>
          <p:cNvPr id="576" name="！"/>
          <p:cNvSpPr/>
          <p:nvPr/>
        </p:nvSpPr>
        <p:spPr>
          <a:xfrm>
            <a:off x="4876538" y="1123119"/>
            <a:ext cx="3251724" cy="325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fill="norm" stroke="1" extrusionOk="0">
                <a:moveTo>
                  <a:pt x="10685" y="0"/>
                </a:moveTo>
                <a:cubicBezTo>
                  <a:pt x="9798" y="0"/>
                  <a:pt x="9001" y="498"/>
                  <a:pt x="8605" y="1300"/>
                </a:cubicBezTo>
                <a:lnTo>
                  <a:pt x="248" y="18197"/>
                </a:lnTo>
                <a:cubicBezTo>
                  <a:pt x="-115" y="18931"/>
                  <a:pt x="-79" y="19786"/>
                  <a:pt x="348" y="20484"/>
                </a:cubicBezTo>
                <a:cubicBezTo>
                  <a:pt x="775" y="21183"/>
                  <a:pt x="1515" y="21600"/>
                  <a:pt x="2327" y="21600"/>
                </a:cubicBezTo>
                <a:lnTo>
                  <a:pt x="19042" y="21600"/>
                </a:lnTo>
                <a:cubicBezTo>
                  <a:pt x="19853" y="21600"/>
                  <a:pt x="20593" y="21183"/>
                  <a:pt x="21020" y="20484"/>
                </a:cubicBezTo>
                <a:cubicBezTo>
                  <a:pt x="21447" y="19786"/>
                  <a:pt x="21485" y="18931"/>
                  <a:pt x="21122" y="18197"/>
                </a:cubicBezTo>
                <a:lnTo>
                  <a:pt x="12765" y="1300"/>
                </a:lnTo>
                <a:cubicBezTo>
                  <a:pt x="12369" y="498"/>
                  <a:pt x="11572" y="0"/>
                  <a:pt x="10685" y="0"/>
                </a:cubicBezTo>
                <a:close/>
                <a:moveTo>
                  <a:pt x="10685" y="744"/>
                </a:moveTo>
                <a:cubicBezTo>
                  <a:pt x="11291" y="744"/>
                  <a:pt x="11836" y="1084"/>
                  <a:pt x="12108" y="1632"/>
                </a:cubicBezTo>
                <a:lnTo>
                  <a:pt x="20464" y="18530"/>
                </a:lnTo>
                <a:cubicBezTo>
                  <a:pt x="20712" y="19032"/>
                  <a:pt x="20686" y="19615"/>
                  <a:pt x="20394" y="20093"/>
                </a:cubicBezTo>
                <a:cubicBezTo>
                  <a:pt x="20102" y="20570"/>
                  <a:pt x="19597" y="20856"/>
                  <a:pt x="19042" y="20856"/>
                </a:cubicBezTo>
                <a:lnTo>
                  <a:pt x="2327" y="20856"/>
                </a:lnTo>
                <a:cubicBezTo>
                  <a:pt x="1772" y="20856"/>
                  <a:pt x="1266" y="20570"/>
                  <a:pt x="974" y="20093"/>
                </a:cubicBezTo>
                <a:cubicBezTo>
                  <a:pt x="683" y="19615"/>
                  <a:pt x="658" y="19032"/>
                  <a:pt x="906" y="18530"/>
                </a:cubicBezTo>
                <a:lnTo>
                  <a:pt x="9262" y="1632"/>
                </a:lnTo>
                <a:cubicBezTo>
                  <a:pt x="9534" y="1084"/>
                  <a:pt x="10079" y="744"/>
                  <a:pt x="10685" y="744"/>
                </a:cubicBezTo>
                <a:close/>
                <a:moveTo>
                  <a:pt x="10685" y="1384"/>
                </a:moveTo>
                <a:cubicBezTo>
                  <a:pt x="10315" y="1384"/>
                  <a:pt x="9996" y="1585"/>
                  <a:pt x="9830" y="1919"/>
                </a:cubicBezTo>
                <a:lnTo>
                  <a:pt x="1472" y="18817"/>
                </a:lnTo>
                <a:cubicBezTo>
                  <a:pt x="1323" y="19118"/>
                  <a:pt x="1338" y="19470"/>
                  <a:pt x="1514" y="19757"/>
                </a:cubicBezTo>
                <a:cubicBezTo>
                  <a:pt x="1689" y="20044"/>
                  <a:pt x="1993" y="20214"/>
                  <a:pt x="2327" y="20214"/>
                </a:cubicBezTo>
                <a:lnTo>
                  <a:pt x="19042" y="20214"/>
                </a:lnTo>
                <a:cubicBezTo>
                  <a:pt x="19375" y="20214"/>
                  <a:pt x="19679" y="20044"/>
                  <a:pt x="19855" y="19757"/>
                </a:cubicBezTo>
                <a:cubicBezTo>
                  <a:pt x="20030" y="19470"/>
                  <a:pt x="20046" y="19118"/>
                  <a:pt x="19896" y="18817"/>
                </a:cubicBezTo>
                <a:lnTo>
                  <a:pt x="11540" y="1919"/>
                </a:lnTo>
                <a:cubicBezTo>
                  <a:pt x="11374" y="1585"/>
                  <a:pt x="11055" y="1384"/>
                  <a:pt x="10685" y="1384"/>
                </a:cubicBezTo>
                <a:close/>
              </a:path>
            </a:pathLst>
          </a:custGeom>
          <a:solidFill>
            <a:srgbClr val="FFC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0">
                <a:solidFill>
                  <a:srgbClr val="FFFFFF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！</a:t>
            </a:r>
          </a:p>
        </p:txBody>
      </p:sp>
      <p:sp>
        <p:nvSpPr>
          <p:cNvPr id="577" name="もう少し頑張りたい！"/>
          <p:cNvSpPr txBox="1"/>
          <p:nvPr/>
        </p:nvSpPr>
        <p:spPr>
          <a:xfrm>
            <a:off x="1284820" y="7741691"/>
            <a:ext cx="31623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もう少し頑張りたい！</a:t>
            </a:r>
          </a:p>
        </p:txBody>
      </p:sp>
      <p:sp>
        <p:nvSpPr>
          <p:cNvPr id="578" name="矢印"/>
          <p:cNvSpPr/>
          <p:nvPr/>
        </p:nvSpPr>
        <p:spPr>
          <a:xfrm>
            <a:off x="10052143" y="6084961"/>
            <a:ext cx="1193639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79" name="矢印"/>
          <p:cNvSpPr/>
          <p:nvPr/>
        </p:nvSpPr>
        <p:spPr>
          <a:xfrm flipH="1">
            <a:off x="1907283" y="6084961"/>
            <a:ext cx="1193638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80" name="できた！ or ギブアップ…"/>
          <p:cNvSpPr txBox="1"/>
          <p:nvPr/>
        </p:nvSpPr>
        <p:spPr>
          <a:xfrm>
            <a:off x="8285941" y="7741691"/>
            <a:ext cx="37194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できた！ or ギブアップ…</a:t>
            </a:r>
          </a:p>
        </p:txBody>
      </p:sp>
      <p:sp>
        <p:nvSpPr>
          <p:cNvPr id="581" name="戻る"/>
          <p:cNvSpPr txBox="1"/>
          <p:nvPr/>
        </p:nvSpPr>
        <p:spPr>
          <a:xfrm>
            <a:off x="2142070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戻る</a:t>
            </a:r>
          </a:p>
        </p:txBody>
      </p:sp>
      <p:sp>
        <p:nvSpPr>
          <p:cNvPr id="582" name="進む"/>
          <p:cNvSpPr txBox="1"/>
          <p:nvPr/>
        </p:nvSpPr>
        <p:spPr>
          <a:xfrm>
            <a:off x="10287012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進む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スクリーンショット 2020-07-03 12.14.12.png" descr="スクリーンショット 2020-07-03 12.14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0291" y="2671015"/>
            <a:ext cx="6952556" cy="5535369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四角形"/>
          <p:cNvSpPr/>
          <p:nvPr/>
        </p:nvSpPr>
        <p:spPr>
          <a:xfrm>
            <a:off x="4035856" y="5476799"/>
            <a:ext cx="5009288" cy="259384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86" name="問題3-5：Textの中身を変えよう！"/>
          <p:cNvSpPr txBox="1"/>
          <p:nvPr/>
        </p:nvSpPr>
        <p:spPr>
          <a:xfrm>
            <a:off x="1034343" y="976134"/>
            <a:ext cx="503468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問題3-5</a:t>
            </a:r>
            <a:r>
              <a:t>：Textの中身を変えよう！</a:t>
            </a:r>
          </a:p>
        </p:txBody>
      </p:sp>
      <p:sp>
        <p:nvSpPr>
          <p:cNvPr id="587" name="・条件"/>
          <p:cNvSpPr txBox="1"/>
          <p:nvPr/>
        </p:nvSpPr>
        <p:spPr>
          <a:xfrm>
            <a:off x="1165745" y="1603820"/>
            <a:ext cx="10287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588" name="「mission1Text」の中身を「ミッション 1：CLEAR!」に変える"/>
          <p:cNvSpPr txBox="1"/>
          <p:nvPr/>
        </p:nvSpPr>
        <p:spPr>
          <a:xfrm>
            <a:off x="1854695" y="2010220"/>
            <a:ext cx="9302802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「</a:t>
            </a:r>
            <a:r>
              <a:rPr>
                <a:solidFill>
                  <a:srgbClr val="E94579"/>
                </a:solidFill>
              </a:rPr>
              <a:t>mission1Text</a:t>
            </a:r>
            <a:r>
              <a:t>」の中身を「</a:t>
            </a:r>
            <a:r>
              <a:rPr>
                <a:solidFill>
                  <a:srgbClr val="E94579"/>
                </a:solidFill>
              </a:rPr>
              <a:t>ミッション 1：CLEAR!</a:t>
            </a:r>
            <a:r>
              <a:t>」に変える</a:t>
            </a:r>
          </a:p>
        </p:txBody>
      </p:sp>
      <p:sp>
        <p:nvSpPr>
          <p:cNvPr id="589" name="Textコンポーネントのtextパラメータを変更する"/>
          <p:cNvSpPr txBox="1"/>
          <p:nvPr/>
        </p:nvSpPr>
        <p:spPr>
          <a:xfrm>
            <a:off x="3461010" y="8476654"/>
            <a:ext cx="6082780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/>
            </a:pPr>
            <a:r>
              <a:rPr>
                <a:solidFill>
                  <a:srgbClr val="E94579"/>
                </a:solidFill>
              </a:rPr>
              <a:t>Textコンポーネント</a:t>
            </a:r>
            <a:r>
              <a:t>の</a:t>
            </a:r>
            <a:r>
              <a:rPr>
                <a:solidFill>
                  <a:srgbClr val="E94579"/>
                </a:solidFill>
              </a:rPr>
              <a:t>textパラメータ</a:t>
            </a:r>
            <a:r>
              <a:t>を変更する</a:t>
            </a:r>
          </a:p>
        </p:txBody>
      </p:sp>
      <p:sp>
        <p:nvSpPr>
          <p:cNvPr id="590" name="ややこしい…"/>
          <p:cNvSpPr txBox="1"/>
          <p:nvPr/>
        </p:nvSpPr>
        <p:spPr>
          <a:xfrm>
            <a:off x="9972847" y="8514754"/>
            <a:ext cx="1257301" cy="29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B4ACA9"/>
                </a:solidFill>
              </a:defRPr>
            </a:lvl1pPr>
          </a:lstStyle>
          <a:p>
            <a:pPr/>
            <a:r>
              <a:t>ややこしい…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スクリーンショット 2020-07-03 12.17.53.png" descr="スクリーンショット 2020-07-03 12.17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3690" y="1717377"/>
            <a:ext cx="9817420" cy="5515567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実行してみよう！"/>
          <p:cNvSpPr txBox="1"/>
          <p:nvPr/>
        </p:nvSpPr>
        <p:spPr>
          <a:xfrm>
            <a:off x="1034343" y="976134"/>
            <a:ext cx="25374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実行してみよう！</a:t>
            </a:r>
          </a:p>
        </p:txBody>
      </p:sp>
      <p:sp>
        <p:nvSpPr>
          <p:cNvPr id="594" name="コールアウト"/>
          <p:cNvSpPr/>
          <p:nvPr/>
        </p:nvSpPr>
        <p:spPr>
          <a:xfrm>
            <a:off x="2127212" y="1991750"/>
            <a:ext cx="2593976" cy="5476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087" y="21600"/>
                </a:moveTo>
                <a:lnTo>
                  <a:pt x="17489" y="1407"/>
                </a:lnTo>
                <a:lnTo>
                  <a:pt x="578" y="1407"/>
                </a:lnTo>
                <a:cubicBezTo>
                  <a:pt x="259" y="1407"/>
                  <a:pt x="0" y="1284"/>
                  <a:pt x="0" y="1133"/>
                </a:cubicBezTo>
                <a:lnTo>
                  <a:pt x="0" y="274"/>
                </a:lnTo>
                <a:cubicBezTo>
                  <a:pt x="0" y="123"/>
                  <a:pt x="259" y="0"/>
                  <a:pt x="578" y="0"/>
                </a:cubicBezTo>
                <a:lnTo>
                  <a:pt x="21025" y="0"/>
                </a:lnTo>
                <a:cubicBezTo>
                  <a:pt x="21344" y="0"/>
                  <a:pt x="21600" y="123"/>
                  <a:pt x="21600" y="274"/>
                </a:cubicBezTo>
                <a:lnTo>
                  <a:pt x="21600" y="1133"/>
                </a:lnTo>
                <a:cubicBezTo>
                  <a:pt x="21600" y="1284"/>
                  <a:pt x="21344" y="1407"/>
                  <a:pt x="21025" y="1407"/>
                </a:cubicBezTo>
                <a:lnTo>
                  <a:pt x="18685" y="1407"/>
                </a:lnTo>
                <a:lnTo>
                  <a:pt x="18087" y="21600"/>
                </a:lnTo>
                <a:close/>
              </a:path>
            </a:pathLst>
          </a:custGeom>
          <a:ln w="508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95" name="コールアウト"/>
          <p:cNvSpPr/>
          <p:nvPr/>
        </p:nvSpPr>
        <p:spPr>
          <a:xfrm>
            <a:off x="9438220" y="5575339"/>
            <a:ext cx="1670845" cy="1860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46" y="21600"/>
                </a:moveTo>
                <a:lnTo>
                  <a:pt x="4417" y="13678"/>
                </a:lnTo>
                <a:lnTo>
                  <a:pt x="898" y="13678"/>
                </a:lnTo>
                <a:cubicBezTo>
                  <a:pt x="403" y="13678"/>
                  <a:pt x="0" y="13316"/>
                  <a:pt x="0" y="12872"/>
                </a:cubicBezTo>
                <a:lnTo>
                  <a:pt x="0" y="806"/>
                </a:lnTo>
                <a:cubicBezTo>
                  <a:pt x="0" y="362"/>
                  <a:pt x="403" y="0"/>
                  <a:pt x="898" y="0"/>
                </a:cubicBezTo>
                <a:lnTo>
                  <a:pt x="20702" y="0"/>
                </a:lnTo>
                <a:cubicBezTo>
                  <a:pt x="21197" y="0"/>
                  <a:pt x="21600" y="362"/>
                  <a:pt x="21600" y="806"/>
                </a:cubicBezTo>
                <a:lnTo>
                  <a:pt x="21600" y="12872"/>
                </a:lnTo>
                <a:cubicBezTo>
                  <a:pt x="21600" y="13316"/>
                  <a:pt x="21197" y="13678"/>
                  <a:pt x="20702" y="13678"/>
                </a:cubicBezTo>
                <a:lnTo>
                  <a:pt x="6275" y="13678"/>
                </a:lnTo>
                <a:lnTo>
                  <a:pt x="5346" y="21600"/>
                </a:lnTo>
                <a:close/>
              </a:path>
            </a:pathLst>
          </a:custGeom>
          <a:ln w="508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596" name="コインをゲット！"/>
          <p:cNvSpPr txBox="1"/>
          <p:nvPr/>
        </p:nvSpPr>
        <p:spPr>
          <a:xfrm>
            <a:off x="8858409" y="7622579"/>
            <a:ext cx="2552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コインをゲット！</a:t>
            </a:r>
          </a:p>
        </p:txBody>
      </p:sp>
      <p:sp>
        <p:nvSpPr>
          <p:cNvPr id="597" name="文字が変わる！"/>
          <p:cNvSpPr txBox="1"/>
          <p:nvPr/>
        </p:nvSpPr>
        <p:spPr>
          <a:xfrm>
            <a:off x="3234977" y="7567786"/>
            <a:ext cx="2247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文字が変わる！</a:t>
            </a:r>
          </a:p>
        </p:txBody>
      </p:sp>
      <p:sp>
        <p:nvSpPr>
          <p:cNvPr id="598" name="そして新たなミッションが出現した…"/>
          <p:cNvSpPr txBox="1"/>
          <p:nvPr/>
        </p:nvSpPr>
        <p:spPr>
          <a:xfrm>
            <a:off x="3862070" y="8363991"/>
            <a:ext cx="52806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そして新たなミッションが出現した…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hapter4"/>
          <p:cNvSpPr txBox="1"/>
          <p:nvPr/>
        </p:nvSpPr>
        <p:spPr>
          <a:xfrm>
            <a:off x="4983757" y="2255585"/>
            <a:ext cx="303728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B4ACA9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Chapter4</a:t>
            </a:r>
          </a:p>
        </p:txBody>
      </p:sp>
      <p:sp>
        <p:nvSpPr>
          <p:cNvPr id="601" name="Unityちゃんを…"/>
          <p:cNvSpPr txBox="1"/>
          <p:nvPr/>
        </p:nvSpPr>
        <p:spPr>
          <a:xfrm>
            <a:off x="3587749" y="4190999"/>
            <a:ext cx="58293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>
                <a:latin typeface="CP Font"/>
                <a:ea typeface="CP Font"/>
                <a:cs typeface="CP Font"/>
                <a:sym typeface="CP Font"/>
              </a:defRPr>
            </a:pPr>
            <a:r>
              <a:t>Unityちゃんを</a:t>
            </a:r>
          </a:p>
          <a:p>
            <a:pPr>
              <a:defRPr sz="6000">
                <a:latin typeface="CP Font"/>
                <a:ea typeface="CP Font"/>
                <a:cs typeface="CP Font"/>
                <a:sym typeface="CP Font"/>
              </a:defRPr>
            </a:pPr>
            <a:r>
              <a:rPr sz="5000">
                <a:solidFill>
                  <a:srgbClr val="E94579"/>
                </a:solidFill>
              </a:rPr>
              <a:t>ジャンプ</a:t>
            </a:r>
            <a:r>
              <a:rPr sz="5000"/>
              <a:t>させよう！</a:t>
            </a:r>
          </a:p>
        </p:txBody>
      </p:sp>
      <p:sp>
        <p:nvSpPr>
          <p:cNvPr id="602" name="全6問"/>
          <p:cNvSpPr txBox="1"/>
          <p:nvPr/>
        </p:nvSpPr>
        <p:spPr>
          <a:xfrm>
            <a:off x="5720953" y="6888415"/>
            <a:ext cx="156289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B4ACA9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全6問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スクリーンショット 2020-07-03 12.23.37.png" descr="スクリーンショット 2020-07-03 12.23.37.png"/>
          <p:cNvPicPr>
            <a:picLocks noChangeAspect="1"/>
          </p:cNvPicPr>
          <p:nvPr/>
        </p:nvPicPr>
        <p:blipFill>
          <a:blip r:embed="rId2">
            <a:extLst/>
          </a:blip>
          <a:srcRect l="0" t="56683" r="52045" b="0"/>
          <a:stretch>
            <a:fillRect/>
          </a:stretch>
        </p:blipFill>
        <p:spPr>
          <a:xfrm>
            <a:off x="2194525" y="3771345"/>
            <a:ext cx="5900276" cy="4476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スクリーンショット 2020-07-03 12.23.37.png" descr="スクリーンショット 2020-07-03 12.23.37.png"/>
          <p:cNvPicPr>
            <a:picLocks noChangeAspect="1"/>
          </p:cNvPicPr>
          <p:nvPr/>
        </p:nvPicPr>
        <p:blipFill>
          <a:blip r:embed="rId2">
            <a:extLst/>
          </a:blip>
          <a:srcRect l="0" t="0" r="52045" b="93889"/>
          <a:stretch>
            <a:fillRect/>
          </a:stretch>
        </p:blipFill>
        <p:spPr>
          <a:xfrm>
            <a:off x="2194445" y="2841467"/>
            <a:ext cx="5900360" cy="631474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問題4-1：スペースキーの入力を受け取ろう！"/>
          <p:cNvSpPr txBox="1"/>
          <p:nvPr/>
        </p:nvSpPr>
        <p:spPr>
          <a:xfrm>
            <a:off x="1034343" y="976134"/>
            <a:ext cx="640110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問題4-1</a:t>
            </a:r>
            <a:r>
              <a:t>：スペースキーの入力を受け取ろう！</a:t>
            </a:r>
          </a:p>
        </p:txBody>
      </p:sp>
      <p:sp>
        <p:nvSpPr>
          <p:cNvPr id="607" name="~中略~"/>
          <p:cNvSpPr txBox="1"/>
          <p:nvPr/>
        </p:nvSpPr>
        <p:spPr>
          <a:xfrm>
            <a:off x="4667748" y="3472895"/>
            <a:ext cx="727330" cy="29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~中略~</a:t>
            </a:r>
          </a:p>
        </p:txBody>
      </p:sp>
      <p:sp>
        <p:nvSpPr>
          <p:cNvPr id="608" name="・条件"/>
          <p:cNvSpPr txBox="1"/>
          <p:nvPr/>
        </p:nvSpPr>
        <p:spPr>
          <a:xfrm>
            <a:off x="1165745" y="1603820"/>
            <a:ext cx="10287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609" name="「もしスペースキーが入力されたら」というif文を書く"/>
          <p:cNvSpPr txBox="1"/>
          <p:nvPr/>
        </p:nvSpPr>
        <p:spPr>
          <a:xfrm>
            <a:off x="1680095" y="2113667"/>
            <a:ext cx="759348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「</a:t>
            </a:r>
            <a:r>
              <a:rPr>
                <a:solidFill>
                  <a:srgbClr val="E94579"/>
                </a:solidFill>
              </a:rPr>
              <a:t>もしスペースキーが入力されたら</a:t>
            </a:r>
            <a:r>
              <a:t>」という</a:t>
            </a:r>
            <a:r>
              <a:rPr>
                <a:solidFill>
                  <a:srgbClr val="E94579"/>
                </a:solidFill>
              </a:rPr>
              <a:t>if文</a:t>
            </a:r>
            <a:r>
              <a:t>を書く</a:t>
            </a:r>
          </a:p>
        </p:txBody>
      </p:sp>
      <p:sp>
        <p:nvSpPr>
          <p:cNvPr id="610" name="？"/>
          <p:cNvSpPr/>
          <p:nvPr/>
        </p:nvSpPr>
        <p:spPr>
          <a:xfrm>
            <a:off x="3597847" y="5425999"/>
            <a:ext cx="3707285" cy="302540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611" name="{ }の位置も…"/>
          <p:cNvSpPr txBox="1"/>
          <p:nvPr/>
        </p:nvSpPr>
        <p:spPr>
          <a:xfrm>
            <a:off x="8796485" y="4977693"/>
            <a:ext cx="2543557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 }の位置も</a:t>
            </a:r>
          </a:p>
          <a:p>
            <a:pPr/>
            <a:r>
              <a:t>良く見て書こう！</a:t>
            </a:r>
          </a:p>
        </p:txBody>
      </p:sp>
      <p:sp>
        <p:nvSpPr>
          <p:cNvPr id="612" name="←わからない時は、チェックして先に進もう！"/>
          <p:cNvSpPr txBox="1"/>
          <p:nvPr/>
        </p:nvSpPr>
        <p:spPr>
          <a:xfrm>
            <a:off x="3472986" y="8770391"/>
            <a:ext cx="6499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←わからない時は、チェックして先に進もう！</a:t>
            </a:r>
          </a:p>
        </p:txBody>
      </p:sp>
      <p:sp>
        <p:nvSpPr>
          <p:cNvPr id="613" name="正方形"/>
          <p:cNvSpPr/>
          <p:nvPr/>
        </p:nvSpPr>
        <p:spPr>
          <a:xfrm>
            <a:off x="3044653" y="8813093"/>
            <a:ext cx="335548" cy="330201"/>
          </a:xfrm>
          <a:prstGeom prst="rect">
            <a:avLst/>
          </a:prstGeom>
          <a:ln w="25400">
            <a:solidFill>
              <a:srgbClr val="33333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注意"/>
          <p:cNvSpPr txBox="1"/>
          <p:nvPr/>
        </p:nvSpPr>
        <p:spPr>
          <a:xfrm>
            <a:off x="6151041" y="44704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注意</a:t>
            </a:r>
          </a:p>
        </p:txBody>
      </p:sp>
      <p:sp>
        <p:nvSpPr>
          <p:cNvPr id="616" name="次のスライドには答えが書かれています"/>
          <p:cNvSpPr txBox="1"/>
          <p:nvPr/>
        </p:nvSpPr>
        <p:spPr>
          <a:xfrm>
            <a:off x="3726357" y="4972881"/>
            <a:ext cx="55732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次のスライドには</a:t>
            </a:r>
            <a:r>
              <a:rPr>
                <a:solidFill>
                  <a:srgbClr val="5AC5E3"/>
                </a:solidFill>
              </a:rPr>
              <a:t>答え</a:t>
            </a:r>
            <a:r>
              <a:t>が書かれています</a:t>
            </a:r>
          </a:p>
        </p:txBody>
      </p:sp>
      <p:sp>
        <p:nvSpPr>
          <p:cNvPr id="617" name="！"/>
          <p:cNvSpPr/>
          <p:nvPr/>
        </p:nvSpPr>
        <p:spPr>
          <a:xfrm>
            <a:off x="4876538" y="1123119"/>
            <a:ext cx="3251724" cy="325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fill="norm" stroke="1" extrusionOk="0">
                <a:moveTo>
                  <a:pt x="10685" y="0"/>
                </a:moveTo>
                <a:cubicBezTo>
                  <a:pt x="9798" y="0"/>
                  <a:pt x="9001" y="498"/>
                  <a:pt x="8605" y="1300"/>
                </a:cubicBezTo>
                <a:lnTo>
                  <a:pt x="248" y="18197"/>
                </a:lnTo>
                <a:cubicBezTo>
                  <a:pt x="-115" y="18931"/>
                  <a:pt x="-79" y="19786"/>
                  <a:pt x="348" y="20484"/>
                </a:cubicBezTo>
                <a:cubicBezTo>
                  <a:pt x="775" y="21183"/>
                  <a:pt x="1515" y="21600"/>
                  <a:pt x="2327" y="21600"/>
                </a:cubicBezTo>
                <a:lnTo>
                  <a:pt x="19042" y="21600"/>
                </a:lnTo>
                <a:cubicBezTo>
                  <a:pt x="19853" y="21600"/>
                  <a:pt x="20593" y="21183"/>
                  <a:pt x="21020" y="20484"/>
                </a:cubicBezTo>
                <a:cubicBezTo>
                  <a:pt x="21447" y="19786"/>
                  <a:pt x="21485" y="18931"/>
                  <a:pt x="21122" y="18197"/>
                </a:cubicBezTo>
                <a:lnTo>
                  <a:pt x="12765" y="1300"/>
                </a:lnTo>
                <a:cubicBezTo>
                  <a:pt x="12369" y="498"/>
                  <a:pt x="11572" y="0"/>
                  <a:pt x="10685" y="0"/>
                </a:cubicBezTo>
                <a:close/>
                <a:moveTo>
                  <a:pt x="10685" y="744"/>
                </a:moveTo>
                <a:cubicBezTo>
                  <a:pt x="11291" y="744"/>
                  <a:pt x="11836" y="1084"/>
                  <a:pt x="12108" y="1632"/>
                </a:cubicBezTo>
                <a:lnTo>
                  <a:pt x="20464" y="18530"/>
                </a:lnTo>
                <a:cubicBezTo>
                  <a:pt x="20712" y="19032"/>
                  <a:pt x="20686" y="19615"/>
                  <a:pt x="20394" y="20093"/>
                </a:cubicBezTo>
                <a:cubicBezTo>
                  <a:pt x="20102" y="20570"/>
                  <a:pt x="19597" y="20856"/>
                  <a:pt x="19042" y="20856"/>
                </a:cubicBezTo>
                <a:lnTo>
                  <a:pt x="2327" y="20856"/>
                </a:lnTo>
                <a:cubicBezTo>
                  <a:pt x="1772" y="20856"/>
                  <a:pt x="1266" y="20570"/>
                  <a:pt x="974" y="20093"/>
                </a:cubicBezTo>
                <a:cubicBezTo>
                  <a:pt x="683" y="19615"/>
                  <a:pt x="658" y="19032"/>
                  <a:pt x="906" y="18530"/>
                </a:cubicBezTo>
                <a:lnTo>
                  <a:pt x="9262" y="1632"/>
                </a:lnTo>
                <a:cubicBezTo>
                  <a:pt x="9534" y="1084"/>
                  <a:pt x="10079" y="744"/>
                  <a:pt x="10685" y="744"/>
                </a:cubicBezTo>
                <a:close/>
                <a:moveTo>
                  <a:pt x="10685" y="1384"/>
                </a:moveTo>
                <a:cubicBezTo>
                  <a:pt x="10315" y="1384"/>
                  <a:pt x="9996" y="1585"/>
                  <a:pt x="9830" y="1919"/>
                </a:cubicBezTo>
                <a:lnTo>
                  <a:pt x="1472" y="18817"/>
                </a:lnTo>
                <a:cubicBezTo>
                  <a:pt x="1323" y="19118"/>
                  <a:pt x="1338" y="19470"/>
                  <a:pt x="1514" y="19757"/>
                </a:cubicBezTo>
                <a:cubicBezTo>
                  <a:pt x="1689" y="20044"/>
                  <a:pt x="1993" y="20214"/>
                  <a:pt x="2327" y="20214"/>
                </a:cubicBezTo>
                <a:lnTo>
                  <a:pt x="19042" y="20214"/>
                </a:lnTo>
                <a:cubicBezTo>
                  <a:pt x="19375" y="20214"/>
                  <a:pt x="19679" y="20044"/>
                  <a:pt x="19855" y="19757"/>
                </a:cubicBezTo>
                <a:cubicBezTo>
                  <a:pt x="20030" y="19470"/>
                  <a:pt x="20046" y="19118"/>
                  <a:pt x="19896" y="18817"/>
                </a:cubicBezTo>
                <a:lnTo>
                  <a:pt x="11540" y="1919"/>
                </a:lnTo>
                <a:cubicBezTo>
                  <a:pt x="11374" y="1585"/>
                  <a:pt x="11055" y="1384"/>
                  <a:pt x="10685" y="1384"/>
                </a:cubicBezTo>
                <a:close/>
              </a:path>
            </a:pathLst>
          </a:custGeom>
          <a:solidFill>
            <a:srgbClr val="FFC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0">
                <a:solidFill>
                  <a:srgbClr val="FFFFFF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！</a:t>
            </a:r>
          </a:p>
        </p:txBody>
      </p:sp>
      <p:sp>
        <p:nvSpPr>
          <p:cNvPr id="618" name="もう少し頑張りたい！"/>
          <p:cNvSpPr txBox="1"/>
          <p:nvPr/>
        </p:nvSpPr>
        <p:spPr>
          <a:xfrm>
            <a:off x="1284820" y="7741691"/>
            <a:ext cx="31623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もう少し頑張りたい！</a:t>
            </a:r>
          </a:p>
        </p:txBody>
      </p:sp>
      <p:sp>
        <p:nvSpPr>
          <p:cNvPr id="619" name="矢印"/>
          <p:cNvSpPr/>
          <p:nvPr/>
        </p:nvSpPr>
        <p:spPr>
          <a:xfrm>
            <a:off x="10052143" y="6084961"/>
            <a:ext cx="1193639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20" name="矢印"/>
          <p:cNvSpPr/>
          <p:nvPr/>
        </p:nvSpPr>
        <p:spPr>
          <a:xfrm flipH="1">
            <a:off x="1907283" y="6084961"/>
            <a:ext cx="1193638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21" name="できた！ or ギブアップ…"/>
          <p:cNvSpPr txBox="1"/>
          <p:nvPr/>
        </p:nvSpPr>
        <p:spPr>
          <a:xfrm>
            <a:off x="8285941" y="7741691"/>
            <a:ext cx="37194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できた！ or ギブアップ…</a:t>
            </a:r>
          </a:p>
        </p:txBody>
      </p:sp>
      <p:sp>
        <p:nvSpPr>
          <p:cNvPr id="622" name="戻る"/>
          <p:cNvSpPr txBox="1"/>
          <p:nvPr/>
        </p:nvSpPr>
        <p:spPr>
          <a:xfrm>
            <a:off x="2142070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戻る</a:t>
            </a:r>
          </a:p>
        </p:txBody>
      </p:sp>
      <p:sp>
        <p:nvSpPr>
          <p:cNvPr id="623" name="進む"/>
          <p:cNvSpPr txBox="1"/>
          <p:nvPr/>
        </p:nvSpPr>
        <p:spPr>
          <a:xfrm>
            <a:off x="10287012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進む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スクリーンショット 2020-07-03 12.23.37.png" descr="スクリーンショット 2020-07-03 12.23.37.png"/>
          <p:cNvPicPr>
            <a:picLocks noChangeAspect="1"/>
          </p:cNvPicPr>
          <p:nvPr/>
        </p:nvPicPr>
        <p:blipFill>
          <a:blip r:embed="rId2">
            <a:extLst/>
          </a:blip>
          <a:srcRect l="0" t="56683" r="52045" b="0"/>
          <a:stretch>
            <a:fillRect/>
          </a:stretch>
        </p:blipFill>
        <p:spPr>
          <a:xfrm>
            <a:off x="2194525" y="3771345"/>
            <a:ext cx="5900276" cy="4476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6" name="スクリーンショット 2020-07-03 12.23.37.png" descr="スクリーンショット 2020-07-03 12.23.37.png"/>
          <p:cNvPicPr>
            <a:picLocks noChangeAspect="1"/>
          </p:cNvPicPr>
          <p:nvPr/>
        </p:nvPicPr>
        <p:blipFill>
          <a:blip r:embed="rId2">
            <a:extLst/>
          </a:blip>
          <a:srcRect l="0" t="0" r="52045" b="93889"/>
          <a:stretch>
            <a:fillRect/>
          </a:stretch>
        </p:blipFill>
        <p:spPr>
          <a:xfrm>
            <a:off x="2194445" y="2841467"/>
            <a:ext cx="5900360" cy="631474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~中略~"/>
          <p:cNvSpPr txBox="1"/>
          <p:nvPr/>
        </p:nvSpPr>
        <p:spPr>
          <a:xfrm>
            <a:off x="4667748" y="3472895"/>
            <a:ext cx="727330" cy="29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~中略~</a:t>
            </a:r>
          </a:p>
        </p:txBody>
      </p:sp>
      <p:sp>
        <p:nvSpPr>
          <p:cNvPr id="628" name="{ }の位置も…"/>
          <p:cNvSpPr txBox="1"/>
          <p:nvPr/>
        </p:nvSpPr>
        <p:spPr>
          <a:xfrm>
            <a:off x="8796485" y="4977693"/>
            <a:ext cx="2543557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 }の位置も</a:t>
            </a:r>
          </a:p>
          <a:p>
            <a:pPr/>
            <a:r>
              <a:t>良く見て書こう！</a:t>
            </a:r>
          </a:p>
        </p:txBody>
      </p:sp>
      <p:sp>
        <p:nvSpPr>
          <p:cNvPr id="629" name="四角形"/>
          <p:cNvSpPr/>
          <p:nvPr/>
        </p:nvSpPr>
        <p:spPr>
          <a:xfrm>
            <a:off x="3223547" y="5422193"/>
            <a:ext cx="4301439" cy="1793206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30" name="問題4-1：スペースキーの入力を受け取ろう！"/>
          <p:cNvSpPr txBox="1"/>
          <p:nvPr/>
        </p:nvSpPr>
        <p:spPr>
          <a:xfrm>
            <a:off x="1034343" y="976134"/>
            <a:ext cx="640110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問題4-1</a:t>
            </a:r>
            <a:r>
              <a:t>：スペースキーの入力を受け取ろう！</a:t>
            </a:r>
          </a:p>
        </p:txBody>
      </p:sp>
      <p:sp>
        <p:nvSpPr>
          <p:cNvPr id="631" name="・条件"/>
          <p:cNvSpPr txBox="1"/>
          <p:nvPr/>
        </p:nvSpPr>
        <p:spPr>
          <a:xfrm>
            <a:off x="1165745" y="1603820"/>
            <a:ext cx="10287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632" name="「もしスペースキーが入力されたら」というif文を書く"/>
          <p:cNvSpPr txBox="1"/>
          <p:nvPr/>
        </p:nvSpPr>
        <p:spPr>
          <a:xfrm>
            <a:off x="1680095" y="2113667"/>
            <a:ext cx="759348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「</a:t>
            </a:r>
            <a:r>
              <a:rPr>
                <a:solidFill>
                  <a:srgbClr val="E94579"/>
                </a:solidFill>
              </a:rPr>
              <a:t>もしスペースキーが入力されたら</a:t>
            </a:r>
            <a:r>
              <a:t>」という</a:t>
            </a:r>
            <a:r>
              <a:rPr>
                <a:solidFill>
                  <a:srgbClr val="E94579"/>
                </a:solidFill>
              </a:rPr>
              <a:t>if文</a:t>
            </a:r>
            <a:r>
              <a:t>を書く</a:t>
            </a:r>
          </a:p>
        </p:txBody>
      </p:sp>
      <p:sp>
        <p:nvSpPr>
          <p:cNvPr id="633" name="GetKey”Down”：押した時（1回だけ）"/>
          <p:cNvSpPr txBox="1"/>
          <p:nvPr/>
        </p:nvSpPr>
        <p:spPr>
          <a:xfrm>
            <a:off x="3283394" y="8546148"/>
            <a:ext cx="5756454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GetKey”Down”：押した時（1回だけ）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問題4-2：ジャンプの速度を設定しよう！"/>
          <p:cNvSpPr txBox="1"/>
          <p:nvPr/>
        </p:nvSpPr>
        <p:spPr>
          <a:xfrm>
            <a:off x="1021643" y="976134"/>
            <a:ext cx="5846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問題4-2</a:t>
            </a:r>
            <a:r>
              <a:t>：ジャンプの速度を設定しよう！</a:t>
            </a:r>
          </a:p>
        </p:txBody>
      </p:sp>
      <p:sp>
        <p:nvSpPr>
          <p:cNvPr id="636" name="・条件"/>
          <p:cNvSpPr txBox="1"/>
          <p:nvPr/>
        </p:nvSpPr>
        <p:spPr>
          <a:xfrm>
            <a:off x="1165745" y="1603820"/>
            <a:ext cx="10287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637" name="Rigidbody2Dに速度を代入する"/>
          <p:cNvSpPr txBox="1"/>
          <p:nvPr/>
        </p:nvSpPr>
        <p:spPr>
          <a:xfrm>
            <a:off x="1833473" y="2113667"/>
            <a:ext cx="466892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E94579"/>
                </a:solidFill>
              </a:rPr>
              <a:t>Rigidbody2D</a:t>
            </a:r>
            <a:r>
              <a:t>に</a:t>
            </a:r>
            <a:r>
              <a:rPr>
                <a:solidFill>
                  <a:srgbClr val="E94579"/>
                </a:solidFill>
              </a:rPr>
              <a:t>速度</a:t>
            </a:r>
            <a:r>
              <a:t>を代入する</a:t>
            </a:r>
          </a:p>
        </p:txBody>
      </p:sp>
      <p:pic>
        <p:nvPicPr>
          <p:cNvPr id="638" name="スクリーンショット 2020-07-03 12.30.16.png" descr="スクリーンショット 2020-07-03 12.30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0488" y="3685215"/>
            <a:ext cx="7282359" cy="3950030"/>
          </a:xfrm>
          <a:prstGeom prst="rect">
            <a:avLst/>
          </a:prstGeom>
          <a:ln w="12700">
            <a:miter lim="400000"/>
          </a:ln>
        </p:spPr>
      </p:pic>
      <p:sp>
        <p:nvSpPr>
          <p:cNvPr id="639" name="？"/>
          <p:cNvSpPr/>
          <p:nvPr/>
        </p:nvSpPr>
        <p:spPr>
          <a:xfrm>
            <a:off x="3770015" y="6114015"/>
            <a:ext cx="1536090" cy="302539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640" name="？"/>
          <p:cNvSpPr/>
          <p:nvPr/>
        </p:nvSpPr>
        <p:spPr>
          <a:xfrm>
            <a:off x="7072015" y="6114015"/>
            <a:ext cx="1780403" cy="302539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641" name="与える速度は、x方向：そのまま / y方向：+35"/>
          <p:cNvSpPr txBox="1"/>
          <p:nvPr/>
        </p:nvSpPr>
        <p:spPr>
          <a:xfrm>
            <a:off x="1833473" y="2738388"/>
            <a:ext cx="66675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与える速度は、</a:t>
            </a:r>
            <a:r>
              <a:rPr>
                <a:solidFill>
                  <a:srgbClr val="E94579"/>
                </a:solidFill>
              </a:rPr>
              <a:t>x方向：そのまま</a:t>
            </a:r>
            <a:r>
              <a:t> / </a:t>
            </a:r>
            <a:r>
              <a:rPr>
                <a:solidFill>
                  <a:srgbClr val="E94579"/>
                </a:solidFill>
              </a:rPr>
              <a:t>y方向：+35</a:t>
            </a:r>
          </a:p>
        </p:txBody>
      </p:sp>
      <p:sp>
        <p:nvSpPr>
          <p:cNvPr id="642" name="？"/>
          <p:cNvSpPr/>
          <p:nvPr/>
        </p:nvSpPr>
        <p:spPr>
          <a:xfrm>
            <a:off x="9043555" y="6114015"/>
            <a:ext cx="353336" cy="302539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643" name="←わからない時は、チェックして先に進もう！"/>
          <p:cNvSpPr txBox="1"/>
          <p:nvPr/>
        </p:nvSpPr>
        <p:spPr>
          <a:xfrm>
            <a:off x="3472986" y="8770391"/>
            <a:ext cx="6499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←わからない時は、チェックして先に進もう！</a:t>
            </a:r>
          </a:p>
        </p:txBody>
      </p:sp>
      <p:sp>
        <p:nvSpPr>
          <p:cNvPr id="644" name="正方形"/>
          <p:cNvSpPr/>
          <p:nvPr/>
        </p:nvSpPr>
        <p:spPr>
          <a:xfrm>
            <a:off x="3044653" y="8813093"/>
            <a:ext cx="335548" cy="330201"/>
          </a:xfrm>
          <a:prstGeom prst="rect">
            <a:avLst/>
          </a:prstGeom>
          <a:ln w="25400">
            <a:solidFill>
              <a:srgbClr val="33333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注意"/>
          <p:cNvSpPr txBox="1"/>
          <p:nvPr/>
        </p:nvSpPr>
        <p:spPr>
          <a:xfrm>
            <a:off x="6151041" y="44704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注意</a:t>
            </a:r>
          </a:p>
        </p:txBody>
      </p:sp>
      <p:sp>
        <p:nvSpPr>
          <p:cNvPr id="647" name="次のスライドには答えが書かれています"/>
          <p:cNvSpPr txBox="1"/>
          <p:nvPr/>
        </p:nvSpPr>
        <p:spPr>
          <a:xfrm>
            <a:off x="3726357" y="4972881"/>
            <a:ext cx="55732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次のスライドには</a:t>
            </a:r>
            <a:r>
              <a:rPr>
                <a:solidFill>
                  <a:srgbClr val="5AC5E3"/>
                </a:solidFill>
              </a:rPr>
              <a:t>答え</a:t>
            </a:r>
            <a:r>
              <a:t>が書かれています</a:t>
            </a:r>
          </a:p>
        </p:txBody>
      </p:sp>
      <p:sp>
        <p:nvSpPr>
          <p:cNvPr id="648" name="！"/>
          <p:cNvSpPr/>
          <p:nvPr/>
        </p:nvSpPr>
        <p:spPr>
          <a:xfrm>
            <a:off x="4876538" y="1123119"/>
            <a:ext cx="3251724" cy="325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fill="norm" stroke="1" extrusionOk="0">
                <a:moveTo>
                  <a:pt x="10685" y="0"/>
                </a:moveTo>
                <a:cubicBezTo>
                  <a:pt x="9798" y="0"/>
                  <a:pt x="9001" y="498"/>
                  <a:pt x="8605" y="1300"/>
                </a:cubicBezTo>
                <a:lnTo>
                  <a:pt x="248" y="18197"/>
                </a:lnTo>
                <a:cubicBezTo>
                  <a:pt x="-115" y="18931"/>
                  <a:pt x="-79" y="19786"/>
                  <a:pt x="348" y="20484"/>
                </a:cubicBezTo>
                <a:cubicBezTo>
                  <a:pt x="775" y="21183"/>
                  <a:pt x="1515" y="21600"/>
                  <a:pt x="2327" y="21600"/>
                </a:cubicBezTo>
                <a:lnTo>
                  <a:pt x="19042" y="21600"/>
                </a:lnTo>
                <a:cubicBezTo>
                  <a:pt x="19853" y="21600"/>
                  <a:pt x="20593" y="21183"/>
                  <a:pt x="21020" y="20484"/>
                </a:cubicBezTo>
                <a:cubicBezTo>
                  <a:pt x="21447" y="19786"/>
                  <a:pt x="21485" y="18931"/>
                  <a:pt x="21122" y="18197"/>
                </a:cubicBezTo>
                <a:lnTo>
                  <a:pt x="12765" y="1300"/>
                </a:lnTo>
                <a:cubicBezTo>
                  <a:pt x="12369" y="498"/>
                  <a:pt x="11572" y="0"/>
                  <a:pt x="10685" y="0"/>
                </a:cubicBezTo>
                <a:close/>
                <a:moveTo>
                  <a:pt x="10685" y="744"/>
                </a:moveTo>
                <a:cubicBezTo>
                  <a:pt x="11291" y="744"/>
                  <a:pt x="11836" y="1084"/>
                  <a:pt x="12108" y="1632"/>
                </a:cubicBezTo>
                <a:lnTo>
                  <a:pt x="20464" y="18530"/>
                </a:lnTo>
                <a:cubicBezTo>
                  <a:pt x="20712" y="19032"/>
                  <a:pt x="20686" y="19615"/>
                  <a:pt x="20394" y="20093"/>
                </a:cubicBezTo>
                <a:cubicBezTo>
                  <a:pt x="20102" y="20570"/>
                  <a:pt x="19597" y="20856"/>
                  <a:pt x="19042" y="20856"/>
                </a:cubicBezTo>
                <a:lnTo>
                  <a:pt x="2327" y="20856"/>
                </a:lnTo>
                <a:cubicBezTo>
                  <a:pt x="1772" y="20856"/>
                  <a:pt x="1266" y="20570"/>
                  <a:pt x="974" y="20093"/>
                </a:cubicBezTo>
                <a:cubicBezTo>
                  <a:pt x="683" y="19615"/>
                  <a:pt x="658" y="19032"/>
                  <a:pt x="906" y="18530"/>
                </a:cubicBezTo>
                <a:lnTo>
                  <a:pt x="9262" y="1632"/>
                </a:lnTo>
                <a:cubicBezTo>
                  <a:pt x="9534" y="1084"/>
                  <a:pt x="10079" y="744"/>
                  <a:pt x="10685" y="744"/>
                </a:cubicBezTo>
                <a:close/>
                <a:moveTo>
                  <a:pt x="10685" y="1384"/>
                </a:moveTo>
                <a:cubicBezTo>
                  <a:pt x="10315" y="1384"/>
                  <a:pt x="9996" y="1585"/>
                  <a:pt x="9830" y="1919"/>
                </a:cubicBezTo>
                <a:lnTo>
                  <a:pt x="1472" y="18817"/>
                </a:lnTo>
                <a:cubicBezTo>
                  <a:pt x="1323" y="19118"/>
                  <a:pt x="1338" y="19470"/>
                  <a:pt x="1514" y="19757"/>
                </a:cubicBezTo>
                <a:cubicBezTo>
                  <a:pt x="1689" y="20044"/>
                  <a:pt x="1993" y="20214"/>
                  <a:pt x="2327" y="20214"/>
                </a:cubicBezTo>
                <a:lnTo>
                  <a:pt x="19042" y="20214"/>
                </a:lnTo>
                <a:cubicBezTo>
                  <a:pt x="19375" y="20214"/>
                  <a:pt x="19679" y="20044"/>
                  <a:pt x="19855" y="19757"/>
                </a:cubicBezTo>
                <a:cubicBezTo>
                  <a:pt x="20030" y="19470"/>
                  <a:pt x="20046" y="19118"/>
                  <a:pt x="19896" y="18817"/>
                </a:cubicBezTo>
                <a:lnTo>
                  <a:pt x="11540" y="1919"/>
                </a:lnTo>
                <a:cubicBezTo>
                  <a:pt x="11374" y="1585"/>
                  <a:pt x="11055" y="1384"/>
                  <a:pt x="10685" y="1384"/>
                </a:cubicBezTo>
                <a:close/>
              </a:path>
            </a:pathLst>
          </a:custGeom>
          <a:solidFill>
            <a:srgbClr val="FFC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0">
                <a:solidFill>
                  <a:srgbClr val="FFFFFF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！</a:t>
            </a:r>
          </a:p>
        </p:txBody>
      </p:sp>
      <p:sp>
        <p:nvSpPr>
          <p:cNvPr id="649" name="もう少し頑張りたい！"/>
          <p:cNvSpPr txBox="1"/>
          <p:nvPr/>
        </p:nvSpPr>
        <p:spPr>
          <a:xfrm>
            <a:off x="1284820" y="7741691"/>
            <a:ext cx="31623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もう少し頑張りたい！</a:t>
            </a:r>
          </a:p>
        </p:txBody>
      </p:sp>
      <p:sp>
        <p:nvSpPr>
          <p:cNvPr id="650" name="矢印"/>
          <p:cNvSpPr/>
          <p:nvPr/>
        </p:nvSpPr>
        <p:spPr>
          <a:xfrm>
            <a:off x="10052143" y="6084961"/>
            <a:ext cx="1193639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51" name="矢印"/>
          <p:cNvSpPr/>
          <p:nvPr/>
        </p:nvSpPr>
        <p:spPr>
          <a:xfrm flipH="1">
            <a:off x="1907283" y="6084961"/>
            <a:ext cx="1193638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52" name="できた！ or ギブアップ…"/>
          <p:cNvSpPr txBox="1"/>
          <p:nvPr/>
        </p:nvSpPr>
        <p:spPr>
          <a:xfrm>
            <a:off x="8285941" y="7741691"/>
            <a:ext cx="37194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できた！ or ギブアップ…</a:t>
            </a:r>
          </a:p>
        </p:txBody>
      </p:sp>
      <p:sp>
        <p:nvSpPr>
          <p:cNvPr id="653" name="戻る"/>
          <p:cNvSpPr txBox="1"/>
          <p:nvPr/>
        </p:nvSpPr>
        <p:spPr>
          <a:xfrm>
            <a:off x="2142070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戻る</a:t>
            </a:r>
          </a:p>
        </p:txBody>
      </p:sp>
      <p:sp>
        <p:nvSpPr>
          <p:cNvPr id="654" name="進む"/>
          <p:cNvSpPr txBox="1"/>
          <p:nvPr/>
        </p:nvSpPr>
        <p:spPr>
          <a:xfrm>
            <a:off x="10287012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進む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スクリーンショット 2020-07-03 12.30.16.png" descr="スクリーンショット 2020-07-03 12.30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0488" y="3685215"/>
            <a:ext cx="7282359" cy="3950030"/>
          </a:xfrm>
          <a:prstGeom prst="rect">
            <a:avLst/>
          </a:prstGeom>
          <a:ln w="12700">
            <a:miter lim="400000"/>
          </a:ln>
        </p:spPr>
      </p:pic>
      <p:sp>
        <p:nvSpPr>
          <p:cNvPr id="657" name="四角形"/>
          <p:cNvSpPr/>
          <p:nvPr/>
        </p:nvSpPr>
        <p:spPr>
          <a:xfrm>
            <a:off x="3756947" y="6120693"/>
            <a:ext cx="5833079" cy="372493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58" name="問題4-2：ジャンプの速度を設定しよう！"/>
          <p:cNvSpPr txBox="1"/>
          <p:nvPr/>
        </p:nvSpPr>
        <p:spPr>
          <a:xfrm>
            <a:off x="1021643" y="976134"/>
            <a:ext cx="58463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問題4-2</a:t>
            </a:r>
            <a:r>
              <a:t>：ジャンプの速度を設定しよう！</a:t>
            </a:r>
          </a:p>
        </p:txBody>
      </p:sp>
      <p:sp>
        <p:nvSpPr>
          <p:cNvPr id="659" name="・条件"/>
          <p:cNvSpPr txBox="1"/>
          <p:nvPr/>
        </p:nvSpPr>
        <p:spPr>
          <a:xfrm>
            <a:off x="1165745" y="1603820"/>
            <a:ext cx="10287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660" name="Rigidbody2Dに速度を代入する"/>
          <p:cNvSpPr txBox="1"/>
          <p:nvPr/>
        </p:nvSpPr>
        <p:spPr>
          <a:xfrm>
            <a:off x="1833473" y="2113667"/>
            <a:ext cx="466892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E94579"/>
                </a:solidFill>
              </a:rPr>
              <a:t>Rigidbody2D</a:t>
            </a:r>
            <a:r>
              <a:t>に</a:t>
            </a:r>
            <a:r>
              <a:rPr>
                <a:solidFill>
                  <a:srgbClr val="E94579"/>
                </a:solidFill>
              </a:rPr>
              <a:t>速度</a:t>
            </a:r>
            <a:r>
              <a:t>を代入する</a:t>
            </a:r>
          </a:p>
        </p:txBody>
      </p:sp>
      <p:sp>
        <p:nvSpPr>
          <p:cNvPr id="661" name="与える速度は、x方向：そのまま / y方向：+35"/>
          <p:cNvSpPr txBox="1"/>
          <p:nvPr/>
        </p:nvSpPr>
        <p:spPr>
          <a:xfrm>
            <a:off x="1833473" y="2738388"/>
            <a:ext cx="66675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与える速度は、</a:t>
            </a:r>
            <a:r>
              <a:rPr>
                <a:solidFill>
                  <a:srgbClr val="E94579"/>
                </a:solidFill>
              </a:rPr>
              <a:t>x方向：そのまま</a:t>
            </a:r>
            <a:r>
              <a:t> / </a:t>
            </a:r>
            <a:r>
              <a:rPr>
                <a:solidFill>
                  <a:srgbClr val="E94579"/>
                </a:solidFill>
              </a:rPr>
              <a:t>y方向：+35</a:t>
            </a:r>
          </a:p>
        </p:txBody>
      </p:sp>
      <p:sp>
        <p:nvSpPr>
          <p:cNvPr id="662" name="x方向の速度は「そのまま」"/>
          <p:cNvSpPr txBox="1"/>
          <p:nvPr/>
        </p:nvSpPr>
        <p:spPr>
          <a:xfrm>
            <a:off x="4522419" y="7927379"/>
            <a:ext cx="395996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x方向の速度は「そのまま」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問題1-0：UnityちゃんにRigidbody2Dをつけよう！"/>
          <p:cNvSpPr txBox="1"/>
          <p:nvPr/>
        </p:nvSpPr>
        <p:spPr>
          <a:xfrm>
            <a:off x="1034343" y="976134"/>
            <a:ext cx="760445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問題1-0</a:t>
            </a:r>
            <a:r>
              <a:t>：UnityちゃんにRigidbody2Dをつけよう！</a:t>
            </a:r>
          </a:p>
        </p:txBody>
      </p:sp>
      <p:pic>
        <p:nvPicPr>
          <p:cNvPr id="175" name="スクリーンショット 2020-07-03 9.57.28.png" descr="スクリーンショット 2020-07-03 9.5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9905" y="1700386"/>
            <a:ext cx="3136201" cy="2956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スクリーンショット 2020-07-03 9.57.19.png" descr="スクリーンショット 2020-07-03 9.57.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6194" y="1700386"/>
            <a:ext cx="3568701" cy="586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Unitychan_Soard_Combo_1.png" descr="Unitychan_Soard_Combo_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1235" y="1625600"/>
            <a:ext cx="5963707" cy="5963706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←わからない時は、チェックしてメンターに聞こう！"/>
          <p:cNvSpPr txBox="1"/>
          <p:nvPr/>
        </p:nvSpPr>
        <p:spPr>
          <a:xfrm>
            <a:off x="3172383" y="8774993"/>
            <a:ext cx="7405117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←わからない時は、チェックしてメンターに聞こう！</a:t>
            </a:r>
          </a:p>
        </p:txBody>
      </p:sp>
      <p:sp>
        <p:nvSpPr>
          <p:cNvPr id="179" name="UnityChanを選択"/>
          <p:cNvSpPr txBox="1"/>
          <p:nvPr/>
        </p:nvSpPr>
        <p:spPr>
          <a:xfrm>
            <a:off x="2428996" y="4975226"/>
            <a:ext cx="273801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UnityChanを選択</a:t>
            </a:r>
          </a:p>
        </p:txBody>
      </p:sp>
      <p:sp>
        <p:nvSpPr>
          <p:cNvPr id="180" name="四角形"/>
          <p:cNvSpPr/>
          <p:nvPr/>
        </p:nvSpPr>
        <p:spPr>
          <a:xfrm>
            <a:off x="7244294" y="3543768"/>
            <a:ext cx="3478748" cy="3753794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81" name="Rigidbody2Dをつける！"/>
          <p:cNvSpPr txBox="1"/>
          <p:nvPr/>
        </p:nvSpPr>
        <p:spPr>
          <a:xfrm>
            <a:off x="7117853" y="7622579"/>
            <a:ext cx="374538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Rigidbody2Dをつける！</a:t>
            </a:r>
          </a:p>
        </p:txBody>
      </p:sp>
      <p:sp>
        <p:nvSpPr>
          <p:cNvPr id="182" name="正方形"/>
          <p:cNvSpPr/>
          <p:nvPr/>
        </p:nvSpPr>
        <p:spPr>
          <a:xfrm>
            <a:off x="2824136" y="8813093"/>
            <a:ext cx="335548" cy="330201"/>
          </a:xfrm>
          <a:prstGeom prst="rect">
            <a:avLst/>
          </a:prstGeom>
          <a:ln w="25400">
            <a:solidFill>
              <a:srgbClr val="33333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実行してみよう！"/>
          <p:cNvSpPr txBox="1"/>
          <p:nvPr/>
        </p:nvSpPr>
        <p:spPr>
          <a:xfrm>
            <a:off x="1034343" y="976134"/>
            <a:ext cx="25374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実行してみよう！</a:t>
            </a:r>
          </a:p>
        </p:txBody>
      </p:sp>
      <p:pic>
        <p:nvPicPr>
          <p:cNvPr id="665" name="スクリーンショット 2020-07-03 12.37.31.png" descr="スクリーンショット 2020-07-03 12.37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6676" y="1637201"/>
            <a:ext cx="10151448" cy="5675919"/>
          </a:xfrm>
          <a:prstGeom prst="rect">
            <a:avLst/>
          </a:prstGeom>
          <a:ln w="12700">
            <a:miter lim="400000"/>
          </a:ln>
        </p:spPr>
      </p:pic>
      <p:sp>
        <p:nvSpPr>
          <p:cNvPr id="666" name="ジャンプするアニメーションが欲しい…"/>
          <p:cNvSpPr txBox="1"/>
          <p:nvPr/>
        </p:nvSpPr>
        <p:spPr>
          <a:xfrm>
            <a:off x="3706621" y="7825779"/>
            <a:ext cx="559155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ジャンプするアニメーションが欲しい…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Animator Controllerにジャンプを追加しよう"/>
          <p:cNvSpPr txBox="1"/>
          <p:nvPr/>
        </p:nvSpPr>
        <p:spPr>
          <a:xfrm>
            <a:off x="1021643" y="976134"/>
            <a:ext cx="67278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Animator Controllerにジャンプを追加しよう</a:t>
            </a:r>
          </a:p>
        </p:txBody>
      </p:sp>
      <p:pic>
        <p:nvPicPr>
          <p:cNvPr id="669" name="スクリーンショット 2020-07-03 12.39.21.png" descr="スクリーンショット 2020-07-03 12.39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7511" y="1625600"/>
            <a:ext cx="6489701" cy="256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スクリーンショット 2020-07-03 12.39.34.png" descr="スクリーンショット 2020-07-03 12.39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4811" y="4496023"/>
            <a:ext cx="3530601" cy="3962401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新たなステイトの作成"/>
          <p:cNvSpPr txBox="1"/>
          <p:nvPr/>
        </p:nvSpPr>
        <p:spPr>
          <a:xfrm>
            <a:off x="8297688" y="2705100"/>
            <a:ext cx="31623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新たなステイトの作成</a:t>
            </a:r>
          </a:p>
        </p:txBody>
      </p:sp>
      <p:sp>
        <p:nvSpPr>
          <p:cNvPr id="672" name="名前：Player_Jump"/>
          <p:cNvSpPr txBox="1"/>
          <p:nvPr/>
        </p:nvSpPr>
        <p:spPr>
          <a:xfrm>
            <a:off x="5569238" y="4582566"/>
            <a:ext cx="311932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名前：Player_Jump</a:t>
            </a:r>
          </a:p>
        </p:txBody>
      </p:sp>
      <p:sp>
        <p:nvSpPr>
          <p:cNvPr id="673" name="Motion：…"/>
          <p:cNvSpPr txBox="1"/>
          <p:nvPr/>
        </p:nvSpPr>
        <p:spPr>
          <a:xfrm>
            <a:off x="5535422" y="5734273"/>
            <a:ext cx="49481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Motion：</a:t>
            </a:r>
          </a:p>
          <a:p>
            <a:pPr/>
            <a:r>
              <a:t>「Player_Jump」アニメーション</a:t>
            </a:r>
          </a:p>
        </p:txBody>
      </p:sp>
      <p:sp>
        <p:nvSpPr>
          <p:cNvPr id="674" name="四角形"/>
          <p:cNvSpPr/>
          <p:nvPr/>
        </p:nvSpPr>
        <p:spPr>
          <a:xfrm>
            <a:off x="2064804" y="4798466"/>
            <a:ext cx="2383359" cy="224608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75" name="四角形"/>
          <p:cNvSpPr/>
          <p:nvPr/>
        </p:nvSpPr>
        <p:spPr>
          <a:xfrm>
            <a:off x="1716081" y="5365789"/>
            <a:ext cx="3017497" cy="224607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Animator Controllerにジャンプを追加しよう"/>
          <p:cNvSpPr txBox="1"/>
          <p:nvPr/>
        </p:nvSpPr>
        <p:spPr>
          <a:xfrm>
            <a:off x="1021643" y="976134"/>
            <a:ext cx="67278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Animator Controllerにジャンプを追加しよう</a:t>
            </a:r>
          </a:p>
        </p:txBody>
      </p:sp>
      <p:sp>
        <p:nvSpPr>
          <p:cNvPr id="678" name="上のように矢印で繋ごう"/>
          <p:cNvSpPr txBox="1"/>
          <p:nvPr/>
        </p:nvSpPr>
        <p:spPr>
          <a:xfrm>
            <a:off x="4997449" y="6301767"/>
            <a:ext cx="34671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上のように矢印で繋ごう</a:t>
            </a:r>
          </a:p>
        </p:txBody>
      </p:sp>
      <p:sp>
        <p:nvSpPr>
          <p:cNvPr id="679" name="新たな矢印は3つ！"/>
          <p:cNvSpPr txBox="1"/>
          <p:nvPr/>
        </p:nvSpPr>
        <p:spPr>
          <a:xfrm>
            <a:off x="5363230" y="6934776"/>
            <a:ext cx="276971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新たな矢印は</a:t>
            </a:r>
            <a:r>
              <a:rPr>
                <a:solidFill>
                  <a:srgbClr val="E94579"/>
                </a:solidFill>
              </a:rPr>
              <a:t>3つ</a:t>
            </a:r>
            <a:r>
              <a:t>！</a:t>
            </a:r>
          </a:p>
        </p:txBody>
      </p:sp>
      <p:pic>
        <p:nvPicPr>
          <p:cNvPr id="680" name="スクリーンショット 2020-07-29 16.19.23.png" descr="スクリーンショット 2020-07-29 16.19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5189" y="2134889"/>
            <a:ext cx="8305801" cy="382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スクリーンショット 2020-07-29 16.20.01.png" descr="スクリーンショット 2020-07-29 16.20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22316" y="1947342"/>
            <a:ext cx="3416815" cy="6858122"/>
          </a:xfrm>
          <a:prstGeom prst="rect">
            <a:avLst/>
          </a:prstGeom>
          <a:ln w="12700">
            <a:miter lim="400000"/>
          </a:ln>
        </p:spPr>
      </p:pic>
      <p:sp>
        <p:nvSpPr>
          <p:cNvPr id="683" name="Animator Controllerにジャンプを追加しよう"/>
          <p:cNvSpPr txBox="1"/>
          <p:nvPr/>
        </p:nvSpPr>
        <p:spPr>
          <a:xfrm>
            <a:off x="1021643" y="976134"/>
            <a:ext cx="67278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Animator Controllerにジャンプを追加しよう</a:t>
            </a:r>
          </a:p>
        </p:txBody>
      </p:sp>
      <p:pic>
        <p:nvPicPr>
          <p:cNvPr id="684" name="スクリーンショット 2020-07-03 12.43.43.png" descr="スクリーンショット 2020-07-03 12.43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1325" y="1947342"/>
            <a:ext cx="3368263" cy="6858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5" name="スクリーンショット 2020-07-03 12.44.14.png" descr="スクリーンショット 2020-07-03 12.44.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81898" y="1947342"/>
            <a:ext cx="3392452" cy="6858122"/>
          </a:xfrm>
          <a:prstGeom prst="rect">
            <a:avLst/>
          </a:prstGeom>
          <a:ln w="12700">
            <a:miter lim="400000"/>
          </a:ln>
        </p:spPr>
      </p:pic>
      <p:sp>
        <p:nvSpPr>
          <p:cNvPr id="686" name="Idle→Jump"/>
          <p:cNvSpPr txBox="1"/>
          <p:nvPr/>
        </p:nvSpPr>
        <p:spPr>
          <a:xfrm>
            <a:off x="1862139" y="1540942"/>
            <a:ext cx="19095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Idle→Jump</a:t>
            </a:r>
          </a:p>
        </p:txBody>
      </p:sp>
      <p:sp>
        <p:nvSpPr>
          <p:cNvPr id="687" name="Run→Jump"/>
          <p:cNvSpPr txBox="1"/>
          <p:nvPr/>
        </p:nvSpPr>
        <p:spPr>
          <a:xfrm>
            <a:off x="5558576" y="1497541"/>
            <a:ext cx="19738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Run→Jump</a:t>
            </a:r>
          </a:p>
        </p:txBody>
      </p:sp>
      <p:sp>
        <p:nvSpPr>
          <p:cNvPr id="688" name="Jump→Idle"/>
          <p:cNvSpPr txBox="1"/>
          <p:nvPr/>
        </p:nvSpPr>
        <p:spPr>
          <a:xfrm>
            <a:off x="9150280" y="1497541"/>
            <a:ext cx="19095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Jump→Idle</a:t>
            </a:r>
          </a:p>
        </p:txBody>
      </p:sp>
      <p:sp>
        <p:nvSpPr>
          <p:cNvPr id="689" name="四角形"/>
          <p:cNvSpPr/>
          <p:nvPr/>
        </p:nvSpPr>
        <p:spPr>
          <a:xfrm>
            <a:off x="1375653" y="4187971"/>
            <a:ext cx="1712568" cy="224607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90" name="四角形"/>
          <p:cNvSpPr/>
          <p:nvPr/>
        </p:nvSpPr>
        <p:spPr>
          <a:xfrm>
            <a:off x="1528053" y="5064271"/>
            <a:ext cx="2995268" cy="224607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91" name="四角形"/>
          <p:cNvSpPr/>
          <p:nvPr/>
        </p:nvSpPr>
        <p:spPr>
          <a:xfrm>
            <a:off x="1412787" y="7951747"/>
            <a:ext cx="2995268" cy="535014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92" name="四角形"/>
          <p:cNvSpPr/>
          <p:nvPr/>
        </p:nvSpPr>
        <p:spPr>
          <a:xfrm>
            <a:off x="5047884" y="7951747"/>
            <a:ext cx="2995269" cy="535014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93" name="四角形"/>
          <p:cNvSpPr/>
          <p:nvPr/>
        </p:nvSpPr>
        <p:spPr>
          <a:xfrm>
            <a:off x="4965394" y="4175271"/>
            <a:ext cx="1712569" cy="224607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94" name="四角形"/>
          <p:cNvSpPr/>
          <p:nvPr/>
        </p:nvSpPr>
        <p:spPr>
          <a:xfrm>
            <a:off x="5155894" y="5064271"/>
            <a:ext cx="2995269" cy="224607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95" name="四角形"/>
          <p:cNvSpPr/>
          <p:nvPr/>
        </p:nvSpPr>
        <p:spPr>
          <a:xfrm>
            <a:off x="8610020" y="4162571"/>
            <a:ext cx="1712568" cy="224607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96" name="四角形"/>
          <p:cNvSpPr/>
          <p:nvPr/>
        </p:nvSpPr>
        <p:spPr>
          <a:xfrm>
            <a:off x="8818206" y="5038871"/>
            <a:ext cx="2995269" cy="224607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97" name="四角形"/>
          <p:cNvSpPr/>
          <p:nvPr/>
        </p:nvSpPr>
        <p:spPr>
          <a:xfrm>
            <a:off x="8818206" y="4600721"/>
            <a:ext cx="2995269" cy="224607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98" name="四角形"/>
          <p:cNvSpPr/>
          <p:nvPr/>
        </p:nvSpPr>
        <p:spPr>
          <a:xfrm>
            <a:off x="8670283" y="7913647"/>
            <a:ext cx="2995268" cy="535014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699" name="↑これだけ少し違うから注意！"/>
          <p:cNvSpPr txBox="1"/>
          <p:nvPr/>
        </p:nvSpPr>
        <p:spPr>
          <a:xfrm>
            <a:off x="8670283" y="8860864"/>
            <a:ext cx="29591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↑これだけ少し違うから注意！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・条件"/>
          <p:cNvSpPr txBox="1"/>
          <p:nvPr/>
        </p:nvSpPr>
        <p:spPr>
          <a:xfrm>
            <a:off x="1165745" y="1603820"/>
            <a:ext cx="10287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702" name="問題4-3：Jumpアニメーションに遷移するようにしよう！"/>
          <p:cNvSpPr txBox="1"/>
          <p:nvPr/>
        </p:nvSpPr>
        <p:spPr>
          <a:xfrm>
            <a:off x="1034343" y="976134"/>
            <a:ext cx="828842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問題4-3</a:t>
            </a:r>
            <a:r>
              <a:t>：Jumpアニメーションに遷移するようにしよう！</a:t>
            </a:r>
          </a:p>
        </p:txBody>
      </p:sp>
      <p:pic>
        <p:nvPicPr>
          <p:cNvPr id="703" name="スクリーンショット 2020-07-03 12.51.02.png" descr="スクリーンショット 2020-07-03 12.51.02.png"/>
          <p:cNvPicPr>
            <a:picLocks noChangeAspect="1"/>
          </p:cNvPicPr>
          <p:nvPr/>
        </p:nvPicPr>
        <p:blipFill>
          <a:blip r:embed="rId2">
            <a:extLst/>
          </a:blip>
          <a:srcRect l="0" t="54823" r="0" b="0"/>
          <a:stretch>
            <a:fillRect/>
          </a:stretch>
        </p:blipFill>
        <p:spPr>
          <a:xfrm>
            <a:off x="3149996" y="3864967"/>
            <a:ext cx="6704778" cy="416402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4" name="スクリーンショット 2020-07-03 12.51.02.png" descr="スクリーンショット 2020-07-03 12.51.02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93806"/>
          <a:stretch>
            <a:fillRect/>
          </a:stretch>
        </p:blipFill>
        <p:spPr>
          <a:xfrm>
            <a:off x="3149996" y="2966319"/>
            <a:ext cx="6704997" cy="570863"/>
          </a:xfrm>
          <a:prstGeom prst="rect">
            <a:avLst/>
          </a:prstGeom>
          <a:ln w="12700">
            <a:miter lim="400000"/>
          </a:ln>
        </p:spPr>
      </p:pic>
      <p:sp>
        <p:nvSpPr>
          <p:cNvPr id="705" name="Animatorでのパラメータの名前は「Jump」, 型は「Trigger」"/>
          <p:cNvSpPr txBox="1"/>
          <p:nvPr/>
        </p:nvSpPr>
        <p:spPr>
          <a:xfrm>
            <a:off x="1961337" y="2113667"/>
            <a:ext cx="908212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Animatorでのパラメータの名前は「</a:t>
            </a:r>
            <a:r>
              <a:rPr>
                <a:solidFill>
                  <a:srgbClr val="E94579"/>
                </a:solidFill>
              </a:rPr>
              <a:t>Jump</a:t>
            </a:r>
            <a:r>
              <a:t>」, 型は「</a:t>
            </a:r>
            <a:r>
              <a:rPr>
                <a:solidFill>
                  <a:srgbClr val="E94579"/>
                </a:solidFill>
              </a:rPr>
              <a:t>Trigger</a:t>
            </a:r>
            <a:r>
              <a:t>」</a:t>
            </a:r>
          </a:p>
        </p:txBody>
      </p:sp>
      <p:sp>
        <p:nvSpPr>
          <p:cNvPr id="706" name="~中略~"/>
          <p:cNvSpPr txBox="1"/>
          <p:nvPr/>
        </p:nvSpPr>
        <p:spPr>
          <a:xfrm>
            <a:off x="6138735" y="3566517"/>
            <a:ext cx="727330" cy="29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~中略~</a:t>
            </a:r>
          </a:p>
        </p:txBody>
      </p:sp>
      <p:sp>
        <p:nvSpPr>
          <p:cNvPr id="707" name="？"/>
          <p:cNvSpPr/>
          <p:nvPr/>
        </p:nvSpPr>
        <p:spPr>
          <a:xfrm>
            <a:off x="4421624" y="6709172"/>
            <a:ext cx="2887797" cy="302539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708" name="←わからない時は、チェックして先に進もう！"/>
          <p:cNvSpPr txBox="1"/>
          <p:nvPr/>
        </p:nvSpPr>
        <p:spPr>
          <a:xfrm>
            <a:off x="3472986" y="8770391"/>
            <a:ext cx="6499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←わからない時は、チェックして先に進もう！</a:t>
            </a:r>
          </a:p>
        </p:txBody>
      </p:sp>
      <p:sp>
        <p:nvSpPr>
          <p:cNvPr id="709" name="正方形"/>
          <p:cNvSpPr/>
          <p:nvPr/>
        </p:nvSpPr>
        <p:spPr>
          <a:xfrm>
            <a:off x="3044653" y="8813093"/>
            <a:ext cx="335548" cy="330201"/>
          </a:xfrm>
          <a:prstGeom prst="rect">
            <a:avLst/>
          </a:prstGeom>
          <a:ln w="25400">
            <a:solidFill>
              <a:srgbClr val="33333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注意"/>
          <p:cNvSpPr txBox="1"/>
          <p:nvPr/>
        </p:nvSpPr>
        <p:spPr>
          <a:xfrm>
            <a:off x="6151041" y="44704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注意</a:t>
            </a:r>
          </a:p>
        </p:txBody>
      </p:sp>
      <p:sp>
        <p:nvSpPr>
          <p:cNvPr id="712" name="次のスライドには答えが書かれています"/>
          <p:cNvSpPr txBox="1"/>
          <p:nvPr/>
        </p:nvSpPr>
        <p:spPr>
          <a:xfrm>
            <a:off x="3726357" y="4972881"/>
            <a:ext cx="55732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次のスライドには</a:t>
            </a:r>
            <a:r>
              <a:rPr>
                <a:solidFill>
                  <a:srgbClr val="5AC5E3"/>
                </a:solidFill>
              </a:rPr>
              <a:t>答え</a:t>
            </a:r>
            <a:r>
              <a:t>が書かれています</a:t>
            </a:r>
          </a:p>
        </p:txBody>
      </p:sp>
      <p:sp>
        <p:nvSpPr>
          <p:cNvPr id="713" name="！"/>
          <p:cNvSpPr/>
          <p:nvPr/>
        </p:nvSpPr>
        <p:spPr>
          <a:xfrm>
            <a:off x="4876538" y="1123119"/>
            <a:ext cx="3251724" cy="325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fill="norm" stroke="1" extrusionOk="0">
                <a:moveTo>
                  <a:pt x="10685" y="0"/>
                </a:moveTo>
                <a:cubicBezTo>
                  <a:pt x="9798" y="0"/>
                  <a:pt x="9001" y="498"/>
                  <a:pt x="8605" y="1300"/>
                </a:cubicBezTo>
                <a:lnTo>
                  <a:pt x="248" y="18197"/>
                </a:lnTo>
                <a:cubicBezTo>
                  <a:pt x="-115" y="18931"/>
                  <a:pt x="-79" y="19786"/>
                  <a:pt x="348" y="20484"/>
                </a:cubicBezTo>
                <a:cubicBezTo>
                  <a:pt x="775" y="21183"/>
                  <a:pt x="1515" y="21600"/>
                  <a:pt x="2327" y="21600"/>
                </a:cubicBezTo>
                <a:lnTo>
                  <a:pt x="19042" y="21600"/>
                </a:lnTo>
                <a:cubicBezTo>
                  <a:pt x="19853" y="21600"/>
                  <a:pt x="20593" y="21183"/>
                  <a:pt x="21020" y="20484"/>
                </a:cubicBezTo>
                <a:cubicBezTo>
                  <a:pt x="21447" y="19786"/>
                  <a:pt x="21485" y="18931"/>
                  <a:pt x="21122" y="18197"/>
                </a:cubicBezTo>
                <a:lnTo>
                  <a:pt x="12765" y="1300"/>
                </a:lnTo>
                <a:cubicBezTo>
                  <a:pt x="12369" y="498"/>
                  <a:pt x="11572" y="0"/>
                  <a:pt x="10685" y="0"/>
                </a:cubicBezTo>
                <a:close/>
                <a:moveTo>
                  <a:pt x="10685" y="744"/>
                </a:moveTo>
                <a:cubicBezTo>
                  <a:pt x="11291" y="744"/>
                  <a:pt x="11836" y="1084"/>
                  <a:pt x="12108" y="1632"/>
                </a:cubicBezTo>
                <a:lnTo>
                  <a:pt x="20464" y="18530"/>
                </a:lnTo>
                <a:cubicBezTo>
                  <a:pt x="20712" y="19032"/>
                  <a:pt x="20686" y="19615"/>
                  <a:pt x="20394" y="20093"/>
                </a:cubicBezTo>
                <a:cubicBezTo>
                  <a:pt x="20102" y="20570"/>
                  <a:pt x="19597" y="20856"/>
                  <a:pt x="19042" y="20856"/>
                </a:cubicBezTo>
                <a:lnTo>
                  <a:pt x="2327" y="20856"/>
                </a:lnTo>
                <a:cubicBezTo>
                  <a:pt x="1772" y="20856"/>
                  <a:pt x="1266" y="20570"/>
                  <a:pt x="974" y="20093"/>
                </a:cubicBezTo>
                <a:cubicBezTo>
                  <a:pt x="683" y="19615"/>
                  <a:pt x="658" y="19032"/>
                  <a:pt x="906" y="18530"/>
                </a:cubicBezTo>
                <a:lnTo>
                  <a:pt x="9262" y="1632"/>
                </a:lnTo>
                <a:cubicBezTo>
                  <a:pt x="9534" y="1084"/>
                  <a:pt x="10079" y="744"/>
                  <a:pt x="10685" y="744"/>
                </a:cubicBezTo>
                <a:close/>
                <a:moveTo>
                  <a:pt x="10685" y="1384"/>
                </a:moveTo>
                <a:cubicBezTo>
                  <a:pt x="10315" y="1384"/>
                  <a:pt x="9996" y="1585"/>
                  <a:pt x="9830" y="1919"/>
                </a:cubicBezTo>
                <a:lnTo>
                  <a:pt x="1472" y="18817"/>
                </a:lnTo>
                <a:cubicBezTo>
                  <a:pt x="1323" y="19118"/>
                  <a:pt x="1338" y="19470"/>
                  <a:pt x="1514" y="19757"/>
                </a:cubicBezTo>
                <a:cubicBezTo>
                  <a:pt x="1689" y="20044"/>
                  <a:pt x="1993" y="20214"/>
                  <a:pt x="2327" y="20214"/>
                </a:cubicBezTo>
                <a:lnTo>
                  <a:pt x="19042" y="20214"/>
                </a:lnTo>
                <a:cubicBezTo>
                  <a:pt x="19375" y="20214"/>
                  <a:pt x="19679" y="20044"/>
                  <a:pt x="19855" y="19757"/>
                </a:cubicBezTo>
                <a:cubicBezTo>
                  <a:pt x="20030" y="19470"/>
                  <a:pt x="20046" y="19118"/>
                  <a:pt x="19896" y="18817"/>
                </a:cubicBezTo>
                <a:lnTo>
                  <a:pt x="11540" y="1919"/>
                </a:lnTo>
                <a:cubicBezTo>
                  <a:pt x="11374" y="1585"/>
                  <a:pt x="11055" y="1384"/>
                  <a:pt x="10685" y="1384"/>
                </a:cubicBezTo>
                <a:close/>
              </a:path>
            </a:pathLst>
          </a:custGeom>
          <a:solidFill>
            <a:srgbClr val="FFC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0">
                <a:solidFill>
                  <a:srgbClr val="FFFFFF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！</a:t>
            </a:r>
          </a:p>
        </p:txBody>
      </p:sp>
      <p:sp>
        <p:nvSpPr>
          <p:cNvPr id="714" name="もう少し頑張りたい！"/>
          <p:cNvSpPr txBox="1"/>
          <p:nvPr/>
        </p:nvSpPr>
        <p:spPr>
          <a:xfrm>
            <a:off x="1284820" y="7741691"/>
            <a:ext cx="31623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もう少し頑張りたい！</a:t>
            </a:r>
          </a:p>
        </p:txBody>
      </p:sp>
      <p:sp>
        <p:nvSpPr>
          <p:cNvPr id="715" name="矢印"/>
          <p:cNvSpPr/>
          <p:nvPr/>
        </p:nvSpPr>
        <p:spPr>
          <a:xfrm>
            <a:off x="10052143" y="6084961"/>
            <a:ext cx="1193639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16" name="矢印"/>
          <p:cNvSpPr/>
          <p:nvPr/>
        </p:nvSpPr>
        <p:spPr>
          <a:xfrm flipH="1">
            <a:off x="1907283" y="6084961"/>
            <a:ext cx="1193638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17" name="できた！ or ギブアップ…"/>
          <p:cNvSpPr txBox="1"/>
          <p:nvPr/>
        </p:nvSpPr>
        <p:spPr>
          <a:xfrm>
            <a:off x="8285941" y="7741691"/>
            <a:ext cx="37194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できた！ or ギブアップ…</a:t>
            </a:r>
          </a:p>
        </p:txBody>
      </p:sp>
      <p:sp>
        <p:nvSpPr>
          <p:cNvPr id="718" name="戻る"/>
          <p:cNvSpPr txBox="1"/>
          <p:nvPr/>
        </p:nvSpPr>
        <p:spPr>
          <a:xfrm>
            <a:off x="2142070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戻る</a:t>
            </a:r>
          </a:p>
        </p:txBody>
      </p:sp>
      <p:sp>
        <p:nvSpPr>
          <p:cNvPr id="719" name="進む"/>
          <p:cNvSpPr txBox="1"/>
          <p:nvPr/>
        </p:nvSpPr>
        <p:spPr>
          <a:xfrm>
            <a:off x="10287012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進む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スクリーンショット 2020-07-03 12.51.02.png" descr="スクリーンショット 2020-07-03 12.51.02.png"/>
          <p:cNvPicPr>
            <a:picLocks noChangeAspect="1"/>
          </p:cNvPicPr>
          <p:nvPr/>
        </p:nvPicPr>
        <p:blipFill>
          <a:blip r:embed="rId2">
            <a:extLst/>
          </a:blip>
          <a:srcRect l="0" t="54823" r="0" b="0"/>
          <a:stretch>
            <a:fillRect/>
          </a:stretch>
        </p:blipFill>
        <p:spPr>
          <a:xfrm>
            <a:off x="3149996" y="3864967"/>
            <a:ext cx="6704778" cy="416402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2" name="スクリーンショット 2020-07-03 12.51.02.png" descr="スクリーンショット 2020-07-03 12.51.02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93806"/>
          <a:stretch>
            <a:fillRect/>
          </a:stretch>
        </p:blipFill>
        <p:spPr>
          <a:xfrm>
            <a:off x="3149996" y="2966319"/>
            <a:ext cx="6704997" cy="570863"/>
          </a:xfrm>
          <a:prstGeom prst="rect">
            <a:avLst/>
          </a:prstGeom>
          <a:ln w="12700">
            <a:miter lim="400000"/>
          </a:ln>
        </p:spPr>
      </p:pic>
      <p:sp>
        <p:nvSpPr>
          <p:cNvPr id="723" name="~中略~"/>
          <p:cNvSpPr txBox="1"/>
          <p:nvPr/>
        </p:nvSpPr>
        <p:spPr>
          <a:xfrm>
            <a:off x="6138735" y="3566517"/>
            <a:ext cx="727330" cy="29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~中略~</a:t>
            </a:r>
          </a:p>
        </p:txBody>
      </p:sp>
      <p:sp>
        <p:nvSpPr>
          <p:cNvPr id="724" name="四角形"/>
          <p:cNvSpPr/>
          <p:nvPr/>
        </p:nvSpPr>
        <p:spPr>
          <a:xfrm>
            <a:off x="4430047" y="6692193"/>
            <a:ext cx="3015812" cy="287859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25" name="・条件"/>
          <p:cNvSpPr txBox="1"/>
          <p:nvPr/>
        </p:nvSpPr>
        <p:spPr>
          <a:xfrm>
            <a:off x="1165745" y="1603820"/>
            <a:ext cx="10287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726" name="問題4-3：Jumpアニメーションに遷移するようにしよう！"/>
          <p:cNvSpPr txBox="1"/>
          <p:nvPr/>
        </p:nvSpPr>
        <p:spPr>
          <a:xfrm>
            <a:off x="1034343" y="976134"/>
            <a:ext cx="828842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問題4-3</a:t>
            </a:r>
            <a:r>
              <a:t>：Jumpアニメーションに遷移するようにしよう！</a:t>
            </a:r>
          </a:p>
        </p:txBody>
      </p:sp>
      <p:sp>
        <p:nvSpPr>
          <p:cNvPr id="727" name="Animatorでのパラメータの名前は「Jump」, 型は「Trigger」"/>
          <p:cNvSpPr txBox="1"/>
          <p:nvPr/>
        </p:nvSpPr>
        <p:spPr>
          <a:xfrm>
            <a:off x="1961337" y="2113667"/>
            <a:ext cx="908212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Animatorでのパラメータの名前は「</a:t>
            </a:r>
            <a:r>
              <a:rPr>
                <a:solidFill>
                  <a:srgbClr val="E94579"/>
                </a:solidFill>
              </a:rPr>
              <a:t>Jump</a:t>
            </a:r>
            <a:r>
              <a:t>」, 型は「</a:t>
            </a:r>
            <a:r>
              <a:rPr>
                <a:solidFill>
                  <a:srgbClr val="E94579"/>
                </a:solidFill>
              </a:rPr>
              <a:t>Trigger</a:t>
            </a:r>
            <a:r>
              <a:t>」</a:t>
            </a:r>
          </a:p>
        </p:txBody>
      </p:sp>
      <p:sp>
        <p:nvSpPr>
          <p:cNvPr id="728" name="「Animator.Set ~ 」でパラメータをセットする！"/>
          <p:cNvSpPr txBox="1"/>
          <p:nvPr/>
        </p:nvSpPr>
        <p:spPr>
          <a:xfrm>
            <a:off x="2820775" y="8257579"/>
            <a:ext cx="718047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「</a:t>
            </a:r>
            <a:r>
              <a:rPr>
                <a:solidFill>
                  <a:srgbClr val="E94579"/>
                </a:solidFill>
              </a:rPr>
              <a:t>Animator.Set ~</a:t>
            </a:r>
            <a:r>
              <a:t> 」でパラメータをセットする！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実行してみよう！"/>
          <p:cNvSpPr txBox="1"/>
          <p:nvPr/>
        </p:nvSpPr>
        <p:spPr>
          <a:xfrm>
            <a:off x="1034343" y="976134"/>
            <a:ext cx="25374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実行してみよう！</a:t>
            </a:r>
          </a:p>
        </p:txBody>
      </p:sp>
      <p:pic>
        <p:nvPicPr>
          <p:cNvPr id="731" name="スクリーンショット 2020-07-03 12.56.45.png" descr="スクリーンショット 2020-07-03 12.56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2977" y="1803203"/>
            <a:ext cx="9518846" cy="5343914"/>
          </a:xfrm>
          <a:prstGeom prst="rect">
            <a:avLst/>
          </a:prstGeom>
          <a:ln w="12700">
            <a:miter lim="400000"/>
          </a:ln>
        </p:spPr>
      </p:pic>
      <p:sp>
        <p:nvSpPr>
          <p:cNvPr id="732" name="ジャンプアニメーションが再生できた！"/>
          <p:cNvSpPr txBox="1"/>
          <p:nvPr/>
        </p:nvSpPr>
        <p:spPr>
          <a:xfrm>
            <a:off x="3706621" y="7567786"/>
            <a:ext cx="5591557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ジャンプアニメーションが再生できた！</a:t>
            </a:r>
          </a:p>
        </p:txBody>
      </p:sp>
      <p:sp>
        <p:nvSpPr>
          <p:cNvPr id="733" name="まだ宝箱には触れない…"/>
          <p:cNvSpPr txBox="1"/>
          <p:nvPr/>
        </p:nvSpPr>
        <p:spPr>
          <a:xfrm>
            <a:off x="4718100" y="8151986"/>
            <a:ext cx="3568600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まだ宝箱には触れない…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問題4-4：宝箱をタグで判定しよう！"/>
          <p:cNvSpPr txBox="1"/>
          <p:nvPr/>
        </p:nvSpPr>
        <p:spPr>
          <a:xfrm>
            <a:off x="1008943" y="976134"/>
            <a:ext cx="524591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問題4-4</a:t>
            </a:r>
            <a:r>
              <a:t>：宝箱をタグで判定しよう！</a:t>
            </a:r>
          </a:p>
        </p:txBody>
      </p:sp>
      <p:sp>
        <p:nvSpPr>
          <p:cNvPr id="736" name="問題4-5：変えたいTextをスクリプトと結びつけよう！"/>
          <p:cNvSpPr txBox="1"/>
          <p:nvPr/>
        </p:nvSpPr>
        <p:spPr>
          <a:xfrm>
            <a:off x="990892" y="1443301"/>
            <a:ext cx="7765695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問題4-5</a:t>
            </a:r>
            <a:r>
              <a:t>：変えたいTextをスクリプトと結びつけよう！</a:t>
            </a:r>
          </a:p>
        </p:txBody>
      </p:sp>
      <p:sp>
        <p:nvSpPr>
          <p:cNvPr id="737" name="問題4-6：Textの中身を変えよう！"/>
          <p:cNvSpPr txBox="1"/>
          <p:nvPr/>
        </p:nvSpPr>
        <p:spPr>
          <a:xfrm>
            <a:off x="1008943" y="1910467"/>
            <a:ext cx="5034687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問題4-6</a:t>
            </a:r>
            <a:r>
              <a:t>：Textの中身を変えよう！</a:t>
            </a:r>
          </a:p>
        </p:txBody>
      </p:sp>
      <p:pic>
        <p:nvPicPr>
          <p:cNvPr id="738" name="スクリーンショット 2020-07-03 13.02.49.png" descr="スクリーンショット 2020-07-03 13.02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3658" y="2571297"/>
            <a:ext cx="3124201" cy="179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スクリーンショット 2020-07-03 13.03.23.png" descr="スクリーンショット 2020-07-03 13.03.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3658" y="4525332"/>
            <a:ext cx="4269972" cy="4020631"/>
          </a:xfrm>
          <a:prstGeom prst="rect">
            <a:avLst/>
          </a:prstGeom>
          <a:ln w="12700">
            <a:miter lim="400000"/>
          </a:ln>
        </p:spPr>
      </p:pic>
      <p:sp>
        <p:nvSpPr>
          <p:cNvPr id="740" name="？"/>
          <p:cNvSpPr/>
          <p:nvPr/>
        </p:nvSpPr>
        <p:spPr>
          <a:xfrm>
            <a:off x="1891860" y="4059459"/>
            <a:ext cx="2373742" cy="222668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741" name="？"/>
          <p:cNvSpPr/>
          <p:nvPr/>
        </p:nvSpPr>
        <p:spPr>
          <a:xfrm>
            <a:off x="2349060" y="7145559"/>
            <a:ext cx="1708827" cy="222668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742" name="？"/>
          <p:cNvSpPr/>
          <p:nvPr/>
        </p:nvSpPr>
        <p:spPr>
          <a:xfrm>
            <a:off x="2412560" y="7742459"/>
            <a:ext cx="3124201" cy="217112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743" name="変数名：mission2Text"/>
          <p:cNvSpPr txBox="1"/>
          <p:nvPr/>
        </p:nvSpPr>
        <p:spPr>
          <a:xfrm>
            <a:off x="6874941" y="3377495"/>
            <a:ext cx="349758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変数名：</a:t>
            </a:r>
            <a:r>
              <a:rPr>
                <a:solidFill>
                  <a:srgbClr val="E94579"/>
                </a:solidFill>
              </a:rPr>
              <a:t>mission2Text</a:t>
            </a:r>
          </a:p>
        </p:txBody>
      </p:sp>
      <p:sp>
        <p:nvSpPr>
          <p:cNvPr id="744" name="もしタグが…"/>
          <p:cNvSpPr txBox="1"/>
          <p:nvPr/>
        </p:nvSpPr>
        <p:spPr>
          <a:xfrm>
            <a:off x="7075072" y="5093989"/>
            <a:ext cx="33991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もしタグが</a:t>
            </a:r>
          </a:p>
          <a:p>
            <a:pPr/>
            <a:r>
              <a:t>「</a:t>
            </a:r>
            <a:r>
              <a:rPr>
                <a:solidFill>
                  <a:srgbClr val="E94579"/>
                </a:solidFill>
              </a:rPr>
              <a:t>Treasure</a:t>
            </a:r>
            <a:r>
              <a:t>」だったら</a:t>
            </a:r>
          </a:p>
        </p:txBody>
      </p:sp>
      <p:sp>
        <p:nvSpPr>
          <p:cNvPr id="745" name="mission2Textの中身を…"/>
          <p:cNvSpPr txBox="1"/>
          <p:nvPr/>
        </p:nvSpPr>
        <p:spPr>
          <a:xfrm>
            <a:off x="6723180" y="6907386"/>
            <a:ext cx="4102914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mission2Textの中身を</a:t>
            </a:r>
          </a:p>
          <a:p>
            <a:pPr/>
            <a:r>
              <a:t>「</a:t>
            </a:r>
            <a:r>
              <a:rPr>
                <a:solidFill>
                  <a:srgbClr val="E94579"/>
                </a:solidFill>
              </a:rPr>
              <a:t>ミッション 2：CLEAR!</a:t>
            </a:r>
            <a:r>
              <a:t>」</a:t>
            </a:r>
          </a:p>
          <a:p>
            <a:pPr/>
            <a:r>
              <a:t>に変更する</a:t>
            </a:r>
          </a:p>
        </p:txBody>
      </p:sp>
      <p:sp>
        <p:nvSpPr>
          <p:cNvPr id="746" name="←わからない時は、チェックして先に進もう！"/>
          <p:cNvSpPr txBox="1"/>
          <p:nvPr/>
        </p:nvSpPr>
        <p:spPr>
          <a:xfrm>
            <a:off x="3472986" y="8770391"/>
            <a:ext cx="6499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←わからない時は、チェックして先に進もう！</a:t>
            </a:r>
          </a:p>
        </p:txBody>
      </p:sp>
      <p:sp>
        <p:nvSpPr>
          <p:cNvPr id="747" name="正方形"/>
          <p:cNvSpPr/>
          <p:nvPr/>
        </p:nvSpPr>
        <p:spPr>
          <a:xfrm>
            <a:off x="3044653" y="8813093"/>
            <a:ext cx="335548" cy="330201"/>
          </a:xfrm>
          <a:prstGeom prst="rect">
            <a:avLst/>
          </a:prstGeom>
          <a:ln w="25400">
            <a:solidFill>
              <a:srgbClr val="33333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注意"/>
          <p:cNvSpPr txBox="1"/>
          <p:nvPr/>
        </p:nvSpPr>
        <p:spPr>
          <a:xfrm>
            <a:off x="6151041" y="4470400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注意</a:t>
            </a:r>
          </a:p>
        </p:txBody>
      </p:sp>
      <p:sp>
        <p:nvSpPr>
          <p:cNvPr id="750" name="次のスライドには答えが書かれています"/>
          <p:cNvSpPr txBox="1"/>
          <p:nvPr/>
        </p:nvSpPr>
        <p:spPr>
          <a:xfrm>
            <a:off x="3726357" y="4972881"/>
            <a:ext cx="55732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次のスライドには</a:t>
            </a:r>
            <a:r>
              <a:rPr>
                <a:solidFill>
                  <a:srgbClr val="5AC5E3"/>
                </a:solidFill>
              </a:rPr>
              <a:t>答え</a:t>
            </a:r>
            <a:r>
              <a:t>が書かれています</a:t>
            </a:r>
          </a:p>
        </p:txBody>
      </p:sp>
      <p:sp>
        <p:nvSpPr>
          <p:cNvPr id="751" name="！"/>
          <p:cNvSpPr/>
          <p:nvPr/>
        </p:nvSpPr>
        <p:spPr>
          <a:xfrm>
            <a:off x="4876538" y="1123119"/>
            <a:ext cx="3251724" cy="325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fill="norm" stroke="1" extrusionOk="0">
                <a:moveTo>
                  <a:pt x="10685" y="0"/>
                </a:moveTo>
                <a:cubicBezTo>
                  <a:pt x="9798" y="0"/>
                  <a:pt x="9001" y="498"/>
                  <a:pt x="8605" y="1300"/>
                </a:cubicBezTo>
                <a:lnTo>
                  <a:pt x="248" y="18197"/>
                </a:lnTo>
                <a:cubicBezTo>
                  <a:pt x="-115" y="18931"/>
                  <a:pt x="-79" y="19786"/>
                  <a:pt x="348" y="20484"/>
                </a:cubicBezTo>
                <a:cubicBezTo>
                  <a:pt x="775" y="21183"/>
                  <a:pt x="1515" y="21600"/>
                  <a:pt x="2327" y="21600"/>
                </a:cubicBezTo>
                <a:lnTo>
                  <a:pt x="19042" y="21600"/>
                </a:lnTo>
                <a:cubicBezTo>
                  <a:pt x="19853" y="21600"/>
                  <a:pt x="20593" y="21183"/>
                  <a:pt x="21020" y="20484"/>
                </a:cubicBezTo>
                <a:cubicBezTo>
                  <a:pt x="21447" y="19786"/>
                  <a:pt x="21485" y="18931"/>
                  <a:pt x="21122" y="18197"/>
                </a:cubicBezTo>
                <a:lnTo>
                  <a:pt x="12765" y="1300"/>
                </a:lnTo>
                <a:cubicBezTo>
                  <a:pt x="12369" y="498"/>
                  <a:pt x="11572" y="0"/>
                  <a:pt x="10685" y="0"/>
                </a:cubicBezTo>
                <a:close/>
                <a:moveTo>
                  <a:pt x="10685" y="744"/>
                </a:moveTo>
                <a:cubicBezTo>
                  <a:pt x="11291" y="744"/>
                  <a:pt x="11836" y="1084"/>
                  <a:pt x="12108" y="1632"/>
                </a:cubicBezTo>
                <a:lnTo>
                  <a:pt x="20464" y="18530"/>
                </a:lnTo>
                <a:cubicBezTo>
                  <a:pt x="20712" y="19032"/>
                  <a:pt x="20686" y="19615"/>
                  <a:pt x="20394" y="20093"/>
                </a:cubicBezTo>
                <a:cubicBezTo>
                  <a:pt x="20102" y="20570"/>
                  <a:pt x="19597" y="20856"/>
                  <a:pt x="19042" y="20856"/>
                </a:cubicBezTo>
                <a:lnTo>
                  <a:pt x="2327" y="20856"/>
                </a:lnTo>
                <a:cubicBezTo>
                  <a:pt x="1772" y="20856"/>
                  <a:pt x="1266" y="20570"/>
                  <a:pt x="974" y="20093"/>
                </a:cubicBezTo>
                <a:cubicBezTo>
                  <a:pt x="683" y="19615"/>
                  <a:pt x="658" y="19032"/>
                  <a:pt x="906" y="18530"/>
                </a:cubicBezTo>
                <a:lnTo>
                  <a:pt x="9262" y="1632"/>
                </a:lnTo>
                <a:cubicBezTo>
                  <a:pt x="9534" y="1084"/>
                  <a:pt x="10079" y="744"/>
                  <a:pt x="10685" y="744"/>
                </a:cubicBezTo>
                <a:close/>
                <a:moveTo>
                  <a:pt x="10685" y="1384"/>
                </a:moveTo>
                <a:cubicBezTo>
                  <a:pt x="10315" y="1384"/>
                  <a:pt x="9996" y="1585"/>
                  <a:pt x="9830" y="1919"/>
                </a:cubicBezTo>
                <a:lnTo>
                  <a:pt x="1472" y="18817"/>
                </a:lnTo>
                <a:cubicBezTo>
                  <a:pt x="1323" y="19118"/>
                  <a:pt x="1338" y="19470"/>
                  <a:pt x="1514" y="19757"/>
                </a:cubicBezTo>
                <a:cubicBezTo>
                  <a:pt x="1689" y="20044"/>
                  <a:pt x="1993" y="20214"/>
                  <a:pt x="2327" y="20214"/>
                </a:cubicBezTo>
                <a:lnTo>
                  <a:pt x="19042" y="20214"/>
                </a:lnTo>
                <a:cubicBezTo>
                  <a:pt x="19375" y="20214"/>
                  <a:pt x="19679" y="20044"/>
                  <a:pt x="19855" y="19757"/>
                </a:cubicBezTo>
                <a:cubicBezTo>
                  <a:pt x="20030" y="19470"/>
                  <a:pt x="20046" y="19118"/>
                  <a:pt x="19896" y="18817"/>
                </a:cubicBezTo>
                <a:lnTo>
                  <a:pt x="11540" y="1919"/>
                </a:lnTo>
                <a:cubicBezTo>
                  <a:pt x="11374" y="1585"/>
                  <a:pt x="11055" y="1384"/>
                  <a:pt x="10685" y="1384"/>
                </a:cubicBezTo>
                <a:close/>
              </a:path>
            </a:pathLst>
          </a:custGeom>
          <a:solidFill>
            <a:srgbClr val="FFC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0">
                <a:solidFill>
                  <a:srgbClr val="FFFFFF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！</a:t>
            </a:r>
          </a:p>
        </p:txBody>
      </p:sp>
      <p:sp>
        <p:nvSpPr>
          <p:cNvPr id="752" name="もう少し頑張りたい！"/>
          <p:cNvSpPr txBox="1"/>
          <p:nvPr/>
        </p:nvSpPr>
        <p:spPr>
          <a:xfrm>
            <a:off x="1284820" y="7741691"/>
            <a:ext cx="31623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もう少し頑張りたい！</a:t>
            </a:r>
          </a:p>
        </p:txBody>
      </p:sp>
      <p:sp>
        <p:nvSpPr>
          <p:cNvPr id="753" name="矢印"/>
          <p:cNvSpPr/>
          <p:nvPr/>
        </p:nvSpPr>
        <p:spPr>
          <a:xfrm>
            <a:off x="10052143" y="6084961"/>
            <a:ext cx="1193639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54" name="矢印"/>
          <p:cNvSpPr/>
          <p:nvPr/>
        </p:nvSpPr>
        <p:spPr>
          <a:xfrm flipH="1">
            <a:off x="1907283" y="6084961"/>
            <a:ext cx="1193638" cy="1482826"/>
          </a:xfrm>
          <a:prstGeom prst="rightArrow">
            <a:avLst>
              <a:gd name="adj1" fmla="val 32984"/>
              <a:gd name="adj2" fmla="val 55020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55" name="できた！ or ギブアップ…"/>
          <p:cNvSpPr txBox="1"/>
          <p:nvPr/>
        </p:nvSpPr>
        <p:spPr>
          <a:xfrm>
            <a:off x="8285941" y="7741691"/>
            <a:ext cx="371947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できた！ or ギブアップ…</a:t>
            </a:r>
          </a:p>
        </p:txBody>
      </p:sp>
      <p:sp>
        <p:nvSpPr>
          <p:cNvPr id="756" name="戻る"/>
          <p:cNvSpPr txBox="1"/>
          <p:nvPr/>
        </p:nvSpPr>
        <p:spPr>
          <a:xfrm>
            <a:off x="2142070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戻る</a:t>
            </a:r>
          </a:p>
        </p:txBody>
      </p:sp>
      <p:sp>
        <p:nvSpPr>
          <p:cNvPr id="757" name="進む"/>
          <p:cNvSpPr txBox="1"/>
          <p:nvPr/>
        </p:nvSpPr>
        <p:spPr>
          <a:xfrm>
            <a:off x="10287012" y="6623174"/>
            <a:ext cx="723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7ED"/>
                </a:solidFill>
              </a:defRPr>
            </a:lvl1pPr>
          </a:lstStyle>
          <a:p>
            <a:pPr/>
            <a:r>
              <a:t>進む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igidbody2Dのパラメータを設定しよう！"/>
          <p:cNvSpPr txBox="1"/>
          <p:nvPr/>
        </p:nvSpPr>
        <p:spPr>
          <a:xfrm>
            <a:off x="1034343" y="976134"/>
            <a:ext cx="617768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Rigidbody2Dのパラメータを設定しよう！</a:t>
            </a:r>
          </a:p>
        </p:txBody>
      </p:sp>
      <p:pic>
        <p:nvPicPr>
          <p:cNvPr id="185" name="スクリーンショット 2020-07-03 10.00.17.png" descr="スクリーンショット 2020-07-03 10.00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9603" y="2141040"/>
            <a:ext cx="5109169" cy="547152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四角形"/>
          <p:cNvSpPr/>
          <p:nvPr/>
        </p:nvSpPr>
        <p:spPr>
          <a:xfrm>
            <a:off x="1851215" y="4876800"/>
            <a:ext cx="4696297" cy="251510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87" name="四角形"/>
          <p:cNvSpPr/>
          <p:nvPr/>
        </p:nvSpPr>
        <p:spPr>
          <a:xfrm>
            <a:off x="1657479" y="6152306"/>
            <a:ext cx="4878237" cy="994262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88" name="Gravity Scaleを10に！"/>
          <p:cNvSpPr txBox="1"/>
          <p:nvPr/>
        </p:nvSpPr>
        <p:spPr>
          <a:xfrm>
            <a:off x="7753234" y="4816648"/>
            <a:ext cx="362224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Gravity Scaleを10に！</a:t>
            </a:r>
          </a:p>
        </p:txBody>
      </p:sp>
      <p:sp>
        <p:nvSpPr>
          <p:cNvPr id="189" name="Constraintsの…"/>
          <p:cNvSpPr txBox="1"/>
          <p:nvPr/>
        </p:nvSpPr>
        <p:spPr>
          <a:xfrm>
            <a:off x="7113074" y="6234931"/>
            <a:ext cx="4946295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Constraintsの</a:t>
            </a:r>
          </a:p>
          <a:p>
            <a:pPr/>
            <a:r>
              <a:t>Freeze Rotation Z にチェック！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スクリーンショット 2020-07-03 13.02.49.png" descr="スクリーンショット 2020-07-03 13.02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3658" y="2571297"/>
            <a:ext cx="3124201" cy="179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0" name="スクリーンショット 2020-07-03 13.03.23.png" descr="スクリーンショット 2020-07-03 13.03.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3658" y="4525332"/>
            <a:ext cx="4269972" cy="4020631"/>
          </a:xfrm>
          <a:prstGeom prst="rect">
            <a:avLst/>
          </a:prstGeom>
          <a:ln w="12700">
            <a:miter lim="400000"/>
          </a:ln>
        </p:spPr>
      </p:pic>
      <p:sp>
        <p:nvSpPr>
          <p:cNvPr id="761" name="四角形"/>
          <p:cNvSpPr/>
          <p:nvPr/>
        </p:nvSpPr>
        <p:spPr>
          <a:xfrm>
            <a:off x="1875979" y="3982903"/>
            <a:ext cx="2475283" cy="241252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62" name="四角形"/>
          <p:cNvSpPr/>
          <p:nvPr/>
        </p:nvSpPr>
        <p:spPr>
          <a:xfrm>
            <a:off x="2111538" y="7159267"/>
            <a:ext cx="3581568" cy="1009413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63" name="問題4-4：宝箱をタグで判定しよう！"/>
          <p:cNvSpPr txBox="1"/>
          <p:nvPr/>
        </p:nvSpPr>
        <p:spPr>
          <a:xfrm>
            <a:off x="1008943" y="976134"/>
            <a:ext cx="524591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問題4-4</a:t>
            </a:r>
            <a:r>
              <a:t>：宝箱をタグで判定しよう！</a:t>
            </a:r>
          </a:p>
        </p:txBody>
      </p:sp>
      <p:sp>
        <p:nvSpPr>
          <p:cNvPr id="764" name="問題4-5：変えたいTextをスクリプトと結びつけよう！"/>
          <p:cNvSpPr txBox="1"/>
          <p:nvPr/>
        </p:nvSpPr>
        <p:spPr>
          <a:xfrm>
            <a:off x="990892" y="1443301"/>
            <a:ext cx="7765695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問題4-5</a:t>
            </a:r>
            <a:r>
              <a:t>：変えたいTextをスクリプトと結びつけよう！</a:t>
            </a:r>
          </a:p>
        </p:txBody>
      </p:sp>
      <p:sp>
        <p:nvSpPr>
          <p:cNvPr id="765" name="問題4-6：Textの中身を変えよう！"/>
          <p:cNvSpPr txBox="1"/>
          <p:nvPr/>
        </p:nvSpPr>
        <p:spPr>
          <a:xfrm>
            <a:off x="1008943" y="1910467"/>
            <a:ext cx="5034687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問題4-6</a:t>
            </a:r>
            <a:r>
              <a:t>：Textの中身を変えよう！</a:t>
            </a:r>
          </a:p>
        </p:txBody>
      </p:sp>
      <p:sp>
        <p:nvSpPr>
          <p:cNvPr id="766" name="変数名：mission2Text"/>
          <p:cNvSpPr txBox="1"/>
          <p:nvPr/>
        </p:nvSpPr>
        <p:spPr>
          <a:xfrm>
            <a:off x="6874941" y="3377495"/>
            <a:ext cx="349758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変数名：</a:t>
            </a:r>
            <a:r>
              <a:rPr>
                <a:solidFill>
                  <a:srgbClr val="E94579"/>
                </a:solidFill>
              </a:rPr>
              <a:t>mission2Text</a:t>
            </a:r>
          </a:p>
        </p:txBody>
      </p:sp>
      <p:sp>
        <p:nvSpPr>
          <p:cNvPr id="767" name="もしタグが…"/>
          <p:cNvSpPr txBox="1"/>
          <p:nvPr/>
        </p:nvSpPr>
        <p:spPr>
          <a:xfrm>
            <a:off x="7075072" y="5093989"/>
            <a:ext cx="33991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もしタグが</a:t>
            </a:r>
          </a:p>
          <a:p>
            <a:pPr/>
            <a:r>
              <a:t>「</a:t>
            </a:r>
            <a:r>
              <a:rPr>
                <a:solidFill>
                  <a:srgbClr val="E94579"/>
                </a:solidFill>
              </a:rPr>
              <a:t>Treasure</a:t>
            </a:r>
            <a:r>
              <a:t>」だったら</a:t>
            </a:r>
          </a:p>
        </p:txBody>
      </p:sp>
      <p:sp>
        <p:nvSpPr>
          <p:cNvPr id="768" name="mission2Textの中身を…"/>
          <p:cNvSpPr txBox="1"/>
          <p:nvPr/>
        </p:nvSpPr>
        <p:spPr>
          <a:xfrm>
            <a:off x="6723180" y="6907386"/>
            <a:ext cx="4102914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mission2Textの中身を</a:t>
            </a:r>
          </a:p>
          <a:p>
            <a:pPr/>
            <a:r>
              <a:t>「</a:t>
            </a:r>
            <a:r>
              <a:rPr>
                <a:solidFill>
                  <a:srgbClr val="E94579"/>
                </a:solidFill>
              </a:rPr>
              <a:t>ミッション 2：CLEAR!</a:t>
            </a:r>
            <a:r>
              <a:t>」</a:t>
            </a:r>
          </a:p>
          <a:p>
            <a:pPr/>
            <a:r>
              <a:t>に変更する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スクリーンショット 2020-07-03 13.10.39.png" descr="スクリーンショット 2020-07-03 13.10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0832" y="5270504"/>
            <a:ext cx="3517901" cy="1003301"/>
          </a:xfrm>
          <a:prstGeom prst="rect">
            <a:avLst/>
          </a:prstGeom>
          <a:ln w="12700">
            <a:miter lim="400000"/>
          </a:ln>
        </p:spPr>
      </p:pic>
      <p:sp>
        <p:nvSpPr>
          <p:cNvPr id="771" name="Mission2テキスト"/>
          <p:cNvSpPr txBox="1"/>
          <p:nvPr/>
        </p:nvSpPr>
        <p:spPr>
          <a:xfrm>
            <a:off x="2155260" y="6412797"/>
            <a:ext cx="276910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Mission2テキスト</a:t>
            </a:r>
          </a:p>
        </p:txBody>
      </p:sp>
      <p:sp>
        <p:nvSpPr>
          <p:cNvPr id="772" name="矢印"/>
          <p:cNvSpPr/>
          <p:nvPr/>
        </p:nvSpPr>
        <p:spPr>
          <a:xfrm flipH="1" rot="11284178">
            <a:off x="5294279" y="5718481"/>
            <a:ext cx="1912008" cy="298265"/>
          </a:xfrm>
          <a:prstGeom prst="rightArrow">
            <a:avLst>
              <a:gd name="adj1" fmla="val 37783"/>
              <a:gd name="adj2" fmla="val 60576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73" name="四角形"/>
          <p:cNvSpPr/>
          <p:nvPr/>
        </p:nvSpPr>
        <p:spPr>
          <a:xfrm>
            <a:off x="7632913" y="5913565"/>
            <a:ext cx="3153740" cy="259384"/>
          </a:xfrm>
          <a:prstGeom prst="rect">
            <a:avLst/>
          </a:prstGeom>
          <a:ln w="254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74" name="Playerスクリプトに…"/>
          <p:cNvSpPr txBox="1"/>
          <p:nvPr/>
        </p:nvSpPr>
        <p:spPr>
          <a:xfrm>
            <a:off x="7724187" y="6488995"/>
            <a:ext cx="297119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Playerスクリプトに</a:t>
            </a:r>
          </a:p>
          <a:p>
            <a:pPr/>
            <a:r>
              <a:t>関連付けしよう！</a:t>
            </a:r>
          </a:p>
        </p:txBody>
      </p:sp>
      <p:sp>
        <p:nvSpPr>
          <p:cNvPr id="775" name="変えたいTextをスクリプトと結びつけよう！"/>
          <p:cNvSpPr txBox="1"/>
          <p:nvPr/>
        </p:nvSpPr>
        <p:spPr>
          <a:xfrm>
            <a:off x="1021643" y="976134"/>
            <a:ext cx="629168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変えたいTextをスクリプトと結びつけよう！</a:t>
            </a:r>
          </a:p>
        </p:txBody>
      </p:sp>
      <p:pic>
        <p:nvPicPr>
          <p:cNvPr id="776" name="スクリーンショット 2020-07-03 13.10.32.png" descr="スクリーンショット 2020-07-03 13.10.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6067" y="2922517"/>
            <a:ext cx="3007495" cy="3263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実行してみよう！"/>
          <p:cNvSpPr txBox="1"/>
          <p:nvPr/>
        </p:nvSpPr>
        <p:spPr>
          <a:xfrm>
            <a:off x="1034343" y="976134"/>
            <a:ext cx="25374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実行してみよう！</a:t>
            </a:r>
          </a:p>
        </p:txBody>
      </p:sp>
      <p:pic>
        <p:nvPicPr>
          <p:cNvPr id="779" name="スクリーンショット 2020-07-03 13.16.58.png" descr="スクリーンショット 2020-07-03 13.16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1003" y="1830126"/>
            <a:ext cx="10242794" cy="5751262"/>
          </a:xfrm>
          <a:prstGeom prst="rect">
            <a:avLst/>
          </a:prstGeom>
          <a:ln w="12700">
            <a:miter lim="400000"/>
          </a:ln>
        </p:spPr>
      </p:pic>
      <p:sp>
        <p:nvSpPr>
          <p:cNvPr id="780" name="コールアウト"/>
          <p:cNvSpPr/>
          <p:nvPr/>
        </p:nvSpPr>
        <p:spPr>
          <a:xfrm>
            <a:off x="1868313" y="2588311"/>
            <a:ext cx="2732089" cy="5083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759" y="21600"/>
                </a:moveTo>
                <a:lnTo>
                  <a:pt x="16191" y="1516"/>
                </a:lnTo>
                <a:lnTo>
                  <a:pt x="549" y="1516"/>
                </a:lnTo>
                <a:cubicBezTo>
                  <a:pt x="246" y="1516"/>
                  <a:pt x="0" y="1384"/>
                  <a:pt x="0" y="1221"/>
                </a:cubicBezTo>
                <a:lnTo>
                  <a:pt x="0" y="295"/>
                </a:lnTo>
                <a:cubicBezTo>
                  <a:pt x="0" y="132"/>
                  <a:pt x="246" y="0"/>
                  <a:pt x="549" y="0"/>
                </a:cubicBezTo>
                <a:lnTo>
                  <a:pt x="21054" y="0"/>
                </a:lnTo>
                <a:cubicBezTo>
                  <a:pt x="21357" y="0"/>
                  <a:pt x="21600" y="132"/>
                  <a:pt x="21600" y="295"/>
                </a:cubicBezTo>
                <a:lnTo>
                  <a:pt x="21600" y="1221"/>
                </a:lnTo>
                <a:cubicBezTo>
                  <a:pt x="21600" y="1384"/>
                  <a:pt x="21357" y="1516"/>
                  <a:pt x="21054" y="1516"/>
                </a:cubicBezTo>
                <a:lnTo>
                  <a:pt x="17326" y="1516"/>
                </a:lnTo>
                <a:lnTo>
                  <a:pt x="16759" y="21600"/>
                </a:lnTo>
                <a:close/>
              </a:path>
            </a:pathLst>
          </a:custGeom>
          <a:ln w="508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81" name="コールアウト"/>
          <p:cNvSpPr/>
          <p:nvPr/>
        </p:nvSpPr>
        <p:spPr>
          <a:xfrm>
            <a:off x="9438220" y="2474065"/>
            <a:ext cx="1362870" cy="5192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92" y="21600"/>
                </a:moveTo>
                <a:lnTo>
                  <a:pt x="3604" y="4274"/>
                </a:lnTo>
                <a:lnTo>
                  <a:pt x="1057" y="4274"/>
                </a:lnTo>
                <a:cubicBezTo>
                  <a:pt x="474" y="4274"/>
                  <a:pt x="0" y="4150"/>
                  <a:pt x="0" y="3997"/>
                </a:cubicBezTo>
                <a:lnTo>
                  <a:pt x="0" y="276"/>
                </a:lnTo>
                <a:cubicBezTo>
                  <a:pt x="0" y="123"/>
                  <a:pt x="474" y="0"/>
                  <a:pt x="1057" y="0"/>
                </a:cubicBezTo>
                <a:lnTo>
                  <a:pt x="20543" y="0"/>
                </a:lnTo>
                <a:cubicBezTo>
                  <a:pt x="21126" y="0"/>
                  <a:pt x="21600" y="123"/>
                  <a:pt x="21600" y="276"/>
                </a:cubicBezTo>
                <a:lnTo>
                  <a:pt x="21600" y="3997"/>
                </a:lnTo>
                <a:cubicBezTo>
                  <a:pt x="21600" y="4150"/>
                  <a:pt x="21126" y="4274"/>
                  <a:pt x="20543" y="4274"/>
                </a:cubicBezTo>
                <a:lnTo>
                  <a:pt x="5774" y="4274"/>
                </a:lnTo>
                <a:lnTo>
                  <a:pt x="4692" y="21600"/>
                </a:lnTo>
                <a:close/>
              </a:path>
            </a:pathLst>
          </a:custGeom>
          <a:ln w="50800">
            <a:solidFill>
              <a:srgbClr val="E945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782" name="宝箱をゲット！"/>
          <p:cNvSpPr txBox="1"/>
          <p:nvPr/>
        </p:nvSpPr>
        <p:spPr>
          <a:xfrm>
            <a:off x="8680189" y="7778819"/>
            <a:ext cx="2247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宝箱をゲット！</a:t>
            </a:r>
          </a:p>
        </p:txBody>
      </p:sp>
      <p:sp>
        <p:nvSpPr>
          <p:cNvPr id="783" name="文字が変わる！"/>
          <p:cNvSpPr txBox="1"/>
          <p:nvPr/>
        </p:nvSpPr>
        <p:spPr>
          <a:xfrm>
            <a:off x="2447853" y="7778819"/>
            <a:ext cx="2247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文字が変わる！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最後に"/>
          <p:cNvSpPr txBox="1"/>
          <p:nvPr/>
        </p:nvSpPr>
        <p:spPr>
          <a:xfrm>
            <a:off x="5683250" y="2255585"/>
            <a:ext cx="1638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B4ACA9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最後に</a:t>
            </a:r>
          </a:p>
        </p:txBody>
      </p:sp>
      <p:sp>
        <p:nvSpPr>
          <p:cNvPr id="786" name="チェックがついた問題を…"/>
          <p:cNvSpPr txBox="1"/>
          <p:nvPr/>
        </p:nvSpPr>
        <p:spPr>
          <a:xfrm>
            <a:off x="2952749" y="4127500"/>
            <a:ext cx="709930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>
                <a:latin typeface="CP Font"/>
                <a:ea typeface="CP Font"/>
                <a:cs typeface="CP Font"/>
                <a:sym typeface="CP Font"/>
              </a:defRPr>
            </a:pPr>
            <a:r>
              <a:t>チェックがついた問題を</a:t>
            </a:r>
          </a:p>
          <a:p>
            <a:pPr>
              <a:defRPr sz="5000">
                <a:latin typeface="CP Font"/>
                <a:ea typeface="CP Font"/>
                <a:cs typeface="CP Font"/>
                <a:sym typeface="CP Font"/>
              </a:defRPr>
            </a:pPr>
            <a:r>
              <a:rPr sz="6000">
                <a:solidFill>
                  <a:srgbClr val="E94579"/>
                </a:solidFill>
              </a:rPr>
              <a:t>復習</a:t>
            </a:r>
            <a:r>
              <a:t>しよう！</a:t>
            </a:r>
          </a:p>
        </p:txBody>
      </p:sp>
      <p:sp>
        <p:nvSpPr>
          <p:cNvPr id="787" name="お疲れ様でした！"/>
          <p:cNvSpPr txBox="1"/>
          <p:nvPr/>
        </p:nvSpPr>
        <p:spPr>
          <a:xfrm>
            <a:off x="4413250" y="6888415"/>
            <a:ext cx="4178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B4ACA9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お疲れ様でした！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Unity勉強会ver2.0"/>
          <p:cNvSpPr txBox="1"/>
          <p:nvPr/>
        </p:nvSpPr>
        <p:spPr>
          <a:xfrm>
            <a:off x="5031130" y="2222500"/>
            <a:ext cx="2942540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Unity勉強会ver2.0</a:t>
            </a:r>
          </a:p>
        </p:txBody>
      </p:sp>
      <p:sp>
        <p:nvSpPr>
          <p:cNvPr id="790" name="レオ"/>
          <p:cNvSpPr txBox="1"/>
          <p:nvPr/>
        </p:nvSpPr>
        <p:spPr>
          <a:xfrm>
            <a:off x="6145022" y="4673600"/>
            <a:ext cx="714757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レオ</a:t>
            </a:r>
          </a:p>
        </p:txBody>
      </p:sp>
      <p:sp>
        <p:nvSpPr>
          <p:cNvPr id="791" name="四角形"/>
          <p:cNvSpPr/>
          <p:nvPr/>
        </p:nvSpPr>
        <p:spPr>
          <a:xfrm>
            <a:off x="0" y="8028979"/>
            <a:ext cx="13004800" cy="1482825"/>
          </a:xfrm>
          <a:prstGeom prst="rect">
            <a:avLst/>
          </a:prstGeom>
          <a:solidFill>
            <a:srgbClr val="2A5D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2A5D79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pic>
        <p:nvPicPr>
          <p:cNvPr id="792" name="BG_01.png" descr="BG_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64020" y="0"/>
            <a:ext cx="3251201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93" name="BG_01.png" descr="BG_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12820" y="0"/>
            <a:ext cx="3251201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94" name="BG_01.png" descr="BG_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1620" y="0"/>
            <a:ext cx="3251201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95" name="BG_01.png" descr="BG_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0420" y="0"/>
            <a:ext cx="3251201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96" name="BG_01.png" descr="BG_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0780" y="0"/>
            <a:ext cx="3251201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97" name="BG_02.png" descr="BG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73100" y="7567786"/>
            <a:ext cx="2516014" cy="2516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8" name="BG_02.png" descr="BG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2913" y="7567786"/>
            <a:ext cx="2516015" cy="2516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9" name="BG_02.png" descr="BG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8927" y="7567786"/>
            <a:ext cx="2516015" cy="2516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00" name="BG_02.png" descr="BG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4941" y="7567786"/>
            <a:ext cx="2516015" cy="2516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01" name="BG_02.png" descr="BG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0955" y="7567786"/>
            <a:ext cx="2516015" cy="2516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02" name="BG_02.png" descr="BG_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06969" y="7567786"/>
            <a:ext cx="2516015" cy="2516014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四角形"/>
          <p:cNvSpPr/>
          <p:nvPr/>
        </p:nvSpPr>
        <p:spPr>
          <a:xfrm>
            <a:off x="0" y="3251200"/>
            <a:ext cx="13004800" cy="5412780"/>
          </a:xfrm>
          <a:prstGeom prst="rect">
            <a:avLst/>
          </a:prstGeom>
          <a:solidFill>
            <a:srgbClr val="2A5D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804" name="FIN."/>
          <p:cNvSpPr txBox="1"/>
          <p:nvPr/>
        </p:nvSpPr>
        <p:spPr>
          <a:xfrm>
            <a:off x="5662041" y="4508500"/>
            <a:ext cx="168071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3A454"/>
                </a:solidFill>
                <a:latin typeface="CP Font"/>
                <a:ea typeface="CP Font"/>
                <a:cs typeface="CP Font"/>
                <a:sym typeface="CP Font"/>
              </a:defRPr>
            </a:lvl1pPr>
          </a:lstStyle>
          <a:p>
            <a:pPr/>
            <a:r>
              <a:t>FIN.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yerスクリプトを開こう！"/>
          <p:cNvSpPr txBox="1"/>
          <p:nvPr/>
        </p:nvSpPr>
        <p:spPr>
          <a:xfrm>
            <a:off x="1021643" y="976134"/>
            <a:ext cx="418124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Playerスクリプトを開こう！</a:t>
            </a:r>
          </a:p>
        </p:txBody>
      </p:sp>
      <p:pic>
        <p:nvPicPr>
          <p:cNvPr id="192" name="スクリーンショット 2020-07-03 10.04.16.png" descr="スクリーンショット 2020-07-03 10.04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636" y="1790668"/>
            <a:ext cx="2959101" cy="245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スクリーンショット 2020-07-03 10.05.00.png" descr="スクリーンショット 2020-07-03 10.05.00.png"/>
          <p:cNvPicPr>
            <a:picLocks noChangeAspect="1"/>
          </p:cNvPicPr>
          <p:nvPr/>
        </p:nvPicPr>
        <p:blipFill>
          <a:blip r:embed="rId3">
            <a:extLst/>
          </a:blip>
          <a:srcRect l="0" t="0" r="37373" b="0"/>
          <a:stretch>
            <a:fillRect/>
          </a:stretch>
        </p:blipFill>
        <p:spPr>
          <a:xfrm>
            <a:off x="4648001" y="1790668"/>
            <a:ext cx="3708868" cy="697972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Playerスクリプト…"/>
          <p:cNvSpPr txBox="1"/>
          <p:nvPr/>
        </p:nvSpPr>
        <p:spPr>
          <a:xfrm>
            <a:off x="1220991" y="4445000"/>
            <a:ext cx="2666391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Playerスクリプト</a:t>
            </a:r>
          </a:p>
          <a:p>
            <a:pPr/>
            <a:r>
              <a:t>を開く</a:t>
            </a:r>
          </a:p>
        </p:txBody>
      </p:sp>
      <p:sp>
        <p:nvSpPr>
          <p:cNvPr id="195" name="問題番号が…"/>
          <p:cNvSpPr txBox="1"/>
          <p:nvPr/>
        </p:nvSpPr>
        <p:spPr>
          <a:xfrm>
            <a:off x="9117418" y="3365500"/>
            <a:ext cx="25405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問題番号が</a:t>
            </a:r>
          </a:p>
          <a:p>
            <a:pPr/>
            <a:r>
              <a:t>書かれているのが</a:t>
            </a:r>
          </a:p>
          <a:p>
            <a:pPr/>
            <a:r>
              <a:t>わかるかな？</a:t>
            </a:r>
          </a:p>
        </p:txBody>
      </p:sp>
      <p:sp>
        <p:nvSpPr>
          <p:cNvPr id="196" name="これから、…"/>
          <p:cNvSpPr txBox="1"/>
          <p:nvPr/>
        </p:nvSpPr>
        <p:spPr>
          <a:xfrm>
            <a:off x="8798272" y="5979007"/>
            <a:ext cx="31623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これから、</a:t>
            </a:r>
          </a:p>
          <a:p>
            <a:pPr/>
            <a:r>
              <a:rPr>
                <a:solidFill>
                  <a:srgbClr val="E94579"/>
                </a:solidFill>
              </a:rPr>
              <a:t>対応する問題の場所</a:t>
            </a:r>
            <a:r>
              <a:t>に</a:t>
            </a:r>
          </a:p>
          <a:p>
            <a:pPr/>
            <a:r>
              <a:t>答えを書いていこう！</a:t>
            </a:r>
          </a:p>
        </p:txBody>
      </p:sp>
      <p:sp>
        <p:nvSpPr>
          <p:cNvPr id="197" name="矢印"/>
          <p:cNvSpPr/>
          <p:nvPr/>
        </p:nvSpPr>
        <p:spPr>
          <a:xfrm>
            <a:off x="3556321" y="6639407"/>
            <a:ext cx="293369" cy="635001"/>
          </a:xfrm>
          <a:prstGeom prst="rightArrow">
            <a:avLst>
              <a:gd name="adj1" fmla="val 19625"/>
              <a:gd name="adj2" fmla="val 124882"/>
            </a:avLst>
          </a:prstGeom>
          <a:solidFill>
            <a:srgbClr val="5AC5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99" name="接続の線"/>
          <p:cNvSpPr/>
          <p:nvPr/>
        </p:nvSpPr>
        <p:spPr>
          <a:xfrm>
            <a:off x="2381866" y="5669316"/>
            <a:ext cx="1174456" cy="1297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9" h="21169" fill="norm" stroke="1" extrusionOk="0">
                <a:moveTo>
                  <a:pt x="20639" y="21149"/>
                </a:moveTo>
                <a:cubicBezTo>
                  <a:pt x="5882" y="21600"/>
                  <a:pt x="-961" y="14550"/>
                  <a:pt x="109" y="0"/>
                </a:cubicBezTo>
              </a:path>
            </a:pathLst>
          </a:custGeom>
          <a:ln w="88900">
            <a:solidFill>
              <a:srgbClr val="5AC5E3"/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問題1-1：Rigidbody2DをGetComponentしよう！"/>
          <p:cNvSpPr txBox="1"/>
          <p:nvPr/>
        </p:nvSpPr>
        <p:spPr>
          <a:xfrm>
            <a:off x="1021643" y="976134"/>
            <a:ext cx="77062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5AC5E3"/>
                </a:solidFill>
              </a:rPr>
              <a:t>問題1-1</a:t>
            </a:r>
            <a:r>
              <a:t>：Rigidbody2DをGetComponentしよう！</a:t>
            </a:r>
          </a:p>
        </p:txBody>
      </p:sp>
      <p:pic>
        <p:nvPicPr>
          <p:cNvPr id="202" name="スクリーンショット 2020-07-03 10.10.31.png" descr="スクリーンショット 2020-07-03 10.10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1332" y="4260408"/>
            <a:ext cx="8842136" cy="3622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スクリーンショット 2020-07-03 10.10.47.png" descr="スクリーンショット 2020-07-03 10.10.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6400" y="2145417"/>
            <a:ext cx="3175000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・条件"/>
          <p:cNvSpPr txBox="1"/>
          <p:nvPr/>
        </p:nvSpPr>
        <p:spPr>
          <a:xfrm>
            <a:off x="1162049" y="1625599"/>
            <a:ext cx="1028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・条件</a:t>
            </a:r>
          </a:p>
        </p:txBody>
      </p:sp>
      <p:sp>
        <p:nvSpPr>
          <p:cNvPr id="205" name="Rigidbody2Dを入れる”箱”は「rb2D」という名前で宣言している"/>
          <p:cNvSpPr txBox="1"/>
          <p:nvPr/>
        </p:nvSpPr>
        <p:spPr>
          <a:xfrm>
            <a:off x="1676399" y="2666558"/>
            <a:ext cx="942685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Rigidbody2Dを入れる”箱”は「</a:t>
            </a:r>
            <a:r>
              <a:rPr>
                <a:solidFill>
                  <a:srgbClr val="E94579"/>
                </a:solidFill>
              </a:rPr>
              <a:t>rb2D</a:t>
            </a:r>
            <a:r>
              <a:t>」という名前で宣言している</a:t>
            </a:r>
          </a:p>
        </p:txBody>
      </p:sp>
      <p:sp>
        <p:nvSpPr>
          <p:cNvPr id="206" name="・?の部分に答えを書こう！"/>
          <p:cNvSpPr txBox="1"/>
          <p:nvPr/>
        </p:nvSpPr>
        <p:spPr>
          <a:xfrm>
            <a:off x="1162049" y="3707517"/>
            <a:ext cx="393253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・?の部分に答えを書こう！</a:t>
            </a:r>
          </a:p>
        </p:txBody>
      </p:sp>
      <p:sp>
        <p:nvSpPr>
          <p:cNvPr id="207" name="？"/>
          <p:cNvSpPr/>
          <p:nvPr/>
        </p:nvSpPr>
        <p:spPr>
          <a:xfrm>
            <a:off x="2944279" y="6211287"/>
            <a:ext cx="5523905" cy="383630"/>
          </a:xfrm>
          <a:prstGeom prst="rect">
            <a:avLst/>
          </a:prstGeom>
          <a:solidFill>
            <a:srgbClr val="FFF7E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208" name="←わからない時は、チェックして先に進もう！"/>
          <p:cNvSpPr txBox="1"/>
          <p:nvPr/>
        </p:nvSpPr>
        <p:spPr>
          <a:xfrm>
            <a:off x="3472986" y="8770391"/>
            <a:ext cx="6499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←わからない時は、チェックして先に進もう！</a:t>
            </a:r>
          </a:p>
        </p:txBody>
      </p:sp>
      <p:sp>
        <p:nvSpPr>
          <p:cNvPr id="209" name="正方形"/>
          <p:cNvSpPr/>
          <p:nvPr/>
        </p:nvSpPr>
        <p:spPr>
          <a:xfrm>
            <a:off x="3044653" y="8813093"/>
            <a:ext cx="335548" cy="330201"/>
          </a:xfrm>
          <a:prstGeom prst="rect">
            <a:avLst/>
          </a:prstGeom>
          <a:ln w="25400">
            <a:solidFill>
              <a:srgbClr val="33333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33333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