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5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localhost\Users\chadsmith\Google%20Drive\TEL%20Data\Descriptives\Descriptives%20v4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\\localhost\Users\chadsmith\Google%20Drive\TEL%20Data\Descriptives\Descriptives%20v4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\\localhost\Users\chadsmith\Google%20Drive\TEL%20Data\Descriptives\Descriptives%20v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Nationwide Municipal</a:t>
            </a:r>
            <a:r>
              <a:rPr lang="en-US" baseline="0"/>
              <a:t> Debt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Nation!$A$11</c:f>
              <c:strCache>
                <c:ptCount val="1"/>
                <c:pt idx="0">
                  <c:v>Total Debt per Capita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Nation!$B$10:$AF$10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Nation!$B$11:$AF$11</c:f>
              <c:numCache>
                <c:formatCode>General</c:formatCode>
                <c:ptCount val="31"/>
                <c:pt idx="0" formatCode="#,##0">
                  <c:v>46802.571780855491</c:v>
                </c:pt>
                <c:pt idx="1">
                  <c:v>73227.188523932695</c:v>
                </c:pt>
                <c:pt idx="2">
                  <c:v>53744.899685236313</c:v>
                </c:pt>
                <c:pt idx="3">
                  <c:v>36024.644487323487</c:v>
                </c:pt>
                <c:pt idx="4">
                  <c:v>39448.510509414933</c:v>
                </c:pt>
                <c:pt idx="5">
                  <c:v>41520.3502686305</c:v>
                </c:pt>
                <c:pt idx="6">
                  <c:v>39384.492258477498</c:v>
                </c:pt>
                <c:pt idx="7">
                  <c:v>48822.572729817854</c:v>
                </c:pt>
                <c:pt idx="8">
                  <c:v>57452.946109225508</c:v>
                </c:pt>
                <c:pt idx="9">
                  <c:v>74521.469335965201</c:v>
                </c:pt>
                <c:pt idx="10">
                  <c:v>44629.745749176327</c:v>
                </c:pt>
                <c:pt idx="11">
                  <c:v>39969.023464613521</c:v>
                </c:pt>
                <c:pt idx="12">
                  <c:v>44310.218948233523</c:v>
                </c:pt>
                <c:pt idx="13">
                  <c:v>49878.681133032696</c:v>
                </c:pt>
                <c:pt idx="14">
                  <c:v>58135.261807132192</c:v>
                </c:pt>
                <c:pt idx="15">
                  <c:v>47985.283500878533</c:v>
                </c:pt>
                <c:pt idx="16">
                  <c:v>42935.598744200986</c:v>
                </c:pt>
                <c:pt idx="17">
                  <c:v>57584.670089109823</c:v>
                </c:pt>
                <c:pt idx="18">
                  <c:v>61035.524690141589</c:v>
                </c:pt>
                <c:pt idx="19">
                  <c:v>63676.023954922894</c:v>
                </c:pt>
                <c:pt idx="20">
                  <c:v>56171.855110765093</c:v>
                </c:pt>
                <c:pt idx="21">
                  <c:v>55859.601072789177</c:v>
                </c:pt>
                <c:pt idx="22">
                  <c:v>46624.6767636843</c:v>
                </c:pt>
                <c:pt idx="23">
                  <c:v>47389.245351938567</c:v>
                </c:pt>
                <c:pt idx="24">
                  <c:v>43467.682812986532</c:v>
                </c:pt>
                <c:pt idx="25">
                  <c:v>44271.481020745778</c:v>
                </c:pt>
                <c:pt idx="26">
                  <c:v>45784.702615048031</c:v>
                </c:pt>
                <c:pt idx="27">
                  <c:v>32475.1903807376</c:v>
                </c:pt>
                <c:pt idx="28">
                  <c:v>44052.934030521603</c:v>
                </c:pt>
                <c:pt idx="29">
                  <c:v>35387.149552341798</c:v>
                </c:pt>
                <c:pt idx="30">
                  <c:v>37006.623616863028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Nation!$A$12</c:f>
              <c:strCache>
                <c:ptCount val="1"/>
                <c:pt idx="0">
                  <c:v>     GO per Capita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Nation!$B$10:$AF$10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Nation!$B$12:$AF$12</c:f>
              <c:numCache>
                <c:formatCode>General</c:formatCode>
                <c:ptCount val="31"/>
                <c:pt idx="0" formatCode="#,##0">
                  <c:v>16505.6663726804</c:v>
                </c:pt>
                <c:pt idx="1">
                  <c:v>23234.222683251701</c:v>
                </c:pt>
                <c:pt idx="2">
                  <c:v>25393.261287617599</c:v>
                </c:pt>
                <c:pt idx="3">
                  <c:v>16149.178904938201</c:v>
                </c:pt>
                <c:pt idx="4">
                  <c:v>16236.94731240394</c:v>
                </c:pt>
                <c:pt idx="5">
                  <c:v>20684.161124207101</c:v>
                </c:pt>
                <c:pt idx="6">
                  <c:v>20173.0485559505</c:v>
                </c:pt>
                <c:pt idx="7">
                  <c:v>24890.627952473351</c:v>
                </c:pt>
                <c:pt idx="8">
                  <c:v>28250.414944317501</c:v>
                </c:pt>
                <c:pt idx="9">
                  <c:v>35145.613008654233</c:v>
                </c:pt>
                <c:pt idx="10">
                  <c:v>21254.053032456319</c:v>
                </c:pt>
                <c:pt idx="11">
                  <c:v>19426.022006810541</c:v>
                </c:pt>
                <c:pt idx="12">
                  <c:v>21706.638433089502</c:v>
                </c:pt>
                <c:pt idx="13">
                  <c:v>22970.30793496771</c:v>
                </c:pt>
                <c:pt idx="14">
                  <c:v>25195.671897989199</c:v>
                </c:pt>
                <c:pt idx="15">
                  <c:v>20216.9762552465</c:v>
                </c:pt>
                <c:pt idx="16">
                  <c:v>18216.477939494998</c:v>
                </c:pt>
                <c:pt idx="17">
                  <c:v>26789.6663745964</c:v>
                </c:pt>
                <c:pt idx="18">
                  <c:v>29869.815490616598</c:v>
                </c:pt>
                <c:pt idx="19">
                  <c:v>31270.143469024901</c:v>
                </c:pt>
                <c:pt idx="20">
                  <c:v>26921.08733455911</c:v>
                </c:pt>
                <c:pt idx="21">
                  <c:v>25923.37972233519</c:v>
                </c:pt>
                <c:pt idx="22">
                  <c:v>18872.53058839629</c:v>
                </c:pt>
                <c:pt idx="23">
                  <c:v>19737.6867978546</c:v>
                </c:pt>
                <c:pt idx="24">
                  <c:v>17671.827740320041</c:v>
                </c:pt>
                <c:pt idx="25">
                  <c:v>22347.8724245087</c:v>
                </c:pt>
                <c:pt idx="26">
                  <c:v>21943.523523046999</c:v>
                </c:pt>
                <c:pt idx="27">
                  <c:v>16323.9084043449</c:v>
                </c:pt>
                <c:pt idx="28">
                  <c:v>20199.362100762701</c:v>
                </c:pt>
                <c:pt idx="29">
                  <c:v>17651.930809430309</c:v>
                </c:pt>
                <c:pt idx="30">
                  <c:v>18502.252992860751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Nation!$A$13</c:f>
              <c:strCache>
                <c:ptCount val="1"/>
                <c:pt idx="0">
                  <c:v>     RV per Capita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Nation!$B$10:$AF$10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Nation!$B$13:$AF$13</c:f>
              <c:numCache>
                <c:formatCode>General</c:formatCode>
                <c:ptCount val="31"/>
                <c:pt idx="0" formatCode="#,##0">
                  <c:v>30296.905408175098</c:v>
                </c:pt>
                <c:pt idx="1">
                  <c:v>49992.965840680983</c:v>
                </c:pt>
                <c:pt idx="2">
                  <c:v>28351.638397618699</c:v>
                </c:pt>
                <c:pt idx="3">
                  <c:v>19875.465582385299</c:v>
                </c:pt>
                <c:pt idx="4">
                  <c:v>23211.563197011001</c:v>
                </c:pt>
                <c:pt idx="5">
                  <c:v>20836.189144423399</c:v>
                </c:pt>
                <c:pt idx="6">
                  <c:v>19211.443702527002</c:v>
                </c:pt>
                <c:pt idx="7">
                  <c:v>23931.944777344499</c:v>
                </c:pt>
                <c:pt idx="8">
                  <c:v>29202.531164907999</c:v>
                </c:pt>
                <c:pt idx="9">
                  <c:v>39375.856327310998</c:v>
                </c:pt>
                <c:pt idx="10">
                  <c:v>23375.692716720001</c:v>
                </c:pt>
                <c:pt idx="11">
                  <c:v>20543.00145780301</c:v>
                </c:pt>
                <c:pt idx="12">
                  <c:v>22603.580515144</c:v>
                </c:pt>
                <c:pt idx="13">
                  <c:v>26908.373198065001</c:v>
                </c:pt>
                <c:pt idx="14">
                  <c:v>32939.589909143011</c:v>
                </c:pt>
                <c:pt idx="15">
                  <c:v>27768.307245632001</c:v>
                </c:pt>
                <c:pt idx="16">
                  <c:v>24719.120804705999</c:v>
                </c:pt>
                <c:pt idx="17">
                  <c:v>30795.003714513401</c:v>
                </c:pt>
                <c:pt idx="18">
                  <c:v>31165.709199525001</c:v>
                </c:pt>
                <c:pt idx="19">
                  <c:v>32405.880485898</c:v>
                </c:pt>
                <c:pt idx="20">
                  <c:v>29250.767776206001</c:v>
                </c:pt>
                <c:pt idx="21">
                  <c:v>29936.221350454009</c:v>
                </c:pt>
                <c:pt idx="22">
                  <c:v>27752.146175287999</c:v>
                </c:pt>
                <c:pt idx="23">
                  <c:v>27651.558554084011</c:v>
                </c:pt>
                <c:pt idx="24">
                  <c:v>25795.855072666502</c:v>
                </c:pt>
                <c:pt idx="25">
                  <c:v>21923.6085962371</c:v>
                </c:pt>
                <c:pt idx="26">
                  <c:v>23841.17909200101</c:v>
                </c:pt>
                <c:pt idx="27">
                  <c:v>16151.2819763927</c:v>
                </c:pt>
                <c:pt idx="28">
                  <c:v>23853.571929758898</c:v>
                </c:pt>
                <c:pt idx="29">
                  <c:v>17735.2187429115</c:v>
                </c:pt>
                <c:pt idx="30">
                  <c:v>18504.370624002298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324544"/>
        <c:axId val="127326080"/>
      </c:lineChart>
      <c:lineChart>
        <c:grouping val="standard"/>
        <c:varyColors val="0"/>
        <c:ser>
          <c:idx val="3"/>
          <c:order val="3"/>
          <c:tx>
            <c:strRef>
              <c:f>Nation!$A$14</c:f>
              <c:strCache>
                <c:ptCount val="1"/>
                <c:pt idx="0">
                  <c:v>% of debt - GO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Nation!$B$10:$AF$10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Nation!$B$14:$AF$14</c:f>
              <c:numCache>
                <c:formatCode>0%</c:formatCode>
                <c:ptCount val="31"/>
                <c:pt idx="0">
                  <c:v>0.35266579900705403</c:v>
                </c:pt>
                <c:pt idx="1">
                  <c:v>0.317289563502197</c:v>
                </c:pt>
                <c:pt idx="2">
                  <c:v>0.472477601341455</c:v>
                </c:pt>
                <c:pt idx="3">
                  <c:v>0.448281423307893</c:v>
                </c:pt>
                <c:pt idx="4">
                  <c:v>0.41159848883340699</c:v>
                </c:pt>
                <c:pt idx="5">
                  <c:v>0.49816923485432202</c:v>
                </c:pt>
                <c:pt idx="6">
                  <c:v>0.51220791228070905</c:v>
                </c:pt>
                <c:pt idx="7">
                  <c:v>0.50981803212659604</c:v>
                </c:pt>
                <c:pt idx="8">
                  <c:v>0.49171394780364802</c:v>
                </c:pt>
                <c:pt idx="9">
                  <c:v>0.47161728454664797</c:v>
                </c:pt>
                <c:pt idx="10">
                  <c:v>0.476230654593155</c:v>
                </c:pt>
                <c:pt idx="11">
                  <c:v>0.48602693593475699</c:v>
                </c:pt>
                <c:pt idx="12">
                  <c:v>0.48987883491275003</c:v>
                </c:pt>
                <c:pt idx="13">
                  <c:v>0.460523562635969</c:v>
                </c:pt>
                <c:pt idx="14">
                  <c:v>0.43339741001902798</c:v>
                </c:pt>
                <c:pt idx="15">
                  <c:v>0.42131617821693901</c:v>
                </c:pt>
                <c:pt idx="16">
                  <c:v>0.42427445924357499</c:v>
                </c:pt>
                <c:pt idx="17">
                  <c:v>0.46522219078689803</c:v>
                </c:pt>
                <c:pt idx="18">
                  <c:v>0.48938410281973299</c:v>
                </c:pt>
                <c:pt idx="19">
                  <c:v>0.49108191006337698</c:v>
                </c:pt>
                <c:pt idx="20">
                  <c:v>0.47926292057603398</c:v>
                </c:pt>
                <c:pt idx="21">
                  <c:v>0.46408100352444598</c:v>
                </c:pt>
                <c:pt idx="22">
                  <c:v>0.40477558019439203</c:v>
                </c:pt>
                <c:pt idx="23">
                  <c:v>0.41650139501635203</c:v>
                </c:pt>
                <c:pt idx="24">
                  <c:v>0.40655094996322999</c:v>
                </c:pt>
                <c:pt idx="25">
                  <c:v>0.504791615488002</c:v>
                </c:pt>
                <c:pt idx="26">
                  <c:v>0.479276314352096</c:v>
                </c:pt>
                <c:pt idx="27">
                  <c:v>0.50265782010710902</c:v>
                </c:pt>
                <c:pt idx="28">
                  <c:v>0.458524784904628</c:v>
                </c:pt>
                <c:pt idx="29">
                  <c:v>0.49882318956832</c:v>
                </c:pt>
                <c:pt idx="30">
                  <c:v>0.49997138848488998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337600"/>
        <c:axId val="127327616"/>
      </c:lineChart>
      <c:catAx>
        <c:axId val="12732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26080"/>
        <c:crosses val="autoZero"/>
        <c:auto val="1"/>
        <c:lblAlgn val="ctr"/>
        <c:lblOffset val="100"/>
        <c:noMultiLvlLbl val="0"/>
      </c:catAx>
      <c:valAx>
        <c:axId val="12732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24544"/>
        <c:crosses val="autoZero"/>
        <c:crossBetween val="between"/>
      </c:valAx>
      <c:valAx>
        <c:axId val="12732761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37600"/>
        <c:crosses val="max"/>
        <c:crossBetween val="between"/>
      </c:valAx>
      <c:catAx>
        <c:axId val="127337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73276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5820378221952996E-2"/>
          <c:y val="0.932091677962813"/>
          <c:w val="0.89400026919711995"/>
          <c:h val="6.7908322037187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Nationwide</a:t>
            </a:r>
            <a:r>
              <a:rPr lang="en-US" baseline="0" dirty="0"/>
              <a:t> Debt by 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Government Type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>
        <c:manualLayout>
          <c:xMode val="edge"/>
          <c:yMode val="edge"/>
          <c:x val="0.37156554949862036"/>
          <c:y val="3.9250655778441373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3605735847079002E-2"/>
          <c:y val="0.174760670104572"/>
          <c:w val="0.79176301723009102"/>
          <c:h val="0.55639446723152741"/>
        </c:manualLayout>
      </c:layout>
      <c:lineChart>
        <c:grouping val="standard"/>
        <c:varyColors val="0"/>
        <c:ser>
          <c:idx val="0"/>
          <c:order val="0"/>
          <c:tx>
            <c:strRef>
              <c:f>'Nation by gov type rv'!$A$29</c:f>
              <c:strCache>
                <c:ptCount val="1"/>
                <c:pt idx="0">
                  <c:v>General Purpose Governments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'Nation by gov type rv'!$B$28:$AF$28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gov type rv'!$B$29:$AF$29</c:f>
              <c:numCache>
                <c:formatCode>#,##0</c:formatCode>
                <c:ptCount val="31"/>
                <c:pt idx="0">
                  <c:v>15301.469579369659</c:v>
                </c:pt>
                <c:pt idx="1">
                  <c:v>21083.076754876351</c:v>
                </c:pt>
                <c:pt idx="2">
                  <c:v>17235.493405598809</c:v>
                </c:pt>
                <c:pt idx="3">
                  <c:v>10865.52685104591</c:v>
                </c:pt>
                <c:pt idx="4">
                  <c:v>11331.930838083739</c:v>
                </c:pt>
                <c:pt idx="5">
                  <c:v>12423.493089818399</c:v>
                </c:pt>
                <c:pt idx="6">
                  <c:v>11778.57090735511</c:v>
                </c:pt>
                <c:pt idx="7">
                  <c:v>14477.11560570142</c:v>
                </c:pt>
                <c:pt idx="8">
                  <c:v>18243.016940998041</c:v>
                </c:pt>
                <c:pt idx="9">
                  <c:v>22726.561633981819</c:v>
                </c:pt>
                <c:pt idx="10">
                  <c:v>13437.72803908352</c:v>
                </c:pt>
                <c:pt idx="11">
                  <c:v>11830.47743037588</c:v>
                </c:pt>
                <c:pt idx="12">
                  <c:v>12939.21317800173</c:v>
                </c:pt>
                <c:pt idx="13">
                  <c:v>12599.811152614169</c:v>
                </c:pt>
                <c:pt idx="14">
                  <c:v>14889.67909770591</c:v>
                </c:pt>
                <c:pt idx="15">
                  <c:v>12205.43629984164</c:v>
                </c:pt>
                <c:pt idx="16">
                  <c:v>10242.174902144499</c:v>
                </c:pt>
                <c:pt idx="17">
                  <c:v>13926.523867260041</c:v>
                </c:pt>
                <c:pt idx="18">
                  <c:v>13872.6922849194</c:v>
                </c:pt>
                <c:pt idx="19">
                  <c:v>15301.15675817891</c:v>
                </c:pt>
                <c:pt idx="20">
                  <c:v>12958.67216096678</c:v>
                </c:pt>
                <c:pt idx="21">
                  <c:v>12702.96315943423</c:v>
                </c:pt>
                <c:pt idx="22">
                  <c:v>11225.554362072149</c:v>
                </c:pt>
                <c:pt idx="23">
                  <c:v>11346.76607076363</c:v>
                </c:pt>
                <c:pt idx="24">
                  <c:v>9131.5902200448763</c:v>
                </c:pt>
                <c:pt idx="25">
                  <c:v>10419.93827273591</c:v>
                </c:pt>
                <c:pt idx="26">
                  <c:v>10799.34795298582</c:v>
                </c:pt>
                <c:pt idx="27">
                  <c:v>7902.4474648224859</c:v>
                </c:pt>
                <c:pt idx="28">
                  <c:v>9801.1093995242518</c:v>
                </c:pt>
                <c:pt idx="29">
                  <c:v>8255.4125740048548</c:v>
                </c:pt>
                <c:pt idx="30">
                  <c:v>8370.5663291341953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'Nation by gov type rv'!$A$30</c:f>
              <c:strCache>
                <c:ptCount val="1"/>
                <c:pt idx="0">
                  <c:v>Special Purpose Governments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'Nation by gov type rv'!$B$28:$AF$28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gov type rv'!$B$30:$AF$30</c:f>
              <c:numCache>
                <c:formatCode>#,##0</c:formatCode>
                <c:ptCount val="31"/>
                <c:pt idx="0">
                  <c:v>11299.844520939139</c:v>
                </c:pt>
                <c:pt idx="1">
                  <c:v>18149.088323267039</c:v>
                </c:pt>
                <c:pt idx="2">
                  <c:v>10437.49869625602</c:v>
                </c:pt>
                <c:pt idx="3">
                  <c:v>8386.2347706378368</c:v>
                </c:pt>
                <c:pt idx="4">
                  <c:v>8761.6444358064691</c:v>
                </c:pt>
                <c:pt idx="5">
                  <c:v>8615.5885600996098</c:v>
                </c:pt>
                <c:pt idx="6">
                  <c:v>7846.0157837397801</c:v>
                </c:pt>
                <c:pt idx="7">
                  <c:v>10250.04461127218</c:v>
                </c:pt>
                <c:pt idx="8">
                  <c:v>13351.281537049559</c:v>
                </c:pt>
                <c:pt idx="9">
                  <c:v>17437.283694082551</c:v>
                </c:pt>
                <c:pt idx="10">
                  <c:v>10392.90795444238</c:v>
                </c:pt>
                <c:pt idx="11">
                  <c:v>9730.9648607583804</c:v>
                </c:pt>
                <c:pt idx="12">
                  <c:v>11355.75192299248</c:v>
                </c:pt>
                <c:pt idx="13">
                  <c:v>12497.055278949379</c:v>
                </c:pt>
                <c:pt idx="14">
                  <c:v>15291.77862536558</c:v>
                </c:pt>
                <c:pt idx="15">
                  <c:v>12074.172646418139</c:v>
                </c:pt>
                <c:pt idx="16">
                  <c:v>10104.986405073631</c:v>
                </c:pt>
                <c:pt idx="17">
                  <c:v>14572.855231934131</c:v>
                </c:pt>
                <c:pt idx="18">
                  <c:v>15332.9626641471</c:v>
                </c:pt>
                <c:pt idx="19">
                  <c:v>15076.171296788691</c:v>
                </c:pt>
                <c:pt idx="20">
                  <c:v>14235.29361058271</c:v>
                </c:pt>
                <c:pt idx="21">
                  <c:v>14777.024049603249</c:v>
                </c:pt>
                <c:pt idx="22">
                  <c:v>10840.569910786669</c:v>
                </c:pt>
                <c:pt idx="23">
                  <c:v>12269.32750240009</c:v>
                </c:pt>
                <c:pt idx="24">
                  <c:v>10588.19334864697</c:v>
                </c:pt>
                <c:pt idx="25">
                  <c:v>10455.01757530346</c:v>
                </c:pt>
                <c:pt idx="26">
                  <c:v>10882.60997175643</c:v>
                </c:pt>
                <c:pt idx="27">
                  <c:v>7852.6642121810073</c:v>
                </c:pt>
                <c:pt idx="28">
                  <c:v>10924.040507681149</c:v>
                </c:pt>
                <c:pt idx="29">
                  <c:v>8874.8709452566709</c:v>
                </c:pt>
                <c:pt idx="30">
                  <c:v>11205.01923167598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'Nation by gov type rv'!$A$33</c:f>
              <c:strCache>
                <c:ptCount val="1"/>
                <c:pt idx="0">
                  <c:v>Total Debt per Capita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'Nation by gov type rv'!$B$28:$AF$28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gov type rv'!$B$33:$AF$33</c:f>
              <c:numCache>
                <c:formatCode>General</c:formatCode>
                <c:ptCount val="31"/>
                <c:pt idx="0" formatCode="#,##0">
                  <c:v>46802.571780855491</c:v>
                </c:pt>
                <c:pt idx="1">
                  <c:v>73227.188523932695</c:v>
                </c:pt>
                <c:pt idx="2">
                  <c:v>53744.899685236313</c:v>
                </c:pt>
                <c:pt idx="3">
                  <c:v>36024.644487323487</c:v>
                </c:pt>
                <c:pt idx="4">
                  <c:v>39448.510509414933</c:v>
                </c:pt>
                <c:pt idx="5">
                  <c:v>41520.3502686305</c:v>
                </c:pt>
                <c:pt idx="6">
                  <c:v>39384.492258477498</c:v>
                </c:pt>
                <c:pt idx="7">
                  <c:v>48822.572729817854</c:v>
                </c:pt>
                <c:pt idx="8">
                  <c:v>57452.946109225508</c:v>
                </c:pt>
                <c:pt idx="9">
                  <c:v>74521.469335965201</c:v>
                </c:pt>
                <c:pt idx="10">
                  <c:v>44629.745749176327</c:v>
                </c:pt>
                <c:pt idx="11">
                  <c:v>39969.023464613521</c:v>
                </c:pt>
                <c:pt idx="12">
                  <c:v>44310.218948233523</c:v>
                </c:pt>
                <c:pt idx="13">
                  <c:v>49878.681133032696</c:v>
                </c:pt>
                <c:pt idx="14">
                  <c:v>58135.261807132192</c:v>
                </c:pt>
                <c:pt idx="15">
                  <c:v>47985.283500878533</c:v>
                </c:pt>
                <c:pt idx="16">
                  <c:v>42935.598744200986</c:v>
                </c:pt>
                <c:pt idx="17">
                  <c:v>57584.670089109823</c:v>
                </c:pt>
                <c:pt idx="18">
                  <c:v>61035.524690141589</c:v>
                </c:pt>
                <c:pt idx="19">
                  <c:v>63676.023954922894</c:v>
                </c:pt>
                <c:pt idx="20">
                  <c:v>56171.855110765093</c:v>
                </c:pt>
                <c:pt idx="21">
                  <c:v>55859.601072789177</c:v>
                </c:pt>
                <c:pt idx="22">
                  <c:v>46624.6767636843</c:v>
                </c:pt>
                <c:pt idx="23">
                  <c:v>47389.245351938567</c:v>
                </c:pt>
                <c:pt idx="24">
                  <c:v>43467.682812986532</c:v>
                </c:pt>
                <c:pt idx="25">
                  <c:v>44271.481020745778</c:v>
                </c:pt>
                <c:pt idx="26">
                  <c:v>45784.702615048031</c:v>
                </c:pt>
                <c:pt idx="27">
                  <c:v>32475.1903807376</c:v>
                </c:pt>
                <c:pt idx="28">
                  <c:v>44052.934030521603</c:v>
                </c:pt>
                <c:pt idx="29">
                  <c:v>35387.149552341798</c:v>
                </c:pt>
                <c:pt idx="30">
                  <c:v>37006.623616863028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376384"/>
        <c:axId val="127398656"/>
      </c:lineChart>
      <c:lineChart>
        <c:grouping val="standard"/>
        <c:varyColors val="0"/>
        <c:ser>
          <c:idx val="3"/>
          <c:order val="3"/>
          <c:tx>
            <c:strRef>
              <c:f>'Nation by gov type rv'!$A$31</c:f>
              <c:strCache>
                <c:ptCount val="1"/>
                <c:pt idx="0">
                  <c:v>% General Purpose - GO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'Nation by gov type rv'!$B$28:$AF$28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gov type rv'!$B$31:$AF$31</c:f>
              <c:numCache>
                <c:formatCode>0%</c:formatCode>
                <c:ptCount val="31"/>
                <c:pt idx="0">
                  <c:v>0.35288790203849002</c:v>
                </c:pt>
                <c:pt idx="1">
                  <c:v>0.41421785015867402</c:v>
                </c:pt>
                <c:pt idx="2">
                  <c:v>0.54565020718783397</c:v>
                </c:pt>
                <c:pt idx="3">
                  <c:v>0.540056609065656</c:v>
                </c:pt>
                <c:pt idx="4">
                  <c:v>0.55450575481099795</c:v>
                </c:pt>
                <c:pt idx="5">
                  <c:v>0.63392609575368197</c:v>
                </c:pt>
                <c:pt idx="6">
                  <c:v>0.61939898032639795</c:v>
                </c:pt>
                <c:pt idx="7">
                  <c:v>0.62362713397228398</c:v>
                </c:pt>
                <c:pt idx="8">
                  <c:v>0.57464480168603105</c:v>
                </c:pt>
                <c:pt idx="9">
                  <c:v>0.55754566277908402</c:v>
                </c:pt>
                <c:pt idx="10">
                  <c:v>0.54493683613698896</c:v>
                </c:pt>
                <c:pt idx="11">
                  <c:v>0.56278732642451901</c:v>
                </c:pt>
                <c:pt idx="12">
                  <c:v>0.58828848680766699</c:v>
                </c:pt>
                <c:pt idx="13">
                  <c:v>0.54640479560474498</c:v>
                </c:pt>
                <c:pt idx="14">
                  <c:v>0.58187446666073495</c:v>
                </c:pt>
                <c:pt idx="15">
                  <c:v>0.62694258748783405</c:v>
                </c:pt>
                <c:pt idx="16">
                  <c:v>0.60346202464220999</c:v>
                </c:pt>
                <c:pt idx="17">
                  <c:v>0.61198177743013304</c:v>
                </c:pt>
                <c:pt idx="18">
                  <c:v>0.632770696932896</c:v>
                </c:pt>
                <c:pt idx="19">
                  <c:v>0.60884052577385805</c:v>
                </c:pt>
                <c:pt idx="20">
                  <c:v>0.64373768803999398</c:v>
                </c:pt>
                <c:pt idx="21">
                  <c:v>0.60178254332893799</c:v>
                </c:pt>
                <c:pt idx="22">
                  <c:v>0.55960113384185906</c:v>
                </c:pt>
                <c:pt idx="23">
                  <c:v>0.57274131045377297</c:v>
                </c:pt>
                <c:pt idx="24">
                  <c:v>0.615815727122621</c:v>
                </c:pt>
                <c:pt idx="25">
                  <c:v>0.678668534647065</c:v>
                </c:pt>
                <c:pt idx="26">
                  <c:v>0.61271364614274304</c:v>
                </c:pt>
                <c:pt idx="27">
                  <c:v>0.68872557299126302</c:v>
                </c:pt>
                <c:pt idx="28">
                  <c:v>0.64571437854695402</c:v>
                </c:pt>
                <c:pt idx="29">
                  <c:v>0.64996742201588897</c:v>
                </c:pt>
                <c:pt idx="30">
                  <c:v>0.65472567224726796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'Nation by gov type rv'!$A$32</c:f>
              <c:strCache>
                <c:ptCount val="1"/>
                <c:pt idx="0">
                  <c:v>% Special Purpose - GO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'Nation by gov type rv'!$B$28:$AF$28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gov type rv'!$B$32:$AF$32</c:f>
              <c:numCache>
                <c:formatCode>0%</c:formatCode>
                <c:ptCount val="31"/>
                <c:pt idx="0">
                  <c:v>0.34725469733710002</c:v>
                </c:pt>
                <c:pt idx="1">
                  <c:v>0.28948716815620901</c:v>
                </c:pt>
                <c:pt idx="2">
                  <c:v>0.46120211903214903</c:v>
                </c:pt>
                <c:pt idx="3">
                  <c:v>0.428489586694283</c:v>
                </c:pt>
                <c:pt idx="4">
                  <c:v>0.42622807907423199</c:v>
                </c:pt>
                <c:pt idx="5">
                  <c:v>0.46230876396284198</c:v>
                </c:pt>
                <c:pt idx="6">
                  <c:v>0.52873628175775</c:v>
                </c:pt>
                <c:pt idx="7">
                  <c:v>0.52217829786119097</c:v>
                </c:pt>
                <c:pt idx="8">
                  <c:v>0.51571573074319599</c:v>
                </c:pt>
                <c:pt idx="9">
                  <c:v>0.45069235757083098</c:v>
                </c:pt>
                <c:pt idx="10">
                  <c:v>0.53865436800153899</c:v>
                </c:pt>
                <c:pt idx="11">
                  <c:v>0.53219429535254403</c:v>
                </c:pt>
                <c:pt idx="12">
                  <c:v>0.52911269551359497</c:v>
                </c:pt>
                <c:pt idx="13">
                  <c:v>0.51551596242951203</c:v>
                </c:pt>
                <c:pt idx="14">
                  <c:v>0.49293881108694998</c:v>
                </c:pt>
                <c:pt idx="15">
                  <c:v>0.50355116062598704</c:v>
                </c:pt>
                <c:pt idx="16">
                  <c:v>0.47604370094561499</c:v>
                </c:pt>
                <c:pt idx="17">
                  <c:v>0.54321390103086897</c:v>
                </c:pt>
                <c:pt idx="18">
                  <c:v>0.53682384148791595</c:v>
                </c:pt>
                <c:pt idx="19">
                  <c:v>0.52771087336310596</c:v>
                </c:pt>
                <c:pt idx="20">
                  <c:v>0.53834901604398699</c:v>
                </c:pt>
                <c:pt idx="21">
                  <c:v>0.53853108499603497</c:v>
                </c:pt>
                <c:pt idx="22">
                  <c:v>0.497002811928967</c:v>
                </c:pt>
                <c:pt idx="23">
                  <c:v>0.46576546843656103</c:v>
                </c:pt>
                <c:pt idx="24">
                  <c:v>0.43550714094726001</c:v>
                </c:pt>
                <c:pt idx="25">
                  <c:v>0.543688917832723</c:v>
                </c:pt>
                <c:pt idx="26">
                  <c:v>0.50229560831884901</c:v>
                </c:pt>
                <c:pt idx="27">
                  <c:v>0.55287153032889502</c:v>
                </c:pt>
                <c:pt idx="28">
                  <c:v>0.55649105665028298</c:v>
                </c:pt>
                <c:pt idx="29">
                  <c:v>0.55686139621710995</c:v>
                </c:pt>
                <c:pt idx="30">
                  <c:v>0.486277748582021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401984"/>
        <c:axId val="127400192"/>
      </c:lineChart>
      <c:catAx>
        <c:axId val="12737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98656"/>
        <c:crosses val="autoZero"/>
        <c:auto val="1"/>
        <c:lblAlgn val="ctr"/>
        <c:lblOffset val="100"/>
        <c:noMultiLvlLbl val="0"/>
      </c:catAx>
      <c:valAx>
        <c:axId val="12739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76384"/>
        <c:crosses val="autoZero"/>
        <c:crossBetween val="between"/>
      </c:valAx>
      <c:valAx>
        <c:axId val="1274001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01984"/>
        <c:crosses val="max"/>
        <c:crossBetween val="between"/>
      </c:valAx>
      <c:catAx>
        <c:axId val="1274019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74001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5538399692412097E-2"/>
          <c:y val="0.83384780148231097"/>
          <c:w val="0.86892303381047797"/>
          <c:h val="0.1074008094067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Nationwide</a:t>
            </a:r>
            <a:r>
              <a:rPr lang="en-US" baseline="0"/>
              <a:t> 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Debt by Classification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'Nation by Classification'!$A$58</c:f>
              <c:strCache>
                <c:ptCount val="1"/>
                <c:pt idx="0">
                  <c:v>Development per Capita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'Nation by Classification'!$B$57:$AF$57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Classification'!$B$58:$AF$58</c:f>
              <c:numCache>
                <c:formatCode>#,##0</c:formatCode>
                <c:ptCount val="31"/>
                <c:pt idx="0">
                  <c:v>3203.2802211730232</c:v>
                </c:pt>
                <c:pt idx="1">
                  <c:v>2223.559793119101</c:v>
                </c:pt>
                <c:pt idx="2">
                  <c:v>2163.7830559516301</c:v>
                </c:pt>
                <c:pt idx="3">
                  <c:v>1944.1688688996401</c:v>
                </c:pt>
                <c:pt idx="4">
                  <c:v>1666.551768866977</c:v>
                </c:pt>
                <c:pt idx="5">
                  <c:v>1755.996480402184</c:v>
                </c:pt>
                <c:pt idx="6">
                  <c:v>1400.2870512287559</c:v>
                </c:pt>
                <c:pt idx="7">
                  <c:v>1653.115341931134</c:v>
                </c:pt>
                <c:pt idx="8">
                  <c:v>1787.328107396936</c:v>
                </c:pt>
                <c:pt idx="9">
                  <c:v>1326.70671800893</c:v>
                </c:pt>
                <c:pt idx="10">
                  <c:v>1298.4053400650901</c:v>
                </c:pt>
                <c:pt idx="11">
                  <c:v>1885.1248826940571</c:v>
                </c:pt>
                <c:pt idx="12">
                  <c:v>2108.1365080563201</c:v>
                </c:pt>
                <c:pt idx="13">
                  <c:v>1761.2509521104839</c:v>
                </c:pt>
                <c:pt idx="14">
                  <c:v>1661.9230123027171</c:v>
                </c:pt>
                <c:pt idx="15">
                  <c:v>1735.589954468574</c:v>
                </c:pt>
                <c:pt idx="16">
                  <c:v>1844.496882922756</c:v>
                </c:pt>
                <c:pt idx="17">
                  <c:v>1091.606029633838</c:v>
                </c:pt>
                <c:pt idx="18">
                  <c:v>1243.798650873895</c:v>
                </c:pt>
                <c:pt idx="19">
                  <c:v>1160.50616126773</c:v>
                </c:pt>
                <c:pt idx="20">
                  <c:v>905.23743514673504</c:v>
                </c:pt>
                <c:pt idx="21">
                  <c:v>1459.925696384923</c:v>
                </c:pt>
                <c:pt idx="22">
                  <c:v>916.96781470526014</c:v>
                </c:pt>
                <c:pt idx="23">
                  <c:v>1597.721351443231</c:v>
                </c:pt>
                <c:pt idx="24">
                  <c:v>1098.1785669559899</c:v>
                </c:pt>
                <c:pt idx="25">
                  <c:v>1098.8399001685709</c:v>
                </c:pt>
                <c:pt idx="26">
                  <c:v>1687.694537881928</c:v>
                </c:pt>
                <c:pt idx="27">
                  <c:v>1084.854145619312</c:v>
                </c:pt>
                <c:pt idx="28">
                  <c:v>1541.668264079178</c:v>
                </c:pt>
                <c:pt idx="29">
                  <c:v>901.25719424644205</c:v>
                </c:pt>
                <c:pt idx="30">
                  <c:v>907.0169598939525</c:v>
                </c:pt>
              </c:numCache>
            </c:numRef>
          </c:val>
        </c:ser>
        <c:ser>
          <c:idx val="1"/>
          <c:order val="1"/>
          <c:tx>
            <c:strRef>
              <c:f>'Nation by Classification'!$A$59</c:f>
              <c:strCache>
                <c:ptCount val="1"/>
                <c:pt idx="0">
                  <c:v>Environmental Facilities per Capita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'Nation by Classification'!$B$57:$AF$57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Classification'!$B$59:$AF$59</c:f>
              <c:numCache>
                <c:formatCode>#,##0</c:formatCode>
                <c:ptCount val="31"/>
                <c:pt idx="0">
                  <c:v>8120.8609891541701</c:v>
                </c:pt>
                <c:pt idx="1">
                  <c:v>5597.9430397014903</c:v>
                </c:pt>
                <c:pt idx="2">
                  <c:v>2490.6612682745281</c:v>
                </c:pt>
                <c:pt idx="3">
                  <c:v>2204.8768284007861</c:v>
                </c:pt>
                <c:pt idx="4">
                  <c:v>1810.794767667348</c:v>
                </c:pt>
                <c:pt idx="5">
                  <c:v>2611.5712331866562</c:v>
                </c:pt>
                <c:pt idx="6">
                  <c:v>2804.4293342722058</c:v>
                </c:pt>
                <c:pt idx="7">
                  <c:v>2924.328855057041</c:v>
                </c:pt>
                <c:pt idx="8">
                  <c:v>3278.069160901</c:v>
                </c:pt>
                <c:pt idx="9">
                  <c:v>5273.7490817131484</c:v>
                </c:pt>
                <c:pt idx="10">
                  <c:v>3235.672683579674</c:v>
                </c:pt>
                <c:pt idx="11">
                  <c:v>2603.9300042794639</c:v>
                </c:pt>
                <c:pt idx="12">
                  <c:v>2181.3408641897331</c:v>
                </c:pt>
                <c:pt idx="13">
                  <c:v>2883.3201684715218</c:v>
                </c:pt>
                <c:pt idx="14">
                  <c:v>2580.71974904129</c:v>
                </c:pt>
                <c:pt idx="15">
                  <c:v>2180.7615466806301</c:v>
                </c:pt>
                <c:pt idx="16">
                  <c:v>1131.7862567258969</c:v>
                </c:pt>
                <c:pt idx="17">
                  <c:v>1278.656291883286</c:v>
                </c:pt>
                <c:pt idx="18">
                  <c:v>1135.4792550331499</c:v>
                </c:pt>
                <c:pt idx="19">
                  <c:v>1420.579828436182</c:v>
                </c:pt>
                <c:pt idx="20">
                  <c:v>1366.7236131650609</c:v>
                </c:pt>
                <c:pt idx="21">
                  <c:v>1196.9538306565021</c:v>
                </c:pt>
                <c:pt idx="22">
                  <c:v>1173.4407961029581</c:v>
                </c:pt>
                <c:pt idx="23">
                  <c:v>1771.633601158067</c:v>
                </c:pt>
                <c:pt idx="24">
                  <c:v>1068.8839486623519</c:v>
                </c:pt>
                <c:pt idx="25">
                  <c:v>995.61836282318905</c:v>
                </c:pt>
                <c:pt idx="26">
                  <c:v>1378.1865294106999</c:v>
                </c:pt>
                <c:pt idx="27">
                  <c:v>368.49448393788663</c:v>
                </c:pt>
                <c:pt idx="28">
                  <c:v>357.84269442973499</c:v>
                </c:pt>
                <c:pt idx="29">
                  <c:v>407.91064843624298</c:v>
                </c:pt>
                <c:pt idx="30">
                  <c:v>602.53330640160198</c:v>
                </c:pt>
              </c:numCache>
            </c:numRef>
          </c:val>
        </c:ser>
        <c:ser>
          <c:idx val="2"/>
          <c:order val="2"/>
          <c:tx>
            <c:strRef>
              <c:f>'Nation by Classification'!$A$60</c:f>
              <c:strCache>
                <c:ptCount val="1"/>
                <c:pt idx="0">
                  <c:v>Electric Power per Capita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'Nation by Classification'!$B$57:$AF$57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Classification'!$B$60:$AF$60</c:f>
              <c:numCache>
                <c:formatCode>#,##0</c:formatCode>
                <c:ptCount val="31"/>
                <c:pt idx="0">
                  <c:v>1899.0002863753291</c:v>
                </c:pt>
                <c:pt idx="1">
                  <c:v>5520.9570934073399</c:v>
                </c:pt>
                <c:pt idx="2">
                  <c:v>2735.527665356944</c:v>
                </c:pt>
                <c:pt idx="3">
                  <c:v>1822.89341879476</c:v>
                </c:pt>
                <c:pt idx="4">
                  <c:v>1147.1031226794751</c:v>
                </c:pt>
                <c:pt idx="5">
                  <c:v>1018.540374554103</c:v>
                </c:pt>
                <c:pt idx="6">
                  <c:v>802.79515263881467</c:v>
                </c:pt>
                <c:pt idx="7">
                  <c:v>1254.45523197683</c:v>
                </c:pt>
                <c:pt idx="8">
                  <c:v>2195.5143250931901</c:v>
                </c:pt>
                <c:pt idx="9">
                  <c:v>4409.104311625063</c:v>
                </c:pt>
                <c:pt idx="10">
                  <c:v>843.61087672257997</c:v>
                </c:pt>
                <c:pt idx="11">
                  <c:v>1103.3830216895381</c:v>
                </c:pt>
                <c:pt idx="12">
                  <c:v>1158.320288119631</c:v>
                </c:pt>
                <c:pt idx="13">
                  <c:v>1616.6507084669979</c:v>
                </c:pt>
                <c:pt idx="14">
                  <c:v>2113.7398088897139</c:v>
                </c:pt>
                <c:pt idx="15">
                  <c:v>1152.472326435915</c:v>
                </c:pt>
                <c:pt idx="16">
                  <c:v>1041.044787960084</c:v>
                </c:pt>
                <c:pt idx="17">
                  <c:v>1996.7292522736921</c:v>
                </c:pt>
                <c:pt idx="18">
                  <c:v>2019.501096848398</c:v>
                </c:pt>
                <c:pt idx="19">
                  <c:v>1747.9651767157779</c:v>
                </c:pt>
                <c:pt idx="20">
                  <c:v>778.63737823608756</c:v>
                </c:pt>
                <c:pt idx="21">
                  <c:v>1406.1628515928089</c:v>
                </c:pt>
                <c:pt idx="22">
                  <c:v>1712.914878715482</c:v>
                </c:pt>
                <c:pt idx="23">
                  <c:v>1558.71497236901</c:v>
                </c:pt>
                <c:pt idx="24">
                  <c:v>1181.7078798856801</c:v>
                </c:pt>
                <c:pt idx="25">
                  <c:v>1268.1400194569401</c:v>
                </c:pt>
                <c:pt idx="26">
                  <c:v>1809.2682405521221</c:v>
                </c:pt>
                <c:pt idx="27">
                  <c:v>789.78394961533195</c:v>
                </c:pt>
                <c:pt idx="28">
                  <c:v>1109.0979930697879</c:v>
                </c:pt>
                <c:pt idx="29">
                  <c:v>902.49730895268453</c:v>
                </c:pt>
                <c:pt idx="30">
                  <c:v>1068.4642050916179</c:v>
                </c:pt>
              </c:numCache>
            </c:numRef>
          </c:val>
        </c:ser>
        <c:ser>
          <c:idx val="3"/>
          <c:order val="3"/>
          <c:tx>
            <c:strRef>
              <c:f>'Nation by Classification'!$A$61</c:f>
              <c:strCache>
                <c:ptCount val="1"/>
                <c:pt idx="0">
                  <c:v>Education per Capita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'Nation by Classification'!$B$57:$AF$57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Classification'!$B$61:$AF$61</c:f>
              <c:numCache>
                <c:formatCode>#,##0</c:formatCode>
                <c:ptCount val="31"/>
                <c:pt idx="0">
                  <c:v>5754.0358965988862</c:v>
                </c:pt>
                <c:pt idx="1">
                  <c:v>10475.401917288889</c:v>
                </c:pt>
                <c:pt idx="2">
                  <c:v>7145.7540914866404</c:v>
                </c:pt>
                <c:pt idx="3">
                  <c:v>5884.3503103896783</c:v>
                </c:pt>
                <c:pt idx="4">
                  <c:v>8974.6663590084809</c:v>
                </c:pt>
                <c:pt idx="5">
                  <c:v>7182.4305661528861</c:v>
                </c:pt>
                <c:pt idx="6">
                  <c:v>6358.0637765174924</c:v>
                </c:pt>
                <c:pt idx="7">
                  <c:v>8646.8967819172212</c:v>
                </c:pt>
                <c:pt idx="8">
                  <c:v>11663.94357833651</c:v>
                </c:pt>
                <c:pt idx="9">
                  <c:v>13204.926934237699</c:v>
                </c:pt>
                <c:pt idx="10">
                  <c:v>9246.520526564349</c:v>
                </c:pt>
                <c:pt idx="11">
                  <c:v>8851.6601406676218</c:v>
                </c:pt>
                <c:pt idx="12">
                  <c:v>9878.4061803754103</c:v>
                </c:pt>
                <c:pt idx="13">
                  <c:v>11012.631021576301</c:v>
                </c:pt>
                <c:pt idx="14">
                  <c:v>13448.913182255759</c:v>
                </c:pt>
                <c:pt idx="15">
                  <c:v>11924.246001614851</c:v>
                </c:pt>
                <c:pt idx="16">
                  <c:v>10215.68684336347</c:v>
                </c:pt>
                <c:pt idx="17">
                  <c:v>15174.34647548421</c:v>
                </c:pt>
                <c:pt idx="18">
                  <c:v>14897.369955806051</c:v>
                </c:pt>
                <c:pt idx="19">
                  <c:v>13847.54611290052</c:v>
                </c:pt>
                <c:pt idx="20">
                  <c:v>14027.97782553131</c:v>
                </c:pt>
                <c:pt idx="21">
                  <c:v>14640.75259104506</c:v>
                </c:pt>
                <c:pt idx="22">
                  <c:v>10879.636079955169</c:v>
                </c:pt>
                <c:pt idx="23">
                  <c:v>11337.75989256456</c:v>
                </c:pt>
                <c:pt idx="24">
                  <c:v>10139.305182797771</c:v>
                </c:pt>
                <c:pt idx="25">
                  <c:v>8783.1011875719996</c:v>
                </c:pt>
                <c:pt idx="26">
                  <c:v>10002.224747806409</c:v>
                </c:pt>
                <c:pt idx="27">
                  <c:v>7906.3510487806052</c:v>
                </c:pt>
                <c:pt idx="28">
                  <c:v>11946.139437858559</c:v>
                </c:pt>
                <c:pt idx="29">
                  <c:v>9601.886659638747</c:v>
                </c:pt>
                <c:pt idx="30">
                  <c:v>8493.9815821554148</c:v>
                </c:pt>
              </c:numCache>
            </c:numRef>
          </c:val>
        </c:ser>
        <c:ser>
          <c:idx val="4"/>
          <c:order val="4"/>
          <c:tx>
            <c:strRef>
              <c:f>'Nation by Classification'!$A$62</c:f>
              <c:strCache>
                <c:ptCount val="1"/>
                <c:pt idx="0">
                  <c:v>General Purpose per Capita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'Nation by Classification'!$B$57:$AF$57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Classification'!$B$62:$AF$62</c:f>
              <c:numCache>
                <c:formatCode>#,##0</c:formatCode>
                <c:ptCount val="31"/>
                <c:pt idx="0">
                  <c:v>11357.937169375789</c:v>
                </c:pt>
                <c:pt idx="1">
                  <c:v>18611.565781357858</c:v>
                </c:pt>
                <c:pt idx="2">
                  <c:v>22523.183481445951</c:v>
                </c:pt>
                <c:pt idx="3">
                  <c:v>12821.742392832401</c:v>
                </c:pt>
                <c:pt idx="4">
                  <c:v>13059.640803137199</c:v>
                </c:pt>
                <c:pt idx="5">
                  <c:v>16353.91391541866</c:v>
                </c:pt>
                <c:pt idx="6">
                  <c:v>15758.863083888469</c:v>
                </c:pt>
                <c:pt idx="7">
                  <c:v>19132.6653517333</c:v>
                </c:pt>
                <c:pt idx="8">
                  <c:v>19909.482130116179</c:v>
                </c:pt>
                <c:pt idx="9">
                  <c:v>27426.549108251631</c:v>
                </c:pt>
                <c:pt idx="10">
                  <c:v>15295.466501461569</c:v>
                </c:pt>
                <c:pt idx="11">
                  <c:v>13263.539955776951</c:v>
                </c:pt>
                <c:pt idx="12">
                  <c:v>15411.17621492696</c:v>
                </c:pt>
                <c:pt idx="13">
                  <c:v>15854.360101830751</c:v>
                </c:pt>
                <c:pt idx="14">
                  <c:v>16729.07653103751</c:v>
                </c:pt>
                <c:pt idx="15">
                  <c:v>13203.16707814853</c:v>
                </c:pt>
                <c:pt idx="16">
                  <c:v>13047.683615238629</c:v>
                </c:pt>
                <c:pt idx="17">
                  <c:v>18818.20420779847</c:v>
                </c:pt>
                <c:pt idx="18">
                  <c:v>22358.905179164631</c:v>
                </c:pt>
                <c:pt idx="19">
                  <c:v>24080.810419039499</c:v>
                </c:pt>
                <c:pt idx="20">
                  <c:v>20134.171692218581</c:v>
                </c:pt>
                <c:pt idx="21">
                  <c:v>18875.771161619399</c:v>
                </c:pt>
                <c:pt idx="22">
                  <c:v>13953.844620186201</c:v>
                </c:pt>
                <c:pt idx="23">
                  <c:v>14803.78092388127</c:v>
                </c:pt>
                <c:pt idx="24">
                  <c:v>13713.315525197409</c:v>
                </c:pt>
                <c:pt idx="25">
                  <c:v>18579.673057471409</c:v>
                </c:pt>
                <c:pt idx="26">
                  <c:v>17894.67841747628</c:v>
                </c:pt>
                <c:pt idx="27">
                  <c:v>12315.632975779459</c:v>
                </c:pt>
                <c:pt idx="28">
                  <c:v>14778.887131238909</c:v>
                </c:pt>
                <c:pt idx="29">
                  <c:v>11916.488041427259</c:v>
                </c:pt>
                <c:pt idx="30">
                  <c:v>12437.621949145579</c:v>
                </c:pt>
              </c:numCache>
            </c:numRef>
          </c:val>
        </c:ser>
        <c:ser>
          <c:idx val="5"/>
          <c:order val="5"/>
          <c:tx>
            <c:strRef>
              <c:f>'Nation by Classification'!$A$63</c:f>
              <c:strCache>
                <c:ptCount val="1"/>
                <c:pt idx="0">
                  <c:v>Healthcare per Capita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'Nation by Classification'!$B$57:$AF$57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Classification'!$B$63:$AF$63</c:f>
              <c:numCache>
                <c:formatCode>#,##0</c:formatCode>
                <c:ptCount val="31"/>
                <c:pt idx="0">
                  <c:v>2848.7498143668631</c:v>
                </c:pt>
                <c:pt idx="1">
                  <c:v>9729.6413589178301</c:v>
                </c:pt>
                <c:pt idx="2">
                  <c:v>2122.2411213511332</c:v>
                </c:pt>
                <c:pt idx="3">
                  <c:v>2228.0453759866032</c:v>
                </c:pt>
                <c:pt idx="4">
                  <c:v>2570.5853426568819</c:v>
                </c:pt>
                <c:pt idx="5">
                  <c:v>2955.224750337833</c:v>
                </c:pt>
                <c:pt idx="6">
                  <c:v>2189.6799056758809</c:v>
                </c:pt>
                <c:pt idx="7">
                  <c:v>2664.1358752974102</c:v>
                </c:pt>
                <c:pt idx="8">
                  <c:v>3446.768603740069</c:v>
                </c:pt>
                <c:pt idx="9">
                  <c:v>4497.314903217557</c:v>
                </c:pt>
                <c:pt idx="10">
                  <c:v>2323.947336200722</c:v>
                </c:pt>
                <c:pt idx="11">
                  <c:v>2058.8619839369521</c:v>
                </c:pt>
                <c:pt idx="12">
                  <c:v>2874.356344069914</c:v>
                </c:pt>
                <c:pt idx="13">
                  <c:v>3598.6118004561322</c:v>
                </c:pt>
                <c:pt idx="14">
                  <c:v>5304.992094606203</c:v>
                </c:pt>
                <c:pt idx="15">
                  <c:v>3086.4583273815679</c:v>
                </c:pt>
                <c:pt idx="16">
                  <c:v>2928.756498120576</c:v>
                </c:pt>
                <c:pt idx="17">
                  <c:v>3232.835872909845</c:v>
                </c:pt>
                <c:pt idx="18">
                  <c:v>3408.8380706249</c:v>
                </c:pt>
                <c:pt idx="19">
                  <c:v>3960.0090619684438</c:v>
                </c:pt>
                <c:pt idx="20">
                  <c:v>3959.2275241042871</c:v>
                </c:pt>
                <c:pt idx="21">
                  <c:v>3841.4280773658461</c:v>
                </c:pt>
                <c:pt idx="22">
                  <c:v>3711.862615889358</c:v>
                </c:pt>
                <c:pt idx="23">
                  <c:v>3706.7433954292301</c:v>
                </c:pt>
                <c:pt idx="24">
                  <c:v>5405.642521352328</c:v>
                </c:pt>
                <c:pt idx="25">
                  <c:v>2767.3336455123781</c:v>
                </c:pt>
                <c:pt idx="26">
                  <c:v>1875.8620321478891</c:v>
                </c:pt>
                <c:pt idx="27">
                  <c:v>2160.697817746548</c:v>
                </c:pt>
                <c:pt idx="28">
                  <c:v>3028.7874235143008</c:v>
                </c:pt>
                <c:pt idx="29">
                  <c:v>2385.1195443148972</c:v>
                </c:pt>
                <c:pt idx="30">
                  <c:v>2242.6065864778361</c:v>
                </c:pt>
              </c:numCache>
            </c:numRef>
          </c:val>
        </c:ser>
        <c:ser>
          <c:idx val="6"/>
          <c:order val="6"/>
          <c:tx>
            <c:strRef>
              <c:f>'Nation by Classification'!$A$64</c:f>
              <c:strCache>
                <c:ptCount val="1"/>
                <c:pt idx="0">
                  <c:v>Housing per Capita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'Nation by Classification'!$B$57:$AF$57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Classification'!$B$64:$AF$64</c:f>
              <c:numCache>
                <c:formatCode>#,##0</c:formatCode>
                <c:ptCount val="31"/>
                <c:pt idx="0">
                  <c:v>6922.0956996044124</c:v>
                </c:pt>
                <c:pt idx="1">
                  <c:v>11234.043373886259</c:v>
                </c:pt>
                <c:pt idx="2">
                  <c:v>5629.2495314073349</c:v>
                </c:pt>
                <c:pt idx="3">
                  <c:v>3830.0315931708869</c:v>
                </c:pt>
                <c:pt idx="4">
                  <c:v>4275.1718437029813</c:v>
                </c:pt>
                <c:pt idx="5">
                  <c:v>3545.388718381691</c:v>
                </c:pt>
                <c:pt idx="6">
                  <c:v>4172.221337204066</c:v>
                </c:pt>
                <c:pt idx="7">
                  <c:v>4933.4086288914659</c:v>
                </c:pt>
                <c:pt idx="8">
                  <c:v>3975.4729577498001</c:v>
                </c:pt>
                <c:pt idx="9">
                  <c:v>3447.7222055028242</c:v>
                </c:pt>
                <c:pt idx="10">
                  <c:v>4320.6367024151214</c:v>
                </c:pt>
                <c:pt idx="11">
                  <c:v>4055.4681168328871</c:v>
                </c:pt>
                <c:pt idx="12">
                  <c:v>3862.4848927016301</c:v>
                </c:pt>
                <c:pt idx="13">
                  <c:v>4653.9132559607378</c:v>
                </c:pt>
                <c:pt idx="14">
                  <c:v>4656.3922880596401</c:v>
                </c:pt>
                <c:pt idx="15">
                  <c:v>5643.1851947485366</c:v>
                </c:pt>
                <c:pt idx="16">
                  <c:v>4465.4531148879896</c:v>
                </c:pt>
                <c:pt idx="17">
                  <c:v>5195.3732967593551</c:v>
                </c:pt>
                <c:pt idx="18">
                  <c:v>4679.5469415091702</c:v>
                </c:pt>
                <c:pt idx="19">
                  <c:v>4944.780683523456</c:v>
                </c:pt>
                <c:pt idx="20">
                  <c:v>3964.46804077468</c:v>
                </c:pt>
                <c:pt idx="21">
                  <c:v>5074.9229124896628</c:v>
                </c:pt>
                <c:pt idx="22">
                  <c:v>4811.7994077603116</c:v>
                </c:pt>
                <c:pt idx="23">
                  <c:v>4748.6378417133747</c:v>
                </c:pt>
                <c:pt idx="24">
                  <c:v>2597.9027268981822</c:v>
                </c:pt>
                <c:pt idx="25">
                  <c:v>1665.5104253172869</c:v>
                </c:pt>
                <c:pt idx="26">
                  <c:v>1215.091227507532</c:v>
                </c:pt>
                <c:pt idx="27">
                  <c:v>1121.2693174127951</c:v>
                </c:pt>
                <c:pt idx="28">
                  <c:v>1171.2236307524499</c:v>
                </c:pt>
                <c:pt idx="29">
                  <c:v>1800.6713009083539</c:v>
                </c:pt>
                <c:pt idx="30">
                  <c:v>1457.231048427964</c:v>
                </c:pt>
              </c:numCache>
            </c:numRef>
          </c:val>
        </c:ser>
        <c:ser>
          <c:idx val="7"/>
          <c:order val="7"/>
          <c:tx>
            <c:strRef>
              <c:f>'Nation by Classification'!$A$65</c:f>
              <c:strCache>
                <c:ptCount val="1"/>
                <c:pt idx="0">
                  <c:v>Public Facilities per Capita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'Nation by Classification'!$B$57:$AF$57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Classification'!$B$65:$AF$65</c:f>
              <c:numCache>
                <c:formatCode>#,##0</c:formatCode>
                <c:ptCount val="31"/>
                <c:pt idx="0">
                  <c:v>738.23034801575568</c:v>
                </c:pt>
                <c:pt idx="1">
                  <c:v>1922.9912289034251</c:v>
                </c:pt>
                <c:pt idx="2">
                  <c:v>1395.697212562759</c:v>
                </c:pt>
                <c:pt idx="3">
                  <c:v>868.83443021553705</c:v>
                </c:pt>
                <c:pt idx="4">
                  <c:v>959.71062744290623</c:v>
                </c:pt>
                <c:pt idx="5">
                  <c:v>1064.4130508665769</c:v>
                </c:pt>
                <c:pt idx="6">
                  <c:v>1463.3152279973319</c:v>
                </c:pt>
                <c:pt idx="7">
                  <c:v>1322.6968321122231</c:v>
                </c:pt>
                <c:pt idx="8">
                  <c:v>1673.539391703888</c:v>
                </c:pt>
                <c:pt idx="9">
                  <c:v>2761.183979633719</c:v>
                </c:pt>
                <c:pt idx="10">
                  <c:v>1455.88032787773</c:v>
                </c:pt>
                <c:pt idx="11">
                  <c:v>1344.2064471241299</c:v>
                </c:pt>
                <c:pt idx="12">
                  <c:v>1708.4390214996199</c:v>
                </c:pt>
                <c:pt idx="13">
                  <c:v>1555.203721370556</c:v>
                </c:pt>
                <c:pt idx="14">
                  <c:v>2603.3514146927819</c:v>
                </c:pt>
                <c:pt idx="15">
                  <c:v>2195.0444058447838</c:v>
                </c:pt>
                <c:pt idx="16">
                  <c:v>1706.7922129139019</c:v>
                </c:pt>
                <c:pt idx="17">
                  <c:v>1906.884996751498</c:v>
                </c:pt>
                <c:pt idx="18">
                  <c:v>1780.3451736248801</c:v>
                </c:pt>
                <c:pt idx="19">
                  <c:v>1808.9514283205519</c:v>
                </c:pt>
                <c:pt idx="20">
                  <c:v>1255.4817192101241</c:v>
                </c:pt>
                <c:pt idx="21">
                  <c:v>1904.6382688016199</c:v>
                </c:pt>
                <c:pt idx="22">
                  <c:v>1900.1556774283349</c:v>
                </c:pt>
                <c:pt idx="23">
                  <c:v>1941.292144071999</c:v>
                </c:pt>
                <c:pt idx="24">
                  <c:v>1483.018388064869</c:v>
                </c:pt>
                <c:pt idx="25">
                  <c:v>978.11687763670977</c:v>
                </c:pt>
                <c:pt idx="26">
                  <c:v>1061.6945271827699</c:v>
                </c:pt>
                <c:pt idx="27">
                  <c:v>815.06958499884399</c:v>
                </c:pt>
                <c:pt idx="28">
                  <c:v>1113.454612124747</c:v>
                </c:pt>
                <c:pt idx="29">
                  <c:v>860.48477047957101</c:v>
                </c:pt>
                <c:pt idx="30">
                  <c:v>807.26028295962658</c:v>
                </c:pt>
              </c:numCache>
            </c:numRef>
          </c:val>
        </c:ser>
        <c:ser>
          <c:idx val="8"/>
          <c:order val="8"/>
          <c:tx>
            <c:strRef>
              <c:f>'Nation by Classification'!$A$66</c:f>
              <c:strCache>
                <c:ptCount val="1"/>
                <c:pt idx="0">
                  <c:v>Transportation per Capita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'Nation by Classification'!$B$57:$AF$57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Classification'!$B$66:$AF$66</c:f>
              <c:numCache>
                <c:formatCode>#,##0</c:formatCode>
                <c:ptCount val="31"/>
                <c:pt idx="0">
                  <c:v>3293.2916319599631</c:v>
                </c:pt>
                <c:pt idx="1">
                  <c:v>3933.2595018023462</c:v>
                </c:pt>
                <c:pt idx="2">
                  <c:v>3440.5341026326601</c:v>
                </c:pt>
                <c:pt idx="3">
                  <c:v>1950.3982569615371</c:v>
                </c:pt>
                <c:pt idx="4">
                  <c:v>2763.024933421525</c:v>
                </c:pt>
                <c:pt idx="5">
                  <c:v>2074.745706810018</c:v>
                </c:pt>
                <c:pt idx="6">
                  <c:v>2290.5107459949818</c:v>
                </c:pt>
                <c:pt idx="7">
                  <c:v>2987.258371219787</c:v>
                </c:pt>
                <c:pt idx="8">
                  <c:v>4723.3141477736217</c:v>
                </c:pt>
                <c:pt idx="9">
                  <c:v>6038.2875445895424</c:v>
                </c:pt>
                <c:pt idx="10">
                  <c:v>2894.8390105998928</c:v>
                </c:pt>
                <c:pt idx="11">
                  <c:v>2131.0561459872802</c:v>
                </c:pt>
                <c:pt idx="12">
                  <c:v>2473.9100788153778</c:v>
                </c:pt>
                <c:pt idx="13">
                  <c:v>3566.7774301771628</c:v>
                </c:pt>
                <c:pt idx="14">
                  <c:v>4504.7882326144399</c:v>
                </c:pt>
                <c:pt idx="15">
                  <c:v>3679.5153825515299</c:v>
                </c:pt>
                <c:pt idx="16">
                  <c:v>4380.2457747425287</c:v>
                </c:pt>
                <c:pt idx="17">
                  <c:v>4702.9534250169099</c:v>
                </c:pt>
                <c:pt idx="18">
                  <c:v>5068.9554622138066</c:v>
                </c:pt>
                <c:pt idx="19">
                  <c:v>5757.251511344828</c:v>
                </c:pt>
                <c:pt idx="20">
                  <c:v>5397.2807829038866</c:v>
                </c:pt>
                <c:pt idx="21">
                  <c:v>3526.111185522941</c:v>
                </c:pt>
                <c:pt idx="22">
                  <c:v>4002.1167927629572</c:v>
                </c:pt>
                <c:pt idx="23">
                  <c:v>3041.4231805750651</c:v>
                </c:pt>
                <c:pt idx="24">
                  <c:v>3770.50285345264</c:v>
                </c:pt>
                <c:pt idx="25">
                  <c:v>4307.1498076032858</c:v>
                </c:pt>
                <c:pt idx="26">
                  <c:v>5268.8133075933702</c:v>
                </c:pt>
                <c:pt idx="27">
                  <c:v>3092.6255722398641</c:v>
                </c:pt>
                <c:pt idx="28">
                  <c:v>4602.0609396181671</c:v>
                </c:pt>
                <c:pt idx="29">
                  <c:v>3809.488979174972</c:v>
                </c:pt>
                <c:pt idx="30">
                  <c:v>4391.1554121960016</c:v>
                </c:pt>
              </c:numCache>
            </c:numRef>
          </c:val>
        </c:ser>
        <c:ser>
          <c:idx val="9"/>
          <c:order val="9"/>
          <c:tx>
            <c:strRef>
              <c:f>'Nation by Classification'!$A$67</c:f>
              <c:strCache>
                <c:ptCount val="1"/>
                <c:pt idx="0">
                  <c:v>Utilities per Capita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'Nation by Classification'!$B$57:$AF$57</c:f>
              <c:numCache>
                <c:formatCode>General</c:formatCode>
                <c:ptCount val="31"/>
                <c:pt idx="0">
                  <c:v>1984</c:v>
                </c:pt>
                <c:pt idx="1">
                  <c:v>1985</c:v>
                </c:pt>
                <c:pt idx="2">
                  <c:v>1986</c:v>
                </c:pt>
                <c:pt idx="3">
                  <c:v>1987</c:v>
                </c:pt>
                <c:pt idx="4">
                  <c:v>1988</c:v>
                </c:pt>
                <c:pt idx="5">
                  <c:v>1989</c:v>
                </c:pt>
                <c:pt idx="6">
                  <c:v>1990</c:v>
                </c:pt>
                <c:pt idx="7">
                  <c:v>1991</c:v>
                </c:pt>
                <c:pt idx="8">
                  <c:v>1992</c:v>
                </c:pt>
                <c:pt idx="9">
                  <c:v>1993</c:v>
                </c:pt>
                <c:pt idx="10">
                  <c:v>1994</c:v>
                </c:pt>
                <c:pt idx="11">
                  <c:v>1995</c:v>
                </c:pt>
                <c:pt idx="12">
                  <c:v>1996</c:v>
                </c:pt>
                <c:pt idx="13">
                  <c:v>1997</c:v>
                </c:pt>
                <c:pt idx="14">
                  <c:v>1998</c:v>
                </c:pt>
                <c:pt idx="15">
                  <c:v>1999</c:v>
                </c:pt>
                <c:pt idx="16">
                  <c:v>2000</c:v>
                </c:pt>
                <c:pt idx="17">
                  <c:v>2001</c:v>
                </c:pt>
                <c:pt idx="18">
                  <c:v>2002</c:v>
                </c:pt>
                <c:pt idx="19">
                  <c:v>2003</c:v>
                </c:pt>
                <c:pt idx="20">
                  <c:v>2004</c:v>
                </c:pt>
                <c:pt idx="21">
                  <c:v>2005</c:v>
                </c:pt>
                <c:pt idx="22">
                  <c:v>2006</c:v>
                </c:pt>
                <c:pt idx="23">
                  <c:v>2007</c:v>
                </c:pt>
                <c:pt idx="24">
                  <c:v>2008</c:v>
                </c:pt>
                <c:pt idx="25">
                  <c:v>2009</c:v>
                </c:pt>
                <c:pt idx="26">
                  <c:v>2010</c:v>
                </c:pt>
                <c:pt idx="27">
                  <c:v>2011</c:v>
                </c:pt>
                <c:pt idx="28">
                  <c:v>2012</c:v>
                </c:pt>
                <c:pt idx="29">
                  <c:v>2013</c:v>
                </c:pt>
                <c:pt idx="30">
                  <c:v>2014</c:v>
                </c:pt>
              </c:numCache>
            </c:numRef>
          </c:cat>
          <c:val>
            <c:numRef>
              <c:f>'Nation by Classification'!$B$67:$AF$67</c:f>
              <c:numCache>
                <c:formatCode>#,##0</c:formatCode>
                <c:ptCount val="31"/>
                <c:pt idx="0">
                  <c:v>2665.08972423356</c:v>
                </c:pt>
                <c:pt idx="1">
                  <c:v>3977.8254355199929</c:v>
                </c:pt>
                <c:pt idx="2">
                  <c:v>4098.2681547543216</c:v>
                </c:pt>
                <c:pt idx="3">
                  <c:v>2469.3030116732052</c:v>
                </c:pt>
                <c:pt idx="4">
                  <c:v>2221.2609408331059</c:v>
                </c:pt>
                <c:pt idx="5">
                  <c:v>2958.1254725324452</c:v>
                </c:pt>
                <c:pt idx="6">
                  <c:v>2144.3266430672452</c:v>
                </c:pt>
                <c:pt idx="7">
                  <c:v>3303.6114596848302</c:v>
                </c:pt>
                <c:pt idx="8">
                  <c:v>4799.5137063943776</c:v>
                </c:pt>
                <c:pt idx="9">
                  <c:v>6135.9245491590636</c:v>
                </c:pt>
                <c:pt idx="10">
                  <c:v>3714.766443693235</c:v>
                </c:pt>
                <c:pt idx="11">
                  <c:v>2671.7927656114771</c:v>
                </c:pt>
                <c:pt idx="12">
                  <c:v>2653.6485554701899</c:v>
                </c:pt>
                <c:pt idx="13">
                  <c:v>3375.9619726192318</c:v>
                </c:pt>
                <c:pt idx="14">
                  <c:v>4531.3654936341309</c:v>
                </c:pt>
                <c:pt idx="15">
                  <c:v>3184.4347460568051</c:v>
                </c:pt>
                <c:pt idx="16">
                  <c:v>2173.652757331447</c:v>
                </c:pt>
                <c:pt idx="17">
                  <c:v>4187.080240600495</c:v>
                </c:pt>
                <c:pt idx="18">
                  <c:v>4419.8356196338482</c:v>
                </c:pt>
                <c:pt idx="19">
                  <c:v>4947.6235714257</c:v>
                </c:pt>
                <c:pt idx="20">
                  <c:v>4382.6490994770838</c:v>
                </c:pt>
                <c:pt idx="21">
                  <c:v>3932.9344973099569</c:v>
                </c:pt>
                <c:pt idx="22">
                  <c:v>3561.938080172657</c:v>
                </c:pt>
                <c:pt idx="23">
                  <c:v>2881.5380487354282</c:v>
                </c:pt>
                <c:pt idx="24">
                  <c:v>3009.2252197092989</c:v>
                </c:pt>
                <c:pt idx="25">
                  <c:v>3827.9977371946802</c:v>
                </c:pt>
                <c:pt idx="26">
                  <c:v>3591.1890474856641</c:v>
                </c:pt>
                <c:pt idx="27">
                  <c:v>2820.4114846064522</c:v>
                </c:pt>
                <c:pt idx="28">
                  <c:v>4403.7719038334208</c:v>
                </c:pt>
                <c:pt idx="29">
                  <c:v>2801.3451047574131</c:v>
                </c:pt>
                <c:pt idx="30">
                  <c:v>4598.7522841150367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9590400"/>
        <c:axId val="109591936"/>
      </c:barChart>
      <c:catAx>
        <c:axId val="10959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91936"/>
        <c:crosses val="autoZero"/>
        <c:auto val="1"/>
        <c:lblAlgn val="ctr"/>
        <c:lblOffset val="100"/>
        <c:noMultiLvlLbl val="0"/>
      </c:catAx>
      <c:valAx>
        <c:axId val="10959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59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0.53353</cdr:x>
      <cdr:y>0.14885</cdr:y>
    </cdr:from>
    <cdr:to>
      <cdr:x>0.53353</cdr:x>
      <cdr:y>0.77796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3137535" y="459740"/>
          <a:ext cx="0" cy="19431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0.59184</cdr:x>
      <cdr:y>0.14885</cdr:y>
    </cdr:from>
    <cdr:to>
      <cdr:x>0.59184</cdr:x>
      <cdr:y>0.77796</cdr:y>
    </cdr:to>
    <cdr:cxnSp macro="">
      <cdr:nvCxnSpPr>
        <cdr:cNvPr id="7" name="Straight Connector 6"/>
        <cdr:cNvCxnSpPr/>
      </cdr:nvCxnSpPr>
      <cdr:spPr>
        <a:xfrm xmlns:a="http://schemas.openxmlformats.org/drawingml/2006/main">
          <a:off x="3480435" y="459740"/>
          <a:ext cx="0" cy="19431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0.80564</cdr:x>
      <cdr:y>0.14885</cdr:y>
    </cdr:from>
    <cdr:to>
      <cdr:x>0.80564</cdr:x>
      <cdr:y>0.75944</cdr:y>
    </cdr:to>
    <cdr:cxnSp macro="">
      <cdr:nvCxnSpPr>
        <cdr:cNvPr id="8" name="Straight Connector 7"/>
        <cdr:cNvCxnSpPr/>
      </cdr:nvCxnSpPr>
      <cdr:spPr>
        <a:xfrm xmlns:a="http://schemas.openxmlformats.org/drawingml/2006/main">
          <a:off x="4737735" y="459740"/>
          <a:ext cx="0" cy="188589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0.7225</cdr:x>
      <cdr:y>0.14885</cdr:y>
    </cdr:from>
    <cdr:to>
      <cdr:x>0.72789</cdr:x>
      <cdr:y>0.77784</cdr:y>
    </cdr:to>
    <cdr:cxnSp macro="">
      <cdr:nvCxnSpPr>
        <cdr:cNvPr id="9" name="Straight Connector 8"/>
        <cdr:cNvCxnSpPr/>
      </cdr:nvCxnSpPr>
      <cdr:spPr>
        <a:xfrm xmlns:a="http://schemas.openxmlformats.org/drawingml/2006/main" flipH="1">
          <a:off x="4248816" y="459740"/>
          <a:ext cx="31719" cy="194272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0.50429</cdr:x>
      <cdr:y>0.17546</cdr:y>
    </cdr:from>
    <cdr:to>
      <cdr:x>0.50429</cdr:x>
      <cdr:y>0.76598</cdr:y>
    </cdr:to>
    <cdr:cxnSp macro="">
      <cdr:nvCxnSpPr>
        <cdr:cNvPr id="2" name="Straight Connector 1"/>
        <cdr:cNvCxnSpPr/>
      </cdr:nvCxnSpPr>
      <cdr:spPr>
        <a:xfrm xmlns:a="http://schemas.openxmlformats.org/drawingml/2006/main">
          <a:off x="3023235" y="916940"/>
          <a:ext cx="0" cy="30861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0.56149</cdr:x>
      <cdr:y>0.17546</cdr:y>
    </cdr:from>
    <cdr:to>
      <cdr:x>0.56149</cdr:x>
      <cdr:y>0.76598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3366135" y="916940"/>
          <a:ext cx="0" cy="30861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0.75214</cdr:x>
      <cdr:y>0.17546</cdr:y>
    </cdr:from>
    <cdr:to>
      <cdr:x>0.75214</cdr:x>
      <cdr:y>0.76598</cdr:y>
    </cdr:to>
    <cdr:cxnSp macro="">
      <cdr:nvCxnSpPr>
        <cdr:cNvPr id="4" name="Straight Connector 3"/>
        <cdr:cNvCxnSpPr/>
      </cdr:nvCxnSpPr>
      <cdr:spPr>
        <a:xfrm xmlns:a="http://schemas.openxmlformats.org/drawingml/2006/main">
          <a:off x="4509135" y="916940"/>
          <a:ext cx="0" cy="30861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0.67588</cdr:x>
      <cdr:y>0.17546</cdr:y>
    </cdr:from>
    <cdr:to>
      <cdr:x>0.67588</cdr:x>
      <cdr:y>0.76598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4051935" y="916940"/>
          <a:ext cx="0" cy="308610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0.01077</cdr:y>
    </cdr:from>
    <cdr:to>
      <cdr:x>0</cdr:x>
      <cdr:y>0.60601</cdr:y>
    </cdr:to>
    <cdr:cxnSp macro="">
      <cdr:nvCxnSpPr>
        <cdr:cNvPr id="2" name="Straight Connector 1"/>
        <cdr:cNvCxnSpPr/>
      </cdr:nvCxnSpPr>
      <cdr:spPr>
        <a:xfrm xmlns:a="http://schemas.openxmlformats.org/drawingml/2006/main">
          <a:off x="-516845" y="76200"/>
          <a:ext cx="0" cy="421063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B821-7ACB-42AB-90FF-0C0D49A595F3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5A84-1F40-4C03-80BA-7B07AD96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B821-7ACB-42AB-90FF-0C0D49A595F3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5A84-1F40-4C03-80BA-7B07AD96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B821-7ACB-42AB-90FF-0C0D49A595F3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5A84-1F40-4C03-80BA-7B07AD96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8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B821-7ACB-42AB-90FF-0C0D49A595F3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5A84-1F40-4C03-80BA-7B07AD96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B821-7ACB-42AB-90FF-0C0D49A595F3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5A84-1F40-4C03-80BA-7B07AD96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9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B821-7ACB-42AB-90FF-0C0D49A595F3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5A84-1F40-4C03-80BA-7B07AD96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2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B821-7ACB-42AB-90FF-0C0D49A595F3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5A84-1F40-4C03-80BA-7B07AD96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B821-7ACB-42AB-90FF-0C0D49A595F3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5A84-1F40-4C03-80BA-7B07AD96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6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B821-7ACB-42AB-90FF-0C0D49A595F3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5A84-1F40-4C03-80BA-7B07AD96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0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B821-7ACB-42AB-90FF-0C0D49A595F3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5A84-1F40-4C03-80BA-7B07AD96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B821-7ACB-42AB-90FF-0C0D49A595F3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5A84-1F40-4C03-80BA-7B07AD96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7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B821-7ACB-42AB-90FF-0C0D49A595F3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65A84-1F40-4C03-80BA-7B07AD96B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8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oct155/TELs_deb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05000"/>
            <a:ext cx="7772400" cy="1143000"/>
          </a:xfrm>
        </p:spPr>
        <p:txBody>
          <a:bodyPr/>
          <a:lstStyle/>
          <a:p>
            <a:r>
              <a:rPr lang="en-US" dirty="0" smtClean="0"/>
              <a:t>Closing the Fiscal Gap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964" y="3200400"/>
            <a:ext cx="64008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Tax and Expenditure Limitations and Local Debt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4191000"/>
            <a:ext cx="6019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John Mikesell, Chancellor’s Professor, Indiana University</a:t>
            </a:r>
          </a:p>
          <a:p>
            <a:pPr algn="ctr"/>
            <a:r>
              <a:rPr lang="en-US" sz="1400" dirty="0"/>
              <a:t>Daniel Mullins, Ph.D., EY National Director, State &amp; Local Tax Policy Economics</a:t>
            </a:r>
          </a:p>
          <a:p>
            <a:pPr algn="ctr"/>
            <a:r>
              <a:rPr lang="en-US" sz="1400" dirty="0"/>
              <a:t>Marvin Ward, Ph.D., Congressional Budget Office</a:t>
            </a:r>
          </a:p>
          <a:p>
            <a:pPr algn="ctr"/>
            <a:r>
              <a:rPr lang="en-US" sz="1400" dirty="0"/>
              <a:t>Chad Smith, Ph.D. candidate, American University / 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Sensitive Are These Estimates?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61" y="692340"/>
            <a:ext cx="8077200" cy="3043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3" y="3735515"/>
            <a:ext cx="8225327" cy="30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3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739500" cy="3292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50" y="3276325"/>
            <a:ext cx="8686800" cy="32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6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774"/>
            <a:ext cx="8819253" cy="33227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14281"/>
            <a:ext cx="8842689" cy="33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6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TELs are associated with increases in debt issues</a:t>
            </a:r>
          </a:p>
          <a:p>
            <a:r>
              <a:rPr lang="en-US" dirty="0" smtClean="0"/>
              <a:t>Binding TELs are associated with increases in GO proportions</a:t>
            </a:r>
          </a:p>
          <a:p>
            <a:r>
              <a:rPr lang="en-US" dirty="0" smtClean="0"/>
              <a:t>The use of GO debt increases with time in counties with binding TELs</a:t>
            </a:r>
          </a:p>
          <a:p>
            <a:r>
              <a:rPr lang="en-US" dirty="0" smtClean="0"/>
              <a:t>Estimates vary significantly with specification, issuer type, and/or debt purpose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943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our project on </a:t>
            </a:r>
            <a:r>
              <a:rPr lang="en-US" dirty="0" err="1" smtClean="0"/>
              <a:t>Github</a:t>
            </a:r>
            <a:r>
              <a:rPr lang="en-US" dirty="0" smtClean="0"/>
              <a:t>!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github.com/choct155/TELs_debt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8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study tax and expenditure limitations?</a:t>
            </a:r>
          </a:p>
          <a:p>
            <a:r>
              <a:rPr lang="en-US" dirty="0" smtClean="0"/>
              <a:t>What implications might they have for local debt activity?</a:t>
            </a:r>
          </a:p>
          <a:p>
            <a:r>
              <a:rPr lang="en-US" dirty="0" smtClean="0"/>
              <a:t>What have we seen so far?</a:t>
            </a:r>
          </a:p>
          <a:p>
            <a:r>
              <a:rPr lang="en-US" dirty="0" smtClean="0"/>
              <a:t>What makes this study different?</a:t>
            </a:r>
          </a:p>
          <a:p>
            <a:r>
              <a:rPr lang="en-US" dirty="0" smtClean="0"/>
              <a:t>Do TELs influence the volume of </a:t>
            </a:r>
            <a:r>
              <a:rPr lang="en-US" i="1" dirty="0" smtClean="0"/>
              <a:t>new debt issues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sensitive are these estimates to variance in specification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3050"/>
            <a:ext cx="1981199" cy="1162050"/>
          </a:xfrm>
        </p:spPr>
        <p:txBody>
          <a:bodyPr/>
          <a:lstStyle/>
          <a:p>
            <a:r>
              <a:rPr lang="en-US" dirty="0" smtClean="0"/>
              <a:t>Why Study Tax and Expenditure limitations?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1981200" cy="4691063"/>
          </a:xfrm>
        </p:spPr>
        <p:txBody>
          <a:bodyPr/>
          <a:lstStyle/>
          <a:p>
            <a:r>
              <a:rPr lang="en-US" dirty="0" smtClean="0"/>
              <a:t>TELs have a long history, though most of their proliferation has occurred in the last 40 years.</a:t>
            </a:r>
          </a:p>
          <a:p>
            <a:endParaRPr lang="en-US" dirty="0"/>
          </a:p>
          <a:p>
            <a:r>
              <a:rPr lang="en-US" dirty="0" smtClean="0"/>
              <a:t>TELs are usually applied at the state level. There is significant within-state variation in fiscal circumstances.</a:t>
            </a:r>
          </a:p>
          <a:p>
            <a:endParaRPr lang="en-US" dirty="0"/>
          </a:p>
          <a:p>
            <a:r>
              <a:rPr lang="en-US" dirty="0" smtClean="0"/>
              <a:t>TELs restrict the options for revenue generation and resource allocation, but they cannot alter the dynamic preference schedule of the population.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71600"/>
            <a:ext cx="6376187" cy="3407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71800" y="838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Tax and Expenditure Limitations by State (2009)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59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286000" cy="1162050"/>
          </a:xfrm>
        </p:spPr>
        <p:txBody>
          <a:bodyPr/>
          <a:lstStyle/>
          <a:p>
            <a:r>
              <a:rPr lang="en-US" dirty="0" smtClean="0"/>
              <a:t>What Implications Do TELs Have for Local Debt Activity?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2209800" cy="46910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practice, TELs generally decrease revenue by construction.  There is little empirical support for a commensurate reduction in public service demand.</a:t>
            </a:r>
          </a:p>
          <a:p>
            <a:endParaRPr lang="en-US" dirty="0" smtClean="0"/>
          </a:p>
          <a:p>
            <a:r>
              <a:rPr lang="en-US" dirty="0" smtClean="0"/>
              <a:t>Government efforts to leverage non-tax revenue sources can only partially cover shortfalls.</a:t>
            </a:r>
          </a:p>
          <a:p>
            <a:endParaRPr lang="en-US" dirty="0"/>
          </a:p>
          <a:p>
            <a:r>
              <a:rPr lang="en-US" dirty="0" smtClean="0"/>
              <a:t>TELs are often focused on the property tax, frequently with exemptions for debt service.</a:t>
            </a:r>
          </a:p>
          <a:p>
            <a:endParaRPr lang="en-US" dirty="0"/>
          </a:p>
          <a:p>
            <a:r>
              <a:rPr lang="en-US" dirty="0" smtClean="0"/>
              <a:t>Accumulation of GO debt is often constrained independent of any existing TELs.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33524801"/>
              </p:ext>
            </p:extLst>
          </p:nvPr>
        </p:nvGraphicFramePr>
        <p:xfrm>
          <a:off x="2895600" y="228600"/>
          <a:ext cx="5943600" cy="3088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7213115"/>
              </p:ext>
            </p:extLst>
          </p:nvPr>
        </p:nvGraphicFramePr>
        <p:xfrm>
          <a:off x="2895600" y="3352800"/>
          <a:ext cx="5943600" cy="322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68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30428604"/>
              </p:ext>
            </p:extLst>
          </p:nvPr>
        </p:nvGraphicFramePr>
        <p:xfrm>
          <a:off x="152400" y="457201"/>
          <a:ext cx="8839200" cy="6400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00200" y="152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Chad to replace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8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Seen So Far?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429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Voters often support TELs because they desire lower tax burdens (</a:t>
            </a:r>
            <a:r>
              <a:rPr lang="en-US" sz="2000" dirty="0" err="1" smtClean="0"/>
              <a:t>Alm</a:t>
            </a:r>
            <a:r>
              <a:rPr lang="en-US" sz="2000" dirty="0" smtClean="0"/>
              <a:t> and Skidmore 1999)</a:t>
            </a:r>
          </a:p>
          <a:p>
            <a:r>
              <a:rPr lang="en-US" sz="2000" dirty="0" smtClean="0"/>
              <a:t>TELs generally depress revenue (</a:t>
            </a:r>
            <a:r>
              <a:rPr lang="en-US" sz="2000" dirty="0" err="1" smtClean="0"/>
              <a:t>Ballal</a:t>
            </a:r>
            <a:r>
              <a:rPr lang="en-US" sz="2000" dirty="0" smtClean="0"/>
              <a:t> and Rubenstein)</a:t>
            </a:r>
          </a:p>
          <a:p>
            <a:r>
              <a:rPr lang="en-US" sz="2000" dirty="0" smtClean="0"/>
              <a:t>Voters expressed buyer’s remorse when post-Prop 2.5 revenue resources could not finance desired expenditures (Cutler, Elmendorf, and </a:t>
            </a:r>
            <a:r>
              <a:rPr lang="en-US" sz="2000" dirty="0" err="1" smtClean="0"/>
              <a:t>Zeckhauser</a:t>
            </a:r>
            <a:r>
              <a:rPr lang="en-US" sz="2000" dirty="0" smtClean="0"/>
              <a:t> 1997)</a:t>
            </a:r>
          </a:p>
          <a:p>
            <a:r>
              <a:rPr lang="en-US" sz="2000" dirty="0" smtClean="0"/>
              <a:t>Revenue limits increase debt service costs while expenditure or debt limits decrease debt service costs (Johnson and </a:t>
            </a:r>
            <a:r>
              <a:rPr lang="en-US" sz="2000" dirty="0" err="1" smtClean="0"/>
              <a:t>Kriz</a:t>
            </a:r>
            <a:r>
              <a:rPr lang="en-US" sz="2000" dirty="0" smtClean="0"/>
              <a:t> 2005)</a:t>
            </a:r>
          </a:p>
          <a:p>
            <a:r>
              <a:rPr lang="en-US" sz="2000" dirty="0" smtClean="0"/>
              <a:t>TELs increase reliance on non-tax sources of revenues (fees and charges, IG revenue from the state, and debt) (Mullins &amp; Joyce 1996)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2578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literature on TELs and debt that focuses on inter-local effects is relatively sparse.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96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This Study Different?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Extensive database of TEL restrictions over time for all states</a:t>
            </a:r>
          </a:p>
          <a:p>
            <a:r>
              <a:rPr lang="en-US" dirty="0" smtClean="0"/>
              <a:t>Proprietary, issue-level data that contains over 450k state and local bond issues between 1984 and 2014</a:t>
            </a:r>
          </a:p>
          <a:p>
            <a:r>
              <a:rPr lang="en-US" dirty="0" smtClean="0"/>
              <a:t>Publicly available socioeconomic data from the USA counties database (discontinued in 1990)</a:t>
            </a:r>
          </a:p>
          <a:p>
            <a:r>
              <a:rPr lang="en-US" dirty="0" smtClean="0"/>
              <a:t>Final modeling set has 21,816 observations aggregated to the county level over the 1990-2010 time period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Fixed effect, weighted panel regression evaluate the continuous effect</a:t>
            </a:r>
          </a:p>
          <a:p>
            <a:pPr lvl="1"/>
            <a:r>
              <a:rPr lang="en-US" dirty="0" smtClean="0"/>
              <a:t>Topline results focus on TELs by type and feature two-way fixed effects (state and year)</a:t>
            </a:r>
          </a:p>
          <a:p>
            <a:pPr lvl="1"/>
            <a:r>
              <a:rPr lang="en-US" dirty="0" smtClean="0"/>
              <a:t>Specifications in the “Many Models” effort vary by dependent, TEL representation, and fixed effect treatment (780 combinations)</a:t>
            </a:r>
          </a:p>
          <a:p>
            <a:r>
              <a:rPr lang="en-US" dirty="0" smtClean="0"/>
              <a:t>Logistics and regularized Support Vector Classification estimators seek to identify drivers of the discrete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45136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debt_issue</a:t>
            </a:r>
            <a:r>
              <a:rPr lang="en-US" b="1" dirty="0" smtClean="0"/>
              <a:t> ~ </a:t>
            </a:r>
            <a:r>
              <a:rPr lang="en-US" b="1" dirty="0" smtClean="0">
                <a:solidFill>
                  <a:srgbClr val="C35855"/>
                </a:solidFill>
              </a:rPr>
              <a:t>TELs</a:t>
            </a:r>
            <a:r>
              <a:rPr lang="en-US" b="1" dirty="0" smtClean="0"/>
              <a:t> +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fiscal_supply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+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fiscal_demand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+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fiscal_stress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+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econ_environment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73620"/>
              </p:ext>
            </p:extLst>
          </p:nvPr>
        </p:nvGraphicFramePr>
        <p:xfrm>
          <a:off x="76200" y="2133600"/>
          <a:ext cx="36576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971"/>
                <a:gridCol w="16546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Logged Per Capita</a:t>
                      </a:r>
                      <a:r>
                        <a:rPr lang="en-US" sz="1400" baseline="0" dirty="0" smtClean="0"/>
                        <a:t> GO Debt Issued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GO*LN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Logged Per Capita RV Debt Issued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RV*LN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Ratio of GO Debt Per Capita to Total Debt Per Capita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GO*PROP_LN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Binary Issue Indicator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BIN_DEBT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6185"/>
              </p:ext>
            </p:extLst>
          </p:nvPr>
        </p:nvGraphicFramePr>
        <p:xfrm>
          <a:off x="3962400" y="2133600"/>
          <a:ext cx="4648200" cy="417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24100"/>
                <a:gridCol w="23241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Any TEL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LIMITS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Non-Binding TEL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Potentially Binding TEL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Both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TYPE1</a:t>
                      </a:r>
                      <a:r>
                        <a:rPr lang="en-US" sz="1400" baseline="0" dirty="0" smtClean="0"/>
                        <a:t> &amp; </a:t>
                      </a:r>
                      <a:r>
                        <a:rPr lang="en-US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Years Since 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TYPE2</a:t>
                      </a:r>
                      <a:r>
                        <a:rPr lang="en-US" sz="1400" dirty="0" smtClean="0"/>
                        <a:t> Enacted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TYPE2_Y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Property Tax Rate Limit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RATE_L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Assessment</a:t>
                      </a:r>
                      <a:r>
                        <a:rPr lang="en-US" sz="1400" baseline="0" dirty="0" smtClean="0"/>
                        <a:t> Limit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SC_LMT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Limit Applied to General Purpose Governments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GP_LMT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Limit Applied to School Districts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SC_LMT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" y="48768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Covariate variables account for concepts including (but not limited to) population dynamics, the income distribution, employment, and prevailing interest rates at the national and county levels.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 TELs Influence the Volume of </a:t>
            </a:r>
            <a:r>
              <a:rPr lang="en-US" sz="3200" i="1" dirty="0" smtClean="0"/>
              <a:t>New</a:t>
            </a:r>
            <a:r>
              <a:rPr lang="en-US" sz="3200" dirty="0" smtClean="0"/>
              <a:t> Debt Issues?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13:$E$23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447800"/>
            <a:ext cx="3781425" cy="1847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1:$E$11"/>
              </a:ext>
            </a:extLst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447800"/>
            <a:ext cx="3781425" cy="1847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25:$E$35"/>
              </a:ext>
            </a:extLst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606" y="3733800"/>
            <a:ext cx="3781425" cy="1847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37:$D$47"/>
              </a:ext>
            </a:extLst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599" y="3733800"/>
            <a:ext cx="3019425" cy="184785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76400" y="6019800"/>
            <a:ext cx="570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Yes, but we did not find an effect</a:t>
            </a:r>
            <a:r>
              <a:rPr lang="en-US" dirty="0"/>
              <a:t> </a:t>
            </a:r>
            <a:r>
              <a:rPr lang="en-US" dirty="0" smtClean="0"/>
              <a:t>as large as we expected.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728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Closing the Fiscal Gap</vt:lpstr>
      <vt:lpstr>Plan of Attack</vt:lpstr>
      <vt:lpstr>Why Study Tax and Expenditure limitations?</vt:lpstr>
      <vt:lpstr>What Implications Do TELs Have for Local Debt Activity?</vt:lpstr>
      <vt:lpstr>PowerPoint Presentation</vt:lpstr>
      <vt:lpstr>What Have We Seen So Far?</vt:lpstr>
      <vt:lpstr>What Makes This Study Different?</vt:lpstr>
      <vt:lpstr>General Model</vt:lpstr>
      <vt:lpstr>Do TELs Influence the Volume of New Debt Issues?</vt:lpstr>
      <vt:lpstr>How Sensitive Are These Estimates?</vt:lpstr>
      <vt:lpstr>PowerPoint Presentation</vt:lpstr>
      <vt:lpstr>PowerPoint Presentation</vt:lpstr>
      <vt:lpstr>Conclusions</vt:lpstr>
    </vt:vector>
  </TitlesOfParts>
  <Company>Congressional Budget 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Fiscal Gap</dc:title>
  <dc:creator>Marvin Ward</dc:creator>
  <cp:lastModifiedBy>Marvin Ward</cp:lastModifiedBy>
  <cp:revision>17</cp:revision>
  <dcterms:created xsi:type="dcterms:W3CDTF">2015-11-16T14:50:30Z</dcterms:created>
  <dcterms:modified xsi:type="dcterms:W3CDTF">2015-11-17T16:37:27Z</dcterms:modified>
</cp:coreProperties>
</file>