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24384000" cy="13716000"/>
  <p:notesSz cx="6858000" cy="9144000"/>
  <p:defaultTextStyle>
    <a:lvl1pPr algn="ctr" defTabSz="825500">
      <a:defRPr sz="5000">
        <a:latin typeface="+mn-lt"/>
        <a:ea typeface="+mn-ea"/>
        <a:cs typeface="+mn-cs"/>
        <a:sym typeface="Helvetica Neue Light"/>
      </a:defRPr>
    </a:lvl1pPr>
    <a:lvl2pPr indent="228600" algn="ctr" defTabSz="825500">
      <a:defRPr sz="5000">
        <a:latin typeface="+mn-lt"/>
        <a:ea typeface="+mn-ea"/>
        <a:cs typeface="+mn-cs"/>
        <a:sym typeface="Helvetica Neue Light"/>
      </a:defRPr>
    </a:lvl2pPr>
    <a:lvl3pPr indent="457200" algn="ctr" defTabSz="825500">
      <a:defRPr sz="5000">
        <a:latin typeface="+mn-lt"/>
        <a:ea typeface="+mn-ea"/>
        <a:cs typeface="+mn-cs"/>
        <a:sym typeface="Helvetica Neue Light"/>
      </a:defRPr>
    </a:lvl3pPr>
    <a:lvl4pPr indent="685800" algn="ctr" defTabSz="825500">
      <a:defRPr sz="5000">
        <a:latin typeface="+mn-lt"/>
        <a:ea typeface="+mn-ea"/>
        <a:cs typeface="+mn-cs"/>
        <a:sym typeface="Helvetica Neue Light"/>
      </a:defRPr>
    </a:lvl4pPr>
    <a:lvl5pPr indent="914400" algn="ctr" defTabSz="825500">
      <a:defRPr sz="5000">
        <a:latin typeface="+mn-lt"/>
        <a:ea typeface="+mn-ea"/>
        <a:cs typeface="+mn-cs"/>
        <a:sym typeface="Helvetica Neue Light"/>
      </a:defRPr>
    </a:lvl5pPr>
    <a:lvl6pPr indent="1143000" algn="ctr" defTabSz="825500">
      <a:defRPr sz="5000">
        <a:latin typeface="+mn-lt"/>
        <a:ea typeface="+mn-ea"/>
        <a:cs typeface="+mn-cs"/>
        <a:sym typeface="Helvetica Neue Light"/>
      </a:defRPr>
    </a:lvl6pPr>
    <a:lvl7pPr indent="1371600" algn="ctr" defTabSz="825500">
      <a:defRPr sz="5000">
        <a:latin typeface="+mn-lt"/>
        <a:ea typeface="+mn-ea"/>
        <a:cs typeface="+mn-cs"/>
        <a:sym typeface="Helvetica Neue Light"/>
      </a:defRPr>
    </a:lvl7pPr>
    <a:lvl8pPr indent="1600200" algn="ctr" defTabSz="825500">
      <a:defRPr sz="5000">
        <a:latin typeface="+mn-lt"/>
        <a:ea typeface="+mn-ea"/>
        <a:cs typeface="+mn-cs"/>
        <a:sym typeface="Helvetica Neue Light"/>
      </a:defRPr>
    </a:lvl8pPr>
    <a:lvl9pPr indent="1828800" algn="ctr" defTabSz="825500">
      <a:defRPr sz="5000"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25D6B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rgbClr val="A9A584"/>
              </a:solidFill>
              <a:prstDash val="solid"/>
              <a:miter lim="400000"/>
            </a:ln>
          </a:right>
          <a:top>
            <a:ln w="12700" cap="flat">
              <a:solidFill>
                <a:srgbClr val="A9A584"/>
              </a:solidFill>
              <a:prstDash val="solid"/>
              <a:miter lim="400000"/>
            </a:ln>
          </a:top>
          <a:bottom>
            <a:ln w="127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solidFill>
                <a:srgbClr val="A9A584"/>
              </a:solidFill>
              <a:prstDash val="solid"/>
              <a:miter lim="400000"/>
            </a:ln>
          </a:insideH>
          <a:insideV>
            <a:ln w="12700" cap="flat">
              <a:solidFill>
                <a:srgbClr val="A9A584"/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9A584"/>
              </a:solidFill>
              <a:prstDash val="solid"/>
              <a:miter lim="400000"/>
            </a:ln>
          </a:left>
          <a:right>
            <a:ln w="12700" cap="flat">
              <a:solidFill>
                <a:srgbClr val="A9A584"/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rgbClr val="A9A584"/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 b="def" i="def"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8" name="Shape 3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1066800" y="6680200"/>
            <a:ext cx="22252676" cy="182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" name="Shape 7"/>
          <p:cNvSpPr/>
          <p:nvPr>
            <p:ph type="title"/>
          </p:nvPr>
        </p:nvSpPr>
        <p:spPr>
          <a:xfrm>
            <a:off x="1066800" y="1854200"/>
            <a:ext cx="22237700" cy="4470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Title Text</a:t>
            </a:r>
          </a:p>
        </p:txBody>
      </p:sp>
      <p:sp>
        <p:nvSpPr>
          <p:cNvPr id="8" name="Shape 8"/>
          <p:cNvSpPr/>
          <p:nvPr>
            <p:ph type="body" idx="1"/>
          </p:nvPr>
        </p:nvSpPr>
        <p:spPr>
          <a:xfrm>
            <a:off x="1066800" y="7048500"/>
            <a:ext cx="22237700" cy="14351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One</a:t>
            </a:r>
            <a:endParaRPr sz="3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Two</a:t>
            </a:r>
            <a:endParaRPr sz="3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Three</a:t>
            </a:r>
            <a:endParaRPr sz="3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Four</a:t>
            </a:r>
            <a:endParaRPr sz="3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13147585" y="12214314"/>
            <a:ext cx="200043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" name="Shape 11"/>
          <p:cNvSpPr/>
          <p:nvPr>
            <p:ph type="title"/>
          </p:nvPr>
        </p:nvSpPr>
        <p:spPr>
          <a:xfrm>
            <a:off x="2641600" y="10947400"/>
            <a:ext cx="10858500" cy="23876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pPr lvl="0">
              <a:defRPr sz="1800"/>
            </a:pPr>
            <a:r>
              <a:rPr sz="5800"/>
              <a:t>Title Text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xfrm>
            <a:off x="14719300" y="11938000"/>
            <a:ext cx="9283700" cy="711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One</a:t>
            </a:r>
            <a:endParaRPr sz="3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Two</a:t>
            </a:r>
            <a:endParaRPr sz="3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Three</a:t>
            </a:r>
            <a:endParaRPr sz="3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Four</a:t>
            </a:r>
            <a:endParaRPr sz="3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1066800" y="4622800"/>
            <a:ext cx="22237700" cy="4470400"/>
          </a:xfrm>
          <a:prstGeom prst="rect">
            <a:avLst/>
          </a:prstGeom>
        </p:spPr>
        <p:txBody>
          <a:bodyPr anchor="ctr"/>
          <a:lstStyle/>
          <a:p>
            <a:pPr lvl="0">
              <a:defRPr sz="1800"/>
            </a:pPr>
            <a:r>
              <a:rPr sz="58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1066800" y="6845300"/>
            <a:ext cx="10002141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" name="Shape 17"/>
          <p:cNvSpPr/>
          <p:nvPr>
            <p:ph type="title"/>
          </p:nvPr>
        </p:nvSpPr>
        <p:spPr>
          <a:xfrm>
            <a:off x="1066800" y="2019300"/>
            <a:ext cx="10007600" cy="4470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Title Text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xfrm>
            <a:off x="1066800" y="7213600"/>
            <a:ext cx="10007600" cy="4470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One</a:t>
            </a:r>
            <a:endParaRPr sz="3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Two</a:t>
            </a:r>
            <a:endParaRPr sz="3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Three</a:t>
            </a:r>
            <a:endParaRPr sz="3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Four</a:t>
            </a:r>
            <a:endParaRPr sz="3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One</a:t>
            </a:r>
            <a:endParaRPr sz="50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Two</a:t>
            </a:r>
            <a:endParaRPr sz="50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Three</a:t>
            </a:r>
            <a:endParaRPr sz="50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Four</a:t>
            </a:r>
            <a:endParaRPr sz="50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066800" y="2768600"/>
            <a:ext cx="9512612" cy="186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" name="Shape 26"/>
          <p:cNvSpPr/>
          <p:nvPr>
            <p:ph type="title"/>
          </p:nvPr>
        </p:nvSpPr>
        <p:spPr>
          <a:xfrm>
            <a:off x="1066800" y="469900"/>
            <a:ext cx="9525000" cy="1968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Title Text</a:t>
            </a:r>
          </a:p>
        </p:txBody>
      </p:sp>
      <p:sp>
        <p:nvSpPr>
          <p:cNvPr id="27" name="Shape 27"/>
          <p:cNvSpPr/>
          <p:nvPr>
            <p:ph type="body" idx="1"/>
          </p:nvPr>
        </p:nvSpPr>
        <p:spPr>
          <a:xfrm>
            <a:off x="1066800" y="3124200"/>
            <a:ext cx="9525000" cy="93726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200"/>
              </a:spcBef>
              <a:buFontTx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indent="-457200">
              <a:spcBef>
                <a:spcPts val="4200"/>
              </a:spcBef>
              <a:buFontTx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indent="-457200">
              <a:spcBef>
                <a:spcPts val="4200"/>
              </a:spcBef>
              <a:buFontTx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indent="-457200">
              <a:spcBef>
                <a:spcPts val="4200"/>
              </a:spcBef>
              <a:buFontTx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indent="-457200">
              <a:spcBef>
                <a:spcPts val="4200"/>
              </a:spcBef>
              <a:buFontTx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One</a:t>
            </a:r>
            <a:endParaRPr sz="3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Two</a:t>
            </a:r>
            <a:endParaRPr sz="3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Three</a:t>
            </a:r>
            <a:endParaRPr sz="3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Four</a:t>
            </a:r>
            <a:endParaRPr sz="3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body" idx="1"/>
          </p:nvPr>
        </p:nvSpPr>
        <p:spPr>
          <a:xfrm>
            <a:off x="1663700" y="1244600"/>
            <a:ext cx="21031200" cy="11201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One</a:t>
            </a:r>
            <a:endParaRPr sz="50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Two</a:t>
            </a:r>
            <a:endParaRPr sz="50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Three</a:t>
            </a:r>
            <a:endParaRPr sz="50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Four</a:t>
            </a:r>
            <a:endParaRPr sz="50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 rot="5400000">
            <a:off x="10239936" y="6283002"/>
            <a:ext cx="11143607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" name="Shape 32"/>
          <p:cNvSpPr/>
          <p:nvPr/>
        </p:nvSpPr>
        <p:spPr>
          <a:xfrm>
            <a:off x="15811500" y="6277570"/>
            <a:ext cx="776308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977900" y="12179300"/>
            <a:ext cx="14579600" cy="1320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One</a:t>
            </a:r>
            <a:endParaRPr sz="3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Two</a:t>
            </a:r>
            <a:endParaRPr sz="3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Three</a:t>
            </a:r>
            <a:endParaRPr sz="3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Four</a:t>
            </a:r>
            <a:endParaRPr sz="3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066800" y="2768600"/>
            <a:ext cx="22252698" cy="182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1066800" y="469900"/>
            <a:ext cx="22237700" cy="196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lvl="0">
              <a:defRPr sz="1800"/>
            </a:pPr>
            <a:r>
              <a:rPr sz="5800"/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1066800" y="3124200"/>
            <a:ext cx="22237700" cy="937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One</a:t>
            </a:r>
            <a:endParaRPr sz="50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Two</a:t>
            </a:r>
            <a:endParaRPr sz="50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Three</a:t>
            </a:r>
            <a:endParaRPr sz="50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Four</a:t>
            </a:r>
            <a:endParaRPr sz="50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defTabSz="825500">
        <a:defRPr sz="5800">
          <a:latin typeface="+mn-lt"/>
          <a:ea typeface="+mn-ea"/>
          <a:cs typeface="+mn-cs"/>
          <a:sym typeface="Helvetica Neue Light"/>
        </a:defRPr>
      </a:lvl1pPr>
      <a:lvl2pPr indent="228600" defTabSz="825500">
        <a:defRPr sz="5800">
          <a:latin typeface="+mn-lt"/>
          <a:ea typeface="+mn-ea"/>
          <a:cs typeface="+mn-cs"/>
          <a:sym typeface="Helvetica Neue Light"/>
        </a:defRPr>
      </a:lvl2pPr>
      <a:lvl3pPr indent="457200" defTabSz="825500">
        <a:defRPr sz="5800">
          <a:latin typeface="+mn-lt"/>
          <a:ea typeface="+mn-ea"/>
          <a:cs typeface="+mn-cs"/>
          <a:sym typeface="Helvetica Neue Light"/>
        </a:defRPr>
      </a:lvl3pPr>
      <a:lvl4pPr indent="685800" defTabSz="825500">
        <a:defRPr sz="5800">
          <a:latin typeface="+mn-lt"/>
          <a:ea typeface="+mn-ea"/>
          <a:cs typeface="+mn-cs"/>
          <a:sym typeface="Helvetica Neue Light"/>
        </a:defRPr>
      </a:lvl4pPr>
      <a:lvl5pPr indent="914400" defTabSz="825500">
        <a:defRPr sz="5800">
          <a:latin typeface="+mn-lt"/>
          <a:ea typeface="+mn-ea"/>
          <a:cs typeface="+mn-cs"/>
          <a:sym typeface="Helvetica Neue Light"/>
        </a:defRPr>
      </a:lvl5pPr>
      <a:lvl6pPr indent="1143000" defTabSz="825500">
        <a:defRPr sz="5800">
          <a:latin typeface="+mn-lt"/>
          <a:ea typeface="+mn-ea"/>
          <a:cs typeface="+mn-cs"/>
          <a:sym typeface="Helvetica Neue Light"/>
        </a:defRPr>
      </a:lvl6pPr>
      <a:lvl7pPr indent="1371600" defTabSz="825500">
        <a:defRPr sz="5800">
          <a:latin typeface="+mn-lt"/>
          <a:ea typeface="+mn-ea"/>
          <a:cs typeface="+mn-cs"/>
          <a:sym typeface="Helvetica Neue Light"/>
        </a:defRPr>
      </a:lvl7pPr>
      <a:lvl8pPr indent="1600200" defTabSz="825500">
        <a:defRPr sz="5800">
          <a:latin typeface="+mn-lt"/>
          <a:ea typeface="+mn-ea"/>
          <a:cs typeface="+mn-cs"/>
          <a:sym typeface="Helvetica Neue Light"/>
        </a:defRPr>
      </a:lvl8pPr>
      <a:lvl9pPr indent="1828800" defTabSz="825500">
        <a:defRPr sz="5800">
          <a:latin typeface="+mn-lt"/>
          <a:ea typeface="+mn-ea"/>
          <a:cs typeface="+mn-cs"/>
          <a:sym typeface="Helvetica Neue Light"/>
        </a:defRPr>
      </a:lvl9pPr>
    </p:titleStyle>
    <p:bodyStyle>
      <a:lvl1pPr marL="635000" indent="-635000" defTabSz="825500">
        <a:spcBef>
          <a:spcPts val="5900"/>
        </a:spcBef>
        <a:buSzPct val="75000"/>
        <a:buFont typeface="Helvetica Neue"/>
        <a:buChar char="•"/>
        <a:defRPr sz="50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1pPr>
      <a:lvl2pPr marL="1270000" indent="-635000" defTabSz="825500">
        <a:spcBef>
          <a:spcPts val="5900"/>
        </a:spcBef>
        <a:buSzPct val="75000"/>
        <a:buFont typeface="Helvetica Neue"/>
        <a:buChar char="•"/>
        <a:defRPr sz="50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2pPr>
      <a:lvl3pPr marL="1905000" indent="-635000" defTabSz="825500">
        <a:spcBef>
          <a:spcPts val="5900"/>
        </a:spcBef>
        <a:buSzPct val="75000"/>
        <a:buFont typeface="Helvetica Neue"/>
        <a:buChar char="•"/>
        <a:defRPr sz="50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3pPr>
      <a:lvl4pPr marL="2540000" indent="-635000" defTabSz="825500">
        <a:spcBef>
          <a:spcPts val="5900"/>
        </a:spcBef>
        <a:buSzPct val="75000"/>
        <a:buFont typeface="Helvetica Neue"/>
        <a:buChar char="•"/>
        <a:defRPr sz="50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4pPr>
      <a:lvl5pPr marL="3175000" indent="-635000" defTabSz="825500">
        <a:spcBef>
          <a:spcPts val="5900"/>
        </a:spcBef>
        <a:buSzPct val="75000"/>
        <a:buFont typeface="Helvetica Neue"/>
        <a:buChar char="•"/>
        <a:defRPr sz="50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5pPr>
      <a:lvl6pPr marL="3810000" indent="-635000" defTabSz="825500">
        <a:spcBef>
          <a:spcPts val="5900"/>
        </a:spcBef>
        <a:buSzPct val="75000"/>
        <a:buFont typeface="Helvetica Neue"/>
        <a:buChar char="•"/>
        <a:defRPr sz="50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6pPr>
      <a:lvl7pPr marL="4445000" indent="-635000" defTabSz="825500">
        <a:spcBef>
          <a:spcPts val="5900"/>
        </a:spcBef>
        <a:buSzPct val="75000"/>
        <a:buFont typeface="Helvetica Neue"/>
        <a:buChar char="•"/>
        <a:defRPr sz="50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7pPr>
      <a:lvl8pPr marL="5080000" indent="-635000" defTabSz="825500">
        <a:spcBef>
          <a:spcPts val="5900"/>
        </a:spcBef>
        <a:buSzPct val="75000"/>
        <a:buFont typeface="Helvetica Neue"/>
        <a:buChar char="•"/>
        <a:defRPr sz="50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8pPr>
      <a:lvl9pPr marL="5715000" indent="-635000" defTabSz="825500">
        <a:spcBef>
          <a:spcPts val="5900"/>
        </a:spcBef>
        <a:buSzPct val="75000"/>
        <a:buFont typeface="Helvetica Neue"/>
        <a:buChar char="•"/>
        <a:defRPr sz="50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9pPr>
    </p:bodyStyle>
    <p:otherStyle>
      <a:lvl1pPr algn="r" defTabSz="8255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r" defTabSz="8255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r" defTabSz="8255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r" defTabSz="8255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r" defTabSz="8255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r" defTabSz="8255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r" defTabSz="8255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r" defTabSz="8255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r" defTabSz="8255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mds.datacite.org" TargetMode="External"/><Relationship Id="rId3" Type="http://schemas.openxmlformats.org/officeDocument/2006/relationships/hyperlink" Target="https://mds.datacite.org/static/apidoc" TargetMode="External"/><Relationship Id="rId4" Type="http://schemas.openxmlformats.org/officeDocument/2006/relationships/image" Target="../media/image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test.datacite.org" TargetMode="External"/><Relationship Id="rId3" Type="http://schemas.openxmlformats.org/officeDocument/2006/relationships/hyperlink" Target="http://dx.test.datacite.org" TargetMode="External"/><Relationship Id="rId4" Type="http://schemas.openxmlformats.org/officeDocument/2006/relationships/image" Target="../media/image2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mailto:support@datacite.org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doi.org/10.1000/182" TargetMode="External"/><Relationship Id="rId3" Type="http://schemas.openxmlformats.org/officeDocument/2006/relationships/hyperlink" Target="http://doi.org/10.5438/0010" TargetMode="External"/><Relationship Id="rId4" Type="http://schemas.openxmlformats.org/officeDocument/2006/relationships/hyperlink" Target="http://doi.org/10.5438/0011" TargetMode="External"/><Relationship Id="rId5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page1.com" TargetMode="External"/><Relationship Id="rId3" Type="http://schemas.openxmlformats.org/officeDocument/2006/relationships/hyperlink" Target="http://page2.com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://page2.com/old/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schema.datacite.org" TargetMode="External"/><Relationship Id="rId3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doi.org/DOIname" TargetMode="External"/><Relationship Id="rId3" Type="http://schemas.openxmlformats.org/officeDocument/2006/relationships/hyperlink" Target="http://dx.doi.org/DOIname" TargetMode="External"/><Relationship Id="rId4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Tech introduction</a:t>
            </a:r>
          </a:p>
        </p:txBody>
      </p:sp>
      <p:pic>
        <p:nvPicPr>
          <p:cNvPr id="41" name="dc_2.pdf"/>
          <p:cNvPicPr/>
          <p:nvPr/>
        </p:nvPicPr>
        <p:blipFill>
          <a:blip r:embed="rId2">
            <a:extLst/>
          </a:blip>
          <a:srcRect l="7589" t="18962" r="4843" b="21672"/>
          <a:stretch>
            <a:fillRect/>
          </a:stretch>
        </p:blipFill>
        <p:spPr>
          <a:xfrm>
            <a:off x="-19885" y="-39364"/>
            <a:ext cx="24423770" cy="10277522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version 2 wid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00230" y="11104388"/>
            <a:ext cx="6376071" cy="20928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Technical infrastructure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xfrm>
            <a:off x="1066800" y="3124200"/>
            <a:ext cx="9757867" cy="9372600"/>
          </a:xfrm>
          <a:prstGeom prst="rect">
            <a:avLst/>
          </a:prstGeom>
        </p:spPr>
        <p:txBody>
          <a:bodyPr/>
          <a:lstStyle/>
          <a:p>
            <a:pPr lvl="0" marL="736600" indent="-736600">
              <a:spcBef>
                <a:spcPts val="5900"/>
              </a:spcBef>
              <a:buFont typeface="Helvetica Neue"/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rPr>
              <a:t>DataCite serves all the data centres using a centralised infrastructure</a:t>
            </a:r>
            <a:endParaRPr sz="5200">
              <a:solidFill>
                <a:srgbClr val="747474"/>
              </a:solidFill>
              <a:latin typeface="+mn-lt"/>
              <a:ea typeface="+mn-ea"/>
              <a:cs typeface="+mn-cs"/>
              <a:sym typeface="Helvetica Neue Light"/>
            </a:endParaRPr>
          </a:p>
          <a:p>
            <a:pPr lvl="0" marL="736600" indent="-736600">
              <a:spcBef>
                <a:spcPts val="5900"/>
              </a:spcBef>
              <a:buFont typeface="Helvetica Neue"/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rPr>
              <a:t>Same end-point for all of them</a:t>
            </a:r>
            <a:endParaRPr sz="5200">
              <a:solidFill>
                <a:srgbClr val="747474"/>
              </a:solidFill>
              <a:latin typeface="+mn-lt"/>
              <a:ea typeface="+mn-ea"/>
              <a:cs typeface="+mn-cs"/>
              <a:sym typeface="Helvetica Neue Light"/>
            </a:endParaRPr>
          </a:p>
          <a:p>
            <a:pPr lvl="0" marL="736600" indent="-736600">
              <a:spcBef>
                <a:spcPts val="5900"/>
              </a:spcBef>
              <a:buFont typeface="Helvetica Neue"/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rPr>
              <a:t>Becoming a member does not require to set up any technical infrastructure</a:t>
            </a:r>
          </a:p>
        </p:txBody>
      </p:sp>
      <p:pic>
        <p:nvPicPr>
          <p:cNvPr id="13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41800" y="5771629"/>
            <a:ext cx="2363590" cy="23635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378289" y="9753600"/>
            <a:ext cx="1625601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752919" y="1434281"/>
            <a:ext cx="1625601" cy="162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183600" y="1350416"/>
            <a:ext cx="1625600" cy="1625601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hape 141"/>
          <p:cNvSpPr/>
          <p:nvPr/>
        </p:nvSpPr>
        <p:spPr>
          <a:xfrm>
            <a:off x="15891321" y="4764856"/>
            <a:ext cx="4413747" cy="3922118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4500"/>
              <a:t>DataCite</a:t>
            </a:r>
            <a:endParaRPr sz="4500"/>
          </a:p>
          <a:p>
            <a:pPr lvl="0">
              <a:defRPr sz="1800"/>
            </a:pPr>
            <a:endParaRPr sz="4500"/>
          </a:p>
          <a:p>
            <a:pPr lvl="0">
              <a:defRPr sz="1800"/>
            </a:pPr>
            <a:endParaRPr sz="4500"/>
          </a:p>
          <a:p>
            <a:pPr lvl="0">
              <a:defRPr sz="1800"/>
            </a:pPr>
            <a:endParaRPr sz="4500"/>
          </a:p>
        </p:txBody>
      </p:sp>
      <p:pic>
        <p:nvPicPr>
          <p:cNvPr id="142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289119" y="1434281"/>
            <a:ext cx="1625601" cy="162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836900" y="9753600"/>
            <a:ext cx="1625600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295510" y="9753600"/>
            <a:ext cx="1625601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919678" y="9753600"/>
            <a:ext cx="1625601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hape 146"/>
          <p:cNvSpPr/>
          <p:nvPr/>
        </p:nvSpPr>
        <p:spPr>
          <a:xfrm>
            <a:off x="20241815" y="453057"/>
            <a:ext cx="3509169" cy="3420319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4500"/>
              <a:t>Member C</a:t>
            </a:r>
            <a:endParaRPr sz="4500"/>
          </a:p>
          <a:p>
            <a:pPr lvl="0">
              <a:defRPr sz="1800"/>
            </a:pPr>
            <a:endParaRPr sz="4500"/>
          </a:p>
          <a:p>
            <a:pPr lvl="0">
              <a:defRPr sz="1800"/>
            </a:pPr>
            <a:endParaRPr sz="4500"/>
          </a:p>
        </p:txBody>
      </p:sp>
      <p:sp>
        <p:nvSpPr>
          <p:cNvPr id="147" name="Shape 147"/>
          <p:cNvSpPr/>
          <p:nvPr/>
        </p:nvSpPr>
        <p:spPr>
          <a:xfrm>
            <a:off x="12068621" y="9757072"/>
            <a:ext cx="11652747" cy="3122911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endParaRPr sz="4500"/>
          </a:p>
          <a:p>
            <a:pPr lvl="0">
              <a:defRPr sz="1800"/>
            </a:pPr>
            <a:endParaRPr sz="4500"/>
          </a:p>
          <a:p>
            <a:pPr lvl="0">
              <a:defRPr sz="1800"/>
            </a:pPr>
            <a:endParaRPr sz="4500"/>
          </a:p>
          <a:p>
            <a:pPr lvl="0">
              <a:defRPr sz="1800"/>
            </a:pPr>
            <a:r>
              <a:rPr sz="4500"/>
              <a:t>Member B</a:t>
            </a:r>
          </a:p>
        </p:txBody>
      </p:sp>
      <p:sp>
        <p:nvSpPr>
          <p:cNvPr id="148" name="Shape 148"/>
          <p:cNvSpPr/>
          <p:nvPr/>
        </p:nvSpPr>
        <p:spPr>
          <a:xfrm>
            <a:off x="15474255" y="11230520"/>
            <a:ext cx="2350890" cy="614761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Data centre</a:t>
            </a:r>
          </a:p>
        </p:txBody>
      </p:sp>
      <p:sp>
        <p:nvSpPr>
          <p:cNvPr id="149" name="Shape 149"/>
          <p:cNvSpPr/>
          <p:nvPr/>
        </p:nvSpPr>
        <p:spPr>
          <a:xfrm>
            <a:off x="18015644" y="11230520"/>
            <a:ext cx="2350890" cy="614761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Data centre</a:t>
            </a:r>
          </a:p>
        </p:txBody>
      </p:sp>
      <p:sp>
        <p:nvSpPr>
          <p:cNvPr id="150" name="Shape 150"/>
          <p:cNvSpPr/>
          <p:nvPr/>
        </p:nvSpPr>
        <p:spPr>
          <a:xfrm>
            <a:off x="20557033" y="11230520"/>
            <a:ext cx="2350890" cy="614761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Data centre</a:t>
            </a:r>
          </a:p>
        </p:txBody>
      </p:sp>
      <p:sp>
        <p:nvSpPr>
          <p:cNvPr id="151" name="Shape 151"/>
          <p:cNvSpPr/>
          <p:nvPr/>
        </p:nvSpPr>
        <p:spPr>
          <a:xfrm>
            <a:off x="12932866" y="11230520"/>
            <a:ext cx="2350890" cy="614761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Data centre</a:t>
            </a:r>
          </a:p>
        </p:txBody>
      </p:sp>
      <p:sp>
        <p:nvSpPr>
          <p:cNvPr id="152" name="Shape 152"/>
          <p:cNvSpPr/>
          <p:nvPr/>
        </p:nvSpPr>
        <p:spPr>
          <a:xfrm>
            <a:off x="20820955" y="2959595"/>
            <a:ext cx="2350890" cy="614761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Data centre</a:t>
            </a:r>
          </a:p>
        </p:txBody>
      </p:sp>
      <p:sp>
        <p:nvSpPr>
          <p:cNvPr id="153" name="Shape 153"/>
          <p:cNvSpPr/>
          <p:nvPr/>
        </p:nvSpPr>
        <p:spPr>
          <a:xfrm>
            <a:off x="12926473" y="3074913"/>
            <a:ext cx="2350890" cy="61476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Data centre</a:t>
            </a:r>
          </a:p>
        </p:txBody>
      </p:sp>
      <p:sp>
        <p:nvSpPr>
          <p:cNvPr id="154" name="Shape 154"/>
          <p:cNvSpPr/>
          <p:nvPr/>
        </p:nvSpPr>
        <p:spPr>
          <a:xfrm>
            <a:off x="15390274" y="3077120"/>
            <a:ext cx="2350890" cy="614761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Data centre</a:t>
            </a:r>
          </a:p>
        </p:txBody>
      </p:sp>
      <p:sp>
        <p:nvSpPr>
          <p:cNvPr id="155" name="Shape 155"/>
          <p:cNvSpPr/>
          <p:nvPr/>
        </p:nvSpPr>
        <p:spPr>
          <a:xfrm>
            <a:off x="12347333" y="453057"/>
            <a:ext cx="6126560" cy="3420319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4500"/>
              <a:t>Member A</a:t>
            </a:r>
            <a:endParaRPr sz="4500"/>
          </a:p>
          <a:p>
            <a:pPr lvl="0">
              <a:defRPr sz="1800"/>
            </a:pPr>
            <a:endParaRPr sz="4500"/>
          </a:p>
          <a:p>
            <a:pPr lvl="0">
              <a:defRPr sz="1800"/>
            </a:pPr>
            <a:endParaRPr sz="4500"/>
          </a:p>
        </p:txBody>
      </p:sp>
      <p:sp>
        <p:nvSpPr>
          <p:cNvPr id="156" name="Shape 156"/>
          <p:cNvSpPr/>
          <p:nvPr/>
        </p:nvSpPr>
        <p:spPr>
          <a:xfrm rot="3786564">
            <a:off x="16239787" y="4002865"/>
            <a:ext cx="1547226" cy="627451"/>
          </a:xfrm>
          <a:prstGeom prst="rightArrow">
            <a:avLst>
              <a:gd name="adj1" fmla="val 32000"/>
              <a:gd name="adj2" fmla="val 66478"/>
            </a:avLst>
          </a:prstGeom>
          <a:solidFill>
            <a:srgbClr val="CBCBC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157" name="Shape 157"/>
          <p:cNvSpPr/>
          <p:nvPr/>
        </p:nvSpPr>
        <p:spPr>
          <a:xfrm rot="2747783">
            <a:off x="13675168" y="4545849"/>
            <a:ext cx="3240250" cy="627451"/>
          </a:xfrm>
          <a:prstGeom prst="rightArrow">
            <a:avLst>
              <a:gd name="adj1" fmla="val 32000"/>
              <a:gd name="adj2" fmla="val 66478"/>
            </a:avLst>
          </a:prstGeom>
          <a:solidFill>
            <a:srgbClr val="CBCBC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158" name="Shape 158"/>
          <p:cNvSpPr/>
          <p:nvPr/>
        </p:nvSpPr>
        <p:spPr>
          <a:xfrm rot="8287025">
            <a:off x="19457954" y="4231017"/>
            <a:ext cx="2899234" cy="627451"/>
          </a:xfrm>
          <a:prstGeom prst="rightArrow">
            <a:avLst>
              <a:gd name="adj1" fmla="val 32000"/>
              <a:gd name="adj2" fmla="val 66478"/>
            </a:avLst>
          </a:prstGeom>
          <a:solidFill>
            <a:srgbClr val="CBCBC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159" name="Shape 159"/>
          <p:cNvSpPr/>
          <p:nvPr/>
        </p:nvSpPr>
        <p:spPr>
          <a:xfrm rot="19162850">
            <a:off x="13830842" y="8684937"/>
            <a:ext cx="2922293" cy="627451"/>
          </a:xfrm>
          <a:prstGeom prst="rightArrow">
            <a:avLst>
              <a:gd name="adj1" fmla="val 32000"/>
              <a:gd name="adj2" fmla="val 66478"/>
            </a:avLst>
          </a:prstGeom>
          <a:solidFill>
            <a:srgbClr val="CBCBC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160" name="Shape 160"/>
          <p:cNvSpPr/>
          <p:nvPr/>
        </p:nvSpPr>
        <p:spPr>
          <a:xfrm rot="13022988">
            <a:off x="19210632" y="8682976"/>
            <a:ext cx="2922293" cy="627452"/>
          </a:xfrm>
          <a:prstGeom prst="rightArrow">
            <a:avLst>
              <a:gd name="adj1" fmla="val 32000"/>
              <a:gd name="adj2" fmla="val 66478"/>
            </a:avLst>
          </a:prstGeom>
          <a:solidFill>
            <a:srgbClr val="CBCBC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161" name="Shape 161"/>
          <p:cNvSpPr/>
          <p:nvPr/>
        </p:nvSpPr>
        <p:spPr>
          <a:xfrm rot="14231199">
            <a:off x="17724226" y="8742172"/>
            <a:ext cx="1885311" cy="627451"/>
          </a:xfrm>
          <a:prstGeom prst="rightArrow">
            <a:avLst>
              <a:gd name="adj1" fmla="val 32000"/>
              <a:gd name="adj2" fmla="val 66478"/>
            </a:avLst>
          </a:prstGeom>
          <a:solidFill>
            <a:srgbClr val="CBCBC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162" name="Shape 162"/>
          <p:cNvSpPr/>
          <p:nvPr/>
        </p:nvSpPr>
        <p:spPr>
          <a:xfrm rot="18159873">
            <a:off x="16088937" y="8779941"/>
            <a:ext cx="1974778" cy="627451"/>
          </a:xfrm>
          <a:prstGeom prst="rightArrow">
            <a:avLst>
              <a:gd name="adj1" fmla="val 32000"/>
              <a:gd name="adj2" fmla="val 66478"/>
            </a:avLst>
          </a:prstGeom>
          <a:solidFill>
            <a:srgbClr val="CBCBC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About the MDS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MetaData Store</a:t>
            </a:r>
          </a:p>
        </p:txBody>
      </p:sp>
      <p:pic>
        <p:nvPicPr>
          <p:cNvPr id="166" name="dc_2.pdf"/>
          <p:cNvPicPr/>
          <p:nvPr/>
        </p:nvPicPr>
        <p:blipFill>
          <a:blip r:embed="rId2">
            <a:extLst/>
          </a:blip>
          <a:srcRect l="28342" t="10957" r="30239" b="5513"/>
          <a:stretch>
            <a:fillRect/>
          </a:stretch>
        </p:blipFill>
        <p:spPr>
          <a:xfrm>
            <a:off x="13397805" y="-21828"/>
            <a:ext cx="10981809" cy="137469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The MetaData Store</a:t>
            </a:r>
          </a:p>
        </p:txBody>
      </p:sp>
      <p:sp>
        <p:nvSpPr>
          <p:cNvPr id="169" name="Shape 1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736600" indent="-73660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The DataCite Metadata Store is a service for data publishers to mint DOIs and register associated metadata.</a:t>
            </a:r>
            <a:endParaRPr sz="5200">
              <a:solidFill>
                <a:srgbClr val="747474"/>
              </a:solidFill>
            </a:endParaRPr>
          </a:p>
          <a:p>
            <a:pPr lvl="0" marL="736600" indent="-73660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Two ways to use it:</a:t>
            </a:r>
            <a:endParaRPr sz="5200">
              <a:solidFill>
                <a:srgbClr val="747474"/>
              </a:solidFill>
            </a:endParaRPr>
          </a:p>
          <a:p>
            <a:pPr lvl="1" marL="1371600" indent="-73660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Web interface - </a:t>
            </a:r>
            <a:r>
              <a:rPr sz="5200">
                <a:solidFill>
                  <a:srgbClr val="5F8C94"/>
                </a:solidFill>
                <a:hlinkClick r:id="rId2" invalidUrl="" action="" tgtFrame="" tooltip="" history="1" highlightClick="0" endSnd="0"/>
              </a:rPr>
              <a:t>https://mds.datacite.org</a:t>
            </a:r>
            <a:r>
              <a:rPr sz="5200">
                <a:solidFill>
                  <a:srgbClr val="5F8C94"/>
                </a:solidFill>
              </a:rPr>
              <a:t> </a:t>
            </a:r>
            <a:endParaRPr sz="5200">
              <a:solidFill>
                <a:srgbClr val="747474"/>
              </a:solidFill>
            </a:endParaRPr>
          </a:p>
          <a:p>
            <a:pPr lvl="1" marL="1371600" indent="-73660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API - </a:t>
            </a:r>
            <a:r>
              <a:rPr sz="5200">
                <a:solidFill>
                  <a:srgbClr val="5F8C94"/>
                </a:solidFill>
                <a:hlinkClick r:id="rId3" invalidUrl="" action="" tgtFrame="" tooltip="" history="1" highlightClick="0" endSnd="0"/>
              </a:rPr>
              <a:t>https://mds.datacite.org/static/apidoc</a:t>
            </a:r>
            <a:r>
              <a:rPr sz="5200">
                <a:solidFill>
                  <a:srgbClr val="747474"/>
                </a:solidFill>
              </a:rPr>
              <a:t> </a:t>
            </a:r>
          </a:p>
        </p:txBody>
      </p:sp>
      <p:pic>
        <p:nvPicPr>
          <p:cNvPr id="170" name="version 2 wid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135600" y="712397"/>
            <a:ext cx="5181600" cy="1700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Web interface</a:t>
            </a:r>
          </a:p>
        </p:txBody>
      </p:sp>
      <p:sp>
        <p:nvSpPr>
          <p:cNvPr id="173" name="Shape 1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736600" indent="-736600">
              <a:defRPr sz="5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“Single” or manual operations.</a:t>
            </a:r>
          </a:p>
        </p:txBody>
      </p:sp>
      <p:pic>
        <p:nvPicPr>
          <p:cNvPr id="17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14303" y="5600700"/>
            <a:ext cx="5842001" cy="6324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60200" y="5588000"/>
            <a:ext cx="5791200" cy="3505200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hape 176"/>
          <p:cNvSpPr/>
          <p:nvPr/>
        </p:nvSpPr>
        <p:spPr>
          <a:xfrm>
            <a:off x="3352403" y="4521200"/>
            <a:ext cx="5765800" cy="85090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400"/>
            </a:lvl1pPr>
          </a:lstStyle>
          <a:p>
            <a:pPr lvl="0">
              <a:defRPr sz="1800"/>
            </a:pPr>
            <a:r>
              <a:rPr sz="4400"/>
              <a:t>Members</a:t>
            </a:r>
          </a:p>
        </p:txBody>
      </p:sp>
      <p:sp>
        <p:nvSpPr>
          <p:cNvPr id="177" name="Shape 177"/>
          <p:cNvSpPr/>
          <p:nvPr/>
        </p:nvSpPr>
        <p:spPr>
          <a:xfrm>
            <a:off x="11772900" y="4521200"/>
            <a:ext cx="5765800" cy="85090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400"/>
            </a:lvl1pPr>
          </a:lstStyle>
          <a:p>
            <a:pPr lvl="0">
              <a:defRPr sz="1800"/>
            </a:pPr>
            <a:r>
              <a:rPr sz="4400"/>
              <a:t>Datacentres</a:t>
            </a:r>
          </a:p>
        </p:txBody>
      </p:sp>
      <p:pic>
        <p:nvPicPr>
          <p:cNvPr id="178" name="version 2 wid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135600" y="712397"/>
            <a:ext cx="5181600" cy="1700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Example: mint a DOI</a:t>
            </a:r>
          </a:p>
        </p:txBody>
      </p:sp>
      <p:pic>
        <p:nvPicPr>
          <p:cNvPr id="18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0700" y="3124200"/>
            <a:ext cx="13233402" cy="9601200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hape 182"/>
          <p:cNvSpPr/>
          <p:nvPr/>
        </p:nvSpPr>
        <p:spPr>
          <a:xfrm>
            <a:off x="15159831" y="5633398"/>
            <a:ext cx="5363369" cy="60335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400"/>
            </a:lvl1pPr>
          </a:lstStyle>
          <a:p>
            <a:pPr lvl="0">
              <a:defRPr sz="1800"/>
            </a:pPr>
            <a:r>
              <a:rPr sz="3400"/>
              <a:t>Name</a:t>
            </a:r>
          </a:p>
        </p:txBody>
      </p:sp>
      <p:sp>
        <p:nvSpPr>
          <p:cNvPr id="183" name="Shape 183"/>
          <p:cNvSpPr/>
          <p:nvPr/>
        </p:nvSpPr>
        <p:spPr>
          <a:xfrm>
            <a:off x="15159831" y="6615562"/>
            <a:ext cx="5363369" cy="60335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400"/>
            </a:lvl1pPr>
          </a:lstStyle>
          <a:p>
            <a:pPr lvl="0">
              <a:defRPr sz="1800"/>
            </a:pPr>
            <a:r>
              <a:rPr sz="3400"/>
              <a:t>URL</a:t>
            </a:r>
          </a:p>
        </p:txBody>
      </p:sp>
      <p:sp>
        <p:nvSpPr>
          <p:cNvPr id="184" name="Shape 184"/>
          <p:cNvSpPr/>
          <p:nvPr/>
        </p:nvSpPr>
        <p:spPr>
          <a:xfrm>
            <a:off x="15159831" y="7597725"/>
            <a:ext cx="5363369" cy="60335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400"/>
            </a:lvl1pPr>
          </a:lstStyle>
          <a:p>
            <a:pPr lvl="0">
              <a:defRPr sz="1800"/>
            </a:pPr>
            <a:r>
              <a:rPr sz="3400"/>
              <a:t>Metadata</a:t>
            </a:r>
          </a:p>
        </p:txBody>
      </p:sp>
      <p:pic>
        <p:nvPicPr>
          <p:cNvPr id="185" name="version 2 wid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135600" y="712397"/>
            <a:ext cx="5181600" cy="1700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API</a:t>
            </a:r>
          </a:p>
        </p:txBody>
      </p:sp>
      <p:sp>
        <p:nvSpPr>
          <p:cNvPr id="188" name="Shape 18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RESTful API.</a:t>
            </a:r>
            <a:endParaRPr sz="5000">
              <a:solidFill>
                <a:srgbClr val="74747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HTTPS with basic authentication.</a:t>
            </a:r>
            <a:endParaRPr sz="5000">
              <a:solidFill>
                <a:srgbClr val="74747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Example, first upload the metadata, then mint the DOI:</a:t>
            </a:r>
          </a:p>
        </p:txBody>
      </p:sp>
      <p:sp>
        <p:nvSpPr>
          <p:cNvPr id="189" name="Shape 189"/>
          <p:cNvSpPr/>
          <p:nvPr/>
        </p:nvSpPr>
        <p:spPr>
          <a:xfrm>
            <a:off x="1936750" y="7734299"/>
            <a:ext cx="10153710" cy="226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 defTabSz="914400">
              <a:defRPr sz="1800"/>
            </a:pP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curl -u USER.NAME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lvl="0" algn="l" defTabSz="914400">
              <a:defRPr sz="1800"/>
            </a:pP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     -H "Content-Type: application/xml"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lvl="0" algn="l" defTabSz="914400">
              <a:defRPr sz="1800"/>
            </a:pP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     --data-binary @metadata.xml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lvl="0" algn="l" defTabSz="914400">
              <a:defRPr sz="1800"/>
            </a:pP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     https://mds.datacite.org/metadata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13283567" y="7734299"/>
            <a:ext cx="7887966" cy="226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 defTabSz="914400">
              <a:defRPr sz="1800"/>
            </a:pP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curl -u USER.NAME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lvl="0" algn="l" defTabSz="914400">
              <a:defRPr sz="1800"/>
            </a:pP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     -d “url=http://page1.com"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lvl="0" algn="l" defTabSz="914400">
              <a:defRPr sz="1800"/>
            </a:pP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     -d "doi=10.1234/dataset567"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lvl="0" algn="l" defTabSz="914400">
              <a:defRPr sz="1800"/>
            </a:pP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     https://mds.datacite.org/doi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1936750" y="9976104"/>
            <a:ext cx="10153710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914400"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200 OK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13239750" y="9976104"/>
            <a:ext cx="4322327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914400"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200 OK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version 2 wid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35600" y="712397"/>
            <a:ext cx="5181600" cy="1700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Sandbox</a:t>
            </a:r>
          </a:p>
        </p:txBody>
      </p:sp>
      <p:sp>
        <p:nvSpPr>
          <p:cNvPr id="196" name="Shape 19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736600" indent="-73660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DataCite provides a test environment for developers.</a:t>
            </a:r>
            <a:endParaRPr sz="5200">
              <a:solidFill>
                <a:srgbClr val="747474"/>
              </a:solidFill>
            </a:endParaRPr>
          </a:p>
          <a:p>
            <a:pPr lvl="0" marL="736600" indent="-73660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The endpoint is</a:t>
            </a:r>
            <a:r>
              <a:rPr sz="5200">
                <a:solidFill>
                  <a:srgbClr val="5F8C94"/>
                </a:solidFill>
              </a:rPr>
              <a:t> </a:t>
            </a:r>
            <a:r>
              <a:rPr sz="5200">
                <a:solidFill>
                  <a:srgbClr val="5F8C94"/>
                </a:solidFill>
                <a:hlinkClick r:id="rId2" invalidUrl="" action="" tgtFrame="" tooltip="" history="1" highlightClick="0" endSnd="0"/>
              </a:rPr>
              <a:t>https://test.datacite.org</a:t>
            </a:r>
            <a:br>
              <a:rPr sz="5200">
                <a:solidFill>
                  <a:srgbClr val="5F8C94"/>
                </a:solidFill>
              </a:rPr>
            </a:br>
            <a:r>
              <a:rPr sz="5200">
                <a:solidFill>
                  <a:srgbClr val="747474"/>
                </a:solidFill>
              </a:rPr>
              <a:t>and the resolver is </a:t>
            </a:r>
            <a:r>
              <a:rPr sz="5200">
                <a:solidFill>
                  <a:srgbClr val="5F8C94"/>
                </a:solidFill>
                <a:hlinkClick r:id="rId3" invalidUrl="" action="" tgtFrame="" tooltip="" history="1" highlightClick="0" endSnd="0"/>
              </a:rPr>
              <a:t>http://dx.test.datacite.org</a:t>
            </a:r>
            <a:r>
              <a:rPr sz="5200">
                <a:solidFill>
                  <a:srgbClr val="5F8C94"/>
                </a:solidFill>
              </a:rPr>
              <a:t> </a:t>
            </a:r>
            <a:endParaRPr sz="5200">
              <a:solidFill>
                <a:srgbClr val="747474"/>
              </a:solidFill>
            </a:endParaRPr>
          </a:p>
          <a:p>
            <a:pPr lvl="0" marL="736600" indent="-73660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A test prefix exists for all data centres 10. 5072</a:t>
            </a:r>
          </a:p>
        </p:txBody>
      </p:sp>
      <p:pic>
        <p:nvPicPr>
          <p:cNvPr id="197" name="version 2 wid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135600" y="712397"/>
            <a:ext cx="5181600" cy="1700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title"/>
          </p:nvPr>
        </p:nvSpPr>
        <p:spPr>
          <a:xfrm>
            <a:off x="1066800" y="469900"/>
            <a:ext cx="16731754" cy="1968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Distributed System</a:t>
            </a:r>
          </a:p>
        </p:txBody>
      </p:sp>
      <p:sp>
        <p:nvSpPr>
          <p:cNvPr id="200" name="Shape 20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736600" indent="-73660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The Handle system (the technical infrastructure of DOIs) is distributed.</a:t>
            </a:r>
            <a:endParaRPr sz="5200">
              <a:solidFill>
                <a:srgbClr val="747474"/>
              </a:solidFill>
            </a:endParaRPr>
          </a:p>
          <a:p>
            <a:pPr lvl="0" marL="736600" indent="-73660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Newly minted DOIs should be resolvable in less than 5 minutes (normally no more than 1 minute).</a:t>
            </a:r>
            <a:endParaRPr sz="5200">
              <a:solidFill>
                <a:srgbClr val="747474"/>
              </a:solidFill>
            </a:endParaRPr>
          </a:p>
          <a:p>
            <a:pPr lvl="0" marL="736600" indent="-73660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Updates to DOIs (URL/metadata) can take up to 24h before being distributed through the whole network.  </a:t>
            </a:r>
          </a:p>
        </p:txBody>
      </p:sp>
      <p:pic>
        <p:nvPicPr>
          <p:cNvPr id="201" name="version 2 wid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35600" y="712397"/>
            <a:ext cx="5181600" cy="1700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title"/>
          </p:nvPr>
        </p:nvSpPr>
        <p:spPr>
          <a:xfrm>
            <a:off x="1066800" y="469900"/>
            <a:ext cx="16731754" cy="1968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Services around DOIs</a:t>
            </a:r>
          </a:p>
        </p:txBody>
      </p:sp>
      <p:pic>
        <p:nvPicPr>
          <p:cNvPr id="204" name="version 2 wid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35600" y="712397"/>
            <a:ext cx="5181600" cy="17007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04589" y="4582299"/>
            <a:ext cx="5851341" cy="2140462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Shape 206"/>
          <p:cNvSpPr/>
          <p:nvPr/>
        </p:nvSpPr>
        <p:spPr>
          <a:xfrm>
            <a:off x="1710939" y="3409950"/>
            <a:ext cx="5838641" cy="96915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Integrated search</a:t>
            </a:r>
          </a:p>
        </p:txBody>
      </p:sp>
      <p:pic>
        <p:nvPicPr>
          <p:cNvPr id="207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89111" y="9020443"/>
            <a:ext cx="5913254" cy="2438715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Shape 208"/>
          <p:cNvSpPr/>
          <p:nvPr/>
        </p:nvSpPr>
        <p:spPr>
          <a:xfrm>
            <a:off x="1726418" y="7756061"/>
            <a:ext cx="5838640" cy="96915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Statistics</a:t>
            </a:r>
          </a:p>
        </p:txBody>
      </p:sp>
      <p:pic>
        <p:nvPicPr>
          <p:cNvPr id="209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828413" y="4458557"/>
            <a:ext cx="6138027" cy="22682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pasted-image.png"/>
          <p:cNvPicPr/>
          <p:nvPr/>
        </p:nvPicPr>
        <p:blipFill>
          <a:blip r:embed="rId6">
            <a:extLst/>
          </a:blip>
          <a:srcRect l="0" t="0" r="0" b="31656"/>
          <a:stretch>
            <a:fillRect/>
          </a:stretch>
        </p:blipFill>
        <p:spPr>
          <a:xfrm>
            <a:off x="9575962" y="8869334"/>
            <a:ext cx="4673885" cy="2605200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/>
          <p:nvPr/>
        </p:nvSpPr>
        <p:spPr>
          <a:xfrm>
            <a:off x="8978106" y="3411006"/>
            <a:ext cx="5838640" cy="96915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Service status</a:t>
            </a:r>
          </a:p>
        </p:txBody>
      </p:sp>
      <p:sp>
        <p:nvSpPr>
          <p:cNvPr id="212" name="Shape 212"/>
          <p:cNvSpPr/>
          <p:nvPr/>
        </p:nvSpPr>
        <p:spPr>
          <a:xfrm>
            <a:off x="8993585" y="7756061"/>
            <a:ext cx="5838640" cy="96915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Citation formatter</a:t>
            </a:r>
          </a:p>
        </p:txBody>
      </p:sp>
      <p:sp>
        <p:nvSpPr>
          <p:cNvPr id="213" name="Shape 213"/>
          <p:cNvSpPr/>
          <p:nvPr/>
        </p:nvSpPr>
        <p:spPr>
          <a:xfrm>
            <a:off x="16245273" y="3409950"/>
            <a:ext cx="5838641" cy="96915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re3data</a:t>
            </a:r>
          </a:p>
        </p:txBody>
      </p:sp>
      <p:pic>
        <p:nvPicPr>
          <p:cNvPr id="214" name="pasted-image.png"/>
          <p:cNvPicPr/>
          <p:nvPr/>
        </p:nvPicPr>
        <p:blipFill>
          <a:blip r:embed="rId7">
            <a:extLst/>
          </a:blip>
          <a:srcRect l="0" t="0" r="0" b="10598"/>
          <a:stretch>
            <a:fillRect/>
          </a:stretch>
        </p:blipFill>
        <p:spPr>
          <a:xfrm>
            <a:off x="16573793" y="4544018"/>
            <a:ext cx="5181601" cy="2700663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Shape 215"/>
          <p:cNvSpPr/>
          <p:nvPr/>
        </p:nvSpPr>
        <p:spPr>
          <a:xfrm>
            <a:off x="16260751" y="7756061"/>
            <a:ext cx="5838641" cy="96915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OAI-PMH</a:t>
            </a:r>
          </a:p>
        </p:txBody>
      </p:sp>
      <p:pic>
        <p:nvPicPr>
          <p:cNvPr id="216" name="pasted-image.png"/>
          <p:cNvPicPr/>
          <p:nvPr/>
        </p:nvPicPr>
        <p:blipFill>
          <a:blip r:embed="rId8">
            <a:extLst/>
          </a:blip>
          <a:srcRect l="1236" t="618" r="17844" b="618"/>
          <a:stretch>
            <a:fillRect/>
          </a:stretch>
        </p:blipFill>
        <p:spPr>
          <a:xfrm>
            <a:off x="16402339" y="8868296"/>
            <a:ext cx="5688846" cy="25055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2387600" y="6061864"/>
            <a:ext cx="19621500" cy="94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647700">
              <a:spcBef>
                <a:spcPts val="3400"/>
              </a:spcBef>
              <a:defRPr sz="5600">
                <a:solidFill>
                  <a:srgbClr val="74747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747474"/>
                </a:solidFill>
              </a:rPr>
              <a:t>Questions?</a:t>
            </a:r>
          </a:p>
        </p:txBody>
      </p:sp>
      <p:sp>
        <p:nvSpPr>
          <p:cNvPr id="219" name="Shape 219"/>
          <p:cNvSpPr/>
          <p:nvPr/>
        </p:nvSpPr>
        <p:spPr>
          <a:xfrm>
            <a:off x="2387600" y="7484264"/>
            <a:ext cx="19621500" cy="94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defTabSz="647700">
              <a:spcBef>
                <a:spcPts val="3400"/>
              </a:spcBef>
              <a:defRPr sz="1800"/>
            </a:pPr>
            <a:r>
              <a:rPr sz="5600" u="sng">
                <a:solidFill>
                  <a:srgbClr val="82A1AB"/>
                </a:solidFill>
                <a:hlinkClick r:id="rId2" invalidUrl="" action="" tgtFrame="" tooltip="" history="1" highlightClick="0" endSnd="0"/>
              </a:rPr>
              <a:t>support@datacite.org</a:t>
            </a:r>
            <a:r>
              <a:rPr sz="5600">
                <a:solidFill>
                  <a:srgbClr val="82A1AB"/>
                </a:solidFill>
              </a:rPr>
              <a:t> 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About DOIs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Digital Object Identifiers</a:t>
            </a:r>
          </a:p>
        </p:txBody>
      </p:sp>
      <p:pic>
        <p:nvPicPr>
          <p:cNvPr id="46" name="dc_2.pdf"/>
          <p:cNvPicPr/>
          <p:nvPr/>
        </p:nvPicPr>
        <p:blipFill>
          <a:blip r:embed="rId2">
            <a:extLst/>
          </a:blip>
          <a:srcRect l="28342" t="10957" r="30239" b="5513"/>
          <a:stretch>
            <a:fillRect/>
          </a:stretch>
        </p:blipFill>
        <p:spPr>
          <a:xfrm>
            <a:off x="13397805" y="-21828"/>
            <a:ext cx="10981809" cy="137469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References</a:t>
            </a:r>
          </a:p>
        </p:txBody>
      </p:sp>
      <p:sp>
        <p:nvSpPr>
          <p:cNvPr id="222" name="Shape 2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DOI Handbook: </a:t>
            </a:r>
            <a:br>
              <a:rPr sz="5000">
                <a:solidFill>
                  <a:srgbClr val="747474"/>
                </a:solidFill>
              </a:rPr>
            </a:br>
            <a:r>
              <a:rPr sz="5000" u="sng">
                <a:solidFill>
                  <a:srgbClr val="747474"/>
                </a:solidFill>
                <a:hlinkClick r:id="rId2" invalidUrl="" action="" tgtFrame="" tooltip="" history="1" highlightClick="0" endSnd="0"/>
              </a:rPr>
              <a:t>doi.org/10.1000/182</a:t>
            </a:r>
            <a:r>
              <a:rPr sz="5000">
                <a:solidFill>
                  <a:srgbClr val="747474"/>
                </a:solidFill>
              </a:rPr>
              <a:t> </a:t>
            </a:r>
            <a:endParaRPr sz="5000">
              <a:solidFill>
                <a:srgbClr val="74747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DataCite Metadata Schema Documentation: </a:t>
            </a:r>
            <a:br>
              <a:rPr sz="5000">
                <a:solidFill>
                  <a:srgbClr val="747474"/>
                </a:solidFill>
              </a:rPr>
            </a:br>
            <a:r>
              <a:rPr sz="5000" u="sng">
                <a:solidFill>
                  <a:srgbClr val="747474"/>
                </a:solidFill>
                <a:hlinkClick r:id="rId3" invalidUrl="" action="" tgtFrame="" tooltip="" history="1" highlightClick="0" endSnd="0"/>
              </a:rPr>
              <a:t>doi.org/10.5438/0010</a:t>
            </a:r>
            <a:r>
              <a:rPr sz="5000">
                <a:solidFill>
                  <a:srgbClr val="747474"/>
                </a:solidFill>
              </a:rPr>
              <a:t> </a:t>
            </a:r>
            <a:endParaRPr sz="5000">
              <a:solidFill>
                <a:srgbClr val="74747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DataCite Metadata XML Schema: </a:t>
            </a:r>
            <a:br>
              <a:rPr sz="5000">
                <a:solidFill>
                  <a:srgbClr val="747474"/>
                </a:solidFill>
              </a:rPr>
            </a:br>
            <a:r>
              <a:rPr sz="5000" u="sng">
                <a:solidFill>
                  <a:srgbClr val="747474"/>
                </a:solidFill>
                <a:hlinkClick r:id="rId4" invalidUrl="" action="" tgtFrame="" tooltip="" history="1" highlightClick="0" endSnd="0"/>
              </a:rPr>
              <a:t>doi.org/10.5438/0011</a:t>
            </a:r>
            <a:r>
              <a:rPr sz="5000">
                <a:solidFill>
                  <a:srgbClr val="747474"/>
                </a:solidFill>
              </a:rPr>
              <a:t> </a:t>
            </a:r>
          </a:p>
        </p:txBody>
      </p:sp>
      <p:pic>
        <p:nvPicPr>
          <p:cNvPr id="223" name="version 2 wid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135600" y="712397"/>
            <a:ext cx="5181600" cy="1700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DOI: Digital Object Identifier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A DOI is a serial code used to </a:t>
            </a:r>
            <a:r>
              <a:rPr b="1" sz="50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uniquely identify</a:t>
            </a:r>
            <a:r>
              <a:rPr sz="5000">
                <a:solidFill>
                  <a:srgbClr val="747474"/>
                </a:solidFill>
              </a:rPr>
              <a:t> content of various types of entities. The DOI system is particularly used for electronic documents such as journal articles or datasets.</a:t>
            </a:r>
            <a:endParaRPr sz="5000">
              <a:solidFill>
                <a:srgbClr val="74747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What is digital is the identifier, not the object!</a:t>
            </a:r>
          </a:p>
        </p:txBody>
      </p:sp>
      <p:sp>
        <p:nvSpPr>
          <p:cNvPr id="50" name="Shape 50"/>
          <p:cNvSpPr/>
          <p:nvPr/>
        </p:nvSpPr>
        <p:spPr>
          <a:xfrm>
            <a:off x="5914231" y="8770298"/>
            <a:ext cx="4021138" cy="1732757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5000"/>
              <a:t>Name</a:t>
            </a:r>
          </a:p>
        </p:txBody>
      </p:sp>
      <p:sp>
        <p:nvSpPr>
          <p:cNvPr id="51" name="Shape 51"/>
          <p:cNvSpPr/>
          <p:nvPr/>
        </p:nvSpPr>
        <p:spPr>
          <a:xfrm>
            <a:off x="10181431" y="8770298"/>
            <a:ext cx="4021138" cy="1732757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5000"/>
              <a:t>URL</a:t>
            </a:r>
          </a:p>
        </p:txBody>
      </p:sp>
      <p:sp>
        <p:nvSpPr>
          <p:cNvPr id="52" name="Shape 52"/>
          <p:cNvSpPr/>
          <p:nvPr/>
        </p:nvSpPr>
        <p:spPr>
          <a:xfrm>
            <a:off x="14448631" y="8770298"/>
            <a:ext cx="4021138" cy="1732757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5000"/>
              <a:t>Metadata</a:t>
            </a:r>
          </a:p>
        </p:txBody>
      </p:sp>
      <p:sp>
        <p:nvSpPr>
          <p:cNvPr id="53" name="Shape 53"/>
          <p:cNvSpPr/>
          <p:nvPr/>
        </p:nvSpPr>
        <p:spPr>
          <a:xfrm>
            <a:off x="5421411" y="7906698"/>
            <a:ext cx="13553878" cy="3045322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5000"/>
              <a:t>DOI</a:t>
            </a:r>
            <a:endParaRPr sz="5000"/>
          </a:p>
          <a:p>
            <a:pPr lvl="0">
              <a:defRPr sz="1800"/>
            </a:pPr>
            <a:endParaRPr sz="5000"/>
          </a:p>
          <a:p>
            <a:pPr lvl="0">
              <a:defRPr sz="1800"/>
            </a:pPr>
            <a:endParaRPr sz="5000"/>
          </a:p>
        </p:txBody>
      </p:sp>
      <p:pic>
        <p:nvPicPr>
          <p:cNvPr id="54" name="version 2 wid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35600" y="712397"/>
            <a:ext cx="5181600" cy="1700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DOI Names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736600" indent="-736600">
              <a:defRPr sz="5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Prefixes are assigned to different services. Each one of them manages the ‘suffix’ namespace freely.</a:t>
            </a:r>
          </a:p>
        </p:txBody>
      </p:sp>
      <p:sp>
        <p:nvSpPr>
          <p:cNvPr id="58" name="Shape 58"/>
          <p:cNvSpPr/>
          <p:nvPr/>
        </p:nvSpPr>
        <p:spPr>
          <a:xfrm>
            <a:off x="6095504" y="6985000"/>
            <a:ext cx="7917955" cy="1732757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5000"/>
              <a:t>Prefix</a:t>
            </a:r>
          </a:p>
        </p:txBody>
      </p:sp>
      <p:sp>
        <p:nvSpPr>
          <p:cNvPr id="59" name="Shape 59"/>
          <p:cNvSpPr/>
          <p:nvPr/>
        </p:nvSpPr>
        <p:spPr>
          <a:xfrm>
            <a:off x="14955242" y="6985000"/>
            <a:ext cx="3666927" cy="1732757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5000"/>
              <a:t>Suffix</a:t>
            </a:r>
          </a:p>
        </p:txBody>
      </p:sp>
      <p:sp>
        <p:nvSpPr>
          <p:cNvPr id="60" name="Shape 60"/>
          <p:cNvSpPr/>
          <p:nvPr/>
        </p:nvSpPr>
        <p:spPr>
          <a:xfrm>
            <a:off x="5415061" y="5983576"/>
            <a:ext cx="13553878" cy="3209529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5000"/>
              <a:t>DOI Name</a:t>
            </a:r>
            <a:endParaRPr sz="5000"/>
          </a:p>
          <a:p>
            <a:pPr lvl="0">
              <a:defRPr sz="1800"/>
            </a:pPr>
            <a:endParaRPr sz="5000"/>
          </a:p>
          <a:p>
            <a:pPr lvl="0">
              <a:defRPr sz="1800"/>
            </a:pPr>
            <a:endParaRPr sz="5000"/>
          </a:p>
        </p:txBody>
      </p:sp>
      <p:sp>
        <p:nvSpPr>
          <p:cNvPr id="61" name="Shape 61"/>
          <p:cNvSpPr/>
          <p:nvPr/>
        </p:nvSpPr>
        <p:spPr>
          <a:xfrm>
            <a:off x="6066631" y="9563100"/>
            <a:ext cx="3666928" cy="122307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5000"/>
              <a:t>10</a:t>
            </a:r>
          </a:p>
        </p:txBody>
      </p:sp>
      <p:sp>
        <p:nvSpPr>
          <p:cNvPr id="62" name="Shape 62"/>
          <p:cNvSpPr/>
          <p:nvPr/>
        </p:nvSpPr>
        <p:spPr>
          <a:xfrm>
            <a:off x="10688042" y="9563100"/>
            <a:ext cx="3325416" cy="122307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5000"/>
              <a:t>1234</a:t>
            </a:r>
          </a:p>
        </p:txBody>
      </p:sp>
      <p:sp>
        <p:nvSpPr>
          <p:cNvPr id="63" name="Shape 63"/>
          <p:cNvSpPr/>
          <p:nvPr/>
        </p:nvSpPr>
        <p:spPr>
          <a:xfrm>
            <a:off x="14955242" y="9563100"/>
            <a:ext cx="3666927" cy="122307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5000"/>
              <a:t>data567</a:t>
            </a:r>
          </a:p>
        </p:txBody>
      </p:sp>
      <p:sp>
        <p:nvSpPr>
          <p:cNvPr id="64" name="Shape 64"/>
          <p:cNvSpPr/>
          <p:nvPr/>
        </p:nvSpPr>
        <p:spPr>
          <a:xfrm>
            <a:off x="9808914" y="9563100"/>
            <a:ext cx="803772" cy="122307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5000"/>
              <a:t>.</a:t>
            </a:r>
          </a:p>
        </p:txBody>
      </p:sp>
      <p:sp>
        <p:nvSpPr>
          <p:cNvPr id="65" name="Shape 65"/>
          <p:cNvSpPr/>
          <p:nvPr/>
        </p:nvSpPr>
        <p:spPr>
          <a:xfrm>
            <a:off x="14088814" y="9563100"/>
            <a:ext cx="803772" cy="122307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5000"/>
              <a:t>/</a:t>
            </a:r>
          </a:p>
        </p:txBody>
      </p:sp>
      <p:sp>
        <p:nvSpPr>
          <p:cNvPr id="66" name="Shape 66"/>
          <p:cNvSpPr/>
          <p:nvPr/>
        </p:nvSpPr>
        <p:spPr>
          <a:xfrm>
            <a:off x="14082464" y="6985000"/>
            <a:ext cx="803772" cy="1732757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5000"/>
              <a:t>/</a:t>
            </a:r>
          </a:p>
        </p:txBody>
      </p:sp>
      <p:sp>
        <p:nvSpPr>
          <p:cNvPr id="67" name="Shape 67"/>
          <p:cNvSpPr/>
          <p:nvPr/>
        </p:nvSpPr>
        <p:spPr>
          <a:xfrm>
            <a:off x="3008957" y="9563100"/>
            <a:ext cx="2700090" cy="1223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5000"/>
              <a:t>Example:</a:t>
            </a:r>
          </a:p>
        </p:txBody>
      </p:sp>
      <p:pic>
        <p:nvPicPr>
          <p:cNvPr id="68" name="version 2 wid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35600" y="712397"/>
            <a:ext cx="5181600" cy="1700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URL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736600" indent="-73660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The DOI name points to a URL, and it can be repointed as many times as needed.</a:t>
            </a:r>
            <a:endParaRPr sz="5200">
              <a:solidFill>
                <a:srgbClr val="747474"/>
              </a:solidFill>
            </a:endParaRPr>
          </a:p>
          <a:p>
            <a:pPr lvl="0" marL="736600" indent="-73660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This URL can be the object itself or a landing page displaying metadata and how to access the object.</a:t>
            </a:r>
          </a:p>
        </p:txBody>
      </p:sp>
      <p:sp>
        <p:nvSpPr>
          <p:cNvPr id="72" name="Shape 72"/>
          <p:cNvSpPr/>
          <p:nvPr/>
        </p:nvSpPr>
        <p:spPr>
          <a:xfrm>
            <a:off x="4787106" y="7718821"/>
            <a:ext cx="3666927" cy="133112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5000"/>
              <a:t>DOI name</a:t>
            </a:r>
          </a:p>
        </p:txBody>
      </p:sp>
      <p:sp>
        <p:nvSpPr>
          <p:cNvPr id="73" name="Shape 73"/>
          <p:cNvSpPr/>
          <p:nvPr/>
        </p:nvSpPr>
        <p:spPr>
          <a:xfrm>
            <a:off x="12075517" y="7718821"/>
            <a:ext cx="6534844" cy="133112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5000" u="sng">
                <a:hlinkClick r:id="rId2" invalidUrl="" action="" tgtFrame="" tooltip="" history="1" highlightClick="0" endSnd="0"/>
              </a:rPr>
              <a:t>http://page1.com</a:t>
            </a:r>
          </a:p>
        </p:txBody>
      </p:sp>
      <p:sp>
        <p:nvSpPr>
          <p:cNvPr id="74" name="Shape 74"/>
          <p:cNvSpPr/>
          <p:nvPr/>
        </p:nvSpPr>
        <p:spPr>
          <a:xfrm>
            <a:off x="12126317" y="9334500"/>
            <a:ext cx="6534844" cy="1331119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u="sng"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5000" u="sng">
                <a:hlinkClick r:id="rId3" invalidUrl="" action="" tgtFrame="" tooltip="" history="1" highlightClick="0" endSnd="0"/>
              </a:rPr>
              <a:t>http://page2.com</a:t>
            </a:r>
          </a:p>
        </p:txBody>
      </p:sp>
      <p:sp>
        <p:nvSpPr>
          <p:cNvPr id="75" name="Shape 75"/>
          <p:cNvSpPr/>
          <p:nvPr/>
        </p:nvSpPr>
        <p:spPr>
          <a:xfrm>
            <a:off x="8999439" y="8278911"/>
            <a:ext cx="2530674" cy="612578"/>
          </a:xfrm>
          <a:prstGeom prst="rightArrow">
            <a:avLst>
              <a:gd name="adj1" fmla="val 32000"/>
              <a:gd name="adj2" fmla="val 132685"/>
            </a:avLst>
          </a:prstGeom>
          <a:solidFill>
            <a:srgbClr val="325D6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76" name="version 2 wid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135600" y="712397"/>
            <a:ext cx="5181600" cy="1700784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Shape 77"/>
          <p:cNvSpPr/>
          <p:nvPr/>
        </p:nvSpPr>
        <p:spPr>
          <a:xfrm>
            <a:off x="12126317" y="10950178"/>
            <a:ext cx="6534844" cy="1331119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u="sng">
                <a:hlinkClick r:id="rId5" invalidUrl="" action="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5000" u="sng">
                <a:hlinkClick r:id="rId5" invalidUrl="" action="" tgtFrame="" tooltip="" history="1" highlightClick="0" endSnd="0"/>
              </a:rPr>
              <a:t>http://page2.com/old/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Metadata</a:t>
            </a:r>
          </a:p>
        </p:txBody>
      </p:sp>
      <p:sp>
        <p:nvSpPr>
          <p:cNvPr id="80" name="Shape 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736600" indent="-736600">
              <a:defRPr sz="5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A metadata schema is a list of core metadata properties chosen for the accurate and consistent identification of a resource.</a:t>
            </a:r>
          </a:p>
        </p:txBody>
      </p:sp>
      <p:sp>
        <p:nvSpPr>
          <p:cNvPr id="81" name="Shape 81"/>
          <p:cNvSpPr/>
          <p:nvPr/>
        </p:nvSpPr>
        <p:spPr>
          <a:xfrm>
            <a:off x="1828403" y="5470189"/>
            <a:ext cx="4999336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/>
            </a:pPr>
            <a:r>
              <a:rPr sz="5000"/>
              <a:t>Mandatory</a:t>
            </a:r>
          </a:p>
        </p:txBody>
      </p:sp>
      <p:sp>
        <p:nvSpPr>
          <p:cNvPr id="82" name="Shape 82"/>
          <p:cNvSpPr/>
          <p:nvPr/>
        </p:nvSpPr>
        <p:spPr>
          <a:xfrm>
            <a:off x="1828403" y="6359189"/>
            <a:ext cx="4999336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Identifier</a:t>
            </a:r>
          </a:p>
        </p:txBody>
      </p:sp>
      <p:sp>
        <p:nvSpPr>
          <p:cNvPr id="83" name="Shape 83"/>
          <p:cNvSpPr/>
          <p:nvPr/>
        </p:nvSpPr>
        <p:spPr>
          <a:xfrm>
            <a:off x="1828403" y="7248189"/>
            <a:ext cx="4999336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Creator</a:t>
            </a:r>
          </a:p>
        </p:txBody>
      </p:sp>
      <p:sp>
        <p:nvSpPr>
          <p:cNvPr id="84" name="Shape 84"/>
          <p:cNvSpPr/>
          <p:nvPr/>
        </p:nvSpPr>
        <p:spPr>
          <a:xfrm>
            <a:off x="1828403" y="8137189"/>
            <a:ext cx="4999336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>
              <a:defRPr sz="1800"/>
            </a:pPr>
            <a:r>
              <a:rPr sz="4500"/>
              <a:t>Title</a:t>
            </a:r>
          </a:p>
        </p:txBody>
      </p:sp>
      <p:sp>
        <p:nvSpPr>
          <p:cNvPr id="85" name="Shape 85"/>
          <p:cNvSpPr/>
          <p:nvPr/>
        </p:nvSpPr>
        <p:spPr>
          <a:xfrm>
            <a:off x="1828403" y="9026189"/>
            <a:ext cx="4999336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Publisher</a:t>
            </a:r>
          </a:p>
        </p:txBody>
      </p:sp>
      <p:sp>
        <p:nvSpPr>
          <p:cNvPr id="86" name="Shape 86"/>
          <p:cNvSpPr/>
          <p:nvPr/>
        </p:nvSpPr>
        <p:spPr>
          <a:xfrm>
            <a:off x="1828403" y="9915189"/>
            <a:ext cx="4999336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Publication year</a:t>
            </a:r>
          </a:p>
        </p:txBody>
      </p:sp>
      <p:sp>
        <p:nvSpPr>
          <p:cNvPr id="87" name="Shape 87"/>
          <p:cNvSpPr/>
          <p:nvPr/>
        </p:nvSpPr>
        <p:spPr>
          <a:xfrm>
            <a:off x="7010003" y="5444789"/>
            <a:ext cx="4999335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/>
            </a:pPr>
            <a:r>
              <a:rPr sz="5000"/>
              <a:t>Recommended</a:t>
            </a:r>
          </a:p>
        </p:txBody>
      </p:sp>
      <p:sp>
        <p:nvSpPr>
          <p:cNvPr id="88" name="Shape 88"/>
          <p:cNvSpPr/>
          <p:nvPr/>
        </p:nvSpPr>
        <p:spPr>
          <a:xfrm>
            <a:off x="7010003" y="6333789"/>
            <a:ext cx="4999335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Subject</a:t>
            </a:r>
          </a:p>
        </p:txBody>
      </p:sp>
      <p:sp>
        <p:nvSpPr>
          <p:cNvPr id="89" name="Shape 89"/>
          <p:cNvSpPr/>
          <p:nvPr/>
        </p:nvSpPr>
        <p:spPr>
          <a:xfrm>
            <a:off x="7010003" y="7222789"/>
            <a:ext cx="4999335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Contributor</a:t>
            </a:r>
          </a:p>
        </p:txBody>
      </p:sp>
      <p:sp>
        <p:nvSpPr>
          <p:cNvPr id="90" name="Shape 90"/>
          <p:cNvSpPr/>
          <p:nvPr/>
        </p:nvSpPr>
        <p:spPr>
          <a:xfrm>
            <a:off x="7010003" y="8111789"/>
            <a:ext cx="4999335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>
              <a:defRPr sz="1800"/>
            </a:pPr>
            <a:r>
              <a:rPr sz="4500"/>
              <a:t>Date</a:t>
            </a:r>
          </a:p>
        </p:txBody>
      </p:sp>
      <p:sp>
        <p:nvSpPr>
          <p:cNvPr id="91" name="Shape 91"/>
          <p:cNvSpPr/>
          <p:nvPr/>
        </p:nvSpPr>
        <p:spPr>
          <a:xfrm>
            <a:off x="1828403" y="10758031"/>
            <a:ext cx="4999336" cy="808436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Resource Type</a:t>
            </a:r>
          </a:p>
        </p:txBody>
      </p:sp>
      <p:sp>
        <p:nvSpPr>
          <p:cNvPr id="92" name="Shape 92"/>
          <p:cNvSpPr/>
          <p:nvPr/>
        </p:nvSpPr>
        <p:spPr>
          <a:xfrm>
            <a:off x="7010003" y="9026189"/>
            <a:ext cx="4999335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Related identifier</a:t>
            </a:r>
          </a:p>
        </p:txBody>
      </p:sp>
      <p:sp>
        <p:nvSpPr>
          <p:cNvPr id="93" name="Shape 93"/>
          <p:cNvSpPr/>
          <p:nvPr/>
        </p:nvSpPr>
        <p:spPr>
          <a:xfrm>
            <a:off x="7010003" y="9915189"/>
            <a:ext cx="4999335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Description</a:t>
            </a:r>
          </a:p>
        </p:txBody>
      </p:sp>
      <p:sp>
        <p:nvSpPr>
          <p:cNvPr id="94" name="Shape 94"/>
          <p:cNvSpPr/>
          <p:nvPr/>
        </p:nvSpPr>
        <p:spPr>
          <a:xfrm>
            <a:off x="7010003" y="10804189"/>
            <a:ext cx="4999335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GeoLocation</a:t>
            </a:r>
          </a:p>
        </p:txBody>
      </p:sp>
      <p:sp>
        <p:nvSpPr>
          <p:cNvPr id="95" name="Shape 95"/>
          <p:cNvSpPr/>
          <p:nvPr/>
        </p:nvSpPr>
        <p:spPr>
          <a:xfrm>
            <a:off x="12191603" y="5438439"/>
            <a:ext cx="4999335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/>
            </a:pPr>
            <a:r>
              <a:rPr sz="5000"/>
              <a:t>Optional</a:t>
            </a:r>
          </a:p>
        </p:txBody>
      </p:sp>
      <p:sp>
        <p:nvSpPr>
          <p:cNvPr id="96" name="Shape 96"/>
          <p:cNvSpPr/>
          <p:nvPr/>
        </p:nvSpPr>
        <p:spPr>
          <a:xfrm>
            <a:off x="12191603" y="6327439"/>
            <a:ext cx="4999335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Language</a:t>
            </a:r>
          </a:p>
        </p:txBody>
      </p:sp>
      <p:sp>
        <p:nvSpPr>
          <p:cNvPr id="97" name="Shape 97"/>
          <p:cNvSpPr/>
          <p:nvPr/>
        </p:nvSpPr>
        <p:spPr>
          <a:xfrm>
            <a:off x="12191603" y="7216439"/>
            <a:ext cx="4999335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Alternate ID</a:t>
            </a:r>
          </a:p>
        </p:txBody>
      </p:sp>
      <p:sp>
        <p:nvSpPr>
          <p:cNvPr id="98" name="Shape 98"/>
          <p:cNvSpPr/>
          <p:nvPr/>
        </p:nvSpPr>
        <p:spPr>
          <a:xfrm>
            <a:off x="12191603" y="8105439"/>
            <a:ext cx="4999335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>
              <a:defRPr sz="1800"/>
            </a:pPr>
            <a:r>
              <a:rPr sz="4500"/>
              <a:t>Size</a:t>
            </a:r>
          </a:p>
        </p:txBody>
      </p:sp>
      <p:sp>
        <p:nvSpPr>
          <p:cNvPr id="99" name="Shape 99"/>
          <p:cNvSpPr/>
          <p:nvPr/>
        </p:nvSpPr>
        <p:spPr>
          <a:xfrm>
            <a:off x="12191603" y="8994439"/>
            <a:ext cx="4999335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Format</a:t>
            </a:r>
          </a:p>
        </p:txBody>
      </p:sp>
      <p:sp>
        <p:nvSpPr>
          <p:cNvPr id="100" name="Shape 100"/>
          <p:cNvSpPr/>
          <p:nvPr/>
        </p:nvSpPr>
        <p:spPr>
          <a:xfrm>
            <a:off x="12191603" y="9883439"/>
            <a:ext cx="4999335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Version</a:t>
            </a:r>
          </a:p>
        </p:txBody>
      </p:sp>
      <p:sp>
        <p:nvSpPr>
          <p:cNvPr id="101" name="Shape 101"/>
          <p:cNvSpPr/>
          <p:nvPr/>
        </p:nvSpPr>
        <p:spPr>
          <a:xfrm>
            <a:off x="12191603" y="10772439"/>
            <a:ext cx="4999335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Rights</a:t>
            </a:r>
          </a:p>
        </p:txBody>
      </p:sp>
      <p:sp>
        <p:nvSpPr>
          <p:cNvPr id="102" name="Shape 102"/>
          <p:cNvSpPr/>
          <p:nvPr/>
        </p:nvSpPr>
        <p:spPr>
          <a:xfrm>
            <a:off x="17849453" y="5432089"/>
            <a:ext cx="6112966" cy="4929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3900" u="sng">
                <a:solidFill>
                  <a:srgbClr val="5F8C94"/>
                </a:solidFill>
                <a:hlinkClick r:id="rId2" invalidUrl="" action="" tgtFrame="" tooltip="" history="1" highlightClick="0" endSnd="0"/>
              </a:rPr>
              <a:t>https://schema.datacite.org</a:t>
            </a:r>
            <a:endParaRPr sz="3900">
              <a:solidFill>
                <a:srgbClr val="5F8C94"/>
              </a:solidFill>
            </a:endParaRPr>
          </a:p>
          <a:p>
            <a:pPr lvl="0">
              <a:defRPr sz="1800"/>
            </a:pPr>
            <a:br>
              <a:rPr sz="3900"/>
            </a:br>
            <a:r>
              <a:rPr sz="3900"/>
              <a:t>Current version 4.0</a:t>
            </a:r>
            <a:endParaRPr sz="3900"/>
          </a:p>
          <a:p>
            <a:pPr lvl="0">
              <a:defRPr sz="1800"/>
            </a:pPr>
            <a:r>
              <a:rPr sz="3900"/>
              <a:t>XML examples available</a:t>
            </a:r>
          </a:p>
        </p:txBody>
      </p:sp>
      <p:pic>
        <p:nvPicPr>
          <p:cNvPr id="103" name="version 2 wid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135600" y="712397"/>
            <a:ext cx="5181600" cy="1700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Resolving DOIs</a:t>
            </a:r>
          </a:p>
        </p:txBody>
      </p:sp>
      <p:sp>
        <p:nvSpPr>
          <p:cNvPr id="106" name="Shape 10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736600" indent="-73660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You can resolve a DOI to its URL using:</a:t>
            </a:r>
            <a:endParaRPr sz="5200">
              <a:solidFill>
                <a:srgbClr val="747474"/>
              </a:solidFill>
            </a:endParaRPr>
          </a:p>
          <a:p>
            <a:pPr lvl="1" marL="1371600" indent="-736600">
              <a:defRPr sz="1800">
                <a:solidFill>
                  <a:srgbClr val="000000"/>
                </a:solidFill>
              </a:defRPr>
            </a:pPr>
            <a:r>
              <a:rPr sz="5200" u="sng">
                <a:solidFill>
                  <a:srgbClr val="5F8C94"/>
                </a:solidFill>
                <a:hlinkClick r:id="rId2" invalidUrl="" action="" tgtFrame="" tooltip="" history="1" highlightClick="0" endSnd="0"/>
              </a:rPr>
              <a:t>http://doi.org/DOI name</a:t>
            </a:r>
            <a:r>
              <a:rPr sz="5200">
                <a:solidFill>
                  <a:srgbClr val="5F8C94"/>
                </a:solidFill>
              </a:rPr>
              <a:t> </a:t>
            </a:r>
            <a:endParaRPr sz="5200">
              <a:solidFill>
                <a:srgbClr val="5F8C94"/>
              </a:solidFill>
            </a:endParaRPr>
          </a:p>
          <a:p>
            <a:pPr lvl="1" marL="1371600" indent="-736600">
              <a:defRPr sz="1800">
                <a:solidFill>
                  <a:srgbClr val="000000"/>
                </a:solidFill>
              </a:defRPr>
            </a:pPr>
            <a:r>
              <a:rPr sz="5200" u="sng">
                <a:solidFill>
                  <a:srgbClr val="5F8C94"/>
                </a:solidFill>
                <a:hlinkClick r:id="rId3" invalidUrl="" action="" tgtFrame="" tooltip="" history="1" highlightClick="0" endSnd="0"/>
              </a:rPr>
              <a:t>http://dx.doi.org/DOI name</a:t>
            </a:r>
            <a:r>
              <a:rPr sz="5200">
                <a:solidFill>
                  <a:srgbClr val="5F8C94"/>
                </a:solidFill>
              </a:rPr>
              <a:t> </a:t>
            </a:r>
          </a:p>
        </p:txBody>
      </p:sp>
      <p:pic>
        <p:nvPicPr>
          <p:cNvPr id="107" name="version 2 wid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135600" y="712397"/>
            <a:ext cx="5181600" cy="1700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About the service</a:t>
            </a:r>
          </a:p>
        </p:txBody>
      </p:sp>
      <p:sp>
        <p:nvSpPr>
          <p:cNvPr id="110" name="Shape 11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111" name="dc_2.pdf"/>
          <p:cNvPicPr/>
          <p:nvPr/>
        </p:nvPicPr>
        <p:blipFill>
          <a:blip r:embed="rId2">
            <a:extLst/>
          </a:blip>
          <a:srcRect l="28342" t="10957" r="30239" b="5513"/>
          <a:stretch>
            <a:fillRect/>
          </a:stretch>
        </p:blipFill>
        <p:spPr>
          <a:xfrm>
            <a:off x="13397805" y="-21828"/>
            <a:ext cx="10981809" cy="137469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Service agreements</a:t>
            </a:r>
          </a:p>
        </p:txBody>
      </p:sp>
      <p:sp>
        <p:nvSpPr>
          <p:cNvPr id="114" name="Shape 114"/>
          <p:cNvSpPr/>
          <p:nvPr/>
        </p:nvSpPr>
        <p:spPr>
          <a:xfrm>
            <a:off x="11277534" y="579784"/>
            <a:ext cx="12688656" cy="12556432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/>
            </a:pPr>
          </a:p>
        </p:txBody>
      </p:sp>
      <p:sp>
        <p:nvSpPr>
          <p:cNvPr id="115" name="Shape 115"/>
          <p:cNvSpPr/>
          <p:nvPr/>
        </p:nvSpPr>
        <p:spPr>
          <a:xfrm>
            <a:off x="16154102" y="6555630"/>
            <a:ext cx="7597875" cy="6367067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/>
            </a:pPr>
          </a:p>
        </p:txBody>
      </p:sp>
      <p:sp>
        <p:nvSpPr>
          <p:cNvPr id="116" name="Shape 116"/>
          <p:cNvSpPr/>
          <p:nvPr/>
        </p:nvSpPr>
        <p:spPr>
          <a:xfrm>
            <a:off x="16154102" y="4385915"/>
            <a:ext cx="7597875" cy="1778794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/>
            </a:pPr>
          </a:p>
        </p:txBody>
      </p:sp>
      <p:sp>
        <p:nvSpPr>
          <p:cNvPr id="117" name="Shape 117"/>
          <p:cNvSpPr/>
          <p:nvPr/>
        </p:nvSpPr>
        <p:spPr>
          <a:xfrm>
            <a:off x="16154102" y="793303"/>
            <a:ext cx="7597875" cy="3201691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/>
            </a:pPr>
          </a:p>
        </p:txBody>
      </p:sp>
      <p:sp>
        <p:nvSpPr>
          <p:cNvPr id="118" name="Shape 118"/>
          <p:cNvSpPr/>
          <p:nvPr/>
        </p:nvSpPr>
        <p:spPr>
          <a:xfrm>
            <a:off x="11646404" y="982711"/>
            <a:ext cx="2355024" cy="133112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DataCite</a:t>
            </a:r>
          </a:p>
        </p:txBody>
      </p:sp>
      <p:sp>
        <p:nvSpPr>
          <p:cNvPr id="119" name="Shape 119"/>
          <p:cNvSpPr/>
          <p:nvPr/>
        </p:nvSpPr>
        <p:spPr>
          <a:xfrm>
            <a:off x="16444351" y="1033511"/>
            <a:ext cx="2355023" cy="133112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Member</a:t>
            </a:r>
          </a:p>
        </p:txBody>
      </p:sp>
      <p:sp>
        <p:nvSpPr>
          <p:cNvPr id="120" name="Shape 120"/>
          <p:cNvSpPr/>
          <p:nvPr/>
        </p:nvSpPr>
        <p:spPr>
          <a:xfrm>
            <a:off x="20789205" y="6779468"/>
            <a:ext cx="2735858" cy="133112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700"/>
            </a:lvl1pPr>
          </a:lstStyle>
          <a:p>
            <a:pPr lvl="0">
              <a:defRPr sz="1800"/>
            </a:pPr>
            <a:r>
              <a:rPr sz="3700"/>
              <a:t>Data centre</a:t>
            </a:r>
          </a:p>
        </p:txBody>
      </p:sp>
      <p:sp>
        <p:nvSpPr>
          <p:cNvPr id="121" name="Shape 121"/>
          <p:cNvSpPr/>
          <p:nvPr/>
        </p:nvSpPr>
        <p:spPr>
          <a:xfrm>
            <a:off x="20789205" y="8293149"/>
            <a:ext cx="2735858" cy="133112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700"/>
            </a:lvl1pPr>
          </a:lstStyle>
          <a:p>
            <a:pPr lvl="0">
              <a:defRPr sz="1800"/>
            </a:pPr>
            <a:r>
              <a:rPr sz="3700"/>
              <a:t>Data centre</a:t>
            </a:r>
          </a:p>
        </p:txBody>
      </p:sp>
      <p:sp>
        <p:nvSpPr>
          <p:cNvPr id="122" name="Shape 122"/>
          <p:cNvSpPr/>
          <p:nvPr/>
        </p:nvSpPr>
        <p:spPr>
          <a:xfrm>
            <a:off x="20789205" y="9806830"/>
            <a:ext cx="2735858" cy="133112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700"/>
            </a:lvl1pPr>
          </a:lstStyle>
          <a:p>
            <a:pPr lvl="0">
              <a:defRPr sz="1800"/>
            </a:pPr>
            <a:r>
              <a:rPr sz="3700"/>
              <a:t>Data centre</a:t>
            </a:r>
          </a:p>
        </p:txBody>
      </p:sp>
      <p:sp>
        <p:nvSpPr>
          <p:cNvPr id="123" name="Shape 123"/>
          <p:cNvSpPr/>
          <p:nvPr/>
        </p:nvSpPr>
        <p:spPr>
          <a:xfrm>
            <a:off x="20798035" y="982711"/>
            <a:ext cx="2718198" cy="133112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700"/>
            </a:lvl1pPr>
          </a:lstStyle>
          <a:p>
            <a:pPr lvl="0">
              <a:defRPr sz="1800"/>
            </a:pPr>
            <a:r>
              <a:rPr sz="3700"/>
              <a:t>Data centre</a:t>
            </a:r>
          </a:p>
        </p:txBody>
      </p:sp>
      <p:sp>
        <p:nvSpPr>
          <p:cNvPr id="124" name="Shape 124"/>
          <p:cNvSpPr/>
          <p:nvPr/>
        </p:nvSpPr>
        <p:spPr>
          <a:xfrm>
            <a:off x="20798035" y="2496393"/>
            <a:ext cx="2718198" cy="1331119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700"/>
            </a:lvl1pPr>
          </a:lstStyle>
          <a:p>
            <a:pPr lvl="0">
              <a:defRPr sz="1800"/>
            </a:pPr>
            <a:r>
              <a:rPr sz="3700"/>
              <a:t>Data centre</a:t>
            </a:r>
          </a:p>
        </p:txBody>
      </p:sp>
      <p:sp>
        <p:nvSpPr>
          <p:cNvPr id="125" name="Shape 125"/>
          <p:cNvSpPr/>
          <p:nvPr/>
        </p:nvSpPr>
        <p:spPr>
          <a:xfrm>
            <a:off x="20798035" y="4609752"/>
            <a:ext cx="2718198" cy="133112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700"/>
            </a:lvl1pPr>
          </a:lstStyle>
          <a:p>
            <a:pPr lvl="0">
              <a:defRPr sz="1800"/>
            </a:pPr>
            <a:r>
              <a:rPr sz="3700"/>
              <a:t>Data centre</a:t>
            </a:r>
          </a:p>
        </p:txBody>
      </p:sp>
      <p:sp>
        <p:nvSpPr>
          <p:cNvPr id="126" name="Shape 126"/>
          <p:cNvSpPr/>
          <p:nvPr/>
        </p:nvSpPr>
        <p:spPr>
          <a:xfrm>
            <a:off x="20789205" y="11320512"/>
            <a:ext cx="2735858" cy="1331119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700"/>
            </a:lvl1pPr>
          </a:lstStyle>
          <a:p>
            <a:pPr lvl="0">
              <a:defRPr sz="1800"/>
            </a:pPr>
            <a:r>
              <a:rPr sz="3700"/>
              <a:t>Data centre</a:t>
            </a:r>
          </a:p>
        </p:txBody>
      </p:sp>
      <p:sp>
        <p:nvSpPr>
          <p:cNvPr id="127" name="Shape 127"/>
          <p:cNvSpPr/>
          <p:nvPr/>
        </p:nvSpPr>
        <p:spPr>
          <a:xfrm>
            <a:off x="18976049" y="1385346"/>
            <a:ext cx="1561471" cy="627451"/>
          </a:xfrm>
          <a:prstGeom prst="rightArrow">
            <a:avLst>
              <a:gd name="adj1" fmla="val 32000"/>
              <a:gd name="adj2" fmla="val 66478"/>
            </a:avLst>
          </a:prstGeom>
          <a:solidFill>
            <a:srgbClr val="CBCBC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128" name="Shape 128"/>
          <p:cNvSpPr/>
          <p:nvPr/>
        </p:nvSpPr>
        <p:spPr>
          <a:xfrm>
            <a:off x="19017969" y="5012387"/>
            <a:ext cx="1561471" cy="627451"/>
          </a:xfrm>
          <a:prstGeom prst="rightArrow">
            <a:avLst>
              <a:gd name="adj1" fmla="val 32000"/>
              <a:gd name="adj2" fmla="val 66478"/>
            </a:avLst>
          </a:prstGeom>
          <a:solidFill>
            <a:srgbClr val="CBCBC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129" name="Shape 129"/>
          <p:cNvSpPr/>
          <p:nvPr/>
        </p:nvSpPr>
        <p:spPr>
          <a:xfrm>
            <a:off x="18976049" y="7182102"/>
            <a:ext cx="1561471" cy="627451"/>
          </a:xfrm>
          <a:prstGeom prst="rightArrow">
            <a:avLst>
              <a:gd name="adj1" fmla="val 32000"/>
              <a:gd name="adj2" fmla="val 66478"/>
            </a:avLst>
          </a:prstGeom>
          <a:solidFill>
            <a:srgbClr val="CBCBC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130" name="Shape 130"/>
          <p:cNvSpPr/>
          <p:nvPr/>
        </p:nvSpPr>
        <p:spPr>
          <a:xfrm>
            <a:off x="16444351" y="4603799"/>
            <a:ext cx="2355023" cy="133112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Member</a:t>
            </a:r>
          </a:p>
        </p:txBody>
      </p:sp>
      <p:sp>
        <p:nvSpPr>
          <p:cNvPr id="131" name="Shape 131"/>
          <p:cNvSpPr/>
          <p:nvPr/>
        </p:nvSpPr>
        <p:spPr>
          <a:xfrm>
            <a:off x="16444351" y="6830268"/>
            <a:ext cx="2355023" cy="133112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Member</a:t>
            </a:r>
          </a:p>
        </p:txBody>
      </p:sp>
      <p:sp>
        <p:nvSpPr>
          <p:cNvPr id="132" name="Shape 132"/>
          <p:cNvSpPr/>
          <p:nvPr/>
        </p:nvSpPr>
        <p:spPr>
          <a:xfrm>
            <a:off x="14248694" y="1385346"/>
            <a:ext cx="1561472" cy="627451"/>
          </a:xfrm>
          <a:prstGeom prst="rightArrow">
            <a:avLst>
              <a:gd name="adj1" fmla="val 32000"/>
              <a:gd name="adj2" fmla="val 66478"/>
            </a:avLst>
          </a:prstGeom>
          <a:solidFill>
            <a:srgbClr val="CBCBC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xfrm>
            <a:off x="1066800" y="3124200"/>
            <a:ext cx="9757867" cy="9372600"/>
          </a:xfrm>
          <a:prstGeom prst="rect">
            <a:avLst/>
          </a:prstGeom>
        </p:spPr>
        <p:txBody>
          <a:bodyPr/>
          <a:lstStyle/>
          <a:p>
            <a:pPr lvl="0" marL="699770" indent="-699770" defTabSz="784225">
              <a:spcBef>
                <a:spcPts val="5600"/>
              </a:spcBef>
              <a:buFont typeface="Helvetica Neue"/>
              <a:defRPr sz="1800">
                <a:solidFill>
                  <a:srgbClr val="000000"/>
                </a:solidFill>
              </a:defRPr>
            </a:pPr>
            <a:r>
              <a:rPr sz="494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rPr>
              <a:t>DataCite serves its members</a:t>
            </a:r>
            <a:endParaRPr sz="4940">
              <a:solidFill>
                <a:srgbClr val="747474"/>
              </a:solidFill>
              <a:latin typeface="+mn-lt"/>
              <a:ea typeface="+mn-ea"/>
              <a:cs typeface="+mn-cs"/>
              <a:sym typeface="Helvetica Neue Light"/>
            </a:endParaRPr>
          </a:p>
          <a:p>
            <a:pPr lvl="0" marL="699770" indent="-699770" defTabSz="784225">
              <a:spcBef>
                <a:spcPts val="5600"/>
              </a:spcBef>
              <a:buFont typeface="Helvetica Neue"/>
              <a:defRPr sz="1800">
                <a:solidFill>
                  <a:srgbClr val="000000"/>
                </a:solidFill>
              </a:defRPr>
            </a:pPr>
            <a:r>
              <a:rPr sz="494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rPr>
              <a:t>Two types of members:</a:t>
            </a:r>
            <a:endParaRPr sz="4940">
              <a:solidFill>
                <a:srgbClr val="747474"/>
              </a:solidFill>
              <a:latin typeface="+mn-lt"/>
              <a:ea typeface="+mn-ea"/>
              <a:cs typeface="+mn-cs"/>
              <a:sym typeface="Helvetica Neue Light"/>
            </a:endParaRPr>
          </a:p>
          <a:p>
            <a:pPr lvl="1" marL="1303019" indent="-699769" defTabSz="784225">
              <a:spcBef>
                <a:spcPts val="5600"/>
              </a:spcBef>
              <a:buFont typeface="Helvetica Neue"/>
              <a:defRPr sz="1800">
                <a:solidFill>
                  <a:srgbClr val="000000"/>
                </a:solidFill>
              </a:defRPr>
            </a:pPr>
            <a:r>
              <a:rPr sz="494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rPr>
              <a:t>Allocating</a:t>
            </a:r>
            <a:endParaRPr sz="4940">
              <a:solidFill>
                <a:srgbClr val="747474"/>
              </a:solidFill>
              <a:latin typeface="+mn-lt"/>
              <a:ea typeface="+mn-ea"/>
              <a:cs typeface="+mn-cs"/>
              <a:sym typeface="Helvetica Neue Light"/>
            </a:endParaRPr>
          </a:p>
          <a:p>
            <a:pPr lvl="1" marL="1303019" indent="-699769" defTabSz="784225">
              <a:spcBef>
                <a:spcPts val="5600"/>
              </a:spcBef>
              <a:buFont typeface="Helvetica Neue"/>
              <a:defRPr sz="1800">
                <a:solidFill>
                  <a:srgbClr val="000000"/>
                </a:solidFill>
              </a:defRPr>
            </a:pPr>
            <a:r>
              <a:rPr sz="494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rPr>
              <a:t>Non-allocating</a:t>
            </a:r>
            <a:endParaRPr sz="4940">
              <a:solidFill>
                <a:srgbClr val="747474"/>
              </a:solidFill>
              <a:latin typeface="+mn-lt"/>
              <a:ea typeface="+mn-ea"/>
              <a:cs typeface="+mn-cs"/>
              <a:sym typeface="Helvetica Neue Light"/>
            </a:endParaRPr>
          </a:p>
          <a:p>
            <a:pPr lvl="0" marL="699770" indent="-699770" defTabSz="784225">
              <a:spcBef>
                <a:spcPts val="5600"/>
              </a:spcBef>
              <a:buFont typeface="Helvetica Neue"/>
              <a:defRPr sz="1800">
                <a:solidFill>
                  <a:srgbClr val="000000"/>
                </a:solidFill>
              </a:defRPr>
            </a:pPr>
            <a:r>
              <a:rPr sz="494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rPr>
              <a:t>Each member serves its affiliated data centres</a:t>
            </a:r>
            <a:endParaRPr sz="4940">
              <a:solidFill>
                <a:srgbClr val="747474"/>
              </a:solidFill>
              <a:latin typeface="+mn-lt"/>
              <a:ea typeface="+mn-ea"/>
              <a:cs typeface="+mn-cs"/>
              <a:sym typeface="Helvetica Neue Light"/>
            </a:endParaRPr>
          </a:p>
          <a:p>
            <a:pPr lvl="1" marL="1303019" indent="-699769" defTabSz="784225">
              <a:spcBef>
                <a:spcPts val="5600"/>
              </a:spcBef>
              <a:buFont typeface="Helvetica Neue"/>
              <a:defRPr sz="1800">
                <a:solidFill>
                  <a:srgbClr val="000000"/>
                </a:solidFill>
              </a:defRPr>
            </a:pPr>
            <a:r>
              <a:rPr sz="494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rPr>
              <a:t>With different business models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5D6B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5D6B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