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ds.datacite.org" TargetMode="External"/><Relationship Id="rId3" Type="http://schemas.openxmlformats.org/officeDocument/2006/relationships/hyperlink" Target="https://mds.datacite.org/static/apidoc" TargetMode="External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st.datacite.org" TargetMode="External"/><Relationship Id="rId3" Type="http://schemas.openxmlformats.org/officeDocument/2006/relationships/hyperlink" Target="http://dx.test.datacite.org" TargetMode="External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upport@datacit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10.1000/182" TargetMode="External"/><Relationship Id="rId3" Type="http://schemas.openxmlformats.org/officeDocument/2006/relationships/hyperlink" Target="https://doi.org/10.5438/0012" TargetMode="External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ge1.com" TargetMode="External"/><Relationship Id="rId3" Type="http://schemas.openxmlformats.org/officeDocument/2006/relationships/hyperlink" Target="http://page2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page2.com/ol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chema.datacite.org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DOIname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Tech introduction</a:t>
            </a:r>
          </a:p>
        </p:txBody>
      </p:sp>
      <p:pic>
        <p:nvPicPr>
          <p:cNvPr id="41" name="dc_2.pdf"/>
          <p:cNvPicPr/>
          <p:nvPr/>
        </p:nvPicPr>
        <p:blipFill>
          <a:blip r:embed="rId2">
            <a:extLst/>
          </a:blip>
          <a:srcRect l="7589" t="18962" r="4843" b="21672"/>
          <a:stretch>
            <a:fillRect/>
          </a:stretch>
        </p:blipFill>
        <p:spPr>
          <a:xfrm>
            <a:off x="-19885" y="-39364"/>
            <a:ext cx="24423770" cy="10277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30" y="11104388"/>
            <a:ext cx="6376071" cy="209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Technical infrastructure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all the data centers using a centralized infrastructure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Same end-point for all of them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Becoming a member does not require to set up any technical infrastructure</a:t>
            </a:r>
          </a:p>
        </p:txBody>
      </p:sp>
      <p:pic>
        <p:nvPicPr>
          <p:cNvPr id="1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1800" y="5771629"/>
            <a:ext cx="2363590" cy="2363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289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529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83600" y="1350416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5891321" y="4764856"/>
            <a:ext cx="4413747" cy="3922118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DataCite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pic>
        <p:nvPicPr>
          <p:cNvPr id="14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1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6900" y="97536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510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9678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20241815" y="453057"/>
            <a:ext cx="3509169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C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48" name="Shape 148"/>
          <p:cNvSpPr/>
          <p:nvPr/>
        </p:nvSpPr>
        <p:spPr>
          <a:xfrm>
            <a:off x="12068621" y="9757072"/>
            <a:ext cx="11652747" cy="312291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r>
              <a:rPr sz="4500"/>
              <a:t>Member B</a:t>
            </a:r>
          </a:p>
        </p:txBody>
      </p:sp>
      <p:sp>
        <p:nvSpPr>
          <p:cNvPr id="149" name="Shape 149"/>
          <p:cNvSpPr/>
          <p:nvPr/>
        </p:nvSpPr>
        <p:spPr>
          <a:xfrm>
            <a:off x="15474255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8015644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20557033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2" name="Shape 152"/>
          <p:cNvSpPr/>
          <p:nvPr/>
        </p:nvSpPr>
        <p:spPr>
          <a:xfrm>
            <a:off x="12932866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3" name="Shape 153"/>
          <p:cNvSpPr/>
          <p:nvPr/>
        </p:nvSpPr>
        <p:spPr>
          <a:xfrm>
            <a:off x="20820955" y="2959595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4" name="Shape 154"/>
          <p:cNvSpPr/>
          <p:nvPr/>
        </p:nvSpPr>
        <p:spPr>
          <a:xfrm>
            <a:off x="12926473" y="3074913"/>
            <a:ext cx="2350890" cy="61476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90274" y="30771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2347333" y="453057"/>
            <a:ext cx="6126560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A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57" name="Shape 157"/>
          <p:cNvSpPr/>
          <p:nvPr/>
        </p:nvSpPr>
        <p:spPr>
          <a:xfrm rot="3786564">
            <a:off x="16239787" y="4002865"/>
            <a:ext cx="1547226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 rot="2747783">
            <a:off x="13675168" y="4545849"/>
            <a:ext cx="3240250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8287025">
            <a:off x="19457954" y="4231017"/>
            <a:ext cx="2899234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9162850">
            <a:off x="13830842" y="8684937"/>
            <a:ext cx="2922293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3022988">
            <a:off x="19210632" y="8682976"/>
            <a:ext cx="2922293" cy="627452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4231199">
            <a:off x="17724226" y="8742172"/>
            <a:ext cx="188531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 rot="18159873">
            <a:off x="16088937" y="8779941"/>
            <a:ext cx="1974778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MDS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MetaData Store</a:t>
            </a:r>
          </a:p>
        </p:txBody>
      </p:sp>
      <p:pic>
        <p:nvPicPr>
          <p:cNvPr id="167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MetaData Store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DataCite Metadata Store is a service for data publishers to mint DOIs and register associated metadata.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Two ways to use it: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Web interface -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https://mds.datacite.org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API -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https://mds.datacite.org/static/apidoc</a:t>
            </a:r>
            <a:r>
              <a:rPr sz="52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171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Web interface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“Single” or manual operations.</a:t>
            </a:r>
          </a:p>
        </p:txBody>
      </p:sp>
      <p:pic>
        <p:nvPicPr>
          <p:cNvPr id="1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303" y="5600700"/>
            <a:ext cx="5842001" cy="632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0200" y="5588000"/>
            <a:ext cx="57912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3352403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Members</a:t>
            </a:r>
          </a:p>
        </p:txBody>
      </p:sp>
      <p:sp>
        <p:nvSpPr>
          <p:cNvPr id="178" name="Shape 178"/>
          <p:cNvSpPr/>
          <p:nvPr/>
        </p:nvSpPr>
        <p:spPr>
          <a:xfrm>
            <a:off x="11772900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Datacentres</a:t>
            </a:r>
          </a:p>
        </p:txBody>
      </p:sp>
      <p:pic>
        <p:nvPicPr>
          <p:cNvPr id="179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Example: mint a DOI</a:t>
            </a:r>
          </a:p>
        </p:txBody>
      </p:sp>
      <p:pic>
        <p:nvPicPr>
          <p:cNvPr id="1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124200"/>
            <a:ext cx="13233402" cy="96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5159831" y="5633398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Name</a:t>
            </a:r>
          </a:p>
        </p:txBody>
      </p:sp>
      <p:sp>
        <p:nvSpPr>
          <p:cNvPr id="184" name="Shape 184"/>
          <p:cNvSpPr/>
          <p:nvPr/>
        </p:nvSpPr>
        <p:spPr>
          <a:xfrm>
            <a:off x="15159831" y="6615562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URL</a:t>
            </a:r>
          </a:p>
        </p:txBody>
      </p:sp>
      <p:sp>
        <p:nvSpPr>
          <p:cNvPr id="185" name="Shape 185"/>
          <p:cNvSpPr/>
          <p:nvPr/>
        </p:nvSpPr>
        <p:spPr>
          <a:xfrm>
            <a:off x="15159831" y="7597725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Metadata</a:t>
            </a:r>
          </a:p>
        </p:txBody>
      </p:sp>
      <p:pic>
        <p:nvPicPr>
          <p:cNvPr id="186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API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RESTful API.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HTTPS with basic authentication.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Example, first upload the metadata, then mint the DOI:</a:t>
            </a:r>
          </a:p>
        </p:txBody>
      </p:sp>
      <p:sp>
        <p:nvSpPr>
          <p:cNvPr id="190" name="Shape 190"/>
          <p:cNvSpPr/>
          <p:nvPr/>
        </p:nvSpPr>
        <p:spPr>
          <a:xfrm>
            <a:off x="1936750" y="7734299"/>
            <a:ext cx="10153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-H "Content-Type: application/xml"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--data-binary @metadata.xml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3283567" y="7734299"/>
            <a:ext cx="788796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“url=http://page1.com"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"doi=10.1234/dataset567"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https://mds.datacite.org/doi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36750" y="9976104"/>
            <a:ext cx="101537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3239750" y="9976104"/>
            <a:ext cx="432232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Sandbox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 provides a test environment for developers.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endpoint is</a:t>
            </a:r>
            <a:r>
              <a:rPr sz="5200">
                <a:solidFill>
                  <a:srgbClr val="5F8C94"/>
                </a:solidFill>
              </a:rPr>
              <a:t>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https://test.datacite.org</a:t>
            </a:r>
            <a:br>
              <a:rPr sz="5200">
                <a:solidFill>
                  <a:srgbClr val="5F8C94"/>
                </a:solidFill>
              </a:rPr>
            </a:br>
            <a:r>
              <a:rPr sz="5200">
                <a:solidFill>
                  <a:srgbClr val="747474"/>
                </a:solidFill>
              </a:rPr>
              <a:t>and the resolver is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http://dx.test.datacite.org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test prefix exists for all data centres 10. 5072</a:t>
            </a:r>
          </a:p>
        </p:txBody>
      </p:sp>
      <p:pic>
        <p:nvPicPr>
          <p:cNvPr id="198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Distributed System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Handle system (the technical infrastructure of DOIs) is distributed.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Newly minted DOIs should be resolvable in less than 5 minutes (normally no more than 1 minute).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Updates to DOIs (URL/metadata) can take up to 24h before being distributed through the whole network.  </a:t>
            </a:r>
          </a:p>
        </p:txBody>
      </p:sp>
      <p:pic>
        <p:nvPicPr>
          <p:cNvPr id="202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Services around DOIs</a:t>
            </a:r>
          </a:p>
        </p:txBody>
      </p:sp>
      <p:pic>
        <p:nvPicPr>
          <p:cNvPr id="205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589" y="4582299"/>
            <a:ext cx="5851341" cy="2140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1710939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Integrated search</a:t>
            </a:r>
          </a:p>
        </p:txBody>
      </p:sp>
      <p:pic>
        <p:nvPicPr>
          <p:cNvPr id="2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9111" y="9020443"/>
            <a:ext cx="5913254" cy="2438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1726418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Statistics</a:t>
            </a:r>
          </a:p>
        </p:txBody>
      </p:sp>
      <p:pic>
        <p:nvPicPr>
          <p:cNvPr id="21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8413" y="4458557"/>
            <a:ext cx="6138027" cy="226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ng"/>
          <p:cNvPicPr/>
          <p:nvPr/>
        </p:nvPicPr>
        <p:blipFill>
          <a:blip r:embed="rId6">
            <a:extLst/>
          </a:blip>
          <a:srcRect l="0" t="0" r="0" b="31656"/>
          <a:stretch>
            <a:fillRect/>
          </a:stretch>
        </p:blipFill>
        <p:spPr>
          <a:xfrm>
            <a:off x="9575962" y="8869334"/>
            <a:ext cx="4673885" cy="26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978106" y="3411006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Service status</a:t>
            </a:r>
          </a:p>
        </p:txBody>
      </p:sp>
      <p:sp>
        <p:nvSpPr>
          <p:cNvPr id="213" name="Shape 213"/>
          <p:cNvSpPr/>
          <p:nvPr/>
        </p:nvSpPr>
        <p:spPr>
          <a:xfrm>
            <a:off x="8993585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Citation formatter</a:t>
            </a:r>
          </a:p>
        </p:txBody>
      </p:sp>
      <p:sp>
        <p:nvSpPr>
          <p:cNvPr id="214" name="Shape 214"/>
          <p:cNvSpPr/>
          <p:nvPr/>
        </p:nvSpPr>
        <p:spPr>
          <a:xfrm>
            <a:off x="16245273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re3data</a:t>
            </a:r>
          </a:p>
        </p:txBody>
      </p:sp>
      <p:pic>
        <p:nvPicPr>
          <p:cNvPr id="215" name="pasted-image.png"/>
          <p:cNvPicPr/>
          <p:nvPr/>
        </p:nvPicPr>
        <p:blipFill>
          <a:blip r:embed="rId7">
            <a:extLst/>
          </a:blip>
          <a:srcRect l="0" t="0" r="0" b="10598"/>
          <a:stretch>
            <a:fillRect/>
          </a:stretch>
        </p:blipFill>
        <p:spPr>
          <a:xfrm>
            <a:off x="16573793" y="4544018"/>
            <a:ext cx="5181601" cy="27006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6260751" y="7756061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OAI-PMH</a:t>
            </a:r>
          </a:p>
        </p:txBody>
      </p:sp>
      <p:pic>
        <p:nvPicPr>
          <p:cNvPr id="217" name="pasted-image.png"/>
          <p:cNvPicPr/>
          <p:nvPr/>
        </p:nvPicPr>
        <p:blipFill>
          <a:blip r:embed="rId8">
            <a:extLst/>
          </a:blip>
          <a:srcRect l="1236" t="618" r="17844" b="618"/>
          <a:stretch>
            <a:fillRect/>
          </a:stretch>
        </p:blipFill>
        <p:spPr>
          <a:xfrm>
            <a:off x="16402339" y="8868296"/>
            <a:ext cx="5688846" cy="250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387600" y="60618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spcBef>
                <a:spcPts val="3400"/>
              </a:spcBef>
              <a:defRPr sz="56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747474"/>
                </a:solidFill>
              </a:rPr>
              <a:t>Questions?</a:t>
            </a:r>
          </a:p>
        </p:txBody>
      </p:sp>
      <p:sp>
        <p:nvSpPr>
          <p:cNvPr id="220" name="Shape 220"/>
          <p:cNvSpPr/>
          <p:nvPr/>
        </p:nvSpPr>
        <p:spPr>
          <a:xfrm>
            <a:off x="2387600" y="74842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647700">
              <a:spcBef>
                <a:spcPts val="3400"/>
              </a:spcBef>
              <a:defRPr sz="1800"/>
            </a:pPr>
            <a:r>
              <a:rPr sz="5600" u="sng">
                <a:solidFill>
                  <a:srgbClr val="82A1AB"/>
                </a:solidFill>
                <a:hlinkClick r:id="rId2" invalidUrl="" action="" tgtFrame="" tooltip="" history="1" highlightClick="0" endSnd="0"/>
              </a:rPr>
              <a:t>support@datacite.org</a:t>
            </a:r>
            <a:r>
              <a:rPr sz="5600">
                <a:solidFill>
                  <a:srgbClr val="82A1AB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DOIs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Digital Object Identifiers</a:t>
            </a:r>
          </a:p>
        </p:txBody>
      </p:sp>
      <p:pic>
        <p:nvPicPr>
          <p:cNvPr id="4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References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DOI Handbook: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https://doi.org/10.1000/182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Schema Documentation: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https://doi.org/10.5438/0012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XML Schema: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https://doi.org/10.5438/0013</a:t>
            </a:r>
          </a:p>
        </p:txBody>
      </p:sp>
      <p:pic>
        <p:nvPicPr>
          <p:cNvPr id="224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DOI: Digital Object Identifier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A DOI is a serial code used to </a:t>
            </a:r>
            <a:r>
              <a:rPr b="1" sz="5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uniquely identify</a:t>
            </a:r>
            <a:r>
              <a:rPr sz="5000">
                <a:solidFill>
                  <a:srgbClr val="747474"/>
                </a:solidFill>
              </a:rPr>
              <a:t> content of various types of entities. The DOI system is particularly used for electronic documents such as journal articles or datasets.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What is digital is the identifier, not the object!</a:t>
            </a:r>
          </a:p>
        </p:txBody>
      </p:sp>
      <p:sp>
        <p:nvSpPr>
          <p:cNvPr id="50" name="Shape 50"/>
          <p:cNvSpPr/>
          <p:nvPr/>
        </p:nvSpPr>
        <p:spPr>
          <a:xfrm>
            <a:off x="59142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01814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URL</a:t>
            </a:r>
          </a:p>
        </p:txBody>
      </p:sp>
      <p:sp>
        <p:nvSpPr>
          <p:cNvPr id="52" name="Shape 52"/>
          <p:cNvSpPr/>
          <p:nvPr/>
        </p:nvSpPr>
        <p:spPr>
          <a:xfrm>
            <a:off x="144486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Metadata</a:t>
            </a:r>
          </a:p>
        </p:txBody>
      </p:sp>
      <p:sp>
        <p:nvSpPr>
          <p:cNvPr id="53" name="Shape 53"/>
          <p:cNvSpPr/>
          <p:nvPr/>
        </p:nvSpPr>
        <p:spPr>
          <a:xfrm>
            <a:off x="5421411" y="7906698"/>
            <a:ext cx="13553878" cy="304532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pic>
        <p:nvPicPr>
          <p:cNvPr id="5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 Names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Prefixes are assigned to different services. Each one of them manages the ‘suffix’ namespace freely.</a:t>
            </a:r>
          </a:p>
        </p:txBody>
      </p:sp>
      <p:sp>
        <p:nvSpPr>
          <p:cNvPr id="58" name="Shape 58"/>
          <p:cNvSpPr/>
          <p:nvPr/>
        </p:nvSpPr>
        <p:spPr>
          <a:xfrm>
            <a:off x="6095504" y="6985000"/>
            <a:ext cx="7917955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Prefix</a:t>
            </a:r>
          </a:p>
        </p:txBody>
      </p:sp>
      <p:sp>
        <p:nvSpPr>
          <p:cNvPr id="59" name="Shape 59"/>
          <p:cNvSpPr/>
          <p:nvPr/>
        </p:nvSpPr>
        <p:spPr>
          <a:xfrm>
            <a:off x="14955242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Suffix</a:t>
            </a:r>
          </a:p>
        </p:txBody>
      </p:sp>
      <p:sp>
        <p:nvSpPr>
          <p:cNvPr id="60" name="Shape 60"/>
          <p:cNvSpPr/>
          <p:nvPr/>
        </p:nvSpPr>
        <p:spPr>
          <a:xfrm>
            <a:off x="5415061" y="5983576"/>
            <a:ext cx="13553878" cy="32095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sp>
        <p:nvSpPr>
          <p:cNvPr id="61" name="Shape 61"/>
          <p:cNvSpPr/>
          <p:nvPr/>
        </p:nvSpPr>
        <p:spPr>
          <a:xfrm>
            <a:off x="6066631" y="9563100"/>
            <a:ext cx="3666928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10</a:t>
            </a:r>
          </a:p>
        </p:txBody>
      </p:sp>
      <p:sp>
        <p:nvSpPr>
          <p:cNvPr id="62" name="Shape 62"/>
          <p:cNvSpPr/>
          <p:nvPr/>
        </p:nvSpPr>
        <p:spPr>
          <a:xfrm>
            <a:off x="10688042" y="9563100"/>
            <a:ext cx="3325416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1234</a:t>
            </a:r>
          </a:p>
        </p:txBody>
      </p:sp>
      <p:sp>
        <p:nvSpPr>
          <p:cNvPr id="63" name="Shape 63"/>
          <p:cNvSpPr/>
          <p:nvPr/>
        </p:nvSpPr>
        <p:spPr>
          <a:xfrm>
            <a:off x="14955242" y="9563100"/>
            <a:ext cx="3666927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data567</a:t>
            </a:r>
          </a:p>
        </p:txBody>
      </p:sp>
      <p:sp>
        <p:nvSpPr>
          <p:cNvPr id="64" name="Shape 64"/>
          <p:cNvSpPr/>
          <p:nvPr/>
        </p:nvSpPr>
        <p:spPr>
          <a:xfrm>
            <a:off x="98089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5" name="Shape 65"/>
          <p:cNvSpPr/>
          <p:nvPr/>
        </p:nvSpPr>
        <p:spPr>
          <a:xfrm>
            <a:off x="140888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6" name="Shape 66"/>
          <p:cNvSpPr/>
          <p:nvPr/>
        </p:nvSpPr>
        <p:spPr>
          <a:xfrm>
            <a:off x="1408246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7" name="Shape 67"/>
          <p:cNvSpPr/>
          <p:nvPr/>
        </p:nvSpPr>
        <p:spPr>
          <a:xfrm>
            <a:off x="3008957" y="9563100"/>
            <a:ext cx="2700090" cy="122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000"/>
              <a:t>Example:</a:t>
            </a:r>
          </a:p>
        </p:txBody>
      </p:sp>
      <p:pic>
        <p:nvPicPr>
          <p:cNvPr id="68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URL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DOI name points to a URL, and it can be repointed as many times as needed.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This URL can be the object itself or a landing page displaying metadata and how to access the object.</a:t>
            </a:r>
          </a:p>
        </p:txBody>
      </p:sp>
      <p:sp>
        <p:nvSpPr>
          <p:cNvPr id="72" name="Shape 72"/>
          <p:cNvSpPr/>
          <p:nvPr/>
        </p:nvSpPr>
        <p:spPr>
          <a:xfrm>
            <a:off x="4787106" y="7718821"/>
            <a:ext cx="3666927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</a:p>
        </p:txBody>
      </p:sp>
      <p:sp>
        <p:nvSpPr>
          <p:cNvPr id="73" name="Shape 73"/>
          <p:cNvSpPr/>
          <p:nvPr/>
        </p:nvSpPr>
        <p:spPr>
          <a:xfrm>
            <a:off x="12075517" y="7718821"/>
            <a:ext cx="653484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2" invalidUrl="" action="" tgtFrame="" tooltip="" history="1" highlightClick="0" endSnd="0"/>
              </a:rPr>
              <a:t>http://page1.com</a:t>
            </a:r>
          </a:p>
        </p:txBody>
      </p:sp>
      <p:sp>
        <p:nvSpPr>
          <p:cNvPr id="74" name="Shape 74"/>
          <p:cNvSpPr/>
          <p:nvPr/>
        </p:nvSpPr>
        <p:spPr>
          <a:xfrm>
            <a:off x="12126317" y="9334500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3" invalidUrl="" action="" tgtFrame="" tooltip="" history="1" highlightClick="0" endSnd="0"/>
              </a:rPr>
              <a:t>http://page2.com</a:t>
            </a:r>
          </a:p>
        </p:txBody>
      </p:sp>
      <p:sp>
        <p:nvSpPr>
          <p:cNvPr id="75" name="Shape 75"/>
          <p:cNvSpPr/>
          <p:nvPr/>
        </p:nvSpPr>
        <p:spPr>
          <a:xfrm>
            <a:off x="8999439" y="8278911"/>
            <a:ext cx="2530674" cy="612578"/>
          </a:xfrm>
          <a:prstGeom prst="rightArrow">
            <a:avLst>
              <a:gd name="adj1" fmla="val 32000"/>
              <a:gd name="adj2" fmla="val 132685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6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2126317" y="10950178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5" invalidUrl="" action="" tgtFrame="" tooltip="" history="1" highlightClick="0" endSnd="0"/>
              </a:rPr>
              <a:t>http://page2.com/old/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Metadata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metadata schema is a list of core metadata properties chosen for the accurate and consistent identification of a resource.</a:t>
            </a:r>
          </a:p>
        </p:txBody>
      </p:sp>
      <p:sp>
        <p:nvSpPr>
          <p:cNvPr id="81" name="Shape 81"/>
          <p:cNvSpPr/>
          <p:nvPr/>
        </p:nvSpPr>
        <p:spPr>
          <a:xfrm>
            <a:off x="1828403" y="5470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Mandatory</a:t>
            </a:r>
          </a:p>
        </p:txBody>
      </p:sp>
      <p:sp>
        <p:nvSpPr>
          <p:cNvPr id="82" name="Shape 82"/>
          <p:cNvSpPr/>
          <p:nvPr/>
        </p:nvSpPr>
        <p:spPr>
          <a:xfrm>
            <a:off x="1828403" y="6359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Identifier</a:t>
            </a:r>
          </a:p>
        </p:txBody>
      </p:sp>
      <p:sp>
        <p:nvSpPr>
          <p:cNvPr id="83" name="Shape 83"/>
          <p:cNvSpPr/>
          <p:nvPr/>
        </p:nvSpPr>
        <p:spPr>
          <a:xfrm>
            <a:off x="1828403" y="7248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Creator</a:t>
            </a:r>
          </a:p>
        </p:txBody>
      </p:sp>
      <p:sp>
        <p:nvSpPr>
          <p:cNvPr id="84" name="Shape 84"/>
          <p:cNvSpPr/>
          <p:nvPr/>
        </p:nvSpPr>
        <p:spPr>
          <a:xfrm>
            <a:off x="1828403" y="8137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Title</a:t>
            </a:r>
          </a:p>
        </p:txBody>
      </p:sp>
      <p:sp>
        <p:nvSpPr>
          <p:cNvPr id="85" name="Shape 85"/>
          <p:cNvSpPr/>
          <p:nvPr/>
        </p:nvSpPr>
        <p:spPr>
          <a:xfrm>
            <a:off x="1828403" y="9026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Publisher</a:t>
            </a:r>
          </a:p>
        </p:txBody>
      </p:sp>
      <p:sp>
        <p:nvSpPr>
          <p:cNvPr id="86" name="Shape 86"/>
          <p:cNvSpPr/>
          <p:nvPr/>
        </p:nvSpPr>
        <p:spPr>
          <a:xfrm>
            <a:off x="1828403" y="9915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Publication year</a:t>
            </a:r>
          </a:p>
        </p:txBody>
      </p:sp>
      <p:sp>
        <p:nvSpPr>
          <p:cNvPr id="87" name="Shape 87"/>
          <p:cNvSpPr/>
          <p:nvPr/>
        </p:nvSpPr>
        <p:spPr>
          <a:xfrm>
            <a:off x="7010003" y="5444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Recommended</a:t>
            </a:r>
          </a:p>
        </p:txBody>
      </p:sp>
      <p:sp>
        <p:nvSpPr>
          <p:cNvPr id="88" name="Shape 88"/>
          <p:cNvSpPr/>
          <p:nvPr/>
        </p:nvSpPr>
        <p:spPr>
          <a:xfrm>
            <a:off x="7010003" y="6333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Subject</a:t>
            </a:r>
          </a:p>
        </p:txBody>
      </p:sp>
      <p:sp>
        <p:nvSpPr>
          <p:cNvPr id="89" name="Shape 89"/>
          <p:cNvSpPr/>
          <p:nvPr/>
        </p:nvSpPr>
        <p:spPr>
          <a:xfrm>
            <a:off x="7010003" y="7222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Contributor</a:t>
            </a:r>
          </a:p>
        </p:txBody>
      </p:sp>
      <p:sp>
        <p:nvSpPr>
          <p:cNvPr id="90" name="Shape 90"/>
          <p:cNvSpPr/>
          <p:nvPr/>
        </p:nvSpPr>
        <p:spPr>
          <a:xfrm>
            <a:off x="7010003" y="8111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Date</a:t>
            </a:r>
          </a:p>
        </p:txBody>
      </p:sp>
      <p:sp>
        <p:nvSpPr>
          <p:cNvPr id="91" name="Shape 91"/>
          <p:cNvSpPr/>
          <p:nvPr/>
        </p:nvSpPr>
        <p:spPr>
          <a:xfrm>
            <a:off x="1828403" y="10758031"/>
            <a:ext cx="4999336" cy="80843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Resource Type</a:t>
            </a:r>
          </a:p>
        </p:txBody>
      </p:sp>
      <p:sp>
        <p:nvSpPr>
          <p:cNvPr id="92" name="Shape 92"/>
          <p:cNvSpPr/>
          <p:nvPr/>
        </p:nvSpPr>
        <p:spPr>
          <a:xfrm>
            <a:off x="7010003" y="9026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Related identifier</a:t>
            </a:r>
          </a:p>
        </p:txBody>
      </p:sp>
      <p:sp>
        <p:nvSpPr>
          <p:cNvPr id="93" name="Shape 93"/>
          <p:cNvSpPr/>
          <p:nvPr/>
        </p:nvSpPr>
        <p:spPr>
          <a:xfrm>
            <a:off x="7010003" y="9915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7010003" y="10804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GeoLocation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12191603" y="5438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Optional</a:t>
            </a:r>
          </a:p>
        </p:txBody>
      </p:sp>
      <p:sp>
        <p:nvSpPr>
          <p:cNvPr id="96" name="Shape 96"/>
          <p:cNvSpPr/>
          <p:nvPr/>
        </p:nvSpPr>
        <p:spPr>
          <a:xfrm>
            <a:off x="12191603" y="6327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Language</a:t>
            </a:r>
          </a:p>
        </p:txBody>
      </p:sp>
      <p:sp>
        <p:nvSpPr>
          <p:cNvPr id="97" name="Shape 97"/>
          <p:cNvSpPr/>
          <p:nvPr/>
        </p:nvSpPr>
        <p:spPr>
          <a:xfrm>
            <a:off x="12191603" y="7216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Alternate ID</a:t>
            </a:r>
          </a:p>
        </p:txBody>
      </p:sp>
      <p:sp>
        <p:nvSpPr>
          <p:cNvPr id="98" name="Shape 98"/>
          <p:cNvSpPr/>
          <p:nvPr/>
        </p:nvSpPr>
        <p:spPr>
          <a:xfrm>
            <a:off x="12191603" y="8105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Size</a:t>
            </a:r>
          </a:p>
        </p:txBody>
      </p:sp>
      <p:sp>
        <p:nvSpPr>
          <p:cNvPr id="99" name="Shape 99"/>
          <p:cNvSpPr/>
          <p:nvPr/>
        </p:nvSpPr>
        <p:spPr>
          <a:xfrm>
            <a:off x="12191603" y="8994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Format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91603" y="9883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Version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12191603" y="10772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Rights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49453" y="5432089"/>
            <a:ext cx="6112966" cy="492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9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https://schema.datacite.org</a:t>
            </a:r>
            <a:endParaRPr sz="3900">
              <a:solidFill>
                <a:srgbClr val="5F8C94"/>
              </a:solidFill>
            </a:endParaRPr>
          </a:p>
          <a:p>
            <a:pPr lvl="0">
              <a:defRPr sz="1800"/>
            </a:pPr>
            <a:br>
              <a:rPr sz="3900"/>
            </a:br>
            <a:r>
              <a:rPr sz="3900"/>
              <a:t>Current version 4.0</a:t>
            </a:r>
            <a:endParaRPr sz="3900"/>
          </a:p>
          <a:p>
            <a:pPr lvl="0">
              <a:defRPr sz="1800"/>
            </a:pPr>
            <a:r>
              <a:rPr sz="3900"/>
              <a:t>XML examples available</a:t>
            </a:r>
          </a:p>
        </p:txBody>
      </p:sp>
      <p:pic>
        <p:nvPicPr>
          <p:cNvPr id="103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Cool DOIs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DataCite’s display guidelines: DOIs should be displayed as HTTPS URLs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https://doi.org/DOI name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5F8C9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Designing your suffix: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Human readable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Avoid semantic information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Make them easy to generate</a:t>
            </a:r>
          </a:p>
        </p:txBody>
      </p:sp>
      <p:pic>
        <p:nvPicPr>
          <p:cNvPr id="107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6338" y="5329589"/>
            <a:ext cx="12326696" cy="6405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service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2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 agreements</a:t>
            </a:r>
          </a:p>
        </p:txBody>
      </p:sp>
      <p:sp>
        <p:nvSpPr>
          <p:cNvPr id="115" name="Shape 115"/>
          <p:cNvSpPr/>
          <p:nvPr/>
        </p:nvSpPr>
        <p:spPr>
          <a:xfrm>
            <a:off x="11277534" y="579784"/>
            <a:ext cx="12688656" cy="125564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6" name="Shape 116"/>
          <p:cNvSpPr/>
          <p:nvPr/>
        </p:nvSpPr>
        <p:spPr>
          <a:xfrm>
            <a:off x="16154102" y="6555630"/>
            <a:ext cx="7597875" cy="636706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6154102" y="4385915"/>
            <a:ext cx="7597875" cy="17787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8" name="Shape 118"/>
          <p:cNvSpPr/>
          <p:nvPr/>
        </p:nvSpPr>
        <p:spPr>
          <a:xfrm>
            <a:off x="16154102" y="793303"/>
            <a:ext cx="7597875" cy="32016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9" name="Shape 119"/>
          <p:cNvSpPr/>
          <p:nvPr/>
        </p:nvSpPr>
        <p:spPr>
          <a:xfrm>
            <a:off x="11646404" y="982711"/>
            <a:ext cx="235502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DataCite</a:t>
            </a:r>
          </a:p>
        </p:txBody>
      </p:sp>
      <p:sp>
        <p:nvSpPr>
          <p:cNvPr id="120" name="Shape 120"/>
          <p:cNvSpPr/>
          <p:nvPr/>
        </p:nvSpPr>
        <p:spPr>
          <a:xfrm>
            <a:off x="16444351" y="1033511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205" y="6779468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20789205" y="8293149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3" name="Shape 123"/>
          <p:cNvSpPr/>
          <p:nvPr/>
        </p:nvSpPr>
        <p:spPr>
          <a:xfrm>
            <a:off x="20789205" y="9806830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4" name="Shape 124"/>
          <p:cNvSpPr/>
          <p:nvPr/>
        </p:nvSpPr>
        <p:spPr>
          <a:xfrm>
            <a:off x="20798035" y="982711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20798035" y="2496393"/>
            <a:ext cx="271819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6" name="Shape 126"/>
          <p:cNvSpPr/>
          <p:nvPr/>
        </p:nvSpPr>
        <p:spPr>
          <a:xfrm>
            <a:off x="20798035" y="4609752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7" name="Shape 127"/>
          <p:cNvSpPr/>
          <p:nvPr/>
        </p:nvSpPr>
        <p:spPr>
          <a:xfrm>
            <a:off x="20789205" y="11320512"/>
            <a:ext cx="273585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8976049" y="1385346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9017969" y="5012387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8976049" y="7182102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6444351" y="4603799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6444351" y="6830268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4248694" y="1385346"/>
            <a:ext cx="1561472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its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Two types of members: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Non-allocating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Each member serves its affiliated data centers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With different business models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