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5"/>
  </p:notesMasterIdLst>
  <p:handoutMasterIdLst>
    <p:handoutMasterId r:id="rId26"/>
  </p:handoutMasterIdLst>
  <p:sldIdLst>
    <p:sldId id="256" r:id="rId5"/>
    <p:sldId id="270" r:id="rId6"/>
    <p:sldId id="271" r:id="rId7"/>
    <p:sldId id="284" r:id="rId8"/>
    <p:sldId id="272" r:id="rId9"/>
    <p:sldId id="273" r:id="rId10"/>
    <p:sldId id="274" r:id="rId11"/>
    <p:sldId id="275" r:id="rId12"/>
    <p:sldId id="276" r:id="rId13"/>
    <p:sldId id="278" r:id="rId14"/>
    <p:sldId id="277" r:id="rId15"/>
    <p:sldId id="279" r:id="rId16"/>
    <p:sldId id="280" r:id="rId17"/>
    <p:sldId id="281" r:id="rId18"/>
    <p:sldId id="282" r:id="rId19"/>
    <p:sldId id="283" r:id="rId20"/>
    <p:sldId id="288" r:id="rId21"/>
    <p:sldId id="285" r:id="rId22"/>
    <p:sldId id="286" r:id="rId23"/>
    <p:sldId id="287"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63" d="100"/>
          <a:sy n="63" d="100"/>
        </p:scale>
        <p:origin x="728" y="5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1/19/2024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1/19/2024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1/19/2024</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1752219" y="403214"/>
            <a:ext cx="9690767" cy="1660049"/>
          </a:xfrm>
        </p:spPr>
        <p:txBody>
          <a:bodyPr/>
          <a:lstStyle/>
          <a:p>
            <a:r>
              <a:rPr lang="en-US" dirty="0">
                <a:latin typeface="Times New Roman"/>
                <a:cs typeface="Times New Roman"/>
              </a:rPr>
              <a:t>Object  Oriented  Programming                    Concepts</a:t>
            </a:r>
          </a:p>
        </p:txBody>
      </p:sp>
      <p:sp>
        <p:nvSpPr>
          <p:cNvPr id="3" name="Subtitle 2"/>
          <p:cNvSpPr>
            <a:spLocks noGrp="1"/>
          </p:cNvSpPr>
          <p:nvPr>
            <p:ph type="subTitle" idx="1"/>
          </p:nvPr>
        </p:nvSpPr>
        <p:spPr>
          <a:xfrm>
            <a:off x="8939250" y="6171240"/>
            <a:ext cx="2706320" cy="589070"/>
          </a:xfrm>
        </p:spPr>
        <p:txBody>
          <a:bodyPr vert="horz" lIns="91440" tIns="45720" rIns="91440" bIns="45720" rtlCol="0" anchor="t">
            <a:normAutofit/>
          </a:bodyPr>
          <a:lstStyle/>
          <a:p>
            <a:r>
              <a:rPr lang="en-US" dirty="0"/>
              <a:t>By   Himaja Geetha</a:t>
            </a:r>
          </a:p>
        </p:txBody>
      </p:sp>
      <p:pic>
        <p:nvPicPr>
          <p:cNvPr id="4" name="Picture 3" descr="A diagram of a diagram&#10;&#10;Description automatically generated">
            <a:extLst>
              <a:ext uri="{FF2B5EF4-FFF2-40B4-BE49-F238E27FC236}">
                <a16:creationId xmlns:a16="http://schemas.microsoft.com/office/drawing/2014/main" id="{5B9432C6-8396-B54A-6485-34E142D2BAF0}"/>
              </a:ext>
            </a:extLst>
          </p:cNvPr>
          <p:cNvPicPr>
            <a:picLocks noChangeAspect="1"/>
          </p:cNvPicPr>
          <p:nvPr/>
        </p:nvPicPr>
        <p:blipFill>
          <a:blip r:embed="rId2"/>
          <a:stretch>
            <a:fillRect/>
          </a:stretch>
        </p:blipFill>
        <p:spPr>
          <a:xfrm>
            <a:off x="2814057" y="2544588"/>
            <a:ext cx="6500560" cy="3129414"/>
          </a:xfrm>
          <a:prstGeom prst="rect">
            <a:avLst/>
          </a:prstGeom>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982C-8B07-F7D5-1B17-ECDFE8BBB936}"/>
              </a:ext>
            </a:extLst>
          </p:cNvPr>
          <p:cNvSpPr>
            <a:spLocks noGrp="1"/>
          </p:cNvSpPr>
          <p:nvPr>
            <p:ph type="title"/>
          </p:nvPr>
        </p:nvSpPr>
        <p:spPr/>
        <p:txBody>
          <a:bodyPr/>
          <a:lstStyle/>
          <a:p>
            <a:r>
              <a:rPr lang="en-US" b="1" dirty="0">
                <a:latin typeface="Times New Roman"/>
                <a:cs typeface="Times New Roman"/>
              </a:rPr>
              <a:t>                                Data Hiding</a:t>
            </a:r>
          </a:p>
        </p:txBody>
      </p:sp>
      <p:sp>
        <p:nvSpPr>
          <p:cNvPr id="3" name="Content Placeholder 2">
            <a:extLst>
              <a:ext uri="{FF2B5EF4-FFF2-40B4-BE49-F238E27FC236}">
                <a16:creationId xmlns:a16="http://schemas.microsoft.com/office/drawing/2014/main" id="{8EEAD222-869B-82DB-6E58-64A6ED3C0B4B}"/>
              </a:ext>
            </a:extLst>
          </p:cNvPr>
          <p:cNvSpPr>
            <a:spLocks noGrp="1"/>
          </p:cNvSpPr>
          <p:nvPr>
            <p:ph idx="1"/>
          </p:nvPr>
        </p:nvSpPr>
        <p:spPr>
          <a:xfrm>
            <a:off x="1522414" y="1905000"/>
            <a:ext cx="9920175" cy="4454105"/>
          </a:xfrm>
        </p:spPr>
        <p:txBody>
          <a:bodyPr vert="horz" lIns="91440" tIns="45720" rIns="91440" bIns="45720" rtlCol="0" anchor="t">
            <a:normAutofit lnSpcReduction="10000"/>
          </a:bodyPr>
          <a:lstStyle/>
          <a:p>
            <a:r>
              <a:rPr lang="en-US" dirty="0">
                <a:latin typeface="Times New Roman"/>
                <a:ea typeface="+mn-lt"/>
                <a:cs typeface="+mn-lt"/>
              </a:rPr>
              <a:t>Data hiding is one of the important features of Object-Oriented Programming which allows preventing the functions of a program to access directly the internal representation of a class type.</a:t>
            </a:r>
            <a:endParaRPr lang="en-US" dirty="0">
              <a:latin typeface="Times New Roman"/>
              <a:cs typeface="Times New Roman"/>
            </a:endParaRPr>
          </a:p>
          <a:p>
            <a:r>
              <a:rPr lang="en-US" dirty="0">
                <a:latin typeface="Times New Roman"/>
                <a:ea typeface="+mn-lt"/>
                <a:cs typeface="+mn-lt"/>
              </a:rPr>
              <a:t>The access restriction to the class members is specified by the labeled </a:t>
            </a:r>
            <a:r>
              <a:rPr lang="en-US" b="1" dirty="0">
                <a:latin typeface="Times New Roman"/>
                <a:ea typeface="+mn-lt"/>
                <a:cs typeface="+mn-lt"/>
              </a:rPr>
              <a:t>public, private,</a:t>
            </a:r>
            <a:r>
              <a:rPr lang="en-US" dirty="0">
                <a:latin typeface="Times New Roman"/>
                <a:ea typeface="+mn-lt"/>
                <a:cs typeface="+mn-lt"/>
              </a:rPr>
              <a:t> and </a:t>
            </a:r>
            <a:r>
              <a:rPr lang="en-US" b="1" dirty="0">
                <a:latin typeface="Times New Roman"/>
                <a:ea typeface="+mn-lt"/>
                <a:cs typeface="+mn-lt"/>
              </a:rPr>
              <a:t>protected</a:t>
            </a:r>
            <a:r>
              <a:rPr lang="en-US" dirty="0">
                <a:latin typeface="Times New Roman"/>
                <a:ea typeface="+mn-lt"/>
                <a:cs typeface="+mn-lt"/>
              </a:rPr>
              <a:t> sections within the class body.</a:t>
            </a:r>
            <a:endParaRPr lang="en-US" dirty="0">
              <a:latin typeface="Times New Roman"/>
              <a:cs typeface="Times New Roman"/>
            </a:endParaRPr>
          </a:p>
          <a:p>
            <a:r>
              <a:rPr lang="en-US" dirty="0">
                <a:latin typeface="Times New Roman"/>
                <a:ea typeface="+mn-lt"/>
                <a:cs typeface="+mn-lt"/>
              </a:rPr>
              <a:t>private, and protected are called access specifiers/modifiers.</a:t>
            </a:r>
            <a:endParaRPr lang="en-US" dirty="0">
              <a:latin typeface="Times New Roman"/>
              <a:cs typeface="Times New Roman"/>
            </a:endParaRPr>
          </a:p>
          <a:p>
            <a:r>
              <a:rPr lang="en-US" dirty="0">
                <a:latin typeface="Times New Roman"/>
                <a:ea typeface="+mn-lt"/>
                <a:cs typeface="+mn-lt"/>
              </a:rPr>
              <a:t>A class can have multiple public, protected, or private labeled sections.</a:t>
            </a:r>
            <a:endParaRPr lang="en-US" dirty="0">
              <a:latin typeface="Times New Roman"/>
              <a:cs typeface="Times New Roman"/>
            </a:endParaRPr>
          </a:p>
          <a:p>
            <a:r>
              <a:rPr lang="en-US" dirty="0">
                <a:latin typeface="Times New Roman"/>
                <a:ea typeface="+mn-lt"/>
                <a:cs typeface="+mn-lt"/>
              </a:rPr>
              <a:t>The default access for members and classes is private.</a:t>
            </a:r>
            <a:endParaRPr lang="en-US" dirty="0">
              <a:latin typeface="Times New Roman"/>
              <a:cs typeface="Times New Roman"/>
            </a:endParaRPr>
          </a:p>
          <a:p>
            <a:pPr marL="0" indent="0">
              <a:buNone/>
            </a:pPr>
            <a:br>
              <a:rPr lang="en-US" dirty="0"/>
            </a:br>
            <a:endParaRPr lang="en-US" dirty="0">
              <a:latin typeface="Times New Roman"/>
              <a:cs typeface="Times New Roman"/>
            </a:endParaRPr>
          </a:p>
        </p:txBody>
      </p:sp>
    </p:spTree>
    <p:extLst>
      <p:ext uri="{BB962C8B-B14F-4D97-AF65-F5344CB8AC3E}">
        <p14:creationId xmlns:p14="http://schemas.microsoft.com/office/powerpoint/2010/main" val="263269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3F25-682B-9386-9FDF-6DDEFE7A357C}"/>
              </a:ext>
            </a:extLst>
          </p:cNvPr>
          <p:cNvSpPr>
            <a:spLocks noGrp="1"/>
          </p:cNvSpPr>
          <p:nvPr>
            <p:ph type="title"/>
          </p:nvPr>
        </p:nvSpPr>
        <p:spPr/>
        <p:txBody>
          <a:bodyPr/>
          <a:lstStyle/>
          <a:p>
            <a:pPr algn="ctr"/>
            <a:r>
              <a:rPr lang="en-US" b="1" dirty="0">
                <a:latin typeface="Times New Roman"/>
                <a:cs typeface="Times New Roman"/>
              </a:rPr>
              <a:t>Abstraction</a:t>
            </a:r>
            <a:endParaRPr lang="en-US"/>
          </a:p>
        </p:txBody>
      </p:sp>
      <p:sp>
        <p:nvSpPr>
          <p:cNvPr id="3" name="Content Placeholder 2">
            <a:extLst>
              <a:ext uri="{FF2B5EF4-FFF2-40B4-BE49-F238E27FC236}">
                <a16:creationId xmlns:a16="http://schemas.microsoft.com/office/drawing/2014/main" id="{8AFB84E4-E52A-9AF7-00D9-25DEA9FB7106}"/>
              </a:ext>
            </a:extLst>
          </p:cNvPr>
          <p:cNvSpPr>
            <a:spLocks noGrp="1"/>
          </p:cNvSpPr>
          <p:nvPr>
            <p:ph idx="1"/>
          </p:nvPr>
        </p:nvSpPr>
        <p:spPr>
          <a:xfrm>
            <a:off x="774987" y="1584911"/>
            <a:ext cx="11256920" cy="5248647"/>
          </a:xfrm>
        </p:spPr>
        <p:txBody>
          <a:bodyPr vert="horz" lIns="91440" tIns="45720" rIns="91440" bIns="45720" rtlCol="0" anchor="t">
            <a:normAutofit lnSpcReduction="10000"/>
          </a:bodyPr>
          <a:lstStyle/>
          <a:p>
            <a:r>
              <a:rPr lang="en-US" dirty="0">
                <a:latin typeface="Times New Roman"/>
                <a:ea typeface="+mn-lt"/>
                <a:cs typeface="+mn-lt"/>
              </a:rPr>
              <a:t>Abstraction refers to the act of representing essential features without including the background details or explanation </a:t>
            </a:r>
            <a:endParaRPr lang="en-US" dirty="0">
              <a:latin typeface="Times New Roman"/>
              <a:ea typeface="+mn-lt"/>
              <a:cs typeface="Times New Roman"/>
            </a:endParaRPr>
          </a:p>
          <a:p>
            <a:r>
              <a:rPr lang="en-US" dirty="0">
                <a:latin typeface="Times New Roman"/>
                <a:ea typeface="+mn-lt"/>
                <a:cs typeface="+mn-lt"/>
              </a:rPr>
              <a:t>Classes use the concept of abstraction and are defined as a list of abstract attributes such as size, wait, and cost, and function operate on these attributes. </a:t>
            </a:r>
            <a:endParaRPr lang="en-US">
              <a:latin typeface="Times New Roman"/>
              <a:cs typeface="Times New Roman"/>
            </a:endParaRPr>
          </a:p>
          <a:p>
            <a:pPr>
              <a:lnSpc>
                <a:spcPct val="150000"/>
              </a:lnSpc>
              <a:spcBef>
                <a:spcPts val="600"/>
              </a:spcBef>
              <a:spcAft>
                <a:spcPts val="400"/>
              </a:spcAft>
            </a:pPr>
            <a:r>
              <a:rPr lang="en-US" b="1" dirty="0">
                <a:latin typeface="Times New Roman"/>
                <a:ea typeface="+mn-lt"/>
                <a:cs typeface="Times New Roman"/>
              </a:rPr>
              <a:t>There are two ways to achieve abstraction in java</a:t>
            </a:r>
            <a:endParaRPr lang="en-US" dirty="0">
              <a:latin typeface="Times New Roman"/>
              <a:ea typeface="+mn-lt"/>
              <a:cs typeface="Times New Roman"/>
            </a:endParaRPr>
          </a:p>
          <a:p>
            <a:pPr>
              <a:lnSpc>
                <a:spcPct val="150000"/>
              </a:lnSpc>
              <a:spcBef>
                <a:spcPts val="600"/>
              </a:spcBef>
              <a:spcAft>
                <a:spcPts val="400"/>
              </a:spcAft>
            </a:pPr>
            <a:r>
              <a:rPr lang="en-US" dirty="0">
                <a:latin typeface="Times New Roman"/>
                <a:ea typeface="+mn-lt"/>
                <a:cs typeface="Times New Roman"/>
              </a:rPr>
              <a:t>Abstract class (0 to 100%)</a:t>
            </a:r>
          </a:p>
          <a:p>
            <a:pPr>
              <a:lnSpc>
                <a:spcPct val="150000"/>
              </a:lnSpc>
              <a:spcBef>
                <a:spcPts val="600"/>
              </a:spcBef>
              <a:spcAft>
                <a:spcPts val="400"/>
              </a:spcAft>
            </a:pPr>
            <a:r>
              <a:rPr lang="en-US" dirty="0">
                <a:latin typeface="Times New Roman"/>
                <a:ea typeface="+mn-lt"/>
                <a:cs typeface="Times New Roman"/>
              </a:rPr>
              <a:t>Interface (100%)</a:t>
            </a:r>
          </a:p>
          <a:p>
            <a:pPr>
              <a:lnSpc>
                <a:spcPct val="150000"/>
              </a:lnSpc>
              <a:spcBef>
                <a:spcPts val="600"/>
              </a:spcBef>
              <a:spcAft>
                <a:spcPts val="400"/>
              </a:spcAft>
            </a:pPr>
            <a:r>
              <a:rPr lang="en-US" b="1" dirty="0">
                <a:latin typeface="Times New Roman"/>
                <a:ea typeface="+mn-lt"/>
                <a:cs typeface="+mn-lt"/>
              </a:rPr>
              <a:t>Ex</a:t>
            </a:r>
            <a:r>
              <a:rPr lang="en-US" dirty="0">
                <a:latin typeface="Times New Roman"/>
                <a:ea typeface="+mn-lt"/>
                <a:cs typeface="+mn-lt"/>
              </a:rPr>
              <a:t>: A</a:t>
            </a:r>
            <a:r>
              <a:rPr lang="en-US" sz="2400" dirty="0">
                <a:latin typeface="Times New Roman"/>
                <a:ea typeface="+mn-lt"/>
                <a:cs typeface="+mn-lt"/>
              </a:rPr>
              <a:t> television separates its internal implementation from its external interface and we can play with its interfaces like the power button, channel changer, and volume control without having any knowledge of its internals.</a:t>
            </a:r>
            <a:endParaRPr lang="en-US" sz="240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257172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37F4-19D8-227B-5E5D-1131AF096834}"/>
              </a:ext>
            </a:extLst>
          </p:cNvPr>
          <p:cNvSpPr>
            <a:spLocks noGrp="1"/>
          </p:cNvSpPr>
          <p:nvPr>
            <p:ph type="title"/>
          </p:nvPr>
        </p:nvSpPr>
        <p:spPr/>
        <p:txBody>
          <a:bodyPr/>
          <a:lstStyle/>
          <a:p>
            <a:pPr algn="ctr"/>
            <a:r>
              <a:rPr lang="en-US" b="1" dirty="0">
                <a:latin typeface="Times New Roman"/>
                <a:cs typeface="Times New Roman"/>
              </a:rPr>
              <a:t>Inheritance</a:t>
            </a:r>
            <a:endParaRPr lang="en-US"/>
          </a:p>
        </p:txBody>
      </p:sp>
      <p:sp>
        <p:nvSpPr>
          <p:cNvPr id="3" name="Content Placeholder 2">
            <a:extLst>
              <a:ext uri="{FF2B5EF4-FFF2-40B4-BE49-F238E27FC236}">
                <a16:creationId xmlns:a16="http://schemas.microsoft.com/office/drawing/2014/main" id="{A80C530A-CAE9-76F6-88C7-4D01C9DEBF25}"/>
              </a:ext>
            </a:extLst>
          </p:cNvPr>
          <p:cNvSpPr>
            <a:spLocks noGrp="1"/>
          </p:cNvSpPr>
          <p:nvPr>
            <p:ph idx="1"/>
          </p:nvPr>
        </p:nvSpPr>
        <p:spPr>
          <a:xfrm>
            <a:off x="1522414" y="1905000"/>
            <a:ext cx="10322637" cy="4267200"/>
          </a:xfrm>
        </p:spPr>
        <p:txBody>
          <a:bodyPr vert="horz" lIns="91440" tIns="45720" rIns="91440" bIns="45720" rtlCol="0" anchor="t">
            <a:normAutofit lnSpcReduction="10000"/>
          </a:bodyPr>
          <a:lstStyle/>
          <a:p>
            <a:pPr algn="just"/>
            <a:r>
              <a:rPr lang="en-US" dirty="0">
                <a:latin typeface="Times New Roman"/>
                <a:ea typeface="+mn-lt"/>
                <a:cs typeface="Times New Roman"/>
              </a:rPr>
              <a:t>Inheritance is the process by which objects of one class acquired the properties of objects of another classes.</a:t>
            </a:r>
          </a:p>
          <a:p>
            <a:pPr algn="just">
              <a:lnSpc>
                <a:spcPct val="150000"/>
              </a:lnSpc>
              <a:spcBef>
                <a:spcPts val="600"/>
              </a:spcBef>
              <a:spcAft>
                <a:spcPts val="400"/>
              </a:spcAft>
            </a:pPr>
            <a:r>
              <a:rPr lang="en-US" dirty="0">
                <a:latin typeface="Times New Roman"/>
                <a:cs typeface="Times New Roman"/>
              </a:rPr>
              <a:t>The idea behind inheritance in Java is that you can create new classes that are built upon existing classes.</a:t>
            </a:r>
          </a:p>
          <a:p>
            <a:pPr algn="just">
              <a:lnSpc>
                <a:spcPct val="150000"/>
              </a:lnSpc>
              <a:spcBef>
                <a:spcPts val="600"/>
              </a:spcBef>
              <a:spcAft>
                <a:spcPts val="400"/>
              </a:spcAft>
            </a:pPr>
            <a:r>
              <a:rPr lang="en-US" dirty="0">
                <a:latin typeface="Times New Roman"/>
                <a:cs typeface="Times New Roman"/>
              </a:rPr>
              <a:t> When you inherit from an existing class, you can reuse methods and fields of the parent class.</a:t>
            </a:r>
          </a:p>
          <a:p>
            <a:pPr algn="just"/>
            <a:r>
              <a:rPr lang="en-US" dirty="0">
                <a:latin typeface="Times New Roman"/>
                <a:ea typeface="+mn-lt"/>
                <a:cs typeface="Times New Roman"/>
              </a:rPr>
              <a:t>In OOP, the concept of inheritance provides the idea of reusability </a:t>
            </a:r>
            <a:endParaRPr lang="en-US">
              <a:latin typeface="Times New Roman"/>
              <a:cs typeface="Times New Roman"/>
            </a:endParaRPr>
          </a:p>
          <a:p>
            <a:pPr algn="just"/>
            <a:r>
              <a:rPr lang="en-US" dirty="0">
                <a:latin typeface="Times New Roman"/>
                <a:ea typeface="+mn-lt"/>
                <a:cs typeface="Times New Roman"/>
              </a:rPr>
              <a:t>add additional features to an existing class without modifying it </a:t>
            </a:r>
            <a:endParaRPr lang="en-US">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376053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2A5F-97C3-32A7-E8E3-42499ABAA7F0}"/>
              </a:ext>
            </a:extLst>
          </p:cNvPr>
          <p:cNvSpPr>
            <a:spLocks noGrp="1"/>
          </p:cNvSpPr>
          <p:nvPr>
            <p:ph type="title"/>
          </p:nvPr>
        </p:nvSpPr>
        <p:spPr/>
        <p:txBody>
          <a:bodyPr/>
          <a:lstStyle/>
          <a:p>
            <a:pPr algn="ctr"/>
            <a:r>
              <a:rPr lang="en-US" b="1" dirty="0">
                <a:latin typeface="Times New Roman"/>
                <a:cs typeface="Times New Roman"/>
              </a:rPr>
              <a:t>Types of Inheritance</a:t>
            </a:r>
            <a:endParaRPr lang="en-US"/>
          </a:p>
        </p:txBody>
      </p:sp>
      <p:pic>
        <p:nvPicPr>
          <p:cNvPr id="10" name="Content Placeholder 9" descr="A diagram of different types of inheritance&#10;&#10;Description automatically generated">
            <a:extLst>
              <a:ext uri="{FF2B5EF4-FFF2-40B4-BE49-F238E27FC236}">
                <a16:creationId xmlns:a16="http://schemas.microsoft.com/office/drawing/2014/main" id="{6C560350-5D2B-BE7A-F04F-6237C4511539}"/>
              </a:ext>
            </a:extLst>
          </p:cNvPr>
          <p:cNvPicPr>
            <a:picLocks noGrp="1" noChangeAspect="1"/>
          </p:cNvPicPr>
          <p:nvPr>
            <p:ph idx="1"/>
          </p:nvPr>
        </p:nvPicPr>
        <p:blipFill>
          <a:blip r:embed="rId2"/>
          <a:stretch>
            <a:fillRect/>
          </a:stretch>
        </p:blipFill>
        <p:spPr>
          <a:xfrm>
            <a:off x="1307872" y="1854807"/>
            <a:ext cx="9904884" cy="4736864"/>
          </a:xfrm>
        </p:spPr>
      </p:pic>
    </p:spTree>
    <p:extLst>
      <p:ext uri="{BB962C8B-B14F-4D97-AF65-F5344CB8AC3E}">
        <p14:creationId xmlns:p14="http://schemas.microsoft.com/office/powerpoint/2010/main" val="3327830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3CBC-E890-F034-2250-6EB7C41806E4}"/>
              </a:ext>
            </a:extLst>
          </p:cNvPr>
          <p:cNvSpPr>
            <a:spLocks noGrp="1"/>
          </p:cNvSpPr>
          <p:nvPr>
            <p:ph type="title"/>
          </p:nvPr>
        </p:nvSpPr>
        <p:spPr/>
        <p:txBody>
          <a:bodyPr/>
          <a:lstStyle/>
          <a:p>
            <a:pPr algn="ctr"/>
            <a:r>
              <a:rPr lang="en-US" b="1" dirty="0">
                <a:latin typeface="Times New Roman"/>
                <a:cs typeface="Times New Roman"/>
              </a:rPr>
              <a:t>Polymorphism</a:t>
            </a:r>
            <a:endParaRPr lang="en-US"/>
          </a:p>
        </p:txBody>
      </p:sp>
      <p:sp>
        <p:nvSpPr>
          <p:cNvPr id="3" name="Content Placeholder 2">
            <a:extLst>
              <a:ext uri="{FF2B5EF4-FFF2-40B4-BE49-F238E27FC236}">
                <a16:creationId xmlns:a16="http://schemas.microsoft.com/office/drawing/2014/main" id="{323A0BDD-C630-5038-2F04-8DE3E0E5E513}"/>
              </a:ext>
            </a:extLst>
          </p:cNvPr>
          <p:cNvSpPr>
            <a:spLocks noGrp="1"/>
          </p:cNvSpPr>
          <p:nvPr>
            <p:ph idx="1"/>
          </p:nvPr>
        </p:nvSpPr>
        <p:spPr>
          <a:xfrm>
            <a:off x="947470" y="1703717"/>
            <a:ext cx="11070063" cy="5000445"/>
          </a:xfrm>
        </p:spPr>
        <p:txBody>
          <a:bodyPr vert="horz" lIns="91440" tIns="45720" rIns="91440" bIns="45720" rtlCol="0" anchor="t">
            <a:noAutofit/>
          </a:bodyPr>
          <a:lstStyle/>
          <a:p>
            <a:r>
              <a:rPr lang="en-US" b="1" dirty="0">
                <a:latin typeface="Times New Roman"/>
                <a:ea typeface="+mn-lt"/>
                <a:cs typeface="+mn-lt"/>
              </a:rPr>
              <a:t>Definition:</a:t>
            </a:r>
            <a:r>
              <a:rPr lang="en-US" dirty="0">
                <a:solidFill>
                  <a:srgbClr val="D1D5DB"/>
                </a:solidFill>
                <a:latin typeface="Times New Roman"/>
                <a:ea typeface="+mn-lt"/>
                <a:cs typeface="+mn-lt"/>
              </a:rPr>
              <a:t> Polymorphism is the ability of different classes to be treated as instances of the same class through a shared interface, allowing objects to exhibit different behaviors based on their specific class implementations.</a:t>
            </a:r>
            <a:endParaRPr lang="en-US" dirty="0">
              <a:latin typeface="Times New Roman"/>
              <a:cs typeface="Times New Roman"/>
            </a:endParaRPr>
          </a:p>
          <a:p>
            <a:r>
              <a:rPr lang="en-US" b="1" dirty="0">
                <a:latin typeface="Times New Roman"/>
                <a:ea typeface="+mn-lt"/>
                <a:cs typeface="+mn-lt"/>
              </a:rPr>
              <a:t>1. Method Overloading:</a:t>
            </a:r>
            <a:r>
              <a:rPr lang="en-US" dirty="0">
                <a:solidFill>
                  <a:srgbClr val="D1D5DB"/>
                </a:solidFill>
                <a:latin typeface="Times New Roman"/>
                <a:ea typeface="+mn-lt"/>
                <a:cs typeface="+mn-lt"/>
              </a:rPr>
              <a:t> Same method name with different parameters in the same class.</a:t>
            </a:r>
            <a:endParaRPr lang="en-US">
              <a:latin typeface="Times New Roman"/>
              <a:cs typeface="Times New Roman"/>
            </a:endParaRPr>
          </a:p>
          <a:p>
            <a:r>
              <a:rPr lang="en-US" b="1" dirty="0">
                <a:latin typeface="Times New Roman"/>
                <a:ea typeface="+mn-lt"/>
                <a:cs typeface="+mn-lt"/>
              </a:rPr>
              <a:t>2. Method Overriding:</a:t>
            </a:r>
            <a:r>
              <a:rPr lang="en-US" dirty="0">
                <a:solidFill>
                  <a:srgbClr val="D1D5DB"/>
                </a:solidFill>
                <a:latin typeface="Times New Roman"/>
                <a:ea typeface="+mn-lt"/>
                <a:cs typeface="+mn-lt"/>
              </a:rPr>
              <a:t> Subclasses provide their implementation for a method defined in the superclass.</a:t>
            </a:r>
            <a:endParaRPr lang="en-US">
              <a:latin typeface="Times New Roman"/>
              <a:cs typeface="Times New Roman"/>
            </a:endParaRPr>
          </a:p>
          <a:p>
            <a:r>
              <a:rPr lang="en-US" b="1" dirty="0">
                <a:latin typeface="Times New Roman"/>
                <a:ea typeface="+mn-lt"/>
                <a:cs typeface="+mn-lt"/>
              </a:rPr>
              <a:t>3. Compile-Time (Static) Polymorphism:</a:t>
            </a:r>
            <a:r>
              <a:rPr lang="en-US" dirty="0">
                <a:solidFill>
                  <a:srgbClr val="D1D5DB"/>
                </a:solidFill>
                <a:latin typeface="Times New Roman"/>
                <a:ea typeface="+mn-lt"/>
                <a:cs typeface="+mn-lt"/>
              </a:rPr>
              <a:t> Resolved at compile-time, achieved through method overloading.</a:t>
            </a:r>
            <a:endParaRPr lang="en-US">
              <a:latin typeface="Times New Roman"/>
              <a:cs typeface="Times New Roman"/>
            </a:endParaRPr>
          </a:p>
          <a:p>
            <a:r>
              <a:rPr lang="en-US" b="1" dirty="0">
                <a:latin typeface="Times New Roman"/>
                <a:ea typeface="+mn-lt"/>
                <a:cs typeface="+mn-lt"/>
              </a:rPr>
              <a:t>4. Run-Time (Dynamic) Polymorphism:</a:t>
            </a:r>
            <a:r>
              <a:rPr lang="en-US" dirty="0">
                <a:solidFill>
                  <a:srgbClr val="D1D5DB"/>
                </a:solidFill>
                <a:latin typeface="Times New Roman"/>
                <a:ea typeface="+mn-lt"/>
                <a:cs typeface="+mn-lt"/>
              </a:rPr>
              <a:t> Resolved at runtime, achieved through method overriding.</a:t>
            </a:r>
            <a:endParaRPr lang="en-US">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303714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 shot of a computer code&#10;&#10;Description automatically generated">
            <a:extLst>
              <a:ext uri="{FF2B5EF4-FFF2-40B4-BE49-F238E27FC236}">
                <a16:creationId xmlns:a16="http://schemas.microsoft.com/office/drawing/2014/main" id="{1D2E8314-561E-603F-5791-119B15B5071F}"/>
              </a:ext>
            </a:extLst>
          </p:cNvPr>
          <p:cNvPicPr>
            <a:picLocks noChangeAspect="1"/>
          </p:cNvPicPr>
          <p:nvPr/>
        </p:nvPicPr>
        <p:blipFill>
          <a:blip r:embed="rId2"/>
          <a:stretch>
            <a:fillRect/>
          </a:stretch>
        </p:blipFill>
        <p:spPr>
          <a:xfrm>
            <a:off x="7091578" y="650656"/>
            <a:ext cx="4711446" cy="2876550"/>
          </a:xfrm>
          <a:prstGeom prst="rect">
            <a:avLst/>
          </a:prstGeom>
        </p:spPr>
      </p:pic>
      <p:pic>
        <p:nvPicPr>
          <p:cNvPr id="9" name="Picture 8" descr="A computer code with red and white text&#10;&#10;Description automatically generated">
            <a:extLst>
              <a:ext uri="{FF2B5EF4-FFF2-40B4-BE49-F238E27FC236}">
                <a16:creationId xmlns:a16="http://schemas.microsoft.com/office/drawing/2014/main" id="{80E4A9AA-8A2E-1504-BCAC-90B7D4EE9839}"/>
              </a:ext>
            </a:extLst>
          </p:cNvPr>
          <p:cNvPicPr>
            <a:picLocks noChangeAspect="1"/>
          </p:cNvPicPr>
          <p:nvPr/>
        </p:nvPicPr>
        <p:blipFill rotWithShape="1">
          <a:blip r:embed="rId3"/>
          <a:srcRect l="-14773" r="-284" b="-23171"/>
          <a:stretch/>
        </p:blipFill>
        <p:spPr>
          <a:xfrm>
            <a:off x="2997338" y="3917475"/>
            <a:ext cx="5950244" cy="3322821"/>
          </a:xfrm>
          <a:prstGeom prst="rect">
            <a:avLst/>
          </a:prstGeom>
        </p:spPr>
      </p:pic>
      <p:pic>
        <p:nvPicPr>
          <p:cNvPr id="12" name="Content Placeholder 11" descr="A diagram of polymorphic&#10;&#10;Description automatically generated">
            <a:extLst>
              <a:ext uri="{FF2B5EF4-FFF2-40B4-BE49-F238E27FC236}">
                <a16:creationId xmlns:a16="http://schemas.microsoft.com/office/drawing/2014/main" id="{47F5489B-3CB6-ADA1-BD30-AACD3DC08694}"/>
              </a:ext>
            </a:extLst>
          </p:cNvPr>
          <p:cNvPicPr>
            <a:picLocks noGrp="1" noChangeAspect="1"/>
          </p:cNvPicPr>
          <p:nvPr>
            <p:ph idx="1"/>
          </p:nvPr>
        </p:nvPicPr>
        <p:blipFill>
          <a:blip r:embed="rId4"/>
          <a:stretch>
            <a:fillRect/>
          </a:stretch>
        </p:blipFill>
        <p:spPr>
          <a:xfrm>
            <a:off x="921413" y="590598"/>
            <a:ext cx="4465859" cy="2988409"/>
          </a:xfrm>
        </p:spPr>
      </p:pic>
    </p:spTree>
    <p:extLst>
      <p:ext uri="{BB962C8B-B14F-4D97-AF65-F5344CB8AC3E}">
        <p14:creationId xmlns:p14="http://schemas.microsoft.com/office/powerpoint/2010/main" val="39255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C876-8650-9A8E-B6AB-2E843CF1BD33}"/>
              </a:ext>
            </a:extLst>
          </p:cNvPr>
          <p:cNvSpPr>
            <a:spLocks noGrp="1"/>
          </p:cNvSpPr>
          <p:nvPr>
            <p:ph type="title"/>
          </p:nvPr>
        </p:nvSpPr>
        <p:spPr>
          <a:xfrm>
            <a:off x="1979156" y="360299"/>
            <a:ext cx="9143998" cy="1020762"/>
          </a:xfrm>
        </p:spPr>
        <p:txBody>
          <a:bodyPr/>
          <a:lstStyle/>
          <a:p>
            <a:pPr algn="ctr"/>
            <a:r>
              <a:rPr lang="en-US" b="1" dirty="0">
                <a:latin typeface="Times New Roman"/>
                <a:cs typeface="Times New Roman"/>
              </a:rPr>
              <a:t>Benefits of OOPS</a:t>
            </a:r>
            <a:endParaRPr lang="en-US"/>
          </a:p>
        </p:txBody>
      </p:sp>
      <p:pic>
        <p:nvPicPr>
          <p:cNvPr id="10" name="Content Placeholder 9" descr="A diagram of different colored triangles&#10;&#10;Description automatically generated">
            <a:extLst>
              <a:ext uri="{FF2B5EF4-FFF2-40B4-BE49-F238E27FC236}">
                <a16:creationId xmlns:a16="http://schemas.microsoft.com/office/drawing/2014/main" id="{16897EFE-738B-BBE7-CCB8-A145064A46CE}"/>
              </a:ext>
            </a:extLst>
          </p:cNvPr>
          <p:cNvPicPr>
            <a:picLocks noGrp="1" noChangeAspect="1"/>
          </p:cNvPicPr>
          <p:nvPr>
            <p:ph idx="1"/>
          </p:nvPr>
        </p:nvPicPr>
        <p:blipFill rotWithShape="1">
          <a:blip r:embed="rId2"/>
          <a:srcRect l="9957" t="19615" r="13203" b="16154"/>
          <a:stretch/>
        </p:blipFill>
        <p:spPr>
          <a:xfrm>
            <a:off x="1517946" y="1718413"/>
            <a:ext cx="9153405" cy="4878014"/>
          </a:xfrm>
        </p:spPr>
      </p:pic>
    </p:spTree>
    <p:extLst>
      <p:ext uri="{BB962C8B-B14F-4D97-AF65-F5344CB8AC3E}">
        <p14:creationId xmlns:p14="http://schemas.microsoft.com/office/powerpoint/2010/main" val="428823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234C-ED4C-ABE2-22DB-F935E98878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60A9CA-506B-48DF-5E23-C80BA320697C}"/>
              </a:ext>
            </a:extLst>
          </p:cNvPr>
          <p:cNvSpPr>
            <a:spLocks noGrp="1"/>
          </p:cNvSpPr>
          <p:nvPr>
            <p:ph idx="1"/>
          </p:nvPr>
        </p:nvSpPr>
        <p:spPr>
          <a:xfrm>
            <a:off x="531812" y="1752600"/>
            <a:ext cx="11277600" cy="4876800"/>
          </a:xfrm>
        </p:spPr>
        <p:txBody>
          <a:bodyPr>
            <a:noAutofit/>
          </a:bodyPr>
          <a:lstStyle/>
          <a:p>
            <a:r>
              <a:rPr lang="en-US" sz="1800" b="1" dirty="0">
                <a:latin typeface="Times New Roman" panose="02020603050405020304" pitchFamily="18" charset="0"/>
                <a:cs typeface="Times New Roman" panose="02020603050405020304" pitchFamily="18" charset="0"/>
              </a:rPr>
              <a:t>Modularity:</a:t>
            </a:r>
            <a:r>
              <a:rPr lang="en-US" sz="1800" dirty="0">
                <a:latin typeface="Times New Roman" panose="02020603050405020304" pitchFamily="18" charset="0"/>
                <a:cs typeface="Times New Roman" panose="02020603050405020304" pitchFamily="18" charset="0"/>
              </a:rPr>
              <a:t> Encourages a modular structure by encapsulating data and behavior within objects.</a:t>
            </a:r>
          </a:p>
          <a:p>
            <a:r>
              <a:rPr lang="en-US" sz="1800" b="1" dirty="0">
                <a:latin typeface="Times New Roman" panose="02020603050405020304" pitchFamily="18" charset="0"/>
                <a:cs typeface="Times New Roman" panose="02020603050405020304" pitchFamily="18" charset="0"/>
              </a:rPr>
              <a:t>Reusability</a:t>
            </a:r>
            <a:r>
              <a:rPr lang="en-US" sz="1800" dirty="0">
                <a:latin typeface="Times New Roman" panose="02020603050405020304" pitchFamily="18" charset="0"/>
                <a:cs typeface="Times New Roman" panose="02020603050405020304" pitchFamily="18" charset="0"/>
              </a:rPr>
              <a:t>: Supports code reusability through the creation of classes and objects.</a:t>
            </a:r>
          </a:p>
          <a:p>
            <a:r>
              <a:rPr lang="en-US" sz="1800" b="1" dirty="0">
                <a:latin typeface="Times New Roman" panose="02020603050405020304" pitchFamily="18" charset="0"/>
                <a:cs typeface="Times New Roman" panose="02020603050405020304" pitchFamily="18" charset="0"/>
              </a:rPr>
              <a:t>Maintainability:</a:t>
            </a:r>
            <a:r>
              <a:rPr lang="en-US" sz="1800" dirty="0">
                <a:latin typeface="Times New Roman" panose="02020603050405020304" pitchFamily="18" charset="0"/>
                <a:cs typeface="Times New Roman" panose="02020603050405020304" pitchFamily="18" charset="0"/>
              </a:rPr>
              <a:t> Easier maintenance and updates due to encapsulation and modular design.</a:t>
            </a:r>
          </a:p>
          <a:p>
            <a:r>
              <a:rPr lang="en-US" sz="1800" b="1" dirty="0">
                <a:latin typeface="Times New Roman" panose="02020603050405020304" pitchFamily="18" charset="0"/>
                <a:cs typeface="Times New Roman" panose="02020603050405020304" pitchFamily="18" charset="0"/>
              </a:rPr>
              <a:t>Flexibility and Extensibility</a:t>
            </a:r>
            <a:r>
              <a:rPr lang="en-US" sz="1800" dirty="0">
                <a:latin typeface="Times New Roman" panose="02020603050405020304" pitchFamily="18" charset="0"/>
                <a:cs typeface="Times New Roman" panose="02020603050405020304" pitchFamily="18" charset="0"/>
              </a:rPr>
              <a:t>: Allows easy adaptation and extension of code through inheritance and polymorphism.</a:t>
            </a:r>
          </a:p>
          <a:p>
            <a:r>
              <a:rPr lang="en-US" sz="1800" b="1" dirty="0">
                <a:latin typeface="Times New Roman" panose="02020603050405020304" pitchFamily="18" charset="0"/>
                <a:cs typeface="Times New Roman" panose="02020603050405020304" pitchFamily="18" charset="0"/>
              </a:rPr>
              <a:t>Understandability</a:t>
            </a:r>
            <a:r>
              <a:rPr lang="en-US" sz="1800" dirty="0">
                <a:latin typeface="Times New Roman" panose="02020603050405020304" pitchFamily="18" charset="0"/>
                <a:cs typeface="Times New Roman" panose="02020603050405020304" pitchFamily="18" charset="0"/>
              </a:rPr>
              <a:t>: Models the real world, making the system's structure and behavior more intuitive.</a:t>
            </a:r>
          </a:p>
          <a:p>
            <a:r>
              <a:rPr lang="en-US" sz="1800" b="1" dirty="0">
                <a:latin typeface="Times New Roman" panose="02020603050405020304" pitchFamily="18" charset="0"/>
                <a:cs typeface="Times New Roman" panose="02020603050405020304" pitchFamily="18" charset="0"/>
              </a:rPr>
              <a:t>Encapsulation:</a:t>
            </a:r>
            <a:r>
              <a:rPr lang="en-US" sz="1800" dirty="0">
                <a:latin typeface="Times New Roman" panose="02020603050405020304" pitchFamily="18" charset="0"/>
                <a:cs typeface="Times New Roman" panose="02020603050405020304" pitchFamily="18" charset="0"/>
              </a:rPr>
              <a:t> Hides the internal details of objects, exposing only what is necessary.</a:t>
            </a:r>
          </a:p>
          <a:p>
            <a:r>
              <a:rPr lang="en-US" sz="1800" b="1" dirty="0">
                <a:latin typeface="Times New Roman" panose="02020603050405020304" pitchFamily="18" charset="0"/>
                <a:cs typeface="Times New Roman" panose="02020603050405020304" pitchFamily="18" charset="0"/>
              </a:rPr>
              <a:t>Abstraction</a:t>
            </a:r>
            <a:r>
              <a:rPr lang="en-US" sz="1800" dirty="0">
                <a:latin typeface="Times New Roman" panose="02020603050405020304" pitchFamily="18" charset="0"/>
                <a:cs typeface="Times New Roman" panose="02020603050405020304" pitchFamily="18" charset="0"/>
              </a:rPr>
              <a:t>: Simplifies complex systems by focusing on essential features and ignoring unnecessary details.</a:t>
            </a:r>
          </a:p>
          <a:p>
            <a:r>
              <a:rPr lang="en-US" sz="1800" b="1" dirty="0">
                <a:latin typeface="Times New Roman" panose="02020603050405020304" pitchFamily="18" charset="0"/>
                <a:cs typeface="Times New Roman" panose="02020603050405020304" pitchFamily="18" charset="0"/>
              </a:rPr>
              <a:t>Polymorphism:</a:t>
            </a:r>
            <a:r>
              <a:rPr lang="en-US" sz="1800" dirty="0">
                <a:latin typeface="Times New Roman" panose="02020603050405020304" pitchFamily="18" charset="0"/>
                <a:cs typeface="Times New Roman" panose="02020603050405020304" pitchFamily="18" charset="0"/>
              </a:rPr>
              <a:t> Enables objects of different types to be treated as objects of a common base type.</a:t>
            </a:r>
          </a:p>
          <a:p>
            <a:r>
              <a:rPr lang="en-US" sz="1800" b="1" dirty="0">
                <a:latin typeface="Times New Roman" panose="02020603050405020304" pitchFamily="18" charset="0"/>
                <a:cs typeface="Times New Roman" panose="02020603050405020304" pitchFamily="18" charset="0"/>
              </a:rPr>
              <a:t>Efficiency and Performance</a:t>
            </a:r>
            <a:r>
              <a:rPr lang="en-US" sz="1800" dirty="0">
                <a:latin typeface="Times New Roman" panose="02020603050405020304" pitchFamily="18" charset="0"/>
                <a:cs typeface="Times New Roman" panose="02020603050405020304" pitchFamily="18" charset="0"/>
              </a:rPr>
              <a:t>: Modern compilers and optimizations minimize potential overhead.</a:t>
            </a:r>
          </a:p>
          <a:p>
            <a:r>
              <a:rPr lang="en-US" sz="1800" b="1" dirty="0">
                <a:latin typeface="Times New Roman" panose="02020603050405020304" pitchFamily="18" charset="0"/>
                <a:cs typeface="Times New Roman" panose="02020603050405020304" pitchFamily="18" charset="0"/>
              </a:rPr>
              <a:t>Collaboration</a:t>
            </a:r>
            <a:r>
              <a:rPr lang="en-US" sz="1800" dirty="0">
                <a:latin typeface="Times New Roman" panose="02020603050405020304" pitchFamily="18" charset="0"/>
                <a:cs typeface="Times New Roman" panose="02020603050405020304" pitchFamily="18" charset="0"/>
              </a:rPr>
              <a:t>: Facilitates collaborative development by allowing teams to work on different modules simultaneously.</a:t>
            </a:r>
          </a:p>
        </p:txBody>
      </p:sp>
    </p:spTree>
    <p:extLst>
      <p:ext uri="{BB962C8B-B14F-4D97-AF65-F5344CB8AC3E}">
        <p14:creationId xmlns:p14="http://schemas.microsoft.com/office/powerpoint/2010/main" val="336677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48F4-C94F-600D-ABAE-1F5DE303CF48}"/>
              </a:ext>
            </a:extLst>
          </p:cNvPr>
          <p:cNvSpPr>
            <a:spLocks noGrp="1"/>
          </p:cNvSpPr>
          <p:nvPr>
            <p:ph type="title"/>
          </p:nvPr>
        </p:nvSpPr>
        <p:spPr/>
        <p:txBody>
          <a:bodyPr/>
          <a:lstStyle/>
          <a:p>
            <a:pPr algn="ctr"/>
            <a:r>
              <a:rPr lang="en-US" b="1" dirty="0">
                <a:latin typeface="Times New Roman"/>
                <a:cs typeface="Times New Roman"/>
              </a:rPr>
              <a:t>Real World Applications</a:t>
            </a:r>
            <a:endParaRPr lang="en-US" dirty="0"/>
          </a:p>
        </p:txBody>
      </p:sp>
      <p:sp>
        <p:nvSpPr>
          <p:cNvPr id="3" name="Content Placeholder 2">
            <a:extLst>
              <a:ext uri="{FF2B5EF4-FFF2-40B4-BE49-F238E27FC236}">
                <a16:creationId xmlns:a16="http://schemas.microsoft.com/office/drawing/2014/main" id="{16EFE660-8302-463D-BDBC-5A8584F72298}"/>
              </a:ext>
            </a:extLst>
          </p:cNvPr>
          <p:cNvSpPr>
            <a:spLocks noGrp="1"/>
          </p:cNvSpPr>
          <p:nvPr>
            <p:ph idx="1"/>
          </p:nvPr>
        </p:nvSpPr>
        <p:spPr>
          <a:xfrm>
            <a:off x="631250" y="1444925"/>
            <a:ext cx="11228173" cy="5000444"/>
          </a:xfrm>
        </p:spPr>
        <p:txBody>
          <a:bodyPr vert="horz" lIns="91440" tIns="45720" rIns="91440" bIns="45720" rtlCol="0" anchor="t">
            <a:noAutofit/>
          </a:bodyPr>
          <a:lstStyle/>
          <a:p>
            <a:r>
              <a:rPr lang="en-US" b="1" dirty="0">
                <a:latin typeface="Times New Roman"/>
                <a:ea typeface="+mn-lt"/>
                <a:cs typeface="+mn-lt"/>
              </a:rPr>
              <a:t>Game Development:</a:t>
            </a:r>
            <a:endParaRPr lang="en-US" dirty="0">
              <a:latin typeface="Times New Roman"/>
              <a:cs typeface="Times New Roman"/>
            </a:endParaRPr>
          </a:p>
          <a:p>
            <a:pPr lvl="1">
              <a:buFont typeface="Consolas" pitchFamily="34" charset="0"/>
              <a:buChar char="–"/>
            </a:pPr>
            <a:r>
              <a:rPr lang="en-US" sz="2400" b="1" dirty="0">
                <a:latin typeface="Times New Roman"/>
                <a:ea typeface="+mn-lt"/>
                <a:cs typeface="+mn-lt"/>
              </a:rPr>
              <a:t>Video Games:</a:t>
            </a:r>
            <a:r>
              <a:rPr lang="en-US" sz="2400" dirty="0">
                <a:solidFill>
                  <a:srgbClr val="D1D5DB"/>
                </a:solidFill>
                <a:latin typeface="Times New Roman"/>
                <a:ea typeface="+mn-lt"/>
                <a:cs typeface="+mn-lt"/>
              </a:rPr>
              <a:t> OOP is a key paradigm in the development of video games, where game entities, behaviors, and interactions are modeled as objects. Popular game engines like Unity (C#) and Unreal Engine (C++) heavily utilize OOP.</a:t>
            </a:r>
            <a:endParaRPr lang="en-US" sz="2400">
              <a:latin typeface="Times New Roman"/>
              <a:cs typeface="Times New Roman"/>
            </a:endParaRPr>
          </a:p>
          <a:p>
            <a:r>
              <a:rPr lang="en-US" b="1" dirty="0">
                <a:latin typeface="Times New Roman"/>
                <a:ea typeface="+mn-lt"/>
                <a:cs typeface="+mn-lt"/>
              </a:rPr>
              <a:t>Mobile App Development:</a:t>
            </a:r>
            <a:endParaRPr lang="en-US">
              <a:latin typeface="Times New Roman"/>
              <a:cs typeface="Times New Roman"/>
            </a:endParaRPr>
          </a:p>
          <a:p>
            <a:pPr lvl="1">
              <a:buFont typeface="Consolas" pitchFamily="34" charset="0"/>
              <a:buChar char="–"/>
            </a:pPr>
            <a:r>
              <a:rPr lang="en-US" sz="2400" b="1" dirty="0">
                <a:latin typeface="Times New Roman"/>
                <a:ea typeface="+mn-lt"/>
                <a:cs typeface="+mn-lt"/>
              </a:rPr>
              <a:t>iOS and Android Apps:</a:t>
            </a:r>
            <a:r>
              <a:rPr lang="en-US" sz="2400" dirty="0">
                <a:solidFill>
                  <a:srgbClr val="D1D5DB"/>
                </a:solidFill>
                <a:latin typeface="Times New Roman"/>
                <a:ea typeface="+mn-lt"/>
                <a:cs typeface="+mn-lt"/>
              </a:rPr>
              <a:t> OOP is fundamental in mobile app development for both iOS (Swift) and Android (Java/Kotlin). Mobile app architectures often rely on OOP principles for code organization.</a:t>
            </a:r>
            <a:endParaRPr lang="en-US" sz="2400" dirty="0">
              <a:latin typeface="Times New Roman"/>
              <a:cs typeface="Times New Roman"/>
            </a:endParaRPr>
          </a:p>
          <a:p>
            <a:r>
              <a:rPr lang="en-US" b="1" dirty="0">
                <a:latin typeface="Times New Roman"/>
                <a:ea typeface="+mn-lt"/>
                <a:cs typeface="+mn-lt"/>
              </a:rPr>
              <a:t>Financial Systems:</a:t>
            </a:r>
            <a:endParaRPr lang="en-US" dirty="0">
              <a:latin typeface="Times New Roman"/>
              <a:cs typeface="Times New Roman"/>
            </a:endParaRPr>
          </a:p>
          <a:p>
            <a:pPr lvl="1">
              <a:buFont typeface="Consolas" pitchFamily="34" charset="0"/>
              <a:buChar char="–"/>
            </a:pPr>
            <a:r>
              <a:rPr lang="en-US" sz="2400" b="1" dirty="0">
                <a:latin typeface="Times New Roman"/>
                <a:ea typeface="+mn-lt"/>
                <a:cs typeface="+mn-lt"/>
              </a:rPr>
              <a:t>Banking Systems:</a:t>
            </a:r>
            <a:r>
              <a:rPr lang="en-US" sz="2400" dirty="0">
                <a:solidFill>
                  <a:srgbClr val="D1D5DB"/>
                </a:solidFill>
                <a:latin typeface="Times New Roman"/>
                <a:ea typeface="+mn-lt"/>
                <a:cs typeface="+mn-lt"/>
              </a:rPr>
              <a:t> OOP is applied in the development of banking software for tasks such as managing customer accounts, processing transactions, and handling financial calculations.</a:t>
            </a:r>
            <a:endParaRPr lang="en-US" sz="2400" dirty="0">
              <a:latin typeface="Times New Roman"/>
              <a:cs typeface="Times New Roman"/>
            </a:endParaRPr>
          </a:p>
          <a:p>
            <a:pPr lvl="1">
              <a:buFont typeface="Consolas" pitchFamily="34" charset="0"/>
              <a:buChar char="–"/>
            </a:pPr>
            <a:endParaRPr lang="en-US" sz="2400">
              <a:latin typeface="Times New Roman"/>
              <a:cs typeface="Times New Roman"/>
            </a:endParaRPr>
          </a:p>
        </p:txBody>
      </p:sp>
    </p:spTree>
    <p:extLst>
      <p:ext uri="{BB962C8B-B14F-4D97-AF65-F5344CB8AC3E}">
        <p14:creationId xmlns:p14="http://schemas.microsoft.com/office/powerpoint/2010/main" val="353134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F4F2C-ABB5-01CB-D29F-98D7F749EDC9}"/>
              </a:ext>
            </a:extLst>
          </p:cNvPr>
          <p:cNvSpPr>
            <a:spLocks noGrp="1"/>
          </p:cNvSpPr>
          <p:nvPr>
            <p:ph idx="1"/>
          </p:nvPr>
        </p:nvSpPr>
        <p:spPr>
          <a:xfrm>
            <a:off x="271911" y="1689339"/>
            <a:ext cx="11918107" cy="4899804"/>
          </a:xfrm>
        </p:spPr>
        <p:txBody>
          <a:bodyPr vert="horz" lIns="91440" tIns="45720" rIns="91440" bIns="45720" rtlCol="0" anchor="t">
            <a:noAutofit/>
          </a:bodyPr>
          <a:lstStyle/>
          <a:p>
            <a:r>
              <a:rPr lang="en-US" b="1" dirty="0">
                <a:latin typeface="Times New Roman"/>
                <a:cs typeface="Times New Roman"/>
              </a:rPr>
              <a:t>Networking and Telecommunications:</a:t>
            </a:r>
            <a:endParaRPr lang="en-US" dirty="0">
              <a:latin typeface="Times New Roman"/>
              <a:cs typeface="Times New Roman"/>
            </a:endParaRPr>
          </a:p>
          <a:p>
            <a:pPr lvl="1">
              <a:buFont typeface="Consolas,monospace" pitchFamily="34" charset="0"/>
              <a:buChar char="–"/>
            </a:pPr>
            <a:r>
              <a:rPr lang="en-US" sz="2400" b="1" dirty="0">
                <a:latin typeface="Times New Roman"/>
                <a:cs typeface="Times New Roman"/>
              </a:rPr>
              <a:t>Telecommunication Systems:</a:t>
            </a:r>
            <a:r>
              <a:rPr lang="en-US" sz="2400" dirty="0">
                <a:solidFill>
                  <a:srgbClr val="D1D5DB"/>
                </a:solidFill>
                <a:latin typeface="Times New Roman"/>
                <a:cs typeface="Times New Roman"/>
              </a:rPr>
              <a:t> OOP is used in the design and development of telecommunication systems to model network components, communication protocols, and data transmission.</a:t>
            </a:r>
          </a:p>
          <a:p>
            <a:r>
              <a:rPr lang="en-US" b="1" dirty="0">
                <a:latin typeface="Times New Roman"/>
                <a:cs typeface="Times New Roman"/>
              </a:rPr>
              <a:t>Robotics:</a:t>
            </a:r>
            <a:endParaRPr lang="en-US" dirty="0">
              <a:latin typeface="Times New Roman"/>
              <a:cs typeface="Times New Roman"/>
            </a:endParaRPr>
          </a:p>
          <a:p>
            <a:pPr lvl="1">
              <a:buFont typeface="Consolas,monospace" pitchFamily="34" charset="0"/>
              <a:buChar char="–"/>
            </a:pPr>
            <a:r>
              <a:rPr lang="en-US" sz="2400" b="1" dirty="0">
                <a:latin typeface="Times New Roman"/>
                <a:cs typeface="Times New Roman"/>
              </a:rPr>
              <a:t>Robot Control Systems:</a:t>
            </a:r>
            <a:r>
              <a:rPr lang="en-US" sz="2400" dirty="0">
                <a:solidFill>
                  <a:srgbClr val="D1D5DB"/>
                </a:solidFill>
                <a:latin typeface="Times New Roman"/>
                <a:cs typeface="Times New Roman"/>
              </a:rPr>
              <a:t> OOP is applied in robotics for modeling the behavior and control of robotic systems, including sensors, actuators, and decision-making algorithms.</a:t>
            </a:r>
          </a:p>
          <a:p>
            <a:r>
              <a:rPr lang="en-US" b="1" dirty="0">
                <a:solidFill>
                  <a:srgbClr val="FFFFFF"/>
                </a:solidFill>
                <a:latin typeface="Times New Roman"/>
                <a:cs typeface="Times New Roman"/>
              </a:rPr>
              <a:t>Healthcare Systems:</a:t>
            </a:r>
            <a:endParaRPr lang="en-US" dirty="0">
              <a:solidFill>
                <a:srgbClr val="FFFFFF"/>
              </a:solidFill>
              <a:latin typeface="Times New Roman"/>
              <a:cs typeface="Times New Roman"/>
            </a:endParaRPr>
          </a:p>
          <a:p>
            <a:pPr lvl="1">
              <a:buFont typeface="Consolas,monospace" pitchFamily="34" charset="0"/>
              <a:buChar char="–"/>
            </a:pPr>
            <a:r>
              <a:rPr lang="en-US" sz="2400" b="1" dirty="0">
                <a:solidFill>
                  <a:srgbClr val="FFFFFF"/>
                </a:solidFill>
                <a:latin typeface="Times New Roman"/>
                <a:cs typeface="Times New Roman"/>
              </a:rPr>
              <a:t>Electronic Health Records (EHR):</a:t>
            </a:r>
            <a:r>
              <a:rPr lang="en-US" sz="2400" dirty="0">
                <a:solidFill>
                  <a:srgbClr val="D1D5DB"/>
                </a:solidFill>
                <a:latin typeface="Times New Roman"/>
                <a:cs typeface="Times New Roman"/>
              </a:rPr>
              <a:t> OOP is employed in healthcare systems to model patient information, medical records, and various healthcare entities.</a:t>
            </a:r>
          </a:p>
          <a:p>
            <a:pPr lvl="1">
              <a:buFont typeface="Consolas,monospace" pitchFamily="34" charset="0"/>
              <a:buChar char="–"/>
            </a:pPr>
            <a:endParaRPr lang="en-US" sz="2400" dirty="0">
              <a:solidFill>
                <a:srgbClr val="D1D5DB"/>
              </a:solidFill>
              <a:latin typeface="Times New Roman"/>
              <a:cs typeface="Times New Roman"/>
            </a:endParaRPr>
          </a:p>
          <a:p>
            <a:endParaRPr lang="en-US" dirty="0">
              <a:solidFill>
                <a:srgbClr val="FFFFFF"/>
              </a:solidFill>
            </a:endParaRPr>
          </a:p>
        </p:txBody>
      </p:sp>
    </p:spTree>
    <p:extLst>
      <p:ext uri="{BB962C8B-B14F-4D97-AF65-F5344CB8AC3E}">
        <p14:creationId xmlns:p14="http://schemas.microsoft.com/office/powerpoint/2010/main" val="111799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5AFD-798E-7ADD-0BA4-101E34D8A5C7}"/>
              </a:ext>
            </a:extLst>
          </p:cNvPr>
          <p:cNvSpPr>
            <a:spLocks noGrp="1"/>
          </p:cNvSpPr>
          <p:nvPr>
            <p:ph type="title"/>
          </p:nvPr>
        </p:nvSpPr>
        <p:spPr/>
        <p:txBody>
          <a:bodyPr/>
          <a:lstStyle/>
          <a:p>
            <a:pPr algn="ctr"/>
            <a:r>
              <a:rPr lang="en-US" b="1" dirty="0">
                <a:latin typeface="Times New Roman"/>
                <a:cs typeface="Times New Roman"/>
              </a:rPr>
              <a:t>Contents</a:t>
            </a:r>
            <a:endParaRPr lang="en-US"/>
          </a:p>
        </p:txBody>
      </p:sp>
      <p:sp>
        <p:nvSpPr>
          <p:cNvPr id="3" name="Content Placeholder 2">
            <a:extLst>
              <a:ext uri="{FF2B5EF4-FFF2-40B4-BE49-F238E27FC236}">
                <a16:creationId xmlns:a16="http://schemas.microsoft.com/office/drawing/2014/main" id="{57A5FA36-B730-9332-207A-90073DC26B23}"/>
              </a:ext>
            </a:extLst>
          </p:cNvPr>
          <p:cNvSpPr>
            <a:spLocks noGrp="1"/>
          </p:cNvSpPr>
          <p:nvPr>
            <p:ph idx="1"/>
          </p:nvPr>
        </p:nvSpPr>
        <p:spPr/>
        <p:txBody>
          <a:bodyPr vert="horz" lIns="91440" tIns="45720" rIns="91440" bIns="45720" rtlCol="0" anchor="t">
            <a:normAutofit/>
          </a:bodyPr>
          <a:lstStyle/>
          <a:p>
            <a:pPr marL="342900" indent="-342900" algn="just">
              <a:spcBef>
                <a:spcPts val="1000"/>
              </a:spcBef>
              <a:buFont typeface="Wingdings" pitchFamily="34" charset="0"/>
              <a:buChar char="v"/>
            </a:pPr>
            <a:r>
              <a:rPr lang="en-US" sz="1900" b="1" dirty="0">
                <a:latin typeface="Times New Roman"/>
                <a:cs typeface="Times New Roman"/>
              </a:rPr>
              <a:t>Need Of   Object-Oriented Programming</a:t>
            </a:r>
            <a:endParaRPr lang="en-US" sz="1900">
              <a:latin typeface="Times New Roman"/>
              <a:cs typeface="Times New Roman"/>
            </a:endParaRPr>
          </a:p>
          <a:p>
            <a:pPr marL="342900" indent="-342900" algn="just">
              <a:spcBef>
                <a:spcPts val="1000"/>
              </a:spcBef>
              <a:buFont typeface="Wingdings" pitchFamily="34" charset="0"/>
              <a:buChar char="v"/>
            </a:pPr>
            <a:r>
              <a:rPr lang="en-US" sz="1900" b="1" dirty="0">
                <a:latin typeface="Times New Roman"/>
                <a:cs typeface="Times New Roman"/>
              </a:rPr>
              <a:t>Difference between Procedural and Object Oriented</a:t>
            </a:r>
            <a:endParaRPr lang="en-US" sz="1900">
              <a:latin typeface="Times New Roman"/>
              <a:cs typeface="Times New Roman"/>
            </a:endParaRPr>
          </a:p>
          <a:p>
            <a:pPr marL="342900" indent="-342900" algn="just">
              <a:spcBef>
                <a:spcPts val="1000"/>
              </a:spcBef>
              <a:buFont typeface="Wingdings" pitchFamily="34" charset="0"/>
              <a:buChar char="v"/>
            </a:pPr>
            <a:r>
              <a:rPr lang="en-US" sz="1900" b="1" dirty="0">
                <a:latin typeface="Times New Roman"/>
                <a:cs typeface="Times New Roman"/>
              </a:rPr>
              <a:t>Object</a:t>
            </a:r>
            <a:endParaRPr lang="en-US" sz="1900">
              <a:latin typeface="Times New Roman"/>
              <a:cs typeface="Times New Roman"/>
            </a:endParaRPr>
          </a:p>
          <a:p>
            <a:pPr marL="342900" indent="-342900" algn="just">
              <a:spcBef>
                <a:spcPts val="1000"/>
              </a:spcBef>
              <a:buFont typeface="Wingdings" pitchFamily="34" charset="0"/>
              <a:buChar char="v"/>
            </a:pPr>
            <a:r>
              <a:rPr lang="en-US" sz="1900" b="1" dirty="0">
                <a:latin typeface="Times New Roman"/>
                <a:cs typeface="Times New Roman"/>
              </a:rPr>
              <a:t>Class</a:t>
            </a:r>
            <a:endParaRPr lang="en-US" sz="1900" dirty="0">
              <a:latin typeface="Times New Roman"/>
              <a:cs typeface="Times New Roman"/>
            </a:endParaRPr>
          </a:p>
          <a:p>
            <a:pPr algn="just">
              <a:spcBef>
                <a:spcPts val="1000"/>
              </a:spcBef>
              <a:buFont typeface="Wingdings" pitchFamily="34" charset="0"/>
              <a:buChar char="v"/>
            </a:pPr>
            <a:r>
              <a:rPr lang="en-US" sz="1900" b="1" dirty="0">
                <a:latin typeface="Times New Roman"/>
                <a:cs typeface="Times New Roman"/>
              </a:rPr>
              <a:t>Access Modifiers</a:t>
            </a:r>
            <a:endParaRPr lang="en-US" sz="1900">
              <a:latin typeface="Times New Roman"/>
              <a:cs typeface="Times New Roman"/>
            </a:endParaRPr>
          </a:p>
          <a:p>
            <a:pPr marL="342900" indent="-342900" algn="just">
              <a:spcBef>
                <a:spcPts val="1000"/>
              </a:spcBef>
              <a:buFont typeface="Wingdings" pitchFamily="34" charset="0"/>
              <a:buChar char="v"/>
            </a:pPr>
            <a:r>
              <a:rPr lang="en-US" sz="1900" b="1" dirty="0">
                <a:latin typeface="Times New Roman"/>
                <a:cs typeface="Times New Roman"/>
              </a:rPr>
              <a:t>Encapsulation</a:t>
            </a:r>
            <a:endParaRPr lang="en-US" sz="1900">
              <a:latin typeface="Times New Roman"/>
              <a:cs typeface="Times New Roman"/>
            </a:endParaRPr>
          </a:p>
          <a:p>
            <a:pPr marL="342900" indent="-342900" algn="just">
              <a:spcBef>
                <a:spcPts val="1000"/>
              </a:spcBef>
              <a:buFont typeface="Wingdings" pitchFamily="34" charset="0"/>
              <a:buChar char="v"/>
            </a:pPr>
            <a:r>
              <a:rPr lang="en-US" sz="1900" b="1" dirty="0">
                <a:latin typeface="Times New Roman"/>
                <a:cs typeface="Times New Roman"/>
              </a:rPr>
              <a:t>Abstraction</a:t>
            </a:r>
            <a:endParaRPr lang="en-US" sz="1900">
              <a:latin typeface="Times New Roman"/>
              <a:cs typeface="Times New Roman"/>
            </a:endParaRPr>
          </a:p>
          <a:p>
            <a:pPr marL="342900" indent="-342900" algn="just">
              <a:spcBef>
                <a:spcPts val="1000"/>
              </a:spcBef>
              <a:buFont typeface="Wingdings" pitchFamily="34" charset="0"/>
              <a:buChar char="v"/>
            </a:pPr>
            <a:r>
              <a:rPr lang="en-US" sz="1900" b="1" dirty="0">
                <a:latin typeface="Times New Roman"/>
                <a:cs typeface="Times New Roman"/>
              </a:rPr>
              <a:t>Inheritance</a:t>
            </a:r>
            <a:endParaRPr lang="en-US" sz="1900">
              <a:latin typeface="Times New Roman"/>
              <a:cs typeface="Times New Roman"/>
            </a:endParaRPr>
          </a:p>
          <a:p>
            <a:pPr marL="342900" indent="-342900" algn="just">
              <a:spcBef>
                <a:spcPts val="1000"/>
              </a:spcBef>
              <a:buFont typeface="Wingdings" pitchFamily="34" charset="0"/>
              <a:buChar char="v"/>
            </a:pPr>
            <a:r>
              <a:rPr lang="en-US" sz="1900" b="1" dirty="0">
                <a:latin typeface="Times New Roman"/>
                <a:cs typeface="Times New Roman"/>
              </a:rPr>
              <a:t>Polymorphism</a:t>
            </a:r>
            <a:endParaRPr lang="en-US" sz="1900">
              <a:latin typeface="Times New Roman"/>
              <a:cs typeface="Times New Roman"/>
            </a:endParaRPr>
          </a:p>
          <a:p>
            <a:pPr marL="342900" indent="-342900" algn="just">
              <a:spcBef>
                <a:spcPts val="1000"/>
              </a:spcBef>
              <a:buFont typeface="Wingdings" pitchFamily="34" charset="0"/>
              <a:buChar char="v"/>
            </a:pPr>
            <a:r>
              <a:rPr lang="en-US" sz="1900" b="1">
                <a:latin typeface="Times New Roman"/>
                <a:cs typeface="Times New Roman"/>
              </a:rPr>
              <a:t>Benefits of OOPS</a:t>
            </a:r>
            <a:endParaRPr lang="en-US" sz="1900" b="1" dirty="0">
              <a:latin typeface="Times New Roman"/>
              <a:cs typeface="Times New Roman"/>
            </a:endParaRPr>
          </a:p>
          <a:p>
            <a:pPr marL="342900" indent="-342900" algn="just">
              <a:spcBef>
                <a:spcPts val="1000"/>
              </a:spcBef>
              <a:buFont typeface="Wingdings" pitchFamily="34" charset="0"/>
              <a:buChar char="v"/>
            </a:pPr>
            <a:r>
              <a:rPr lang="en-US" sz="1900" b="1">
                <a:latin typeface="Times New Roman"/>
                <a:cs typeface="Times New Roman"/>
              </a:rPr>
              <a:t>Real World Applications</a:t>
            </a:r>
            <a:endParaRPr lang="en-US" sz="1900" b="1" dirty="0">
              <a:latin typeface="Times New Roman"/>
              <a:cs typeface="Times New Roman"/>
            </a:endParaRPr>
          </a:p>
          <a:p>
            <a:pPr marL="342900" indent="-342900" algn="just">
              <a:spcBef>
                <a:spcPts val="1000"/>
              </a:spcBef>
              <a:buFont typeface="Wingdings" pitchFamily="34" charset="0"/>
              <a:buChar char="v"/>
            </a:pPr>
            <a:endParaRPr lang="en-US" dirty="0">
              <a:latin typeface="Times New Roman"/>
              <a:cs typeface="Times New Roman"/>
            </a:endParaRPr>
          </a:p>
        </p:txBody>
      </p:sp>
    </p:spTree>
    <p:extLst>
      <p:ext uri="{BB962C8B-B14F-4D97-AF65-F5344CB8AC3E}">
        <p14:creationId xmlns:p14="http://schemas.microsoft.com/office/powerpoint/2010/main" val="101659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E8DD3E-F360-B5A1-6E80-71DBD308A0F3}"/>
              </a:ext>
            </a:extLst>
          </p:cNvPr>
          <p:cNvSpPr>
            <a:spLocks noGrp="1"/>
          </p:cNvSpPr>
          <p:nvPr>
            <p:ph idx="1"/>
          </p:nvPr>
        </p:nvSpPr>
        <p:spPr/>
        <p:txBody>
          <a:bodyPr vert="horz" lIns="91440" tIns="45720" rIns="91440" bIns="45720" rtlCol="0" anchor="t">
            <a:normAutofit/>
          </a:bodyPr>
          <a:lstStyle/>
          <a:p>
            <a:pPr marL="0" indent="0" algn="ctr">
              <a:buNone/>
            </a:pPr>
            <a:r>
              <a:rPr lang="en-US" dirty="0"/>
              <a:t>                  </a:t>
            </a:r>
            <a:r>
              <a:rPr lang="en-US" sz="7200" dirty="0">
                <a:latin typeface="Times New Roman"/>
                <a:cs typeface="Times New Roman"/>
              </a:rPr>
              <a:t>  </a:t>
            </a:r>
            <a:endParaRPr lang="en-US" dirty="0">
              <a:latin typeface="Corbel"/>
              <a:cs typeface="Times New Roman"/>
            </a:endParaRPr>
          </a:p>
          <a:p>
            <a:pPr marL="0" indent="0" algn="ctr">
              <a:buNone/>
            </a:pPr>
            <a:r>
              <a:rPr lang="en-US" sz="7200" dirty="0">
                <a:latin typeface="Times New Roman"/>
                <a:cs typeface="Times New Roman"/>
              </a:rPr>
              <a:t>THANK YOU</a:t>
            </a:r>
            <a:endParaRPr lang="en-US" dirty="0"/>
          </a:p>
        </p:txBody>
      </p:sp>
    </p:spTree>
    <p:extLst>
      <p:ext uri="{BB962C8B-B14F-4D97-AF65-F5344CB8AC3E}">
        <p14:creationId xmlns:p14="http://schemas.microsoft.com/office/powerpoint/2010/main" val="57974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4D9B-3E31-C5DB-3D60-06FC7A0B6272}"/>
              </a:ext>
            </a:extLst>
          </p:cNvPr>
          <p:cNvSpPr>
            <a:spLocks noGrp="1"/>
          </p:cNvSpPr>
          <p:nvPr>
            <p:ph type="title"/>
          </p:nvPr>
        </p:nvSpPr>
        <p:spPr>
          <a:xfrm>
            <a:off x="1151010" y="274638"/>
            <a:ext cx="9515402" cy="1020762"/>
          </a:xfrm>
        </p:spPr>
        <p:txBody>
          <a:bodyPr>
            <a:normAutofit/>
          </a:bodyPr>
          <a:lstStyle/>
          <a:p>
            <a:pPr algn="ctr"/>
            <a:r>
              <a:rPr lang="en-US" b="1" dirty="0">
                <a:latin typeface="Times New Roman"/>
                <a:cs typeface="Times New Roman"/>
              </a:rPr>
              <a:t>Need Of Object-Oriented Programming</a:t>
            </a:r>
            <a:endParaRPr lang="en-US"/>
          </a:p>
        </p:txBody>
      </p:sp>
      <p:sp>
        <p:nvSpPr>
          <p:cNvPr id="3" name="Content Placeholder 2">
            <a:extLst>
              <a:ext uri="{FF2B5EF4-FFF2-40B4-BE49-F238E27FC236}">
                <a16:creationId xmlns:a16="http://schemas.microsoft.com/office/drawing/2014/main" id="{19488836-CDE3-10CD-B164-B069EFE228B9}"/>
              </a:ext>
            </a:extLst>
          </p:cNvPr>
          <p:cNvSpPr>
            <a:spLocks noGrp="1"/>
          </p:cNvSpPr>
          <p:nvPr>
            <p:ph idx="1"/>
          </p:nvPr>
        </p:nvSpPr>
        <p:spPr>
          <a:xfrm>
            <a:off x="1072227" y="1713562"/>
            <a:ext cx="10550835" cy="4875298"/>
          </a:xfrm>
        </p:spPr>
        <p:txBody>
          <a:bodyPr vert="horz" lIns="91440" tIns="45720" rIns="91440" bIns="45720" rtlCol="0" anchor="t">
            <a:normAutofit/>
          </a:bodyPr>
          <a:lstStyle/>
          <a:p>
            <a:r>
              <a:rPr lang="en-US" dirty="0">
                <a:latin typeface="Times New Roman"/>
                <a:cs typeface="Times New Roman"/>
              </a:rPr>
              <a:t>Object Oriented Programming was developed due to some limitations of   Procedure Oriented Programming.</a:t>
            </a:r>
          </a:p>
          <a:p>
            <a:r>
              <a:rPr lang="en-US" dirty="0">
                <a:latin typeface="Times New Roman"/>
                <a:cs typeface="Times New Roman"/>
              </a:rPr>
              <a:t>Some procedural languages are C, Pascal, Basic, Fortran.</a:t>
            </a:r>
          </a:p>
          <a:p>
            <a:r>
              <a:rPr lang="en-US" dirty="0">
                <a:latin typeface="Times New Roman"/>
                <a:cs typeface="Times New Roman"/>
              </a:rPr>
              <a:t>In this  language main program is divided into functions and to access this we made all data items as global.</a:t>
            </a:r>
          </a:p>
          <a:p>
            <a:r>
              <a:rPr lang="en-US" dirty="0">
                <a:latin typeface="Times New Roman"/>
                <a:cs typeface="Times New Roman"/>
              </a:rPr>
              <a:t>We can access the data from one function to other which leads to less security.</a:t>
            </a:r>
          </a:p>
          <a:p>
            <a:r>
              <a:rPr lang="en-US" dirty="0">
                <a:latin typeface="Times New Roman"/>
                <a:cs typeface="Times New Roman"/>
              </a:rPr>
              <a:t>Similarly if the new data  is  to be added then all the function need to be modified to access the data.</a:t>
            </a:r>
          </a:p>
          <a:p>
            <a:r>
              <a:rPr lang="en-US" dirty="0">
                <a:latin typeface="Times New Roman"/>
                <a:cs typeface="Times New Roman"/>
              </a:rPr>
              <a:t>To overcome this issues we need object-oriented programming.</a:t>
            </a:r>
          </a:p>
          <a:p>
            <a:endParaRPr lang="en-US" dirty="0"/>
          </a:p>
        </p:txBody>
      </p:sp>
    </p:spTree>
    <p:extLst>
      <p:ext uri="{BB962C8B-B14F-4D97-AF65-F5344CB8AC3E}">
        <p14:creationId xmlns:p14="http://schemas.microsoft.com/office/powerpoint/2010/main" val="147761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7C2D-0D51-BBE3-6846-BC114AD65328}"/>
              </a:ext>
            </a:extLst>
          </p:cNvPr>
          <p:cNvSpPr>
            <a:spLocks noGrp="1"/>
          </p:cNvSpPr>
          <p:nvPr>
            <p:ph type="title"/>
          </p:nvPr>
        </p:nvSpPr>
        <p:spPr>
          <a:xfrm>
            <a:off x="847133" y="274638"/>
            <a:ext cx="9819279" cy="1020762"/>
          </a:xfrm>
        </p:spPr>
        <p:txBody>
          <a:bodyPr/>
          <a:lstStyle/>
          <a:p>
            <a:r>
              <a:rPr lang="en-US" b="1" dirty="0">
                <a:latin typeface="Times New Roman"/>
                <a:cs typeface="Times New Roman"/>
              </a:rPr>
              <a:t>Difference between Procedural and Object Oriented</a:t>
            </a:r>
            <a:endParaRPr lang="en-US" dirty="0">
              <a:latin typeface="Times New Roman"/>
              <a:cs typeface="Times New Roman"/>
            </a:endParaRPr>
          </a:p>
          <a:p>
            <a:endParaRPr lang="en-US" dirty="0"/>
          </a:p>
        </p:txBody>
      </p:sp>
      <p:pic>
        <p:nvPicPr>
          <p:cNvPr id="7" name="Content Placeholder 6" descr="A diagram of a function&#10;&#10;Description automatically generated">
            <a:extLst>
              <a:ext uri="{FF2B5EF4-FFF2-40B4-BE49-F238E27FC236}">
                <a16:creationId xmlns:a16="http://schemas.microsoft.com/office/drawing/2014/main" id="{4654C6AA-E46E-C965-51FC-DB075EEC9AF3}"/>
              </a:ext>
            </a:extLst>
          </p:cNvPr>
          <p:cNvPicPr>
            <a:picLocks noGrp="1" noChangeAspect="1"/>
          </p:cNvPicPr>
          <p:nvPr>
            <p:ph idx="1"/>
          </p:nvPr>
        </p:nvPicPr>
        <p:blipFill rotWithShape="1">
          <a:blip r:embed="rId2"/>
          <a:srcRect l="7143" t="17308" r="9957" b="8077"/>
          <a:stretch/>
        </p:blipFill>
        <p:spPr>
          <a:xfrm>
            <a:off x="528868" y="1415204"/>
            <a:ext cx="5565242" cy="5022810"/>
          </a:xfrm>
        </p:spPr>
      </p:pic>
      <p:pic>
        <p:nvPicPr>
          <p:cNvPr id="8" name="Picture 7" descr="Programming - L3 - Difference between POP and OOP (in Hindi) Offered by  Unacademy">
            <a:extLst>
              <a:ext uri="{FF2B5EF4-FFF2-40B4-BE49-F238E27FC236}">
                <a16:creationId xmlns:a16="http://schemas.microsoft.com/office/drawing/2014/main" id="{0545D02C-6649-BA52-642E-AB368DCA00EA}"/>
              </a:ext>
            </a:extLst>
          </p:cNvPr>
          <p:cNvPicPr>
            <a:picLocks noChangeAspect="1"/>
          </p:cNvPicPr>
          <p:nvPr/>
        </p:nvPicPr>
        <p:blipFill>
          <a:blip r:embed="rId3"/>
          <a:stretch>
            <a:fillRect/>
          </a:stretch>
        </p:blipFill>
        <p:spPr>
          <a:xfrm>
            <a:off x="6419885" y="1291632"/>
            <a:ext cx="5504465" cy="5400629"/>
          </a:xfrm>
          <a:prstGeom prst="rect">
            <a:avLst/>
          </a:prstGeom>
        </p:spPr>
      </p:pic>
    </p:spTree>
    <p:extLst>
      <p:ext uri="{BB962C8B-B14F-4D97-AF65-F5344CB8AC3E}">
        <p14:creationId xmlns:p14="http://schemas.microsoft.com/office/powerpoint/2010/main" val="354033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92C8-4797-6817-4B96-23F9B268644F}"/>
              </a:ext>
            </a:extLst>
          </p:cNvPr>
          <p:cNvSpPr>
            <a:spLocks noGrp="1"/>
          </p:cNvSpPr>
          <p:nvPr>
            <p:ph type="title"/>
          </p:nvPr>
        </p:nvSpPr>
        <p:spPr>
          <a:xfrm>
            <a:off x="1522414" y="274638"/>
            <a:ext cx="9143998" cy="625110"/>
          </a:xfrm>
        </p:spPr>
        <p:txBody>
          <a:bodyPr/>
          <a:lstStyle/>
          <a:p>
            <a:r>
              <a:rPr lang="en-US" dirty="0"/>
              <a:t>                 </a:t>
            </a:r>
            <a:r>
              <a:rPr lang="en-US" b="1" dirty="0">
                <a:latin typeface="Times New Roman"/>
                <a:cs typeface="Times New Roman"/>
              </a:rPr>
              <a:t>Objects</a:t>
            </a:r>
          </a:p>
        </p:txBody>
      </p:sp>
      <p:sp>
        <p:nvSpPr>
          <p:cNvPr id="3" name="Content Placeholder 2">
            <a:extLst>
              <a:ext uri="{FF2B5EF4-FFF2-40B4-BE49-F238E27FC236}">
                <a16:creationId xmlns:a16="http://schemas.microsoft.com/office/drawing/2014/main" id="{3875658D-A1AD-A963-ABE0-5D4DC51B6909}"/>
              </a:ext>
            </a:extLst>
          </p:cNvPr>
          <p:cNvSpPr>
            <a:spLocks noGrp="1"/>
          </p:cNvSpPr>
          <p:nvPr>
            <p:ph idx="1"/>
          </p:nvPr>
        </p:nvSpPr>
        <p:spPr>
          <a:xfrm>
            <a:off x="426326" y="1158968"/>
            <a:ext cx="11609321" cy="3887189"/>
          </a:xfrm>
        </p:spPr>
        <p:txBody>
          <a:bodyPr vert="horz" lIns="91440" tIns="45720" rIns="91440" bIns="45720" rtlCol="0" anchor="t">
            <a:normAutofit fontScale="92500" lnSpcReduction="10000"/>
          </a:bodyPr>
          <a:lstStyle/>
          <a:p>
            <a:pPr marL="0" indent="0">
              <a:buNone/>
            </a:pPr>
            <a:r>
              <a:rPr lang="en-US" dirty="0">
                <a:solidFill>
                  <a:srgbClr val="D1D5DB"/>
                </a:solidFill>
                <a:latin typeface="Times New Roman"/>
                <a:ea typeface="+mn-lt"/>
                <a:cs typeface="+mn-lt"/>
              </a:rPr>
              <a:t>     </a:t>
            </a:r>
            <a:endParaRPr lang="en-US" dirty="0">
              <a:solidFill>
                <a:srgbClr val="D1D5DB"/>
              </a:solidFill>
              <a:latin typeface="Times New Roman"/>
              <a:cs typeface="Times New Roman"/>
            </a:endParaRPr>
          </a:p>
          <a:p>
            <a:r>
              <a:rPr lang="en-US" b="1" dirty="0">
                <a:latin typeface="Times New Roman"/>
                <a:ea typeface="+mn-lt"/>
                <a:cs typeface="+mn-lt"/>
              </a:rPr>
              <a:t>Object:</a:t>
            </a:r>
            <a:r>
              <a:rPr lang="en-US" dirty="0">
                <a:solidFill>
                  <a:srgbClr val="D1D5DB"/>
                </a:solidFill>
                <a:latin typeface="Times New Roman"/>
                <a:ea typeface="+mn-lt"/>
                <a:cs typeface="+mn-lt"/>
              </a:rPr>
              <a:t> An object is an instance of a class. It is physical as well as logical entity.</a:t>
            </a:r>
            <a:r>
              <a:rPr lang="en-US" dirty="0">
                <a:solidFill>
                  <a:srgbClr val="D1D5DB"/>
                </a:solidFill>
                <a:latin typeface="Times New Roman"/>
                <a:ea typeface="+mn-lt"/>
                <a:cs typeface="Times New Roman"/>
              </a:rPr>
              <a:t> It is a fundamental unit comprising both data (state) and behaviors (methods/functions) that operate on that data. </a:t>
            </a:r>
            <a:endParaRPr lang="en-US" dirty="0">
              <a:solidFill>
                <a:srgbClr val="D1D5DB"/>
              </a:solidFill>
              <a:latin typeface="Times New Roman"/>
              <a:ea typeface="+mn-lt"/>
              <a:cs typeface="+mn-lt"/>
            </a:endParaRPr>
          </a:p>
          <a:p>
            <a:r>
              <a:rPr lang="en-US" b="1" dirty="0">
                <a:latin typeface="Times New Roman"/>
                <a:ea typeface="+mn-lt"/>
                <a:cs typeface="+mn-lt"/>
              </a:rPr>
              <a:t>State of Object:</a:t>
            </a:r>
            <a:r>
              <a:rPr lang="en-US" dirty="0">
                <a:solidFill>
                  <a:srgbClr val="D1D5DB"/>
                </a:solidFill>
                <a:latin typeface="Times New Roman"/>
                <a:ea typeface="+mn-lt"/>
                <a:cs typeface="+mn-lt"/>
              </a:rPr>
              <a:t> The state of an object refers to the values stored in its attributes or properties at a given time. </a:t>
            </a:r>
            <a:endParaRPr lang="en-US">
              <a:solidFill>
                <a:srgbClr val="D1D5DB"/>
              </a:solidFill>
              <a:latin typeface="Times New Roman"/>
              <a:cs typeface="Times New Roman"/>
            </a:endParaRPr>
          </a:p>
          <a:p>
            <a:r>
              <a:rPr lang="en-US" b="1" dirty="0">
                <a:latin typeface="Times New Roman"/>
                <a:ea typeface="+mn-lt"/>
                <a:cs typeface="+mn-lt"/>
              </a:rPr>
              <a:t>Behavior of Object:</a:t>
            </a:r>
            <a:r>
              <a:rPr lang="en-US" dirty="0">
                <a:solidFill>
                  <a:srgbClr val="D1D5DB"/>
                </a:solidFill>
                <a:latin typeface="Times New Roman"/>
                <a:ea typeface="+mn-lt"/>
                <a:cs typeface="+mn-lt"/>
              </a:rPr>
              <a:t> Behavior represents what an object can do. It comprises the methods or functions associated with the object that define its actions or operations. </a:t>
            </a:r>
          </a:p>
          <a:p>
            <a:r>
              <a:rPr lang="en-US" b="1" dirty="0">
                <a:latin typeface="Times New Roman"/>
                <a:ea typeface="+mn-lt"/>
                <a:cs typeface="+mn-lt"/>
              </a:rPr>
              <a:t>Identity of Object:</a:t>
            </a:r>
            <a:r>
              <a:rPr lang="en-US" dirty="0">
                <a:solidFill>
                  <a:srgbClr val="D1D5DB"/>
                </a:solidFill>
                <a:latin typeface="Times New Roman"/>
                <a:ea typeface="+mn-lt"/>
                <a:cs typeface="+mn-lt"/>
              </a:rPr>
              <a:t> The identity of an object distinguishes it from other objects, even if they have the same state.</a:t>
            </a:r>
            <a:endParaRPr lang="en-US">
              <a:solidFill>
                <a:srgbClr val="D1D5DB"/>
              </a:solidFill>
              <a:latin typeface="Times New Roman"/>
              <a:cs typeface="Times New Roman"/>
            </a:endParaRPr>
          </a:p>
          <a:p>
            <a:endParaRPr lang="en-US" dirty="0">
              <a:latin typeface="Times New Roman"/>
              <a:cs typeface="Times New Roman"/>
            </a:endParaRPr>
          </a:p>
        </p:txBody>
      </p:sp>
      <p:pic>
        <p:nvPicPr>
          <p:cNvPr id="4" name="Picture 3" descr="A diagram of a dog&#10;&#10;Description automatically generated">
            <a:extLst>
              <a:ext uri="{FF2B5EF4-FFF2-40B4-BE49-F238E27FC236}">
                <a16:creationId xmlns:a16="http://schemas.microsoft.com/office/drawing/2014/main" id="{1492A1F6-503F-3DFB-570B-BE2536969D30}"/>
              </a:ext>
            </a:extLst>
          </p:cNvPr>
          <p:cNvPicPr>
            <a:picLocks noChangeAspect="1"/>
          </p:cNvPicPr>
          <p:nvPr/>
        </p:nvPicPr>
        <p:blipFill rotWithShape="1">
          <a:blip r:embed="rId2"/>
          <a:srcRect l="10526" t="7292" r="14605" b="5729"/>
          <a:stretch/>
        </p:blipFill>
        <p:spPr>
          <a:xfrm>
            <a:off x="6528599" y="4847657"/>
            <a:ext cx="3682952" cy="1878023"/>
          </a:xfrm>
          <a:prstGeom prst="rect">
            <a:avLst/>
          </a:prstGeom>
        </p:spPr>
      </p:pic>
    </p:spTree>
    <p:extLst>
      <p:ext uri="{BB962C8B-B14F-4D97-AF65-F5344CB8AC3E}">
        <p14:creationId xmlns:p14="http://schemas.microsoft.com/office/powerpoint/2010/main" val="260397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10D7-7600-1B80-6294-BC6DAC995BF4}"/>
              </a:ext>
            </a:extLst>
          </p:cNvPr>
          <p:cNvSpPr>
            <a:spLocks noGrp="1"/>
          </p:cNvSpPr>
          <p:nvPr>
            <p:ph type="title"/>
          </p:nvPr>
        </p:nvSpPr>
        <p:spPr/>
        <p:txBody>
          <a:bodyPr/>
          <a:lstStyle/>
          <a:p>
            <a:pPr algn="ctr"/>
            <a:r>
              <a:rPr lang="en-US" b="1">
                <a:latin typeface="Times New Roman"/>
                <a:cs typeface="Times New Roman"/>
              </a:rPr>
              <a:t>Class</a:t>
            </a:r>
            <a:endParaRPr lang="en-US"/>
          </a:p>
        </p:txBody>
      </p:sp>
      <p:sp>
        <p:nvSpPr>
          <p:cNvPr id="6" name="Content Placeholder 5">
            <a:extLst>
              <a:ext uri="{FF2B5EF4-FFF2-40B4-BE49-F238E27FC236}">
                <a16:creationId xmlns:a16="http://schemas.microsoft.com/office/drawing/2014/main" id="{1F751857-D905-E106-6A16-151822F9672F}"/>
              </a:ext>
            </a:extLst>
          </p:cNvPr>
          <p:cNvSpPr>
            <a:spLocks noGrp="1"/>
          </p:cNvSpPr>
          <p:nvPr>
            <p:ph idx="1"/>
          </p:nvPr>
        </p:nvSpPr>
        <p:spPr>
          <a:xfrm>
            <a:off x="914661" y="1720362"/>
            <a:ext cx="9751753" cy="4451838"/>
          </a:xfrm>
        </p:spPr>
        <p:txBody>
          <a:bodyPr vert="horz" lIns="91440" tIns="45720" rIns="91440" bIns="45720" rtlCol="0" anchor="t">
            <a:normAutofit/>
          </a:bodyPr>
          <a:lstStyle/>
          <a:p>
            <a:pPr>
              <a:lnSpc>
                <a:spcPct val="100000"/>
              </a:lnSpc>
              <a:spcBef>
                <a:spcPts val="600"/>
              </a:spcBef>
              <a:spcAft>
                <a:spcPts val="400"/>
              </a:spcAft>
            </a:pPr>
            <a:r>
              <a:rPr lang="en-US" dirty="0">
                <a:latin typeface="Times New Roman"/>
                <a:cs typeface="Times New Roman"/>
              </a:rPr>
              <a:t>A class is a group of objects which have common properties.</a:t>
            </a:r>
          </a:p>
          <a:p>
            <a:pPr>
              <a:lnSpc>
                <a:spcPct val="100000"/>
              </a:lnSpc>
              <a:spcBef>
                <a:spcPts val="600"/>
              </a:spcBef>
              <a:spcAft>
                <a:spcPts val="400"/>
              </a:spcAft>
            </a:pPr>
            <a:r>
              <a:rPr lang="en-US" dirty="0">
                <a:latin typeface="Times New Roman"/>
                <a:cs typeface="Times New Roman"/>
              </a:rPr>
              <a:t> It is a template or blueprint from which objects are created.</a:t>
            </a:r>
          </a:p>
          <a:p>
            <a:pPr>
              <a:lnSpc>
                <a:spcPct val="100000"/>
              </a:lnSpc>
              <a:spcBef>
                <a:spcPts val="600"/>
              </a:spcBef>
              <a:spcAft>
                <a:spcPts val="400"/>
              </a:spcAft>
            </a:pPr>
            <a:r>
              <a:rPr lang="en-US" dirty="0">
                <a:latin typeface="Times New Roman"/>
                <a:cs typeface="Times New Roman"/>
              </a:rPr>
              <a:t> It is a logical entity. </a:t>
            </a:r>
            <a:endParaRPr lang="en-US">
              <a:latin typeface="Times New Roman"/>
              <a:cs typeface="Times New Roman"/>
            </a:endParaRPr>
          </a:p>
        </p:txBody>
      </p:sp>
      <p:pic>
        <p:nvPicPr>
          <p:cNvPr id="7" name="Picture 6" descr="A diagram of cars and text&#10;&#10;Description automatically generated">
            <a:extLst>
              <a:ext uri="{FF2B5EF4-FFF2-40B4-BE49-F238E27FC236}">
                <a16:creationId xmlns:a16="http://schemas.microsoft.com/office/drawing/2014/main" id="{E77F36D7-4FAF-7757-AC44-5AF9FA8EB57C}"/>
              </a:ext>
            </a:extLst>
          </p:cNvPr>
          <p:cNvPicPr>
            <a:picLocks noChangeAspect="1"/>
          </p:cNvPicPr>
          <p:nvPr/>
        </p:nvPicPr>
        <p:blipFill>
          <a:blip r:embed="rId2"/>
          <a:stretch>
            <a:fillRect/>
          </a:stretch>
        </p:blipFill>
        <p:spPr>
          <a:xfrm>
            <a:off x="916671" y="3340225"/>
            <a:ext cx="4951217" cy="3287730"/>
          </a:xfrm>
          <a:prstGeom prst="rect">
            <a:avLst/>
          </a:prstGeom>
        </p:spPr>
      </p:pic>
      <p:pic>
        <p:nvPicPr>
          <p:cNvPr id="9" name="Picture 8" descr="A diagram of a class&#10;&#10;Description automatically generated">
            <a:extLst>
              <a:ext uri="{FF2B5EF4-FFF2-40B4-BE49-F238E27FC236}">
                <a16:creationId xmlns:a16="http://schemas.microsoft.com/office/drawing/2014/main" id="{4574FDFB-3755-604B-42E9-626CF4952FAF}"/>
              </a:ext>
            </a:extLst>
          </p:cNvPr>
          <p:cNvPicPr>
            <a:picLocks noChangeAspect="1"/>
          </p:cNvPicPr>
          <p:nvPr/>
        </p:nvPicPr>
        <p:blipFill rotWithShape="1">
          <a:blip r:embed="rId3"/>
          <a:srcRect l="4045" t="4808" r="13483" b="19551"/>
          <a:stretch/>
        </p:blipFill>
        <p:spPr>
          <a:xfrm>
            <a:off x="6649736" y="3417399"/>
            <a:ext cx="4956107" cy="3270140"/>
          </a:xfrm>
          <a:prstGeom prst="rect">
            <a:avLst/>
          </a:prstGeom>
        </p:spPr>
      </p:pic>
    </p:spTree>
    <p:extLst>
      <p:ext uri="{BB962C8B-B14F-4D97-AF65-F5344CB8AC3E}">
        <p14:creationId xmlns:p14="http://schemas.microsoft.com/office/powerpoint/2010/main" val="2948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D601-CD6A-4751-DA5E-4BF2CC3D2F1B}"/>
              </a:ext>
            </a:extLst>
          </p:cNvPr>
          <p:cNvSpPr>
            <a:spLocks noGrp="1"/>
          </p:cNvSpPr>
          <p:nvPr>
            <p:ph type="title"/>
          </p:nvPr>
        </p:nvSpPr>
        <p:spPr/>
        <p:txBody>
          <a:bodyPr/>
          <a:lstStyle/>
          <a:p>
            <a:r>
              <a:rPr lang="en-US" b="1" dirty="0">
                <a:latin typeface="Times New Roman"/>
                <a:cs typeface="Times New Roman"/>
              </a:rPr>
              <a:t>                          Access Modifiers</a:t>
            </a:r>
          </a:p>
        </p:txBody>
      </p:sp>
      <p:sp>
        <p:nvSpPr>
          <p:cNvPr id="3" name="Content Placeholder 2">
            <a:extLst>
              <a:ext uri="{FF2B5EF4-FFF2-40B4-BE49-F238E27FC236}">
                <a16:creationId xmlns:a16="http://schemas.microsoft.com/office/drawing/2014/main" id="{A6DA6BC2-B8B7-8AE5-46F6-C5F9E7EB187B}"/>
              </a:ext>
            </a:extLst>
          </p:cNvPr>
          <p:cNvSpPr>
            <a:spLocks noGrp="1"/>
          </p:cNvSpPr>
          <p:nvPr>
            <p:ph idx="1"/>
          </p:nvPr>
        </p:nvSpPr>
        <p:spPr>
          <a:xfrm>
            <a:off x="813368" y="1567169"/>
            <a:ext cx="11001023" cy="5156824"/>
          </a:xfrm>
        </p:spPr>
        <p:txBody>
          <a:bodyPr vert="horz" lIns="91440" tIns="45720" rIns="91440" bIns="45720" rtlCol="0" anchor="t">
            <a:normAutofit/>
          </a:bodyPr>
          <a:lstStyle/>
          <a:p>
            <a:pPr algn="just">
              <a:lnSpc>
                <a:spcPct val="100000"/>
              </a:lnSpc>
              <a:spcBef>
                <a:spcPts val="600"/>
              </a:spcBef>
              <a:spcAft>
                <a:spcPts val="400"/>
              </a:spcAft>
            </a:pPr>
            <a:r>
              <a:rPr lang="en-US" dirty="0">
                <a:latin typeface="Times New Roman"/>
                <a:cs typeface="Times New Roman"/>
              </a:rPr>
              <a:t>There are two types of modifiers in Java: </a:t>
            </a:r>
            <a:r>
              <a:rPr lang="en-US" b="1" dirty="0">
                <a:latin typeface="Times New Roman"/>
                <a:cs typeface="Times New Roman"/>
              </a:rPr>
              <a:t>access modifiers</a:t>
            </a:r>
            <a:r>
              <a:rPr lang="en-US" dirty="0">
                <a:latin typeface="Times New Roman"/>
                <a:cs typeface="Times New Roman"/>
              </a:rPr>
              <a:t> and </a:t>
            </a:r>
            <a:r>
              <a:rPr lang="en-US" b="1" dirty="0">
                <a:latin typeface="Times New Roman"/>
                <a:cs typeface="Times New Roman"/>
              </a:rPr>
              <a:t>non-access modifiers</a:t>
            </a:r>
            <a:r>
              <a:rPr lang="en-US" dirty="0">
                <a:latin typeface="Times New Roman"/>
                <a:cs typeface="Times New Roman"/>
              </a:rPr>
              <a:t>.</a:t>
            </a:r>
          </a:p>
          <a:p>
            <a:pPr algn="just">
              <a:lnSpc>
                <a:spcPct val="100000"/>
              </a:lnSpc>
              <a:spcBef>
                <a:spcPts val="600"/>
              </a:spcBef>
              <a:spcAft>
                <a:spcPts val="400"/>
              </a:spcAft>
            </a:pPr>
            <a:r>
              <a:rPr lang="en-US" dirty="0">
                <a:latin typeface="Times New Roman"/>
                <a:cs typeface="Times New Roman"/>
              </a:rPr>
              <a:t>The access modifiers in Java specifies the accessibility or scope of a field, method, constructor, or class.</a:t>
            </a:r>
          </a:p>
          <a:p>
            <a:pPr algn="just">
              <a:lnSpc>
                <a:spcPct val="100000"/>
              </a:lnSpc>
              <a:spcBef>
                <a:spcPts val="600"/>
              </a:spcBef>
              <a:spcAft>
                <a:spcPts val="400"/>
              </a:spcAft>
            </a:pPr>
            <a:r>
              <a:rPr lang="en-US" dirty="0">
                <a:latin typeface="Times New Roman"/>
                <a:cs typeface="Times New Roman"/>
              </a:rPr>
              <a:t>We can change the access level of fields, constructors, methods, and class by applying the access modifier on it.</a:t>
            </a:r>
          </a:p>
          <a:p>
            <a:pPr algn="just">
              <a:lnSpc>
                <a:spcPct val="100000"/>
              </a:lnSpc>
              <a:spcBef>
                <a:spcPts val="600"/>
              </a:spcBef>
              <a:spcAft>
                <a:spcPts val="400"/>
              </a:spcAft>
            </a:pPr>
            <a:endParaRPr lang="en-US" dirty="0">
              <a:latin typeface="Times New Roman"/>
              <a:cs typeface="Times New Roman"/>
            </a:endParaRPr>
          </a:p>
          <a:p>
            <a:endParaRPr lang="en-US" dirty="0"/>
          </a:p>
        </p:txBody>
      </p:sp>
      <p:pic>
        <p:nvPicPr>
          <p:cNvPr id="4" name="Picture 3" descr="Access Modifiers in Java with Examples and Best Practices | Java Hungry">
            <a:extLst>
              <a:ext uri="{FF2B5EF4-FFF2-40B4-BE49-F238E27FC236}">
                <a16:creationId xmlns:a16="http://schemas.microsoft.com/office/drawing/2014/main" id="{5DA8CDED-FAE9-98DB-DB45-F53CEB848583}"/>
              </a:ext>
            </a:extLst>
          </p:cNvPr>
          <p:cNvPicPr>
            <a:picLocks noChangeAspect="1"/>
          </p:cNvPicPr>
          <p:nvPr/>
        </p:nvPicPr>
        <p:blipFill>
          <a:blip r:embed="rId2"/>
          <a:stretch>
            <a:fillRect/>
          </a:stretch>
        </p:blipFill>
        <p:spPr>
          <a:xfrm>
            <a:off x="1215520" y="4241883"/>
            <a:ext cx="10161363" cy="2475769"/>
          </a:xfrm>
          <a:prstGeom prst="rect">
            <a:avLst/>
          </a:prstGeom>
        </p:spPr>
      </p:pic>
    </p:spTree>
    <p:extLst>
      <p:ext uri="{BB962C8B-B14F-4D97-AF65-F5344CB8AC3E}">
        <p14:creationId xmlns:p14="http://schemas.microsoft.com/office/powerpoint/2010/main" val="14345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194A-E9D7-4CC6-9752-4374377DEBFC}"/>
              </a:ext>
            </a:extLst>
          </p:cNvPr>
          <p:cNvSpPr>
            <a:spLocks noGrp="1"/>
          </p:cNvSpPr>
          <p:nvPr>
            <p:ph type="title"/>
          </p:nvPr>
        </p:nvSpPr>
        <p:spPr/>
        <p:txBody>
          <a:bodyPr/>
          <a:lstStyle/>
          <a:p>
            <a:r>
              <a:rPr lang="en-US" b="1" dirty="0">
                <a:latin typeface="Times New Roman"/>
                <a:cs typeface="Times New Roman"/>
              </a:rPr>
              <a:t>                                 Encapsulation</a:t>
            </a:r>
          </a:p>
        </p:txBody>
      </p:sp>
      <p:sp>
        <p:nvSpPr>
          <p:cNvPr id="3" name="Content Placeholder 2">
            <a:extLst>
              <a:ext uri="{FF2B5EF4-FFF2-40B4-BE49-F238E27FC236}">
                <a16:creationId xmlns:a16="http://schemas.microsoft.com/office/drawing/2014/main" id="{1F9DD70A-4A6F-1D3E-DE23-62343776FEB3}"/>
              </a:ext>
            </a:extLst>
          </p:cNvPr>
          <p:cNvSpPr>
            <a:spLocks noGrp="1"/>
          </p:cNvSpPr>
          <p:nvPr>
            <p:ph idx="1"/>
          </p:nvPr>
        </p:nvSpPr>
        <p:spPr>
          <a:xfrm>
            <a:off x="1522414" y="1905000"/>
            <a:ext cx="10193273" cy="4511615"/>
          </a:xfrm>
        </p:spPr>
        <p:txBody>
          <a:bodyPr vert="horz" lIns="91440" tIns="45720" rIns="91440" bIns="45720" rtlCol="0" anchor="t">
            <a:noAutofit/>
          </a:bodyPr>
          <a:lstStyle/>
          <a:p>
            <a:r>
              <a:rPr lang="en-US" dirty="0">
                <a:solidFill>
                  <a:srgbClr val="D1D5DB"/>
                </a:solidFill>
                <a:latin typeface="Times New Roman"/>
                <a:ea typeface="+mn-lt"/>
                <a:cs typeface="+mn-lt"/>
              </a:rPr>
              <a:t>Encapsulation is one of the fundamental principles of Object-Oriented Programming (OOP).</a:t>
            </a:r>
            <a:endParaRPr lang="en-US">
              <a:solidFill>
                <a:srgbClr val="FFFFFF"/>
              </a:solidFill>
              <a:latin typeface="Times New Roman"/>
              <a:ea typeface="+mn-lt"/>
              <a:cs typeface="+mn-lt"/>
            </a:endParaRPr>
          </a:p>
          <a:p>
            <a:r>
              <a:rPr lang="en-US" dirty="0">
                <a:solidFill>
                  <a:srgbClr val="D1D5DB"/>
                </a:solidFill>
                <a:latin typeface="Times New Roman"/>
                <a:ea typeface="+mn-lt"/>
                <a:cs typeface="+mn-lt"/>
              </a:rPr>
              <a:t> It refers to the bundling of data (attributes) and methods (functions) that operate on the data into a single unit known as an object. </a:t>
            </a:r>
            <a:endParaRPr lang="en-US">
              <a:solidFill>
                <a:srgbClr val="FFFFFF"/>
              </a:solidFill>
              <a:latin typeface="Times New Roman"/>
              <a:ea typeface="+mn-lt"/>
              <a:cs typeface="+mn-lt"/>
            </a:endParaRPr>
          </a:p>
          <a:p>
            <a:r>
              <a:rPr lang="en-US" dirty="0">
                <a:solidFill>
                  <a:srgbClr val="D1D5DB"/>
                </a:solidFill>
                <a:latin typeface="Times New Roman"/>
                <a:ea typeface="+mn-lt"/>
                <a:cs typeface="+mn-lt"/>
              </a:rPr>
              <a:t>The object's internal state is hidden from the outside, and access to it is restricted to specific methods, ensuring data integrity and security</a:t>
            </a:r>
            <a:endParaRPr lang="en-US">
              <a:solidFill>
                <a:srgbClr val="FFFFFF"/>
              </a:solidFill>
              <a:latin typeface="Times New Roman"/>
              <a:ea typeface="+mn-lt"/>
              <a:cs typeface="+mn-lt"/>
            </a:endParaRPr>
          </a:p>
          <a:p>
            <a:pPr>
              <a:lnSpc>
                <a:spcPct val="100000"/>
              </a:lnSpc>
              <a:spcBef>
                <a:spcPts val="600"/>
              </a:spcBef>
              <a:spcAft>
                <a:spcPts val="400"/>
              </a:spcAft>
            </a:pPr>
            <a:r>
              <a:rPr lang="en-US" b="1" dirty="0">
                <a:solidFill>
                  <a:srgbClr val="FFFFFF"/>
                </a:solidFill>
                <a:latin typeface="Times New Roman"/>
                <a:ea typeface="+mn-lt"/>
                <a:cs typeface="Times New Roman"/>
              </a:rPr>
              <a:t>To achieve encapsulation in Java −</a:t>
            </a:r>
            <a:endParaRPr lang="en-US" dirty="0">
              <a:solidFill>
                <a:srgbClr val="FFFFFF"/>
              </a:solidFill>
              <a:latin typeface="Times New Roman"/>
              <a:ea typeface="+mn-lt"/>
              <a:cs typeface="Times New Roman"/>
            </a:endParaRPr>
          </a:p>
          <a:p>
            <a:pPr>
              <a:lnSpc>
                <a:spcPct val="100000"/>
              </a:lnSpc>
              <a:spcBef>
                <a:spcPts val="600"/>
              </a:spcBef>
              <a:spcAft>
                <a:spcPts val="400"/>
              </a:spcAft>
            </a:pPr>
            <a:r>
              <a:rPr lang="en-US" dirty="0">
                <a:solidFill>
                  <a:srgbClr val="FFFFFF"/>
                </a:solidFill>
                <a:latin typeface="Times New Roman"/>
                <a:ea typeface="+mn-lt"/>
                <a:cs typeface="Times New Roman"/>
              </a:rPr>
              <a:t>Declare the variables of a class as private.</a:t>
            </a:r>
          </a:p>
          <a:p>
            <a:pPr>
              <a:lnSpc>
                <a:spcPct val="100000"/>
              </a:lnSpc>
              <a:spcBef>
                <a:spcPts val="600"/>
              </a:spcBef>
              <a:spcAft>
                <a:spcPts val="400"/>
              </a:spcAft>
            </a:pPr>
            <a:r>
              <a:rPr lang="en-US" dirty="0">
                <a:solidFill>
                  <a:srgbClr val="FFFFFF"/>
                </a:solidFill>
                <a:latin typeface="Times New Roman"/>
                <a:ea typeface="+mn-lt"/>
                <a:cs typeface="Times New Roman"/>
              </a:rPr>
              <a:t>Provide public setter and getter methods to modify and view the variables values.</a:t>
            </a:r>
            <a:r>
              <a:rPr lang="en-US" dirty="0">
                <a:solidFill>
                  <a:srgbClr val="D1D5DB"/>
                </a:solidFill>
                <a:latin typeface="Times New Roman"/>
                <a:ea typeface="+mn-lt"/>
                <a:cs typeface="Times New Roman"/>
              </a:rPr>
              <a:t>.</a:t>
            </a:r>
            <a:endParaRPr lang="en-US">
              <a:latin typeface="Times New Roman"/>
              <a:cs typeface="Times New Roman"/>
            </a:endParaRPr>
          </a:p>
        </p:txBody>
      </p:sp>
    </p:spTree>
    <p:extLst>
      <p:ext uri="{BB962C8B-B14F-4D97-AF65-F5344CB8AC3E}">
        <p14:creationId xmlns:p14="http://schemas.microsoft.com/office/powerpoint/2010/main" val="190973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up of a capsule&#10;&#10;Description automatically generated">
            <a:extLst>
              <a:ext uri="{FF2B5EF4-FFF2-40B4-BE49-F238E27FC236}">
                <a16:creationId xmlns:a16="http://schemas.microsoft.com/office/drawing/2014/main" id="{1BE9DD11-2717-19DB-3FFB-7904C4FD486F}"/>
              </a:ext>
            </a:extLst>
          </p:cNvPr>
          <p:cNvPicPr>
            <a:picLocks noGrp="1" noChangeAspect="1"/>
          </p:cNvPicPr>
          <p:nvPr>
            <p:ph idx="1"/>
          </p:nvPr>
        </p:nvPicPr>
        <p:blipFill rotWithShape="1">
          <a:blip r:embed="rId2"/>
          <a:srcRect l="-2832" t="317" r="46405" b="21587"/>
          <a:stretch/>
        </p:blipFill>
        <p:spPr>
          <a:xfrm>
            <a:off x="796638" y="1773157"/>
            <a:ext cx="5073980" cy="4212463"/>
          </a:xfrm>
        </p:spPr>
      </p:pic>
      <p:pic>
        <p:nvPicPr>
          <p:cNvPr id="5" name="Picture 4" descr="A diagram of a pill&#10;&#10;Description automatically generated">
            <a:extLst>
              <a:ext uri="{FF2B5EF4-FFF2-40B4-BE49-F238E27FC236}">
                <a16:creationId xmlns:a16="http://schemas.microsoft.com/office/drawing/2014/main" id="{09D0F4A0-2FB2-0904-71B1-E13FA17C0F08}"/>
              </a:ext>
            </a:extLst>
          </p:cNvPr>
          <p:cNvPicPr>
            <a:picLocks noChangeAspect="1"/>
          </p:cNvPicPr>
          <p:nvPr/>
        </p:nvPicPr>
        <p:blipFill>
          <a:blip r:embed="rId3"/>
          <a:stretch>
            <a:fillRect/>
          </a:stretch>
        </p:blipFill>
        <p:spPr>
          <a:xfrm>
            <a:off x="6609131" y="1770833"/>
            <a:ext cx="5060916" cy="4056391"/>
          </a:xfrm>
          <a:prstGeom prst="rect">
            <a:avLst/>
          </a:prstGeom>
        </p:spPr>
      </p:pic>
    </p:spTree>
    <p:extLst>
      <p:ext uri="{BB962C8B-B14F-4D97-AF65-F5344CB8AC3E}">
        <p14:creationId xmlns:p14="http://schemas.microsoft.com/office/powerpoint/2010/main" val="264761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A52FF4-E484-4953-8434-9402E3BE0AB5}">
  <ds:schemaRefs>
    <ds:schemaRef ds:uri="http://schemas.microsoft.com/sharepoint/v3/contenttype/forms"/>
  </ds:schemaRefs>
</ds:datastoreItem>
</file>

<file path=customXml/itemProps2.xml><?xml version="1.0" encoding="utf-8"?>
<ds:datastoreItem xmlns:ds="http://schemas.openxmlformats.org/officeDocument/2006/customXml" ds:itemID="{682B82EB-80D3-4DDB-9A53-0D22163B57B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5FC92C0-A33F-467F-A65D-AA0CE0BD2B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15</TotalTime>
  <Words>1206</Words>
  <Application>Microsoft Office PowerPoint</Application>
  <PresentationFormat>Custom</PresentationFormat>
  <Paragraphs>96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Consolas</vt:lpstr>
      <vt:lpstr>Consolas,monospace</vt:lpstr>
      <vt:lpstr>Corbel</vt:lpstr>
      <vt:lpstr>Times New Roman</vt:lpstr>
      <vt:lpstr>Wingdings</vt:lpstr>
      <vt:lpstr>Custom</vt:lpstr>
      <vt:lpstr>Object  Oriented  Programming                    Concepts</vt:lpstr>
      <vt:lpstr>Contents</vt:lpstr>
      <vt:lpstr>Need Of Object-Oriented Programming</vt:lpstr>
      <vt:lpstr>Difference between Procedural and Object Oriented </vt:lpstr>
      <vt:lpstr>                 Objects</vt:lpstr>
      <vt:lpstr>Class</vt:lpstr>
      <vt:lpstr>                          Access Modifiers</vt:lpstr>
      <vt:lpstr>                                 Encapsulation</vt:lpstr>
      <vt:lpstr>PowerPoint Presentation</vt:lpstr>
      <vt:lpstr>                                Data Hiding</vt:lpstr>
      <vt:lpstr>Abstraction</vt:lpstr>
      <vt:lpstr>Inheritance</vt:lpstr>
      <vt:lpstr>Types of Inheritance</vt:lpstr>
      <vt:lpstr>Polymorphism</vt:lpstr>
      <vt:lpstr>PowerPoint Presentation</vt:lpstr>
      <vt:lpstr>Benefits of OOPS</vt:lpstr>
      <vt:lpstr>PowerPoint Presentation</vt:lpstr>
      <vt:lpstr>Real World Applications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Himaja Geetha</cp:lastModifiedBy>
  <cp:revision>601</cp:revision>
  <dcterms:created xsi:type="dcterms:W3CDTF">2024-01-10T15:00:47Z</dcterms:created>
  <dcterms:modified xsi:type="dcterms:W3CDTF">2024-01-19T08:03:09Z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