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144" userDrawn="1">
          <p15:clr>
            <a:srgbClr val="000000"/>
          </p15:clr>
        </p15:guide>
        <p15:guide id="2" pos="7080" userDrawn="1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25" roundtripDataSignature="AMtx7mjEDm35zIIbjToEk925UsfaeVsLQ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953C"/>
    <a:srgbClr val="F8AC45"/>
    <a:srgbClr val="38FD3C"/>
    <a:srgbClr val="35DDDC"/>
    <a:srgbClr val="FA2C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00"/>
    <p:restoredTop sz="94787"/>
  </p:normalViewPr>
  <p:slideViewPr>
    <p:cSldViewPr snapToGrid="0">
      <p:cViewPr varScale="1">
        <p:scale>
          <a:sx n="142" d="100"/>
          <a:sy n="142" d="100"/>
        </p:scale>
        <p:origin x="520" y="176"/>
      </p:cViewPr>
      <p:guideLst>
        <p:guide orient="horz" pos="3144"/>
        <p:guide pos="7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2" name="Google Shape;132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0" name="Google Shape;140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6" name="Google Shape;14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2" name="Google Shape;152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9" name="Google Shape;159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6" name="Google Shape;166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2" name="Google Shape;172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8" name="Google Shape;178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756f34075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4" name="Google Shape;184;g756f34075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91" name="Google Shape;19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1" name="Google Shape;8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6" name="Google Shape;8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2" name="Google Shape;9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8" name="Google Shape;98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6" name="Google Shape;10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3" name="Google Shape;11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0" name="Google Shape;12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7" name="Google Shape;127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BRET N368S project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2192000" cy="6176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90"/>
              <a:t>Q: What is the molecular mechanism by which N368S changes cellular dissociation kinetics but leaves affinity unchanged?</a:t>
            </a:r>
            <a:endParaRPr/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N368S kinase domain shows faster dissociation rates from imatinib in vitro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endParaRPr sz="2590"/>
          </a:p>
          <a:p>
            <a:pPr marL="228600" lvl="0" indent="-64135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endParaRPr sz="2590"/>
          </a:p>
        </p:txBody>
      </p:sp>
      <p:sp>
        <p:nvSpPr>
          <p:cNvPr id="135" name="Google Shape;135;p24"/>
          <p:cNvSpPr txBox="1"/>
          <p:nvPr/>
        </p:nvSpPr>
        <p:spPr>
          <a:xfrm>
            <a:off x="4279126" y="6231816"/>
            <a:ext cx="4160100" cy="4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* p &lt; 0.05, ** p &lt; 0.01, *** p &lt; 0.001, **** p &lt; 0.0001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6" name="Google Shape;136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26476" y="1422766"/>
            <a:ext cx="3977032" cy="4656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59183" y="1422766"/>
            <a:ext cx="3878030" cy="46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2192000" cy="6176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90"/>
              <a:t>Q: What is the molecular mechanism by which N368S changes cellular dissociation kinetics but leaves affinity unchanged?</a:t>
            </a:r>
            <a:endParaRPr/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N368S KD has ~2-fold faster imatinib dissociation kinetics across pH range than wt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endParaRPr sz="2590"/>
          </a:p>
          <a:p>
            <a:pPr marL="228600" lvl="0" indent="-64135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endParaRPr sz="2590"/>
          </a:p>
        </p:txBody>
      </p:sp>
      <p:pic>
        <p:nvPicPr>
          <p:cNvPr id="143" name="Google Shape;143;p25" descr="Screen Shot 2019-10-29 at 10.37.24 A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25446" y="1235017"/>
            <a:ext cx="9144000" cy="41912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2192000" cy="6176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90"/>
              <a:t>Q: What is the molecular mechanism by which N368S changes cellular dissociation kinetics but leaves affinity unchanged?</a:t>
            </a:r>
            <a:endParaRPr/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N368S kinase domain has similar imatinib binding kinetics compared to wt</a:t>
            </a:r>
            <a:endParaRPr/>
          </a:p>
          <a:p>
            <a:pPr marL="228600" lvl="0" indent="-64135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endParaRPr sz="2590"/>
          </a:p>
        </p:txBody>
      </p:sp>
      <p:pic>
        <p:nvPicPr>
          <p:cNvPr id="149" name="Google Shape;149;p26" descr="Screen Shot 2019-11-12 at 8.46.46 A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49922" y="1340457"/>
            <a:ext cx="6094788" cy="44007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2192000" cy="6176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90"/>
              <a:t>Q: What is the molecular mechanism by which N368S changes cellular dissociation kinetics but leaves affinity unchanged?</a:t>
            </a:r>
            <a:endParaRPr/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N368S KD is not active unless activation loop phosphorylated</a:t>
            </a:r>
            <a:endParaRPr/>
          </a:p>
        </p:txBody>
      </p:sp>
      <p:pic>
        <p:nvPicPr>
          <p:cNvPr id="155" name="Google Shape;155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96234" y="957101"/>
            <a:ext cx="4160100" cy="5241851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7"/>
          <p:cNvSpPr txBox="1"/>
          <p:nvPr/>
        </p:nvSpPr>
        <p:spPr>
          <a:xfrm>
            <a:off x="3657585" y="6198950"/>
            <a:ext cx="4264500" cy="4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 p &lt; 0.05, ** p &lt; 0.01, *** p &lt; 0.001, **** p &lt; 0.0001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2192000" cy="6176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90"/>
              <a:t>Q: What is the molecular mechanism by which N368S changes cellular dissociation kinetics but leaves affinity unchanged?</a:t>
            </a:r>
            <a:endParaRPr/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220"/>
              <a:buChar char="•"/>
            </a:pPr>
            <a:r>
              <a:rPr lang="en-US" sz="2220">
                <a:solidFill>
                  <a:srgbClr val="FF0000"/>
                </a:solidFill>
              </a:rPr>
              <a:t>Important: What is the affinity of N368S KD for imatinib (e.g. via bosutinib competition)</a:t>
            </a:r>
            <a:endParaRPr sz="2220">
              <a:solidFill>
                <a:srgbClr val="FF0000"/>
              </a:solidFill>
            </a:endParaRPr>
          </a:p>
          <a:p>
            <a:pPr marL="228600" lvl="0" indent="-64135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endParaRPr sz="2590"/>
          </a:p>
        </p:txBody>
      </p:sp>
      <p:pic>
        <p:nvPicPr>
          <p:cNvPr id="162" name="Google Shape;162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76546" y="1802368"/>
            <a:ext cx="4483100" cy="2514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8"/>
          <p:cNvSpPr txBox="1"/>
          <p:nvPr/>
        </p:nvSpPr>
        <p:spPr>
          <a:xfrm>
            <a:off x="6834014" y="4827958"/>
            <a:ext cx="255647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Need to repeat pN368S</a:t>
            </a:r>
            <a:endParaRPr sz="1800" b="1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2192000" cy="6176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90"/>
              <a:t>Q: What is the molecular mechanism by which N368S changes cellular dissociation kinetics but leaves affinity unchanged?</a:t>
            </a:r>
            <a:endParaRPr/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N368S KD has similar stability as Abl wt</a:t>
            </a:r>
            <a:endParaRPr/>
          </a:p>
          <a:p>
            <a:pPr marL="228600" lvl="0" indent="-64135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endParaRPr sz="2590"/>
          </a:p>
        </p:txBody>
      </p:sp>
      <p:pic>
        <p:nvPicPr>
          <p:cNvPr id="169" name="Google Shape;169;p29" descr="Screen Shot 2019-11-12 at 8.29.03 AM.png"/>
          <p:cNvPicPr preferRelativeResize="0"/>
          <p:nvPr/>
        </p:nvPicPr>
        <p:blipFill rotWithShape="1">
          <a:blip r:embed="rId3">
            <a:alphaModFix/>
          </a:blip>
          <a:srcRect b="2930"/>
          <a:stretch/>
        </p:blipFill>
        <p:spPr>
          <a:xfrm>
            <a:off x="3600108" y="1755447"/>
            <a:ext cx="4864100" cy="3587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2192000" cy="6176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90"/>
              <a:t>Q: What is the molecular mechanism by which N368S changes cellular dissociation kinetics but leaves affinity unchanged?</a:t>
            </a:r>
            <a:endParaRPr/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pN368S KD has similar ATP Km as KD of pAbl wt and Abl wt.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endParaRPr sz="2590"/>
          </a:p>
          <a:p>
            <a:pPr marL="228600" lvl="0" indent="-64135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endParaRPr sz="2590"/>
          </a:p>
        </p:txBody>
      </p:sp>
      <p:pic>
        <p:nvPicPr>
          <p:cNvPr id="175" name="Google Shape;175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86300" y="1476360"/>
            <a:ext cx="2438400" cy="376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1"/>
          <p:cNvSpPr txBox="1">
            <a:spLocks noGrp="1"/>
          </p:cNvSpPr>
          <p:nvPr>
            <p:ph type="body" idx="1"/>
          </p:nvPr>
        </p:nvSpPr>
        <p:spPr>
          <a:xfrm>
            <a:off x="0" y="1"/>
            <a:ext cx="12192000" cy="2540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90"/>
              <a:t>Q: What is the molecular mechanism by which N368S changes cellular dissociation kinetics but leaves affinity unchanged?</a:t>
            </a:r>
            <a:endParaRPr/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220"/>
              <a:buChar char="•"/>
            </a:pPr>
            <a:r>
              <a:rPr lang="en-US" sz="2220">
                <a:solidFill>
                  <a:srgbClr val="000000"/>
                </a:solidFill>
              </a:rPr>
              <a:t>BCR-Abl N368S expressing BaF3 cells remain sensitive to imatinib.</a:t>
            </a:r>
            <a:endParaRPr sz="222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endParaRPr sz="2590"/>
          </a:p>
          <a:p>
            <a:pPr marL="228600" lvl="0" indent="-64135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endParaRPr sz="2590"/>
          </a:p>
        </p:txBody>
      </p:sp>
      <p:pic>
        <p:nvPicPr>
          <p:cNvPr id="181" name="Google Shape;18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2425" y="1468046"/>
            <a:ext cx="3162775" cy="438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756f340751_0_0"/>
          <p:cNvSpPr txBox="1">
            <a:spLocks noGrp="1"/>
          </p:cNvSpPr>
          <p:nvPr>
            <p:ph type="body" idx="1"/>
          </p:nvPr>
        </p:nvSpPr>
        <p:spPr>
          <a:xfrm>
            <a:off x="0" y="1"/>
            <a:ext cx="12192000" cy="25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90"/>
              <a:t>Q: What is the molecular mechanism by which N368S changes cellular dissociation kinetics but leaves affinity unchanged?</a:t>
            </a:r>
            <a:endParaRPr/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220"/>
              <a:buChar char="•"/>
            </a:pPr>
            <a:r>
              <a:rPr lang="en-US" sz="2220">
                <a:solidFill>
                  <a:srgbClr val="FF0000"/>
                </a:solidFill>
              </a:rPr>
              <a:t>Structure of N368S is ongoing</a:t>
            </a:r>
            <a:endParaRPr/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220"/>
              <a:buChar char="•"/>
            </a:pPr>
            <a:r>
              <a:rPr lang="en-US" sz="2220">
                <a:solidFill>
                  <a:srgbClr val="FF0000"/>
                </a:solidFill>
              </a:rPr>
              <a:t>NMR of N368S KD is ongoing</a:t>
            </a:r>
            <a:endParaRPr/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220"/>
              <a:buChar char="•"/>
            </a:pPr>
            <a:r>
              <a:rPr lang="en-US" sz="2220">
                <a:solidFill>
                  <a:srgbClr val="FF0000"/>
                </a:solidFill>
              </a:rPr>
              <a:t>N368D KD (MSKCC mutant database) - have DNA</a:t>
            </a:r>
            <a:endParaRPr sz="2220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endParaRPr sz="2590"/>
          </a:p>
          <a:p>
            <a:pPr marL="228600" lvl="0" indent="-64135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endParaRPr sz="2590"/>
          </a:p>
        </p:txBody>
      </p:sp>
      <p:pic>
        <p:nvPicPr>
          <p:cNvPr id="187" name="Google Shape;187;g756f340751_0_0" descr="Screen Shot 2019-11-11 at 3.25.06 P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94464" y="2899205"/>
            <a:ext cx="8276416" cy="3773072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g756f340751_0_0"/>
          <p:cNvSpPr txBox="1"/>
          <p:nvPr/>
        </p:nvSpPr>
        <p:spPr>
          <a:xfrm>
            <a:off x="5079713" y="2585725"/>
            <a:ext cx="1811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Crystal tray screen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To ask John:</a:t>
            </a:r>
            <a:endParaRPr b="1"/>
          </a:p>
        </p:txBody>
      </p:sp>
      <p:sp>
        <p:nvSpPr>
          <p:cNvPr id="194" name="Google Shape;194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Where are we with the simulations of N368S?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Are there any differences in the dynamic signatures of </a:t>
            </a:r>
            <a:r>
              <a:rPr lang="en-US" dirty="0" err="1"/>
              <a:t>Abl</a:t>
            </a:r>
            <a:r>
              <a:rPr lang="en-US" dirty="0"/>
              <a:t> N368S and </a:t>
            </a:r>
            <a:r>
              <a:rPr lang="en-US" dirty="0" err="1"/>
              <a:t>Abl</a:t>
            </a:r>
            <a:r>
              <a:rPr lang="en-US" dirty="0"/>
              <a:t> </a:t>
            </a:r>
            <a:r>
              <a:rPr lang="en-US" dirty="0" err="1"/>
              <a:t>wt</a:t>
            </a:r>
            <a:r>
              <a:rPr lang="en-US" dirty="0"/>
              <a:t>?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Any pointers at the mechanism of why N368S would dissociate faster from imatinib?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How is the DFG-in/out ratio in N368S relative to </a:t>
            </a:r>
            <a:r>
              <a:rPr lang="en-US" dirty="0" err="1"/>
              <a:t>wt</a:t>
            </a:r>
            <a:r>
              <a:rPr lang="en-US" dirty="0"/>
              <a:t>?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Any word from </a:t>
            </a:r>
            <a:r>
              <a:rPr lang="en-US" dirty="0" err="1"/>
              <a:t>Pratyush</a:t>
            </a:r>
            <a:r>
              <a:rPr lang="en-US" dirty="0"/>
              <a:t> regarding the dissociation kinetics?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2192000" cy="5770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Q: What fraction of imatinib resistance-associated mutations in patients are actually not binding to imatinib? (driver vs passenger of resistance)</a:t>
            </a:r>
            <a:endParaRPr dirty="0"/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~1/3 of imatinib resistance-associated mutations still bind imatinib (in HEK293 cells) with similar affinity as </a:t>
            </a:r>
            <a:r>
              <a:rPr lang="en-US" dirty="0" err="1"/>
              <a:t>Abl</a:t>
            </a:r>
            <a:r>
              <a:rPr lang="en-US" dirty="0"/>
              <a:t> </a:t>
            </a:r>
            <a:r>
              <a:rPr lang="en-US" dirty="0" err="1"/>
              <a:t>wt</a:t>
            </a:r>
            <a:r>
              <a:rPr lang="en-US" dirty="0"/>
              <a:t> (as per </a:t>
            </a:r>
            <a:r>
              <a:rPr lang="en-US" dirty="0" err="1"/>
              <a:t>nBRET</a:t>
            </a:r>
            <a:r>
              <a:rPr lang="en-US" dirty="0"/>
              <a:t> assay).</a:t>
            </a:r>
            <a:endParaRPr dirty="0"/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2/3 of imatinib resistance-associated mutations bind imatinib (in HEK293 cells) with weaker affinity than </a:t>
            </a:r>
            <a:r>
              <a:rPr lang="en-US" dirty="0" err="1"/>
              <a:t>Abl</a:t>
            </a:r>
            <a:r>
              <a:rPr lang="en-US" dirty="0"/>
              <a:t> </a:t>
            </a:r>
            <a:r>
              <a:rPr lang="en-US" dirty="0" err="1"/>
              <a:t>wt</a:t>
            </a:r>
            <a:r>
              <a:rPr lang="en-US" dirty="0"/>
              <a:t> (as per </a:t>
            </a:r>
            <a:r>
              <a:rPr lang="en-US" dirty="0" err="1"/>
              <a:t>nBRET</a:t>
            </a:r>
            <a:r>
              <a:rPr lang="en-US" dirty="0"/>
              <a:t> assay).</a:t>
            </a:r>
            <a:endParaRPr dirty="0"/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2/3 of mutants bind to </a:t>
            </a:r>
            <a:r>
              <a:rPr lang="en-US" dirty="0" err="1"/>
              <a:t>dasatinib</a:t>
            </a:r>
            <a:r>
              <a:rPr lang="en-US" dirty="0"/>
              <a:t>; 1/3 also don’t bind to </a:t>
            </a:r>
            <a:r>
              <a:rPr lang="en-US" dirty="0" err="1"/>
              <a:t>dasatinib</a:t>
            </a:r>
            <a:endParaRPr dirty="0"/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Mutations that don’t bind </a:t>
            </a:r>
            <a:r>
              <a:rPr lang="en-US" dirty="0" err="1"/>
              <a:t>dasatinib</a:t>
            </a:r>
            <a:r>
              <a:rPr lang="en-US" dirty="0"/>
              <a:t> also don’t bind imatinib (with few exceptions).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Q: Could mutations affect cellular binding kinetics of imatinib rather than binding affinity?</a:t>
            </a:r>
            <a:endParaRPr dirty="0"/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 err="1"/>
              <a:t>Abl</a:t>
            </a:r>
            <a:r>
              <a:rPr lang="en-US" dirty="0"/>
              <a:t> N368S (from COSMIC) binds imatinib with similar affinity but cellular dissociation kinetics are 3x faster than wt.</a:t>
            </a:r>
            <a:endParaRPr dirty="0"/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 dirty="0" err="1"/>
              <a:t>Abl</a:t>
            </a:r>
            <a:r>
              <a:rPr lang="en-US" dirty="0"/>
              <a:t> N368S (from COSMIC) binds </a:t>
            </a:r>
            <a:r>
              <a:rPr lang="en-US" dirty="0" err="1"/>
              <a:t>dasatinib</a:t>
            </a:r>
            <a:r>
              <a:rPr lang="en-US" dirty="0"/>
              <a:t> with similar affinity and cellular dissociation kinetics are similar to wt.</a:t>
            </a:r>
            <a:endParaRPr dirty="0"/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Three mutants had ~1.5- fold slower cellular imatinib dissociation kinetics, but similar </a:t>
            </a:r>
            <a:r>
              <a:rPr lang="en-US" dirty="0" err="1"/>
              <a:t>dasatinib</a:t>
            </a:r>
            <a:r>
              <a:rPr lang="en-US" dirty="0"/>
              <a:t> dissociation kinetics to wt.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2192000" cy="5770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Q: What fraction of imatinib resistance-associated mutations in patients are actually not binding to imatinib? (driver vs passenger of resistance)</a:t>
            </a:r>
            <a:endParaRPr/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~1/3 of imatinib resistance-associated mutations still bind imatinib (in HEK293 cells) with similar affinity as Abl wt (as per nBRET assay).</a:t>
            </a:r>
            <a:endParaRPr/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2/3 of imatinib resistance-associated mutations bind imatinib (in HEK293 cells) with weaker affinity than Abl wt (as per nBRET assay).</a:t>
            </a:r>
            <a:endParaRPr/>
          </a:p>
        </p:txBody>
      </p:sp>
      <p:pic>
        <p:nvPicPr>
          <p:cNvPr id="89" name="Google Shape;89;p18" descr="Screen Shot 2019-11-12 at 6.53.04 A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35569" y="2139152"/>
            <a:ext cx="5605464" cy="4718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2192000" cy="5770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Q: What fraction of imatinib resistance-associated mutations in patients are actually not binding to imatinib? (driver vs passenger of resistance)</a:t>
            </a:r>
            <a:endParaRPr/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2/3 of mutants bind to dasatinib; 1/3 also don’t bind to dasatinib</a:t>
            </a:r>
            <a:endParaRPr/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Mutations that don’t bind dasatinib also don’t bind imatinib (with few exceptions).</a:t>
            </a:r>
            <a:endParaRPr/>
          </a:p>
        </p:txBody>
      </p:sp>
      <p:pic>
        <p:nvPicPr>
          <p:cNvPr id="95" name="Google Shape;95;p19" descr="Screen Shot 2019-11-12 at 6.52.38 A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04064" y="1829586"/>
            <a:ext cx="5988808" cy="50284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2192000" cy="5770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Q: Could mutations affect cellular binding kinetics of imatinib rather than binding affinity?</a:t>
            </a:r>
            <a:endParaRPr/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Abl N368S (from COSMIC) binds imatinib with similar affinity but cellular dissociation kinetics are 3x faster than wt.</a:t>
            </a:r>
            <a:endParaRPr/>
          </a:p>
        </p:txBody>
      </p:sp>
      <p:pic>
        <p:nvPicPr>
          <p:cNvPr id="101" name="Google Shape;101;p20"/>
          <p:cNvPicPr preferRelativeResize="0"/>
          <p:nvPr/>
        </p:nvPicPr>
        <p:blipFill rotWithShape="1">
          <a:blip r:embed="rId3">
            <a:alphaModFix/>
          </a:blip>
          <a:srcRect r="70865"/>
          <a:stretch/>
        </p:blipFill>
        <p:spPr>
          <a:xfrm>
            <a:off x="1187105" y="1863774"/>
            <a:ext cx="3906409" cy="423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0"/>
          <p:cNvPicPr preferRelativeResize="0"/>
          <p:nvPr/>
        </p:nvPicPr>
        <p:blipFill rotWithShape="1">
          <a:blip r:embed="rId4">
            <a:alphaModFix/>
          </a:blip>
          <a:srcRect r="50805"/>
          <a:stretch/>
        </p:blipFill>
        <p:spPr>
          <a:xfrm>
            <a:off x="6124081" y="1728933"/>
            <a:ext cx="2793023" cy="4152076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0"/>
          <p:cNvSpPr txBox="1"/>
          <p:nvPr/>
        </p:nvSpPr>
        <p:spPr>
          <a:xfrm>
            <a:off x="3901650" y="6103050"/>
            <a:ext cx="1917600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**** , p &lt; 0.0001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18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1/2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ln2/</a:t>
            </a:r>
            <a:r>
              <a:rPr lang="en-US" sz="18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18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obs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2192000" cy="5770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Q: Could mutations affect cellular binding kinetics of imatinib rather than binding affinity?</a:t>
            </a:r>
            <a:endParaRPr/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Abl N368S (from COSMIC) binds dasatinib with similar affinity and cellular dissociation kinetics are similar to wt.</a:t>
            </a:r>
            <a:endParaRPr/>
          </a:p>
        </p:txBody>
      </p:sp>
      <p:pic>
        <p:nvPicPr>
          <p:cNvPr id="109" name="Google Shape;109;p21"/>
          <p:cNvPicPr preferRelativeResize="0"/>
          <p:nvPr/>
        </p:nvPicPr>
        <p:blipFill rotWithShape="1">
          <a:blip r:embed="rId3">
            <a:alphaModFix/>
          </a:blip>
          <a:srcRect l="49212" r="23162"/>
          <a:stretch/>
        </p:blipFill>
        <p:spPr>
          <a:xfrm>
            <a:off x="1463177" y="2146162"/>
            <a:ext cx="3368071" cy="40391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1"/>
          <p:cNvPicPr preferRelativeResize="0"/>
          <p:nvPr/>
        </p:nvPicPr>
        <p:blipFill rotWithShape="1">
          <a:blip r:embed="rId4">
            <a:alphaModFix/>
          </a:blip>
          <a:srcRect l="48487"/>
          <a:stretch/>
        </p:blipFill>
        <p:spPr>
          <a:xfrm>
            <a:off x="6018355" y="1988026"/>
            <a:ext cx="2871142" cy="41973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2192000" cy="5770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Q: Could mutations affect cellular binding kinetics of imatinib rather than binding affinity?</a:t>
            </a:r>
            <a:endParaRPr/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Three mutants had ~1.5- fold slower cellular imatinib dissociation kinetics, but similar dasatinib dissociation kinetics to wt.</a:t>
            </a:r>
            <a:endParaRPr/>
          </a:p>
        </p:txBody>
      </p:sp>
      <p:pic>
        <p:nvPicPr>
          <p:cNvPr id="116" name="Google Shape;116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97000" y="1231900"/>
            <a:ext cx="9385300" cy="43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2"/>
          <p:cNvSpPr txBox="1"/>
          <p:nvPr/>
        </p:nvSpPr>
        <p:spPr>
          <a:xfrm>
            <a:off x="3901650" y="6103050"/>
            <a:ext cx="1917600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 , p &lt; 0.05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18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1/2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ln2/</a:t>
            </a:r>
            <a:r>
              <a:rPr lang="en-US" sz="18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18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obs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"/>
          <p:cNvSpPr txBox="1">
            <a:spLocks noGrp="1"/>
          </p:cNvSpPr>
          <p:nvPr>
            <p:ph type="body" idx="1"/>
          </p:nvPr>
        </p:nvSpPr>
        <p:spPr>
          <a:xfrm>
            <a:off x="838200" y="558800"/>
            <a:ext cx="10515600" cy="5618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90"/>
              <a:t>Q: Are dasatinib dissociation kinetics affected by these mutations?</a:t>
            </a:r>
            <a:endParaRPr/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All mutants within 2-fold difference in dasatinib dissociation kinetics to wt.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endParaRPr sz="2590"/>
          </a:p>
          <a:p>
            <a:pPr marL="228600" lvl="0" indent="-64135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endParaRPr sz="2590"/>
          </a:p>
        </p:txBody>
      </p:sp>
      <p:pic>
        <p:nvPicPr>
          <p:cNvPr id="123" name="Google Shape;123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6074" y="1763949"/>
            <a:ext cx="9018200" cy="302637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3"/>
          <p:cNvSpPr txBox="1"/>
          <p:nvPr/>
        </p:nvSpPr>
        <p:spPr>
          <a:xfrm>
            <a:off x="4279126" y="6231816"/>
            <a:ext cx="4160100" cy="4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* p &lt; 0.05, ** p &lt; 0.01, *** p &lt; 0.001, **** p &lt; 0.0001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2192000" cy="6176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90" dirty="0"/>
              <a:t>Q: What is the molecular mechanism by which N368S changes cellular dissociation kinetics but leaves affinity unchanged?</a:t>
            </a:r>
            <a:endParaRPr dirty="0"/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 dirty="0"/>
              <a:t>N368S kinase domain shows faster dissociation rates from imatinib in vitro</a:t>
            </a:r>
            <a:endParaRPr dirty="0"/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 dirty="0"/>
              <a:t>N368S KD has ~2-fold faster imatinib dissociation kinetics across pH range than </a:t>
            </a:r>
            <a:r>
              <a:rPr lang="en-US" sz="2220" dirty="0" err="1"/>
              <a:t>wt</a:t>
            </a:r>
            <a:endParaRPr dirty="0"/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 dirty="0"/>
              <a:t>N368S kinase domain has similar imatinib binding kinetics compared to </a:t>
            </a:r>
            <a:r>
              <a:rPr lang="en-US" sz="2220" dirty="0" err="1"/>
              <a:t>wt</a:t>
            </a:r>
            <a:endParaRPr dirty="0"/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220"/>
              <a:buChar char="•"/>
            </a:pPr>
            <a:r>
              <a:rPr lang="en-US" sz="2220" dirty="0">
                <a:solidFill>
                  <a:srgbClr val="FF0000"/>
                </a:solidFill>
              </a:rPr>
              <a:t>Important: pH dependence of imatinib binding kinetics of N368S</a:t>
            </a:r>
            <a:endParaRPr sz="2220" dirty="0">
              <a:solidFill>
                <a:srgbClr val="FF0000"/>
              </a:solidFill>
            </a:endParaRPr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220"/>
              <a:buChar char="•"/>
            </a:pPr>
            <a:r>
              <a:rPr lang="en-US" sz="2220" dirty="0"/>
              <a:t>N368S KD is not active unless activation loop phosphorylated</a:t>
            </a:r>
            <a:endParaRPr sz="2000" dirty="0"/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220"/>
              <a:buChar char="•"/>
            </a:pPr>
            <a:r>
              <a:rPr lang="en-US" sz="2220" dirty="0">
                <a:solidFill>
                  <a:srgbClr val="FF0000"/>
                </a:solidFill>
              </a:rPr>
              <a:t>Important: What is the affinity of N368S KD for imatinib (e.g. via bosutinib competition)</a:t>
            </a:r>
            <a:endParaRPr sz="2220" dirty="0">
              <a:solidFill>
                <a:srgbClr val="FF0000"/>
              </a:solidFill>
            </a:endParaRPr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 dirty="0"/>
              <a:t>N368S KD has similar stability as </a:t>
            </a:r>
            <a:r>
              <a:rPr lang="en-US" sz="2220" dirty="0" err="1"/>
              <a:t>Abl</a:t>
            </a:r>
            <a:r>
              <a:rPr lang="en-US" sz="2220" dirty="0"/>
              <a:t> </a:t>
            </a:r>
            <a:r>
              <a:rPr lang="en-US" sz="2220" dirty="0" err="1"/>
              <a:t>wt</a:t>
            </a:r>
            <a:endParaRPr dirty="0"/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 dirty="0"/>
              <a:t>pN368S KD has similar ATP Km as KD of </a:t>
            </a:r>
            <a:r>
              <a:rPr lang="en-US" sz="2220" dirty="0" err="1"/>
              <a:t>pAbl</a:t>
            </a:r>
            <a:r>
              <a:rPr lang="en-US" sz="2220" dirty="0"/>
              <a:t> </a:t>
            </a:r>
            <a:r>
              <a:rPr lang="en-US" sz="2220" dirty="0" err="1"/>
              <a:t>wt</a:t>
            </a:r>
            <a:r>
              <a:rPr lang="en-US" sz="2220" dirty="0"/>
              <a:t> and </a:t>
            </a:r>
            <a:r>
              <a:rPr lang="en-US" sz="2220" dirty="0" err="1"/>
              <a:t>Abl</a:t>
            </a:r>
            <a:r>
              <a:rPr lang="en-US" sz="2220" dirty="0"/>
              <a:t> wt.</a:t>
            </a:r>
            <a:endParaRPr dirty="0"/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220"/>
              <a:buChar char="•"/>
            </a:pPr>
            <a:r>
              <a:rPr lang="en-US" sz="2220" dirty="0">
                <a:solidFill>
                  <a:srgbClr val="FF0000"/>
                </a:solidFill>
              </a:rPr>
              <a:t>Structure of N368S is ongoing</a:t>
            </a:r>
            <a:endParaRPr dirty="0"/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220"/>
              <a:buChar char="•"/>
            </a:pPr>
            <a:r>
              <a:rPr lang="en-US" sz="2220" dirty="0">
                <a:solidFill>
                  <a:srgbClr val="FF0000"/>
                </a:solidFill>
              </a:rPr>
              <a:t>Important: Cellular resistance of BCR-</a:t>
            </a:r>
            <a:r>
              <a:rPr lang="en-US" sz="2220" dirty="0" err="1">
                <a:solidFill>
                  <a:srgbClr val="FF0000"/>
                </a:solidFill>
              </a:rPr>
              <a:t>Abl</a:t>
            </a:r>
            <a:r>
              <a:rPr lang="en-US" sz="2220" dirty="0">
                <a:solidFill>
                  <a:srgbClr val="FF0000"/>
                </a:solidFill>
              </a:rPr>
              <a:t> N368S in BaF3 cells is ongoing</a:t>
            </a:r>
            <a:endParaRPr sz="2220" dirty="0">
              <a:solidFill>
                <a:srgbClr val="FF0000"/>
              </a:solidFill>
            </a:endParaRPr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220"/>
              <a:buChar char="•"/>
            </a:pPr>
            <a:r>
              <a:rPr lang="en-US" sz="2220" dirty="0">
                <a:solidFill>
                  <a:srgbClr val="FF0000"/>
                </a:solidFill>
              </a:rPr>
              <a:t>NMR of N368S KD is ongoing</a:t>
            </a:r>
            <a:endParaRPr dirty="0"/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220"/>
              <a:buChar char="•"/>
            </a:pPr>
            <a:r>
              <a:rPr lang="en-US" sz="2220" dirty="0">
                <a:solidFill>
                  <a:srgbClr val="FF0000"/>
                </a:solidFill>
              </a:rPr>
              <a:t>N368D KD (MSKCC mutant database) - have DNA</a:t>
            </a:r>
            <a:endParaRPr sz="2220" dirty="0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endParaRPr sz="2590" dirty="0"/>
          </a:p>
          <a:p>
            <a:pPr marL="228600" lvl="0" indent="-64135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endParaRPr sz="259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6867</TotalTime>
  <Words>1022</Words>
  <Application>Microsoft Macintosh PowerPoint</Application>
  <PresentationFormat>Widescreen</PresentationFormat>
  <Paragraphs>72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BRET N368S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 ask John: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BRET N368S project</dc:title>
  <dc:creator>Markus Seeliger</dc:creator>
  <cp:lastModifiedBy>Jiaye Guo</cp:lastModifiedBy>
  <cp:revision>11</cp:revision>
  <cp:lastPrinted>2020-03-31T20:38:12Z</cp:lastPrinted>
  <dcterms:created xsi:type="dcterms:W3CDTF">2019-11-11T21:09:57Z</dcterms:created>
  <dcterms:modified xsi:type="dcterms:W3CDTF">2020-04-08T15:21:29Z</dcterms:modified>
</cp:coreProperties>
</file>