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57" r:id="rId4"/>
    <p:sldId id="258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/>
    <p:restoredTop sz="94650"/>
  </p:normalViewPr>
  <p:slideViewPr>
    <p:cSldViewPr snapToGrid="0" snapToObjects="1" showGuides="1">
      <p:cViewPr varScale="1">
        <p:scale>
          <a:sx n="124" d="100"/>
          <a:sy n="124" d="100"/>
        </p:scale>
        <p:origin x="2320" y="168"/>
      </p:cViewPr>
      <p:guideLst>
        <p:guide orient="horz" pos="10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B621-68B7-2846-A7E6-A7008C6BC64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45D5-C599-624D-A142-321C69E5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E4ED4-4F8A-6C47-8063-FF03DED7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11171"/>
              </p:ext>
            </p:extLst>
          </p:nvPr>
        </p:nvGraphicFramePr>
        <p:xfrm>
          <a:off x="817245" y="911225"/>
          <a:ext cx="72009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47">
                  <a:extLst>
                    <a:ext uri="{9D8B030D-6E8A-4147-A177-3AD203B41FA5}">
                      <a16:colId xmlns:a16="http://schemas.microsoft.com/office/drawing/2014/main" val="476131119"/>
                    </a:ext>
                  </a:extLst>
                </a:gridCol>
                <a:gridCol w="778611">
                  <a:extLst>
                    <a:ext uri="{9D8B030D-6E8A-4147-A177-3AD203B41FA5}">
                      <a16:colId xmlns:a16="http://schemas.microsoft.com/office/drawing/2014/main" val="2994931183"/>
                    </a:ext>
                  </a:extLst>
                </a:gridCol>
                <a:gridCol w="1276650">
                  <a:extLst>
                    <a:ext uri="{9D8B030D-6E8A-4147-A177-3AD203B41FA5}">
                      <a16:colId xmlns:a16="http://schemas.microsoft.com/office/drawing/2014/main" val="985300614"/>
                    </a:ext>
                  </a:extLst>
                </a:gridCol>
                <a:gridCol w="1096651">
                  <a:extLst>
                    <a:ext uri="{9D8B030D-6E8A-4147-A177-3AD203B41FA5}">
                      <a16:colId xmlns:a16="http://schemas.microsoft.com/office/drawing/2014/main" val="2652862511"/>
                    </a:ext>
                  </a:extLst>
                </a:gridCol>
                <a:gridCol w="1012247">
                  <a:extLst>
                    <a:ext uri="{9D8B030D-6E8A-4147-A177-3AD203B41FA5}">
                      <a16:colId xmlns:a16="http://schemas.microsoft.com/office/drawing/2014/main" val="3261447859"/>
                    </a:ext>
                  </a:extLst>
                </a:gridCol>
                <a:gridCol w="710044">
                  <a:extLst>
                    <a:ext uri="{9D8B030D-6E8A-4147-A177-3AD203B41FA5}">
                      <a16:colId xmlns:a16="http://schemas.microsoft.com/office/drawing/2014/main" val="25049273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5040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PDBID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resolution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Dunbrack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6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2 residues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dasatinib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6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72FBF-0B09-EC4A-A896-1FF4CC4D4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7" r="30497"/>
          <a:stretch/>
        </p:blipFill>
        <p:spPr>
          <a:xfrm>
            <a:off x="342902" y="1465612"/>
            <a:ext cx="317555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DC069-C06A-5242-8E8D-C89A71BA83F0}"/>
              </a:ext>
            </a:extLst>
          </p:cNvPr>
          <p:cNvSpPr txBox="1"/>
          <p:nvPr/>
        </p:nvSpPr>
        <p:spPr>
          <a:xfrm>
            <a:off x="1672329" y="3647424"/>
            <a:ext cx="516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A2CFA"/>
                </a:solidFill>
              </a:rPr>
              <a:t>N368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48360-70A8-C24C-BD86-D72CB169CE42}"/>
              </a:ext>
            </a:extLst>
          </p:cNvPr>
          <p:cNvSpPr txBox="1"/>
          <p:nvPr/>
        </p:nvSpPr>
        <p:spPr>
          <a:xfrm>
            <a:off x="1127448" y="3292179"/>
            <a:ext cx="411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solidFill>
                  <a:srgbClr val="35DDDC"/>
                </a:solidFill>
              </a:rPr>
              <a:t>Phe</a:t>
            </a:r>
            <a:endParaRPr lang="en-US" sz="1350" b="1" dirty="0">
              <a:solidFill>
                <a:srgbClr val="35DDD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01FE0-FF65-894B-9367-83950B4D44FA}"/>
              </a:ext>
            </a:extLst>
          </p:cNvPr>
          <p:cNvSpPr txBox="1"/>
          <p:nvPr/>
        </p:nvSpPr>
        <p:spPr>
          <a:xfrm>
            <a:off x="2323683" y="3292179"/>
            <a:ext cx="411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8AC45"/>
                </a:solidFill>
              </a:rPr>
              <a:t>Asp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1A8AF-D545-FB44-B1BC-920A4177B2FE}"/>
              </a:ext>
            </a:extLst>
          </p:cNvPr>
          <p:cNvSpPr txBox="1"/>
          <p:nvPr/>
        </p:nvSpPr>
        <p:spPr>
          <a:xfrm>
            <a:off x="3518457" y="1554860"/>
            <a:ext cx="4553315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Key questions to ask:</a:t>
            </a:r>
          </a:p>
          <a:p>
            <a:endParaRPr lang="en-US" sz="1350" b="1" dirty="0"/>
          </a:p>
          <a:p>
            <a:pPr marL="257175" indent="-257175">
              <a:buAutoNum type="arabicPeriod"/>
            </a:pPr>
            <a:r>
              <a:rPr lang="en-US" sz="1350" dirty="0"/>
              <a:t>What are the possible dissociation pathways of imatinib from </a:t>
            </a:r>
            <a:r>
              <a:rPr lang="en-US" sz="1350" dirty="0" err="1"/>
              <a:t>Abl</a:t>
            </a:r>
            <a:r>
              <a:rPr lang="en-US" sz="1350" dirty="0"/>
              <a:t> 1?</a:t>
            </a:r>
          </a:p>
          <a:p>
            <a:r>
              <a:rPr lang="en-US" sz="1350" dirty="0"/>
              <a:t>  </a:t>
            </a:r>
          </a:p>
          <a:p>
            <a:r>
              <a:rPr lang="en-US" sz="1350" dirty="0"/>
              <a:t>    - </a:t>
            </a:r>
            <a:r>
              <a:rPr lang="en-US" sz="1350" b="1" dirty="0"/>
              <a:t>ATP channel</a:t>
            </a:r>
            <a:r>
              <a:rPr lang="en-US" sz="1350" dirty="0"/>
              <a:t> (Yang et al. 2009) </a:t>
            </a:r>
          </a:p>
          <a:p>
            <a:endParaRPr lang="en-US" sz="1350" dirty="0"/>
          </a:p>
          <a:p>
            <a:r>
              <a:rPr lang="en-US" sz="1350" dirty="0"/>
              <a:t>    - </a:t>
            </a:r>
            <a:r>
              <a:rPr lang="en-US" sz="1350" b="1" dirty="0"/>
              <a:t>allosteric pocket channel</a:t>
            </a:r>
            <a:r>
              <a:rPr lang="en-US" sz="1350" dirty="0"/>
              <a:t> (Sun et al. 2015)</a:t>
            </a:r>
          </a:p>
          <a:p>
            <a:endParaRPr lang="en-US" sz="1350" dirty="0"/>
          </a:p>
          <a:p>
            <a:r>
              <a:rPr lang="en-US" sz="1350" dirty="0"/>
              <a:t>    - </a:t>
            </a:r>
            <a:r>
              <a:rPr lang="en-US" sz="1350" b="1" dirty="0"/>
              <a:t>not presuming a particular unbinding pathway</a:t>
            </a:r>
            <a:r>
              <a:rPr lang="en-US" sz="1350" dirty="0"/>
              <a:t> (</a:t>
            </a:r>
            <a:r>
              <a:rPr lang="en-US" sz="1350" dirty="0" err="1"/>
              <a:t>Casasnovas</a:t>
            </a:r>
            <a:r>
              <a:rPr lang="en-US" sz="1350" dirty="0"/>
              <a:t> et al. 2017)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2. Are DFG-flips necessarily associated with the dissociation of imatinib?</a:t>
            </a:r>
          </a:p>
          <a:p>
            <a:endParaRPr lang="en-US" sz="1350" dirty="0"/>
          </a:p>
          <a:p>
            <a:r>
              <a:rPr lang="en-US" sz="1350" dirty="0"/>
              <a:t>    - </a:t>
            </a:r>
            <a:r>
              <a:rPr lang="en-US" sz="1350" b="1" dirty="0"/>
              <a:t>No</a:t>
            </a:r>
            <a:r>
              <a:rPr lang="en-US" sz="1350" dirty="0"/>
              <a:t> (DFG-out to DFG-in transition is not coupled with the dissociation of BIRB-796 (type II), </a:t>
            </a:r>
            <a:r>
              <a:rPr lang="en-US" sz="1350" dirty="0" err="1"/>
              <a:t>Casasnovas</a:t>
            </a:r>
            <a:r>
              <a:rPr lang="en-US" sz="1350" dirty="0"/>
              <a:t> et al. 2017)</a:t>
            </a:r>
          </a:p>
          <a:p>
            <a:endParaRPr lang="en-US" sz="1350" dirty="0"/>
          </a:p>
          <a:p>
            <a:r>
              <a:rPr lang="en-US" sz="1350" dirty="0"/>
              <a:t>    - </a:t>
            </a:r>
            <a:r>
              <a:rPr lang="en-US" sz="1350" b="1" dirty="0"/>
              <a:t>If yes</a:t>
            </a:r>
            <a:r>
              <a:rPr lang="en-US" sz="1350" dirty="0"/>
              <a:t> (our hypothesis): In N368S, the magenta group is less bulky so DFG-flip (indicated by black arrow) is more likely, which destabilizes the binding of imatinib.	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57FD8-9579-2C4C-9BC3-DB338409ADD9}"/>
              </a:ext>
            </a:extLst>
          </p:cNvPr>
          <p:cNvSpPr txBox="1"/>
          <p:nvPr/>
        </p:nvSpPr>
        <p:spPr>
          <a:xfrm>
            <a:off x="2358442" y="2858157"/>
            <a:ext cx="7538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38FD3C"/>
                </a:solidFill>
              </a:rPr>
              <a:t>imatinib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BAE8F-85DD-8140-9E93-004730AD6017}"/>
              </a:ext>
            </a:extLst>
          </p:cNvPr>
          <p:cNvSpPr txBox="1"/>
          <p:nvPr/>
        </p:nvSpPr>
        <p:spPr>
          <a:xfrm>
            <a:off x="2275457" y="2004861"/>
            <a:ext cx="7538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solidFill>
                  <a:schemeClr val="bg1">
                    <a:lumMod val="50000"/>
                  </a:schemeClr>
                </a:solidFill>
              </a:rPr>
              <a:t>Abl</a:t>
            </a:r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10F5D3AA-5345-3E47-A0F9-C8939CE33932}"/>
              </a:ext>
            </a:extLst>
          </p:cNvPr>
          <p:cNvSpPr/>
          <p:nvPr/>
        </p:nvSpPr>
        <p:spPr>
          <a:xfrm>
            <a:off x="1846129" y="3407594"/>
            <a:ext cx="371084" cy="17433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E4ED4-4F8A-6C47-8063-FF03DED7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34104"/>
              </p:ext>
            </p:extLst>
          </p:nvPr>
        </p:nvGraphicFramePr>
        <p:xfrm>
          <a:off x="637567" y="906372"/>
          <a:ext cx="7704668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6825428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7613111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94931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85300614"/>
                    </a:ext>
                  </a:extLst>
                </a:gridCol>
                <a:gridCol w="910664">
                  <a:extLst>
                    <a:ext uri="{9D8B030D-6E8A-4147-A177-3AD203B41FA5}">
                      <a16:colId xmlns:a16="http://schemas.microsoft.com/office/drawing/2014/main" val="3261447859"/>
                    </a:ext>
                  </a:extLst>
                </a:gridCol>
                <a:gridCol w="838152">
                  <a:extLst>
                    <a:ext uri="{9D8B030D-6E8A-4147-A177-3AD203B41FA5}">
                      <a16:colId xmlns:a16="http://schemas.microsoft.com/office/drawing/2014/main" val="2504927337"/>
                    </a:ext>
                  </a:extLst>
                </a:gridCol>
                <a:gridCol w="1065152">
                  <a:extLst>
                    <a:ext uri="{9D8B030D-6E8A-4147-A177-3AD203B41FA5}">
                      <a16:colId xmlns:a16="http://schemas.microsoft.com/office/drawing/2014/main" val="2356983038"/>
                    </a:ext>
                  </a:extLst>
                </a:gridCol>
                <a:gridCol w="1265958">
                  <a:extLst>
                    <a:ext uri="{9D8B030D-6E8A-4147-A177-3AD203B41FA5}">
                      <a16:colId xmlns:a16="http://schemas.microsoft.com/office/drawing/2014/main" val="2593515233"/>
                    </a:ext>
                  </a:extLst>
                </a:gridCol>
                <a:gridCol w="873075">
                  <a:extLst>
                    <a:ext uri="{9D8B030D-6E8A-4147-A177-3AD203B41FA5}">
                      <a16:colId xmlns:a16="http://schemas.microsoft.com/office/drawing/2014/main" val="161416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PDBID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DFG-flip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frames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6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2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76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37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dasatinib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dasatinib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 out;</a:t>
                      </a: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 below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0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6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1859E-A6E1-CE4A-A945-55DC57A9A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4338"/>
              </p:ext>
            </p:extLst>
          </p:nvPr>
        </p:nvGraphicFramePr>
        <p:xfrm>
          <a:off x="812800" y="978959"/>
          <a:ext cx="76454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00">
                  <a:extLst>
                    <a:ext uri="{9D8B030D-6E8A-4147-A177-3AD203B41FA5}">
                      <a16:colId xmlns:a16="http://schemas.microsoft.com/office/drawing/2014/main" val="1790039210"/>
                    </a:ext>
                  </a:extLst>
                </a:gridCol>
                <a:gridCol w="1306220">
                  <a:extLst>
                    <a:ext uri="{9D8B030D-6E8A-4147-A177-3AD203B41FA5}">
                      <a16:colId xmlns:a16="http://schemas.microsoft.com/office/drawing/2014/main" val="1039214608"/>
                    </a:ext>
                  </a:extLst>
                </a:gridCol>
                <a:gridCol w="1306220">
                  <a:extLst>
                    <a:ext uri="{9D8B030D-6E8A-4147-A177-3AD203B41FA5}">
                      <a16:colId xmlns:a16="http://schemas.microsoft.com/office/drawing/2014/main" val="1076407362"/>
                    </a:ext>
                  </a:extLst>
                </a:gridCol>
                <a:gridCol w="1306220">
                  <a:extLst>
                    <a:ext uri="{9D8B030D-6E8A-4147-A177-3AD203B41FA5}">
                      <a16:colId xmlns:a16="http://schemas.microsoft.com/office/drawing/2014/main" val="2519435550"/>
                    </a:ext>
                  </a:extLst>
                </a:gridCol>
                <a:gridCol w="1306220">
                  <a:extLst>
                    <a:ext uri="{9D8B030D-6E8A-4147-A177-3AD203B41FA5}">
                      <a16:colId xmlns:a16="http://schemas.microsoft.com/office/drawing/2014/main" val="2230807747"/>
                    </a:ext>
                  </a:extLst>
                </a:gridCol>
                <a:gridCol w="1306220">
                  <a:extLst>
                    <a:ext uri="{9D8B030D-6E8A-4147-A177-3AD203B41FA5}">
                      <a16:colId xmlns:a16="http://schemas.microsoft.com/office/drawing/2014/main" val="76842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 2HYY renumbered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 2GQG renumbered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 2HYY/2GQG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 2HYY renumbered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 2GQG renumbered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 2HYY/2GQG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ASN133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ASN146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ASN368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ASP363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ASP363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9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ALA380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ALA380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93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ASP381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ASP381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6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74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HIS361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HIS361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2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5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731D14-ADD3-944B-974F-B1A96BABF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8" b="9086"/>
          <a:stretch/>
        </p:blipFill>
        <p:spPr>
          <a:xfrm>
            <a:off x="4402667" y="1221317"/>
            <a:ext cx="4741333" cy="3325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5A5D1-6527-1647-86B6-C4FDBF37E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" b="9086"/>
          <a:stretch/>
        </p:blipFill>
        <p:spPr>
          <a:xfrm>
            <a:off x="194736" y="1221317"/>
            <a:ext cx="4572000" cy="3325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F54DF-0F28-2841-BDF2-E632306F29B8}"/>
              </a:ext>
            </a:extLst>
          </p:cNvPr>
          <p:cNvSpPr txBox="1"/>
          <p:nvPr/>
        </p:nvSpPr>
        <p:spPr>
          <a:xfrm>
            <a:off x="6477000" y="1700844"/>
            <a:ext cx="2328332" cy="86177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D363-O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A365-N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A365-O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A380-O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S368-OG -- R367-NH1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D22F6-39E4-384B-B28B-6E9143FE1713}"/>
              </a:ext>
            </a:extLst>
          </p:cNvPr>
          <p:cNvSpPr txBox="1"/>
          <p:nvPr/>
        </p:nvSpPr>
        <p:spPr>
          <a:xfrm>
            <a:off x="2734736" y="1676400"/>
            <a:ext cx="1845735" cy="161582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A380-O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N368-OD1 -- A365-N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N368-OD1 -- R367-NH1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D363-OD1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D363-OD2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D381-OD1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D381-OD2</a:t>
            </a:r>
          </a:p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N368-ND2 -- H361-NE2</a:t>
            </a:r>
          </a:p>
          <a:p>
            <a:pPr algn="r"/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B8B3B-F5CC-AA42-9013-47C2F4EBB059}"/>
              </a:ext>
            </a:extLst>
          </p:cNvPr>
          <p:cNvSpPr/>
          <p:nvPr/>
        </p:nvSpPr>
        <p:spPr>
          <a:xfrm>
            <a:off x="3276603" y="4131733"/>
            <a:ext cx="778933" cy="414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F0414-3CDA-D844-8DDC-2235FC1D2530}"/>
              </a:ext>
            </a:extLst>
          </p:cNvPr>
          <p:cNvSpPr/>
          <p:nvPr/>
        </p:nvSpPr>
        <p:spPr>
          <a:xfrm>
            <a:off x="3069169" y="2641600"/>
            <a:ext cx="1452031" cy="302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67237-BD93-3C44-947D-5A3DBABBA871}"/>
              </a:ext>
            </a:extLst>
          </p:cNvPr>
          <p:cNvSpPr txBox="1"/>
          <p:nvPr/>
        </p:nvSpPr>
        <p:spPr>
          <a:xfrm>
            <a:off x="1301756" y="1221316"/>
            <a:ext cx="232833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wild type Abl1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BD113-E69A-F54D-9256-32EC67B974A4}"/>
              </a:ext>
            </a:extLst>
          </p:cNvPr>
          <p:cNvSpPr txBox="1"/>
          <p:nvPr/>
        </p:nvSpPr>
        <p:spPr>
          <a:xfrm>
            <a:off x="5304369" y="1221316"/>
            <a:ext cx="232833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N368S Abl1</a:t>
            </a:r>
          </a:p>
        </p:txBody>
      </p:sp>
    </p:spTree>
    <p:extLst>
      <p:ext uri="{BB962C8B-B14F-4D97-AF65-F5344CB8AC3E}">
        <p14:creationId xmlns:p14="http://schemas.microsoft.com/office/powerpoint/2010/main" val="391425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EE9AB-4480-764D-9035-9A3A3B1F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48768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5DA89-15B1-AD45-80D9-42BF8F856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" r="7163"/>
          <a:stretch/>
        </p:blipFill>
        <p:spPr>
          <a:xfrm>
            <a:off x="4572000" y="1600200"/>
            <a:ext cx="4222679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1CBA7-BB98-D94A-866D-2AA9D9F7D0B8}"/>
              </a:ext>
            </a:extLst>
          </p:cNvPr>
          <p:cNvSpPr txBox="1"/>
          <p:nvPr/>
        </p:nvSpPr>
        <p:spPr>
          <a:xfrm>
            <a:off x="1160980" y="1172941"/>
            <a:ext cx="221384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2HYY_apo_WT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69241-6A91-4E4A-B995-266D3F5A878C}"/>
              </a:ext>
            </a:extLst>
          </p:cNvPr>
          <p:cNvSpPr txBox="1"/>
          <p:nvPr/>
        </p:nvSpPr>
        <p:spPr>
          <a:xfrm>
            <a:off x="5576418" y="1172942"/>
            <a:ext cx="2213842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2GQG_apo_WT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E10125-1BA5-604B-A4C9-139441AB1AFF}"/>
              </a:ext>
            </a:extLst>
          </p:cNvPr>
          <p:cNvCxnSpPr>
            <a:cxnSpLocks/>
          </p:cNvCxnSpPr>
          <p:nvPr/>
        </p:nvCxnSpPr>
        <p:spPr>
          <a:xfrm flipV="1">
            <a:off x="921737" y="4857689"/>
            <a:ext cx="0" cy="30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C83D43-8617-E146-BEAB-BD501E5C2177}"/>
              </a:ext>
            </a:extLst>
          </p:cNvPr>
          <p:cNvSpPr txBox="1"/>
          <p:nvPr/>
        </p:nvSpPr>
        <p:spPr>
          <a:xfrm>
            <a:off x="161701" y="5114185"/>
            <a:ext cx="1448649" cy="73866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DFG-flip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(between frame 10-20)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FA85-587D-C444-A67E-9C27E2C82E39}"/>
              </a:ext>
            </a:extLst>
          </p:cNvPr>
          <p:cNvSpPr/>
          <p:nvPr/>
        </p:nvSpPr>
        <p:spPr>
          <a:xfrm>
            <a:off x="921737" y="2054609"/>
            <a:ext cx="3455054" cy="2803082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6D1B6-5863-FD4E-AAB8-9B4086D0C7A0}"/>
              </a:ext>
            </a:extLst>
          </p:cNvPr>
          <p:cNvSpPr txBox="1"/>
          <p:nvPr/>
        </p:nvSpPr>
        <p:spPr>
          <a:xfrm>
            <a:off x="3282842" y="2250040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ASP381-OD1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00D94-6E10-A444-88DC-9EF994D5F306}"/>
              </a:ext>
            </a:extLst>
          </p:cNvPr>
          <p:cNvSpPr txBox="1"/>
          <p:nvPr/>
        </p:nvSpPr>
        <p:spPr>
          <a:xfrm>
            <a:off x="3272080" y="3753920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ASP381-OD2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7B71-4C4E-DB46-A793-7584BFEC82D0}"/>
              </a:ext>
            </a:extLst>
          </p:cNvPr>
          <p:cNvSpPr/>
          <p:nvPr/>
        </p:nvSpPr>
        <p:spPr>
          <a:xfrm>
            <a:off x="4876800" y="2054607"/>
            <a:ext cx="3776489" cy="2803082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A3599-89E2-A345-83B8-7554FCB0AC52}"/>
              </a:ext>
            </a:extLst>
          </p:cNvPr>
          <p:cNvSpPr txBox="1"/>
          <p:nvPr/>
        </p:nvSpPr>
        <p:spPr>
          <a:xfrm>
            <a:off x="7570102" y="2250040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ASP381-OD1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AA004-27B2-E04B-B64F-32F0ECA7F042}"/>
              </a:ext>
            </a:extLst>
          </p:cNvPr>
          <p:cNvSpPr txBox="1"/>
          <p:nvPr/>
        </p:nvSpPr>
        <p:spPr>
          <a:xfrm>
            <a:off x="7559340" y="3753920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ASP381-OD2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10A8D-9488-BF4B-B4A9-1F69F40EEF38}"/>
              </a:ext>
            </a:extLst>
          </p:cNvPr>
          <p:cNvSpPr/>
          <p:nvPr/>
        </p:nvSpPr>
        <p:spPr>
          <a:xfrm>
            <a:off x="600302" y="2054607"/>
            <a:ext cx="321435" cy="2803082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B2F82-9B92-A449-BEEF-F54A59F639FA}"/>
              </a:ext>
            </a:extLst>
          </p:cNvPr>
          <p:cNvSpPr txBox="1"/>
          <p:nvPr/>
        </p:nvSpPr>
        <p:spPr>
          <a:xfrm>
            <a:off x="4996426" y="1736511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98751-C76F-8941-8660-C6FED9FD1657}"/>
              </a:ext>
            </a:extLst>
          </p:cNvPr>
          <p:cNvSpPr txBox="1"/>
          <p:nvPr/>
        </p:nvSpPr>
        <p:spPr>
          <a:xfrm>
            <a:off x="978250" y="1732076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E6465-F542-6E41-BEA5-1E041358162F}"/>
              </a:ext>
            </a:extLst>
          </p:cNvPr>
          <p:cNvSpPr txBox="1"/>
          <p:nvPr/>
        </p:nvSpPr>
        <p:spPr>
          <a:xfrm>
            <a:off x="171479" y="1732076"/>
            <a:ext cx="1179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DFG-out</a:t>
            </a:r>
          </a:p>
        </p:txBody>
      </p:sp>
    </p:spTree>
    <p:extLst>
      <p:ext uri="{BB962C8B-B14F-4D97-AF65-F5344CB8AC3E}">
        <p14:creationId xmlns:p14="http://schemas.microsoft.com/office/powerpoint/2010/main" val="284792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15076</TotalTime>
  <Words>441</Words>
  <Application>Microsoft Macintosh PowerPoint</Application>
  <PresentationFormat>On-screen Show (4:3)</PresentationFormat>
  <Paragraphs>239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Jiaye Guo</dc:creator>
  <cp:lastModifiedBy>Guo, Jiaye/Sloan Kettering Institute</cp:lastModifiedBy>
  <cp:revision>59</cp:revision>
  <cp:lastPrinted>2020-05-26T19:38:02Z</cp:lastPrinted>
  <dcterms:created xsi:type="dcterms:W3CDTF">2019-12-13T19:21:33Z</dcterms:created>
  <dcterms:modified xsi:type="dcterms:W3CDTF">2020-05-26T19:38:45Z</dcterms:modified>
</cp:coreProperties>
</file>