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89320"/>
  </p:normalViewPr>
  <p:slideViewPr>
    <p:cSldViewPr snapToGrid="0" snapToObjects="1">
      <p:cViewPr>
        <p:scale>
          <a:sx n="214" d="100"/>
          <a:sy n="214" d="100"/>
        </p:scale>
        <p:origin x="344" y="-4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7F04A-A454-9E41-A030-43878E75EF0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7AEB-0392-4C45-B75E-D2C5489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SAMS simulation reveals that N368 forms a H-bond with D-381. A) By considering all 6 trajectories for WT and 6 for N368S, consensus sets of 9 h-bonds and 5 h-bonds were identified. B) Individual trajectories and the interactions with D381 (either OD1 or OD2) mostly happened in the trajectory with 2HYY (WT apo, DFG-flip out --&gt; in) and trajectory with 2GQG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7AEB-0392-4C45-B75E-D2C548989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EB6F-47DA-8E44-8139-D38AD6E7DEA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2691-DC08-AA4D-AD58-E55ADFBE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C5981-A57B-3C43-9C47-FA8AE5817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2" b="9530"/>
          <a:stretch/>
        </p:blipFill>
        <p:spPr>
          <a:xfrm>
            <a:off x="494369" y="198346"/>
            <a:ext cx="4310416" cy="314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59A24-8AB8-714F-BFE5-5250FB4AF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2" b="9491"/>
          <a:stretch/>
        </p:blipFill>
        <p:spPr>
          <a:xfrm>
            <a:off x="4572000" y="198345"/>
            <a:ext cx="4428566" cy="314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D7975-FBA4-BB4C-9DB3-4CDBCB60C9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4332" y="3678063"/>
            <a:ext cx="4145280" cy="310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F0C09-F56B-A942-A543-F45BEDABB4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26"/>
          <a:stretch/>
        </p:blipFill>
        <p:spPr>
          <a:xfrm>
            <a:off x="4362957" y="3678063"/>
            <a:ext cx="3986707" cy="310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0D2B45-6409-EB41-B57C-AE4B02B3B000}"/>
              </a:ext>
            </a:extLst>
          </p:cNvPr>
          <p:cNvSpPr txBox="1"/>
          <p:nvPr/>
        </p:nvSpPr>
        <p:spPr>
          <a:xfrm>
            <a:off x="1162761" y="252135"/>
            <a:ext cx="232833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wild type Abl1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68A0A-FBDB-AD4B-8ABC-9EA3EEE1AB1A}"/>
              </a:ext>
            </a:extLst>
          </p:cNvPr>
          <p:cNvSpPr txBox="1"/>
          <p:nvPr/>
        </p:nvSpPr>
        <p:spPr>
          <a:xfrm>
            <a:off x="5192271" y="252135"/>
            <a:ext cx="232833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N368S Abl1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F667B-9A93-6041-AFAC-6CD7C097498E}"/>
              </a:ext>
            </a:extLst>
          </p:cNvPr>
          <p:cNvSpPr txBox="1"/>
          <p:nvPr/>
        </p:nvSpPr>
        <p:spPr>
          <a:xfrm>
            <a:off x="6224446" y="628237"/>
            <a:ext cx="2328332" cy="86177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D363-O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A365-N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A365-O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A380-O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R367-NH1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68ACC-41B1-174F-BB3D-B85439F4117A}"/>
              </a:ext>
            </a:extLst>
          </p:cNvPr>
          <p:cNvSpPr txBox="1"/>
          <p:nvPr/>
        </p:nvSpPr>
        <p:spPr>
          <a:xfrm>
            <a:off x="2509072" y="630688"/>
            <a:ext cx="1845735" cy="161582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A380-O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N368-OD1 -- A365-N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N368-OD1 -- R367-NH1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D363-OD1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D363-OD2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D381-OD1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D381-OD2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H361-NE2</a:t>
            </a:r>
          </a:p>
          <a:p>
            <a:pPr algn="r"/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B27541-48C8-CA41-AA39-E353EA9BDF21}"/>
              </a:ext>
            </a:extLst>
          </p:cNvPr>
          <p:cNvSpPr/>
          <p:nvPr/>
        </p:nvSpPr>
        <p:spPr>
          <a:xfrm>
            <a:off x="3101789" y="3086021"/>
            <a:ext cx="737048" cy="269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9D40A-AACC-364F-8B40-A32F3337B696}"/>
              </a:ext>
            </a:extLst>
          </p:cNvPr>
          <p:cNvSpPr/>
          <p:nvPr/>
        </p:nvSpPr>
        <p:spPr>
          <a:xfrm>
            <a:off x="2843505" y="1595888"/>
            <a:ext cx="1452031" cy="302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5D0F3-44FC-CD4D-84D1-426AC3BF56A3}"/>
              </a:ext>
            </a:extLst>
          </p:cNvPr>
          <p:cNvSpPr txBox="1"/>
          <p:nvPr/>
        </p:nvSpPr>
        <p:spPr>
          <a:xfrm rot="16200000">
            <a:off x="-532167" y="1773816"/>
            <a:ext cx="1714518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H-bond fraction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930D3-71DC-A64D-9036-F1800B8F02D8}"/>
              </a:ext>
            </a:extLst>
          </p:cNvPr>
          <p:cNvSpPr txBox="1"/>
          <p:nvPr/>
        </p:nvSpPr>
        <p:spPr>
          <a:xfrm>
            <a:off x="939994" y="3586994"/>
            <a:ext cx="3419165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wild type Abl1 (PDBID: 2HYY)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5B3D5-7716-8344-BB91-97C3D51050DD}"/>
              </a:ext>
            </a:extLst>
          </p:cNvPr>
          <p:cNvCxnSpPr>
            <a:cxnSpLocks/>
          </p:cNvCxnSpPr>
          <p:nvPr/>
        </p:nvCxnSpPr>
        <p:spPr>
          <a:xfrm flipH="1">
            <a:off x="1350556" y="6193576"/>
            <a:ext cx="171643" cy="249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2DF775-C030-4F4E-A703-40CB31158396}"/>
              </a:ext>
            </a:extLst>
          </p:cNvPr>
          <p:cNvSpPr txBox="1"/>
          <p:nvPr/>
        </p:nvSpPr>
        <p:spPr>
          <a:xfrm>
            <a:off x="1438728" y="5857980"/>
            <a:ext cx="1448649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DFG-flip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(between frame 10-20)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AB1054-A57D-CB4C-837B-D3FEB295C1F8}"/>
              </a:ext>
            </a:extLst>
          </p:cNvPr>
          <p:cNvSpPr/>
          <p:nvPr/>
        </p:nvSpPr>
        <p:spPr>
          <a:xfrm>
            <a:off x="1346778" y="4053677"/>
            <a:ext cx="2948758" cy="2391466"/>
          </a:xfrm>
          <a:prstGeom prst="rect">
            <a:avLst/>
          </a:prstGeom>
          <a:solidFill>
            <a:srgbClr val="FDEA1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AA6EE2-B75D-164A-BDB0-3A6129650FBD}"/>
              </a:ext>
            </a:extLst>
          </p:cNvPr>
          <p:cNvSpPr txBox="1"/>
          <p:nvPr/>
        </p:nvSpPr>
        <p:spPr>
          <a:xfrm>
            <a:off x="3299735" y="4172660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ASP381-OD1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62353-BC94-6643-A4CE-11DA0FB2FC2A}"/>
              </a:ext>
            </a:extLst>
          </p:cNvPr>
          <p:cNvSpPr txBox="1"/>
          <p:nvPr/>
        </p:nvSpPr>
        <p:spPr>
          <a:xfrm>
            <a:off x="3306212" y="5452596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ASP381-OD2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CC279-CA40-4D40-8F7C-9EFEBA73C08F}"/>
              </a:ext>
            </a:extLst>
          </p:cNvPr>
          <p:cNvSpPr/>
          <p:nvPr/>
        </p:nvSpPr>
        <p:spPr>
          <a:xfrm>
            <a:off x="1088476" y="4060768"/>
            <a:ext cx="262080" cy="2391467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76EFF-6144-DB43-962E-E4D01A0B7AD5}"/>
              </a:ext>
            </a:extLst>
          </p:cNvPr>
          <p:cNvSpPr txBox="1"/>
          <p:nvPr/>
        </p:nvSpPr>
        <p:spPr>
          <a:xfrm>
            <a:off x="1301865" y="4155524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18BE2F-E39B-5E49-B438-F1266053641B}"/>
              </a:ext>
            </a:extLst>
          </p:cNvPr>
          <p:cNvSpPr txBox="1"/>
          <p:nvPr/>
        </p:nvSpPr>
        <p:spPr>
          <a:xfrm>
            <a:off x="645075" y="4159785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FB79D9-EEFE-3A44-8733-EC5B6865FBA5}"/>
              </a:ext>
            </a:extLst>
          </p:cNvPr>
          <p:cNvSpPr/>
          <p:nvPr/>
        </p:nvSpPr>
        <p:spPr>
          <a:xfrm>
            <a:off x="4732498" y="4060769"/>
            <a:ext cx="3212094" cy="2391466"/>
          </a:xfrm>
          <a:prstGeom prst="rect">
            <a:avLst/>
          </a:prstGeom>
          <a:solidFill>
            <a:srgbClr val="FDEA1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EDE51-545F-ED4F-BC57-8439F0C3F9D5}"/>
              </a:ext>
            </a:extLst>
          </p:cNvPr>
          <p:cNvSpPr txBox="1"/>
          <p:nvPr/>
        </p:nvSpPr>
        <p:spPr>
          <a:xfrm>
            <a:off x="4718123" y="4155524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15DC5D-C1AE-1543-818F-B5372464C72C}"/>
              </a:ext>
            </a:extLst>
          </p:cNvPr>
          <p:cNvSpPr txBox="1"/>
          <p:nvPr/>
        </p:nvSpPr>
        <p:spPr>
          <a:xfrm rot="16200000">
            <a:off x="-352614" y="5252693"/>
            <a:ext cx="206053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H-bond presence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8D69A-21B8-2543-942A-1B19C378D0B6}"/>
              </a:ext>
            </a:extLst>
          </p:cNvPr>
          <p:cNvSpPr txBox="1"/>
          <p:nvPr/>
        </p:nvSpPr>
        <p:spPr>
          <a:xfrm>
            <a:off x="4554838" y="3584321"/>
            <a:ext cx="3521348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wild type Abl1 (PDBID: 2GQG)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05BDA1-31D3-5044-B960-3104CA2D736F}"/>
              </a:ext>
            </a:extLst>
          </p:cNvPr>
          <p:cNvSpPr txBox="1"/>
          <p:nvPr/>
        </p:nvSpPr>
        <p:spPr>
          <a:xfrm>
            <a:off x="1856033" y="6594232"/>
            <a:ext cx="180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simulation time (2 ns)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9B9A5A-5827-2E44-A738-48B7710154BF}"/>
              </a:ext>
            </a:extLst>
          </p:cNvPr>
          <p:cNvSpPr txBox="1"/>
          <p:nvPr/>
        </p:nvSpPr>
        <p:spPr>
          <a:xfrm>
            <a:off x="5563378" y="6594232"/>
            <a:ext cx="180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simulation time (2 ns)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174834-64F4-864F-A4FE-92098BF5512F}"/>
              </a:ext>
            </a:extLst>
          </p:cNvPr>
          <p:cNvSpPr txBox="1"/>
          <p:nvPr/>
        </p:nvSpPr>
        <p:spPr>
          <a:xfrm>
            <a:off x="6933862" y="4161652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ASP381-OD1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C75396-8DEE-1341-94BB-E5695BF64113}"/>
              </a:ext>
            </a:extLst>
          </p:cNvPr>
          <p:cNvSpPr txBox="1"/>
          <p:nvPr/>
        </p:nvSpPr>
        <p:spPr>
          <a:xfrm>
            <a:off x="6940339" y="5441588"/>
            <a:ext cx="117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ASP381-OD2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2353B4-4C4E-5649-BB5D-8DDC78F0729B}"/>
              </a:ext>
            </a:extLst>
          </p:cNvPr>
          <p:cNvSpPr txBox="1"/>
          <p:nvPr/>
        </p:nvSpPr>
        <p:spPr>
          <a:xfrm>
            <a:off x="64611" y="-4371"/>
            <a:ext cx="523902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B1DF3-209B-4B4F-8F0E-8E25478BC204}"/>
              </a:ext>
            </a:extLst>
          </p:cNvPr>
          <p:cNvSpPr txBox="1"/>
          <p:nvPr/>
        </p:nvSpPr>
        <p:spPr>
          <a:xfrm>
            <a:off x="64611" y="3402488"/>
            <a:ext cx="523902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1839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171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Agatha</dc:creator>
  <cp:lastModifiedBy>Guo, Jiaye/Sloan Kettering Institute</cp:lastModifiedBy>
  <cp:revision>22</cp:revision>
  <cp:lastPrinted>2020-05-26T18:15:36Z</cp:lastPrinted>
  <dcterms:created xsi:type="dcterms:W3CDTF">2020-05-19T15:05:38Z</dcterms:created>
  <dcterms:modified xsi:type="dcterms:W3CDTF">2020-05-26T18:16:36Z</dcterms:modified>
</cp:coreProperties>
</file>