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42" autoAdjust="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975C-D324-6144-AAD9-D92385F39D61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0D19-FD94-6A45-8430-1060CA84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975C-D324-6144-AAD9-D92385F39D61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0D19-FD94-6A45-8430-1060CA84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975C-D324-6144-AAD9-D92385F39D61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0D19-FD94-6A45-8430-1060CA84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9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975C-D324-6144-AAD9-D92385F39D61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0D19-FD94-6A45-8430-1060CA84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975C-D324-6144-AAD9-D92385F39D61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0D19-FD94-6A45-8430-1060CA84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8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975C-D324-6144-AAD9-D92385F39D61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0D19-FD94-6A45-8430-1060CA84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975C-D324-6144-AAD9-D92385F39D61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0D19-FD94-6A45-8430-1060CA84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975C-D324-6144-AAD9-D92385F39D61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0D19-FD94-6A45-8430-1060CA84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9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975C-D324-6144-AAD9-D92385F39D61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0D19-FD94-6A45-8430-1060CA84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975C-D324-6144-AAD9-D92385F39D61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0D19-FD94-6A45-8430-1060CA84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975C-D324-6144-AAD9-D92385F39D61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0D19-FD94-6A45-8430-1060CA84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1975C-D324-6144-AAD9-D92385F39D61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0D19-FD94-6A45-8430-1060CA84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8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15656"/>
              </p:ext>
            </p:extLst>
          </p:nvPr>
        </p:nvGraphicFramePr>
        <p:xfrm>
          <a:off x="951230" y="1600200"/>
          <a:ext cx="7241540" cy="4525962"/>
        </p:xfrm>
        <a:graphic>
          <a:graphicData uri="http://schemas.openxmlformats.org/drawingml/2006/table">
            <a:tbl>
              <a:tblPr/>
              <a:tblGrid>
                <a:gridCol w="2751785"/>
                <a:gridCol w="1502620"/>
                <a:gridCol w="2987135"/>
              </a:tblGrid>
              <a:tr h="22629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SM24_micro007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COc1ccc(cc1)c2c3c(=NCCO)[nH]cnc3oc2c4ccc(cc4)OC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  <a:tr h="2262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SM24_micro008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COc1ccc(cc1)c2c3/c(=N/CCO)/[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]cnc3oc2c4ccc(cc4)OC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tmp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6" y="252331"/>
            <a:ext cx="3175163" cy="3178338"/>
          </a:xfrm>
          <a:prstGeom prst="rect">
            <a:avLst/>
          </a:prstGeom>
        </p:spPr>
      </p:pic>
      <p:pic>
        <p:nvPicPr>
          <p:cNvPr id="6" name="Picture 5" descr="tmp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6" y="3427331"/>
            <a:ext cx="3175163" cy="3178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631" y="6421003"/>
            <a:ext cx="28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Deprecate: SM24_micro008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745" y="-112770"/>
            <a:ext cx="3175163" cy="31783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9561"/>
              </p:ext>
            </p:extLst>
          </p:nvPr>
        </p:nvGraphicFramePr>
        <p:xfrm>
          <a:off x="2746974" y="77298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]2)CCC(=O)/N=c/3\[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5205"/>
            <a:ext cx="2594096" cy="259669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78472"/>
              </p:ext>
            </p:extLst>
          </p:nvPr>
        </p:nvGraphicFramePr>
        <p:xfrm>
          <a:off x="2746974" y="3409446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SM18_micro027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]2)CCC(=O)/N=c\3/[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8486" y="6475206"/>
            <a:ext cx="841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('SM18_micro025', 'SM18_micro027') - Geometric isomers. Deprecate: SM18_micro027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2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6424"/>
            <a:ext cx="3031812" cy="303484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34438"/>
              </p:ext>
            </p:extLst>
          </p:nvPr>
        </p:nvGraphicFramePr>
        <p:xfrm>
          <a:off x="2844800" y="49989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SM18_micro032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(n2)CCC(=O)/N=c/3\[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]cc(s3)Cc4ccc(c(c4)F)F)[O-]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350" y="3587614"/>
            <a:ext cx="2778843" cy="278162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78895"/>
              </p:ext>
            </p:extLst>
          </p:nvPr>
        </p:nvGraphicFramePr>
        <p:xfrm>
          <a:off x="2844800" y="3422663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(n2)CCC(=O)/N=c\3/[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]cc(s3)Cc4ccc(c(c4)F)F)[O-]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831" y="6499568"/>
            <a:ext cx="841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('SM18_micro032', 'SM18_micro040') - Geometric isomers. Deprecate: SM18_micro040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6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987360" cy="299034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01866"/>
              </p:ext>
            </p:extLst>
          </p:nvPr>
        </p:nvGraphicFramePr>
        <p:xfrm>
          <a:off x="2844800" y="3338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SM18_micro037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]2)CCC(=O)/[NH+]=C/3\N=CC(S3)Cc4ccc(c(c4)F)F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6" y="3696850"/>
            <a:ext cx="2390690" cy="239308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40956"/>
              </p:ext>
            </p:extLst>
          </p:nvPr>
        </p:nvGraphicFramePr>
        <p:xfrm>
          <a:off x="2844800" y="3178338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SM18_micro044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]2)CCC(=O)/[NH+]=C\3/N=CC(S3)Cc4ccc(c(c4)F)F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406" y="6499568"/>
            <a:ext cx="841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('SM18_micro037', 'SM18_micro044') - Geometric isomers. Deprecate: SM18_micro044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71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243" y="0"/>
            <a:ext cx="3175163" cy="31783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36108"/>
              </p:ext>
            </p:extLst>
          </p:nvPr>
        </p:nvGraphicFramePr>
        <p:xfrm>
          <a:off x="2844800" y="77298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(n2)CCC(=O)/[NH+]=C/3\N=CC(S3)Cc4ccc(c(c4)F)F)[O-]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68" y="3550182"/>
            <a:ext cx="2776407" cy="277918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49938"/>
              </p:ext>
            </p:extLst>
          </p:nvPr>
        </p:nvGraphicFramePr>
        <p:xfrm>
          <a:off x="2844800" y="3252298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SM18_micro066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(n2)CCC(=O)/[NH+]=C\3/N=CC(S3)Cc4ccc(c(c4)F)F)[O-]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2142" y="6417630"/>
            <a:ext cx="841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('SM18_micro038', 'SM18_micro066') - Geometric isomers. Deprecate: SM18_micro066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2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7" y="146666"/>
            <a:ext cx="2382156" cy="23845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49457"/>
              </p:ext>
            </p:extLst>
          </p:nvPr>
        </p:nvGraphicFramePr>
        <p:xfrm>
          <a:off x="2844800" y="77298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SM18_micro043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]c(n2)CCC(=O)/N=C\3/[NH+]=CC(S3)Cc4ccc(c(c4)F)F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745" y="3055086"/>
            <a:ext cx="3175163" cy="317833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67267"/>
              </p:ext>
            </p:extLst>
          </p:nvPr>
        </p:nvGraphicFramePr>
        <p:xfrm>
          <a:off x="2844800" y="3377814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]c(n2)CCC(=O)/N=C/3\[NH+]=CC(S3)Cc4ccc(c(c4)F)F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67" y="6498194"/>
            <a:ext cx="841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('SM18_micro043', 'SM18_micro053') - Geometric isomers. Deprecate: SM18_micro043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5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53734"/>
            <a:ext cx="2854482" cy="285733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12"/>
              </p:ext>
            </p:extLst>
          </p:nvPr>
        </p:nvGraphicFramePr>
        <p:xfrm>
          <a:off x="2844800" y="145571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SM18_micro046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+]c([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]2)CCC(=O)/N=c\3/[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745" y="3429000"/>
            <a:ext cx="3175163" cy="317833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29958"/>
              </p:ext>
            </p:extLst>
          </p:nvPr>
        </p:nvGraphicFramePr>
        <p:xfrm>
          <a:off x="2854483" y="3320571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SM18_micro063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+]c([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]2)CCC(=O)/N=c/3\[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32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745" y="-189612"/>
            <a:ext cx="3175163" cy="31783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303"/>
              </p:ext>
            </p:extLst>
          </p:nvPr>
        </p:nvGraphicFramePr>
        <p:xfrm>
          <a:off x="2984418" y="0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SM21_micro016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c1cc(cc(c1)Br)[N-]c2[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]cc(/c(=N/c3cccc(c3)Br)/n2)F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745" y="3303239"/>
            <a:ext cx="3175163" cy="317833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72195"/>
              </p:ext>
            </p:extLst>
          </p:nvPr>
        </p:nvGraphicFramePr>
        <p:xfrm>
          <a:off x="2984418" y="3158609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SM21_micro025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c1cc(cc(c1)Br)[N-]c2[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]cc(/c(=N\c3cccc(c3)Br)/n2)F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343093"/>
            <a:ext cx="8945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('SM21_micro016', 'SM21_micro025') - Geometric isomers. Deprecate: SM21_micro016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9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7225"/>
            <a:ext cx="2744598" cy="274734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53171"/>
              </p:ext>
            </p:extLst>
          </p:nvPr>
        </p:nvGraphicFramePr>
        <p:xfrm>
          <a:off x="2819400" y="80569"/>
          <a:ext cx="6324600" cy="2073126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2073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CCOC(=O)c1ccc(cc1)Nc2cc([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+]c(=Nc3ccc(cc3)C(=O)OCC)[n-]2)C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2060"/>
            <a:ext cx="2333066" cy="233539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19370"/>
              </p:ext>
            </p:extLst>
          </p:nvPr>
        </p:nvGraphicFramePr>
        <p:xfrm>
          <a:off x="2744598" y="2555463"/>
          <a:ext cx="6324600" cy="2059321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2059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CCOC(=O)c1ccc(cc1)Nc2cc([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]/c(=N\c3ccc(cc3)C(=O)OCC)/n2)C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tmp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14784"/>
            <a:ext cx="2640941" cy="264358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98510"/>
              </p:ext>
            </p:extLst>
          </p:nvPr>
        </p:nvGraphicFramePr>
        <p:xfrm>
          <a:off x="2744598" y="4927782"/>
          <a:ext cx="6324600" cy="1930218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1930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CCOC(=O)c1ccc(cc1)Nc2cc([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]/c(=N/c3ccc(cc3)C(=O)OCC)/n2)C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85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6017" cy="278880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04781"/>
              </p:ext>
            </p:extLst>
          </p:nvPr>
        </p:nvGraphicFramePr>
        <p:xfrm>
          <a:off x="2819400" y="0"/>
          <a:ext cx="63246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CCOC(=O)c1ccc(cc1)Nc2[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]c(c/c(=N/c3ccc(cc3)C(=O)OCC)/n2)C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658" y="3013318"/>
            <a:ext cx="3175163" cy="317833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92742"/>
              </p:ext>
            </p:extLst>
          </p:nvPr>
        </p:nvGraphicFramePr>
        <p:xfrm>
          <a:off x="2786017" y="3449169"/>
          <a:ext cx="63246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CCOC(=O)c1ccc(cc1)Nc2[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]c(c/c(=N\c3ccc(cc3)C(=O)OCC)/n2)C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85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745" y="-272446"/>
            <a:ext cx="3175163" cy="31783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28125"/>
              </p:ext>
            </p:extLst>
          </p:nvPr>
        </p:nvGraphicFramePr>
        <p:xfrm>
          <a:off x="2819400" y="0"/>
          <a:ext cx="63246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CCOC(=O)c1ccc(cc1)Nc2[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]/c(=N/c3ccc(cc3)C(=O)OCC)/cc(n2)C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89433"/>
            <a:ext cx="2609120" cy="261172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9976"/>
              </p:ext>
            </p:extLst>
          </p:nvPr>
        </p:nvGraphicFramePr>
        <p:xfrm>
          <a:off x="2819400" y="3175000"/>
          <a:ext cx="63246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SM23_micro016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CCOC(=O)c1ccc(cc1)Nc2[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]/c(=N\c3ccc(cc3)C(=O)OCC)/cc(n2)C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90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99950"/>
              </p:ext>
            </p:extLst>
          </p:nvPr>
        </p:nvGraphicFramePr>
        <p:xfrm>
          <a:off x="2026450" y="293018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]c(n2)CCC(=O)/[NH+]=C/3\N=CC(S3)Cc4ccc(c(c4)F)F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tm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9092"/>
            <a:ext cx="3175163" cy="317833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156732"/>
              </p:ext>
            </p:extLst>
          </p:nvPr>
        </p:nvGraphicFramePr>
        <p:xfrm>
          <a:off x="2026450" y="3220544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SM18_micro041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]c(n2)CCC(=O)/[NH+]=C\3/N=CC(S3)Cc4ccc(c(c4)F)F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tmp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9" y="2803162"/>
            <a:ext cx="2615566" cy="2618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95544"/>
            <a:ext cx="841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('SM18_micro001', 'SM18_micro041') - Geometric isomers. Deprecate: SM18_micro041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8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0583"/>
            <a:ext cx="2603013" cy="260561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76754"/>
              </p:ext>
            </p:extLst>
          </p:nvPr>
        </p:nvGraphicFramePr>
        <p:xfrm>
          <a:off x="2819400" y="0"/>
          <a:ext cx="6324600" cy="2222724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2222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CCOC(=O)c1ccc(cc1)[N-]c2[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]/c(=N\c3ccc(cc3)C(=O)OCC)/cc(n2)C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" y="2222724"/>
            <a:ext cx="2547845" cy="255039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40527"/>
              </p:ext>
            </p:extLst>
          </p:nvPr>
        </p:nvGraphicFramePr>
        <p:xfrm>
          <a:off x="2819400" y="2244400"/>
          <a:ext cx="6324600" cy="2376852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2376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CCOC(=O)c1ccc(cc1)[N-]c2cc(n/c(=N/c3ccc(cc3)C(=O)OCC)/[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tmp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745" y="4173000"/>
            <a:ext cx="3175163" cy="31783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16616"/>
              </p:ext>
            </p:extLst>
          </p:nvPr>
        </p:nvGraphicFramePr>
        <p:xfrm>
          <a:off x="2819400" y="4481148"/>
          <a:ext cx="6324600" cy="2376852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2376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SM23_micro028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CCOC(=O)c1ccc(cc1)[N-]c2[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]/c(=N/c3ccc(cc3)C(=O)OCC)/cc(n2)C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47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36389" cy="223862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21611"/>
              </p:ext>
            </p:extLst>
          </p:nvPr>
        </p:nvGraphicFramePr>
        <p:xfrm>
          <a:off x="2721163" y="-11709"/>
          <a:ext cx="6324600" cy="1544146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1544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CCOC(=O)c1ccc(cc1)[N-]c2cc([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]/c(=N\c3ccc(cc3)C(=O)OCC)/n2)C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0356"/>
            <a:ext cx="2437511" cy="243994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885075"/>
              </p:ext>
            </p:extLst>
          </p:nvPr>
        </p:nvGraphicFramePr>
        <p:xfrm>
          <a:off x="2721163" y="2114373"/>
          <a:ext cx="6324600" cy="1226616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1226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SM23_micro027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CCOC(=O)c1ccc(cc1)[N-]c2cc([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]/c(=N/c3ccc(cc3)C(=O)OCC)/n2)C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tmp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24" y="3658519"/>
            <a:ext cx="1560233" cy="156179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90789"/>
              </p:ext>
            </p:extLst>
          </p:nvPr>
        </p:nvGraphicFramePr>
        <p:xfrm>
          <a:off x="2721163" y="4100304"/>
          <a:ext cx="6324600" cy="1120008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11200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SM23_micro029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CCOC(=O)c1ccc(cc1)[N-]c2[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]c(c/c(=N/c3ccc(cc3)C(=O)OCC)/n2)C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tmp2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941" y="4818202"/>
            <a:ext cx="2461647" cy="246410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28105"/>
              </p:ext>
            </p:extLst>
          </p:nvPr>
        </p:nvGraphicFramePr>
        <p:xfrm>
          <a:off x="2721163" y="5475162"/>
          <a:ext cx="6324600" cy="1382838"/>
        </p:xfrm>
        <a:graphic>
          <a:graphicData uri="http://schemas.openxmlformats.org/drawingml/2006/table">
            <a:tbl>
              <a:tblPr/>
              <a:tblGrid>
                <a:gridCol w="2108200"/>
                <a:gridCol w="4216400"/>
              </a:tblGrid>
              <a:tr h="13828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SM23_micro036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CCOC(=O)c1ccc(cc1)[N-]c2[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]c(c/c(=N\c3ccc(cc3)C(=O)OCC)/n2)C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87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547747"/>
              </p:ext>
            </p:extLst>
          </p:nvPr>
        </p:nvGraphicFramePr>
        <p:xfrm>
          <a:off x="333293" y="517196"/>
          <a:ext cx="8229600" cy="2571750"/>
        </p:xfrm>
        <a:graphic>
          <a:graphicData uri="http://schemas.openxmlformats.org/drawingml/2006/table">
            <a:tbl>
              <a:tblPr/>
              <a:tblGrid>
                <a:gridCol w="3127248"/>
                <a:gridCol w="1707642"/>
                <a:gridCol w="3394710"/>
              </a:tblGrid>
              <a:tr h="2571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SM10_micro015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c1ccc(cc1)C(=O)N[CH-]C(=[OH+])Nc2nc3ccccc3s2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tmp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7" y="250662"/>
            <a:ext cx="3175163" cy="317833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32207"/>
              </p:ext>
            </p:extLst>
          </p:nvPr>
        </p:nvGraphicFramePr>
        <p:xfrm>
          <a:off x="457200" y="3018022"/>
          <a:ext cx="8229600" cy="2571750"/>
        </p:xfrm>
        <a:graphic>
          <a:graphicData uri="http://schemas.openxmlformats.org/drawingml/2006/table">
            <a:tbl>
              <a:tblPr/>
              <a:tblGrid>
                <a:gridCol w="3127248"/>
                <a:gridCol w="1707642"/>
                <a:gridCol w="3394710"/>
              </a:tblGrid>
              <a:tr h="2571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SM10_micro029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c1ccc(cc1)C(=O)N/C=C(\Nc2nc3ccccc3s2)/O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tmp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93" y="2645288"/>
            <a:ext cx="3175163" cy="3178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83300" y="55897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Resonance structures. Deprecate: SM10_micro029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4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3602"/>
            <a:ext cx="3175163" cy="31783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36066"/>
              </p:ext>
            </p:extLst>
          </p:nvPr>
        </p:nvGraphicFramePr>
        <p:xfrm>
          <a:off x="2844800" y="29696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]2)CC/C(=N/c3ncc(s3)Cc4ccc(c(c4)F)F)/[O-]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175163" cy="317833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05596"/>
              </p:ext>
            </p:extLst>
          </p:nvPr>
        </p:nvGraphicFramePr>
        <p:xfrm>
          <a:off x="2844800" y="3429000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]2)CCC(=O)[N-]c3[n-]cc([s+]3)Cc4ccc(c(c4)F)F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5797" y="6488668"/>
            <a:ext cx="865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('SM18_micro005', 'SM18_micro008') - Resonance structures. Deprecate: SM18_micro008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4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mp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75163" cy="317833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09501"/>
              </p:ext>
            </p:extLst>
          </p:nvPr>
        </p:nvGraphicFramePr>
        <p:xfrm>
          <a:off x="3199830" y="66981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SM18_micro009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]2)CCC(=O)/N=C\3/N=CC(S3)Cc4ccc(c(c4)F)F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tmp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175163" cy="317833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22452"/>
              </p:ext>
            </p:extLst>
          </p:nvPr>
        </p:nvGraphicFramePr>
        <p:xfrm>
          <a:off x="3199830" y="3432338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SM18_micro035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]2)CCC(=O)/N=C/3\N=CC(S3)Cc4ccc(c(c4)F)F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1175" y="6422672"/>
            <a:ext cx="8684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('SM18_micro009', 'SM18_micro035') - - Geometric isomers. Deprecate: SM18_micro035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7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425"/>
            <a:ext cx="3175163" cy="31783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53090"/>
              </p:ext>
            </p:extLst>
          </p:nvPr>
        </p:nvGraphicFramePr>
        <p:xfrm>
          <a:off x="3175163" y="49988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]2)CCC(=O)/N=C/3\[NH+]=CC(S3)Cc4ccc(c(c4)F)F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7" y="3905977"/>
            <a:ext cx="2485283" cy="248776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86323"/>
              </p:ext>
            </p:extLst>
          </p:nvPr>
        </p:nvGraphicFramePr>
        <p:xfrm>
          <a:off x="3175163" y="3340737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]2)CCC(=O)/N=C\3/[NH+]=CC(S3)Cc4ccc(c(c4)F)F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4292" y="6393745"/>
            <a:ext cx="8979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('SM18_micro010', 'SM18_micro073') - Geometric isomers. Deprecate: SM18_micro073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9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1243"/>
            <a:ext cx="3175163" cy="31783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71220"/>
              </p:ext>
            </p:extLst>
          </p:nvPr>
        </p:nvGraphicFramePr>
        <p:xfrm>
          <a:off x="3032495" y="36334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(n2)CCC(=O)/N=C/3\N=CC(S3)Cc4ccc(c(c4)F)F)[O-]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42403"/>
              </p:ext>
            </p:extLst>
          </p:nvPr>
        </p:nvGraphicFramePr>
        <p:xfrm>
          <a:off x="3065923" y="3368046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SM18_micro039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(n2)CCC(=O)/N=C\3/N=CC(S3)Cc4ccc(c(c4)F)F)[O-]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tmp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85" y="3589351"/>
            <a:ext cx="2477742" cy="24802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588" y="6358380"/>
            <a:ext cx="9048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('SM18_micro011', 'SM18_micro039') - Geometric isomers. Deprecate: SM18_micro039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243" y="3338"/>
            <a:ext cx="3175163" cy="31783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11866"/>
              </p:ext>
            </p:extLst>
          </p:nvPr>
        </p:nvGraphicFramePr>
        <p:xfrm>
          <a:off x="2844800" y="3338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]c(n2)CCC(=O)/N=C/3\N=CC(S3)Cc4ccc(c(c4)F)F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2826238" cy="282906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99989"/>
              </p:ext>
            </p:extLst>
          </p:nvPr>
        </p:nvGraphicFramePr>
        <p:xfrm>
          <a:off x="2826238" y="3417859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SM18_micro067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]c(n2)CCC(=O)/N=C\3/N=CC(S3)Cc4ccc(c(c4)F)F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5797" y="6472723"/>
            <a:ext cx="841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('SM18_micro013', 'SM18_micro067') - Geometric isomers. Deprecate: SM18_micro067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8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932796" cy="2935729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45529"/>
              </p:ext>
            </p:extLst>
          </p:nvPr>
        </p:nvGraphicFramePr>
        <p:xfrm>
          <a:off x="2844800" y="66981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(n2)CCC(=O)/N=C\3/[NH+]=CC(S3)Cc4ccc(c(c4)F)F)[O-]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mp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745" y="3429000"/>
            <a:ext cx="3175163" cy="317833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78254"/>
              </p:ext>
            </p:extLst>
          </p:nvPr>
        </p:nvGraphicFramePr>
        <p:xfrm>
          <a:off x="2844800" y="3241981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SM18_micro061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(n2)CCC(=O)/N=C/3\[NH+]=CC(S3)Cc4ccc(c(c4)F)F)[O-]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176" y="6470788"/>
            <a:ext cx="841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('SM18_micro015', 'SM18_micro061') - Geometric isomers. Deprecate: SM18_micro015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2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53734"/>
            <a:ext cx="2990890" cy="299388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48363"/>
              </p:ext>
            </p:extLst>
          </p:nvPr>
        </p:nvGraphicFramePr>
        <p:xfrm>
          <a:off x="2844800" y="36334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+]c([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]2)CCC(=O)/[NH+]=C\3/N=CC(S3)Cc4ccc(c(c4)F)F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tmp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272" y="3211334"/>
            <a:ext cx="3175163" cy="31783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38945"/>
              </p:ext>
            </p:extLst>
          </p:nvPr>
        </p:nvGraphicFramePr>
        <p:xfrm>
          <a:off x="2844800" y="3203531"/>
          <a:ext cx="6299200" cy="3175000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317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SM18_micro029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+]c([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]2)CCC(=O)/[NH+]=C/3\N=CC(S3)Cc4ccc(c(c4)F)F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5797" y="6403978"/>
            <a:ext cx="841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('SM18_micro019', 'SM18_micro029') - Geometric isomers. Deprecate: SM18_micro019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8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2229</Words>
  <Application>Microsoft Macintosh PowerPoint</Application>
  <PresentationFormat>On-screen Show (4:3)</PresentationFormat>
  <Paragraphs>116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16</cp:revision>
  <dcterms:created xsi:type="dcterms:W3CDTF">2017-12-12T21:30:09Z</dcterms:created>
  <dcterms:modified xsi:type="dcterms:W3CDTF">2017-12-15T17:50:42Z</dcterms:modified>
</cp:coreProperties>
</file>