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77724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3421" autoAdjust="0"/>
  </p:normalViewPr>
  <p:slideViewPr>
    <p:cSldViewPr snapToGrid="0" snapToObjects="1">
      <p:cViewPr>
        <p:scale>
          <a:sx n="112" d="100"/>
          <a:sy n="112" d="100"/>
        </p:scale>
        <p:origin x="-1344" y="-8"/>
      </p:cViewPr>
      <p:guideLst>
        <p:guide orient="horz" pos="2774"/>
        <p:guide pos="46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846370"/>
            <a:ext cx="6606540" cy="1274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3368040"/>
            <a:ext cx="5440680" cy="1518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4485-1C2E-D245-BD15-586C2505CE8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D3AF-B261-B344-AB6B-7BB40124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3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4485-1C2E-D245-BD15-586C2505CE8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D3AF-B261-B344-AB6B-7BB40124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1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238021"/>
            <a:ext cx="1748790" cy="50713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238021"/>
            <a:ext cx="5116830" cy="50713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4485-1C2E-D245-BD15-586C2505CE8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D3AF-B261-B344-AB6B-7BB40124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8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4485-1C2E-D245-BD15-586C2505CE8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D3AF-B261-B344-AB6B-7BB40124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3819314"/>
            <a:ext cx="6606540" cy="118046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2519152"/>
            <a:ext cx="6606540" cy="130016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4485-1C2E-D245-BD15-586C2505CE8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D3AF-B261-B344-AB6B-7BB40124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1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1386841"/>
            <a:ext cx="3432810" cy="39225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1386841"/>
            <a:ext cx="3432810" cy="39225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4485-1C2E-D245-BD15-586C2505CE8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D3AF-B261-B344-AB6B-7BB40124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5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330431"/>
            <a:ext cx="3434160" cy="5544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1884892"/>
            <a:ext cx="3434160" cy="34244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1330431"/>
            <a:ext cx="3435508" cy="5544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1884892"/>
            <a:ext cx="3435508" cy="34244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4485-1C2E-D245-BD15-586C2505CE8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D3AF-B261-B344-AB6B-7BB40124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7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4485-1C2E-D245-BD15-586C2505CE8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D3AF-B261-B344-AB6B-7BB40124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9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4485-1C2E-D245-BD15-586C2505CE8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D3AF-B261-B344-AB6B-7BB40124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5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236644"/>
            <a:ext cx="2557066" cy="1007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3" y="236644"/>
            <a:ext cx="4344988" cy="50726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1243754"/>
            <a:ext cx="2557066" cy="4065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4485-1C2E-D245-BD15-586C2505CE8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D3AF-B261-B344-AB6B-7BB40124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6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4160521"/>
            <a:ext cx="4663440" cy="49117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531071"/>
            <a:ext cx="4663440" cy="3566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4651694"/>
            <a:ext cx="4663440" cy="6975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4485-1C2E-D245-BD15-586C2505CE8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D3AF-B261-B344-AB6B-7BB40124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0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238019"/>
            <a:ext cx="699516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386841"/>
            <a:ext cx="6995160" cy="3922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5508837"/>
            <a:ext cx="1813560" cy="316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C4485-1C2E-D245-BD15-586C2505CE8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5508837"/>
            <a:ext cx="2461260" cy="316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5508837"/>
            <a:ext cx="1813560" cy="316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8D3AF-B261-B344-AB6B-7BB40124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7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microsoft.com/office/2007/relationships/hdphoto" Target="../media/hdphoto1.wdp"/><Relationship Id="rId9" Type="http://schemas.openxmlformats.org/officeDocument/2006/relationships/image" Target="../media/image7.png"/><Relationship Id="rId10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96279" y="3658352"/>
            <a:ext cx="7402957" cy="2173457"/>
            <a:chOff x="96280" y="3658352"/>
            <a:chExt cx="7115109" cy="2088947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821" y="4021556"/>
              <a:ext cx="1470421" cy="779619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9383" y="3658352"/>
              <a:ext cx="1358063" cy="1067049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280" y="4768639"/>
              <a:ext cx="1559353" cy="926921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6316" y="4846800"/>
              <a:ext cx="1639990" cy="853562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14558" y="4769710"/>
              <a:ext cx="1221463" cy="961474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386" b="100000" l="2679" r="98036">
                          <a14:foregroundMark x1="12679" y1="8091" x2="90893" y2="95332"/>
                          <a14:foregroundMark x1="8929" y1="44917" x2="40000" y2="3692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62400" y="4524495"/>
              <a:ext cx="686767" cy="118221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09907" y="4874124"/>
              <a:ext cx="701482" cy="873175"/>
            </a:xfrm>
            <a:prstGeom prst="rect">
              <a:avLst/>
            </a:prstGeom>
          </p:spPr>
        </p:pic>
      </p:grpSp>
      <p:sp>
        <p:nvSpPr>
          <p:cNvPr id="92" name="TextBox 91"/>
          <p:cNvSpPr txBox="1"/>
          <p:nvPr/>
        </p:nvSpPr>
        <p:spPr>
          <a:xfrm>
            <a:off x="39347" y="3286720"/>
            <a:ext cx="3531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"/>
                <a:cs typeface="Helvetica"/>
              </a:rPr>
              <a:t>C</a:t>
            </a:r>
            <a:r>
              <a:rPr lang="en-US" sz="1200" dirty="0" smtClean="0">
                <a:latin typeface="Helvetica"/>
                <a:cs typeface="Helvetica"/>
              </a:rPr>
              <a:t>   </a:t>
            </a:r>
            <a:r>
              <a:rPr lang="en-US" sz="1000" dirty="0" smtClean="0">
                <a:latin typeface="Helvetica"/>
                <a:cs typeface="Helvetica"/>
              </a:rPr>
              <a:t>SAMPL6 molecules with sulfur-containing </a:t>
            </a:r>
            <a:r>
              <a:rPr lang="en-US" sz="1000" dirty="0" err="1" smtClean="0">
                <a:latin typeface="Helvetica"/>
                <a:cs typeface="Helvetica"/>
              </a:rPr>
              <a:t>heterocycle</a:t>
            </a:r>
            <a:r>
              <a:rPr lang="en-US" sz="1000" dirty="0" err="1">
                <a:latin typeface="Helvetica"/>
                <a:cs typeface="Helvetica"/>
              </a:rPr>
              <a:t>s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884641" y="4149536"/>
            <a:ext cx="373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Helvetica"/>
                <a:cs typeface="Helvetica"/>
              </a:rPr>
              <a:t>D</a:t>
            </a:r>
            <a:r>
              <a:rPr lang="en-US" sz="1200" dirty="0" smtClean="0">
                <a:latin typeface="Helvetica"/>
                <a:cs typeface="Helvetica"/>
              </a:rPr>
              <a:t>   </a:t>
            </a:r>
            <a:r>
              <a:rPr lang="en-US" sz="1000" dirty="0" smtClean="0">
                <a:latin typeface="Helvetica"/>
                <a:cs typeface="Helvetica"/>
              </a:rPr>
              <a:t>SAMPL6 molecules with </a:t>
            </a:r>
            <a:r>
              <a:rPr lang="en-US" sz="1000" dirty="0" err="1" smtClean="0">
                <a:latin typeface="Helvetica"/>
                <a:cs typeface="Helvetica"/>
              </a:rPr>
              <a:t>bromo</a:t>
            </a:r>
            <a:r>
              <a:rPr lang="en-US" sz="1000" dirty="0" smtClean="0">
                <a:latin typeface="Helvetica"/>
                <a:cs typeface="Helvetica"/>
              </a:rPr>
              <a:t> and </a:t>
            </a:r>
            <a:r>
              <a:rPr lang="en-US" sz="1000" dirty="0" err="1" smtClean="0">
                <a:latin typeface="Helvetica"/>
                <a:cs typeface="Helvetica"/>
              </a:rPr>
              <a:t>iodo</a:t>
            </a:r>
            <a:r>
              <a:rPr lang="en-US" sz="1000" dirty="0" smtClean="0">
                <a:latin typeface="Helvetica"/>
                <a:cs typeface="Helvetica"/>
              </a:rPr>
              <a:t> groups</a:t>
            </a:r>
            <a:endParaRPr lang="en-US" sz="1000" dirty="0">
              <a:latin typeface="Helvetica"/>
              <a:cs typeface="Helvetica"/>
            </a:endParaRPr>
          </a:p>
        </p:txBody>
      </p:sp>
      <p:pic>
        <p:nvPicPr>
          <p:cNvPr id="94" name="Picture 93" descr="MAE_vs_molecule_plot.pdf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2" r="9656" b="2187"/>
          <a:stretch/>
        </p:blipFill>
        <p:spPr>
          <a:xfrm>
            <a:off x="89545" y="-44467"/>
            <a:ext cx="3656699" cy="2867619"/>
          </a:xfrm>
          <a:prstGeom prst="rect">
            <a:avLst/>
          </a:prstGeom>
        </p:spPr>
      </p:pic>
      <p:pic>
        <p:nvPicPr>
          <p:cNvPr id="95" name="Picture 94" descr="molecular_MAE_comparison_between_QM_and_empirical_method_groups.pdf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1" r="7950" b="2104"/>
          <a:stretch/>
        </p:blipFill>
        <p:spPr>
          <a:xfrm>
            <a:off x="3920217" y="-49055"/>
            <a:ext cx="3748393" cy="2859090"/>
          </a:xfrm>
          <a:prstGeom prst="rect">
            <a:avLst/>
          </a:prstGeom>
        </p:spPr>
      </p:pic>
      <p:sp>
        <p:nvSpPr>
          <p:cNvPr id="96" name="Rounded Rectangle 95"/>
          <p:cNvSpPr>
            <a:spLocks noChangeAspect="1"/>
          </p:cNvSpPr>
          <p:nvPr/>
        </p:nvSpPr>
        <p:spPr>
          <a:xfrm>
            <a:off x="7062326" y="2575783"/>
            <a:ext cx="126862" cy="247368"/>
          </a:xfrm>
          <a:prstGeom prst="roundRect">
            <a:avLst/>
          </a:prstGeom>
          <a:solidFill>
            <a:srgbClr val="FD8D0E">
              <a:alpha val="48000"/>
            </a:srgb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>
            <a:spLocks noChangeAspect="1"/>
          </p:cNvSpPr>
          <p:nvPr/>
        </p:nvSpPr>
        <p:spPr>
          <a:xfrm>
            <a:off x="6931160" y="2575783"/>
            <a:ext cx="126862" cy="247368"/>
          </a:xfrm>
          <a:prstGeom prst="roundRect">
            <a:avLst/>
          </a:prstGeom>
          <a:solidFill>
            <a:srgbClr val="FD8D0E">
              <a:alpha val="48000"/>
            </a:srgb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>
            <a:spLocks noChangeAspect="1"/>
          </p:cNvSpPr>
          <p:nvPr/>
        </p:nvSpPr>
        <p:spPr>
          <a:xfrm>
            <a:off x="6558135" y="2575783"/>
            <a:ext cx="126862" cy="247368"/>
          </a:xfrm>
          <a:prstGeom prst="roundRect">
            <a:avLst/>
          </a:prstGeom>
          <a:solidFill>
            <a:srgbClr val="FD8D0E">
              <a:alpha val="48000"/>
            </a:srgb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>
            <a:spLocks noChangeAspect="1"/>
          </p:cNvSpPr>
          <p:nvPr/>
        </p:nvSpPr>
        <p:spPr>
          <a:xfrm>
            <a:off x="4799286" y="2575783"/>
            <a:ext cx="126862" cy="247368"/>
          </a:xfrm>
          <a:prstGeom prst="roundRect">
            <a:avLst/>
          </a:prstGeom>
          <a:solidFill>
            <a:srgbClr val="FD8D0E">
              <a:alpha val="48000"/>
            </a:srgb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>
            <a:spLocks noChangeAspect="1"/>
          </p:cNvSpPr>
          <p:nvPr/>
        </p:nvSpPr>
        <p:spPr>
          <a:xfrm>
            <a:off x="6801882" y="2575783"/>
            <a:ext cx="126862" cy="2473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5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5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>
            <a:spLocks noChangeAspect="1"/>
          </p:cNvSpPr>
          <p:nvPr/>
        </p:nvSpPr>
        <p:spPr>
          <a:xfrm>
            <a:off x="7189188" y="2575783"/>
            <a:ext cx="126862" cy="2473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5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5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>
            <a:spLocks noChangeAspect="1"/>
          </p:cNvSpPr>
          <p:nvPr/>
        </p:nvSpPr>
        <p:spPr>
          <a:xfrm>
            <a:off x="7316184" y="2575783"/>
            <a:ext cx="126862" cy="247368"/>
          </a:xfrm>
          <a:prstGeom prst="roundRect">
            <a:avLst/>
          </a:prstGeom>
          <a:solidFill>
            <a:srgbClr val="FD8D0E">
              <a:alpha val="48000"/>
            </a:srgb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>
            <a:grpSpLocks noChangeAspect="1"/>
          </p:cNvGrpSpPr>
          <p:nvPr/>
        </p:nvGrpSpPr>
        <p:grpSpPr>
          <a:xfrm>
            <a:off x="6723199" y="2864686"/>
            <a:ext cx="42475" cy="105905"/>
            <a:chOff x="8631318" y="1537235"/>
            <a:chExt cx="91440" cy="227990"/>
          </a:xfrm>
          <a:effectLst/>
        </p:grpSpPr>
        <p:sp>
          <p:nvSpPr>
            <p:cNvPr id="104" name="Oval 103"/>
            <p:cNvSpPr>
              <a:spLocks noChangeAspect="1"/>
            </p:cNvSpPr>
            <p:nvPr/>
          </p:nvSpPr>
          <p:spPr>
            <a:xfrm>
              <a:off x="8631318" y="153723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8631318" y="167378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>
            <a:grpSpLocks noChangeAspect="1"/>
          </p:cNvGrpSpPr>
          <p:nvPr/>
        </p:nvGrpSpPr>
        <p:grpSpPr>
          <a:xfrm>
            <a:off x="4809253" y="2867347"/>
            <a:ext cx="106924" cy="100582"/>
            <a:chOff x="8605106" y="1908115"/>
            <a:chExt cx="230185" cy="216530"/>
          </a:xfrm>
          <a:effectLst/>
        </p:grpSpPr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8605106" y="190811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>
            <a:xfrm>
              <a:off x="8743851" y="190811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>
            <a:xfrm>
              <a:off x="8677771" y="203320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>
            <a:grpSpLocks noChangeAspect="1"/>
          </p:cNvGrpSpPr>
          <p:nvPr/>
        </p:nvGrpSpPr>
        <p:grpSpPr>
          <a:xfrm>
            <a:off x="6344663" y="2864686"/>
            <a:ext cx="42475" cy="105905"/>
            <a:chOff x="8631318" y="1537235"/>
            <a:chExt cx="91440" cy="227990"/>
          </a:xfrm>
          <a:effectLst/>
        </p:grpSpPr>
        <p:sp>
          <p:nvSpPr>
            <p:cNvPr id="111" name="Oval 110"/>
            <p:cNvSpPr>
              <a:spLocks noChangeAspect="1"/>
            </p:cNvSpPr>
            <p:nvPr/>
          </p:nvSpPr>
          <p:spPr>
            <a:xfrm>
              <a:off x="8631318" y="153723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>
              <a:spLocks noChangeAspect="1"/>
            </p:cNvSpPr>
            <p:nvPr/>
          </p:nvSpPr>
          <p:spPr>
            <a:xfrm>
              <a:off x="8631318" y="167378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>
            <a:grpSpLocks noChangeAspect="1"/>
          </p:cNvGrpSpPr>
          <p:nvPr/>
        </p:nvGrpSpPr>
        <p:grpSpPr>
          <a:xfrm>
            <a:off x="5851987" y="2864686"/>
            <a:ext cx="42475" cy="105905"/>
            <a:chOff x="8631318" y="1537235"/>
            <a:chExt cx="91440" cy="227990"/>
          </a:xfrm>
          <a:effectLst/>
        </p:grpSpPr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8631318" y="153723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>
              <a:spLocks noChangeAspect="1"/>
            </p:cNvSpPr>
            <p:nvPr/>
          </p:nvSpPr>
          <p:spPr>
            <a:xfrm>
              <a:off x="8631318" y="167378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>
            <a:grpSpLocks noChangeAspect="1"/>
          </p:cNvGrpSpPr>
          <p:nvPr/>
        </p:nvGrpSpPr>
        <p:grpSpPr>
          <a:xfrm>
            <a:off x="5716634" y="2864686"/>
            <a:ext cx="42475" cy="105905"/>
            <a:chOff x="8631318" y="1537235"/>
            <a:chExt cx="91440" cy="227990"/>
          </a:xfrm>
          <a:effectLst/>
        </p:grpSpPr>
        <p:sp>
          <p:nvSpPr>
            <p:cNvPr id="117" name="Oval 116"/>
            <p:cNvSpPr>
              <a:spLocks noChangeAspect="1"/>
            </p:cNvSpPr>
            <p:nvPr/>
          </p:nvSpPr>
          <p:spPr>
            <a:xfrm>
              <a:off x="8631318" y="153723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8631318" y="167378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9" name="Picture 1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4566532" y="582423"/>
            <a:ext cx="106188" cy="254852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6200000">
            <a:off x="4569625" y="429652"/>
            <a:ext cx="105862" cy="254852"/>
          </a:xfrm>
          <a:prstGeom prst="rect">
            <a:avLst/>
          </a:prstGeom>
        </p:spPr>
      </p:pic>
      <p:sp>
        <p:nvSpPr>
          <p:cNvPr id="121" name="TextBox 120"/>
          <p:cNvSpPr txBox="1">
            <a:spLocks noChangeAspect="1"/>
          </p:cNvSpPr>
          <p:nvPr/>
        </p:nvSpPr>
        <p:spPr>
          <a:xfrm>
            <a:off x="4781235" y="447149"/>
            <a:ext cx="1070727" cy="215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QM-based methods</a:t>
            </a:r>
            <a:endParaRPr lang="en-US" sz="1000" baseline="-25000" dirty="0"/>
          </a:p>
        </p:txBody>
      </p:sp>
      <p:sp>
        <p:nvSpPr>
          <p:cNvPr id="122" name="TextBox 121"/>
          <p:cNvSpPr txBox="1">
            <a:spLocks noChangeAspect="1"/>
          </p:cNvSpPr>
          <p:nvPr/>
        </p:nvSpPr>
        <p:spPr>
          <a:xfrm>
            <a:off x="4781019" y="588945"/>
            <a:ext cx="1014375" cy="215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Empirical methods</a:t>
            </a:r>
            <a:endParaRPr lang="en-US" sz="1000" baseline="-25000" dirty="0"/>
          </a:p>
        </p:txBody>
      </p:sp>
      <p:sp>
        <p:nvSpPr>
          <p:cNvPr id="123" name="Rounded Rectangle 122"/>
          <p:cNvSpPr>
            <a:spLocks noChangeAspect="1"/>
          </p:cNvSpPr>
          <p:nvPr/>
        </p:nvSpPr>
        <p:spPr>
          <a:xfrm>
            <a:off x="6682115" y="2575573"/>
            <a:ext cx="126862" cy="2473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5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5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124"/>
          <p:cNvSpPr>
            <a:spLocks/>
          </p:cNvSpPr>
          <p:nvPr/>
        </p:nvSpPr>
        <p:spPr>
          <a:xfrm>
            <a:off x="5894462" y="3367479"/>
            <a:ext cx="1548584" cy="181642"/>
          </a:xfrm>
          <a:prstGeom prst="roundRect">
            <a:avLst/>
          </a:prstGeom>
          <a:solidFill>
            <a:srgbClr val="FD8D0E">
              <a:alpha val="48000"/>
            </a:srgb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Sulfur-containing heterocycles</a:t>
            </a:r>
            <a:endParaRPr lang="en-US" sz="800" dirty="0"/>
          </a:p>
        </p:txBody>
      </p:sp>
      <p:sp>
        <p:nvSpPr>
          <p:cNvPr id="126" name="Rounded Rectangle 125"/>
          <p:cNvSpPr>
            <a:spLocks/>
          </p:cNvSpPr>
          <p:nvPr/>
        </p:nvSpPr>
        <p:spPr>
          <a:xfrm>
            <a:off x="5894461" y="3588019"/>
            <a:ext cx="1552501" cy="17433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5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5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Bromo and iodo groups</a:t>
            </a:r>
            <a:endParaRPr lang="en-US" sz="800" dirty="0"/>
          </a:p>
        </p:txBody>
      </p:sp>
      <p:grpSp>
        <p:nvGrpSpPr>
          <p:cNvPr id="127" name="Group 126"/>
          <p:cNvGrpSpPr>
            <a:grpSpLocks noChangeAspect="1"/>
          </p:cNvGrpSpPr>
          <p:nvPr/>
        </p:nvGrpSpPr>
        <p:grpSpPr>
          <a:xfrm>
            <a:off x="4403374" y="3428275"/>
            <a:ext cx="103541" cy="100582"/>
            <a:chOff x="8605106" y="1908115"/>
            <a:chExt cx="230185" cy="216530"/>
          </a:xfrm>
          <a:effectLst/>
        </p:grpSpPr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8605106" y="190811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>
              <a:spLocks noChangeAspect="1"/>
            </p:cNvSpPr>
            <p:nvPr/>
          </p:nvSpPr>
          <p:spPr>
            <a:xfrm>
              <a:off x="8743851" y="190811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>
              <a:spLocks noChangeAspect="1"/>
            </p:cNvSpPr>
            <p:nvPr/>
          </p:nvSpPr>
          <p:spPr>
            <a:xfrm>
              <a:off x="8677771" y="203320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>
            <a:grpSpLocks noChangeAspect="1"/>
          </p:cNvGrpSpPr>
          <p:nvPr/>
        </p:nvGrpSpPr>
        <p:grpSpPr>
          <a:xfrm>
            <a:off x="4436060" y="3601280"/>
            <a:ext cx="41131" cy="105905"/>
            <a:chOff x="8631318" y="1537235"/>
            <a:chExt cx="91440" cy="227990"/>
          </a:xfrm>
          <a:effectLst/>
        </p:grpSpPr>
        <p:sp>
          <p:nvSpPr>
            <p:cNvPr id="132" name="Oval 131"/>
            <p:cNvSpPr>
              <a:spLocks noChangeAspect="1"/>
            </p:cNvSpPr>
            <p:nvPr/>
          </p:nvSpPr>
          <p:spPr>
            <a:xfrm>
              <a:off x="8631318" y="153723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>
              <a:spLocks noChangeAspect="1"/>
            </p:cNvSpPr>
            <p:nvPr/>
          </p:nvSpPr>
          <p:spPr>
            <a:xfrm>
              <a:off x="8631318" y="167378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TextBox 128"/>
          <p:cNvSpPr txBox="1">
            <a:spLocks noChangeAspect="1"/>
          </p:cNvSpPr>
          <p:nvPr/>
        </p:nvSpPr>
        <p:spPr>
          <a:xfrm>
            <a:off x="4478501" y="3546909"/>
            <a:ext cx="132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Helvetica"/>
                <a:cs typeface="Helvetica"/>
              </a:rPr>
              <a:t>2 experimental </a:t>
            </a:r>
            <a:r>
              <a:rPr lang="en-US" sz="800" dirty="0" err="1" smtClean="0">
                <a:latin typeface="Helvetica"/>
                <a:cs typeface="Helvetica"/>
              </a:rPr>
              <a:t>p</a:t>
            </a:r>
            <a:r>
              <a:rPr lang="en-US" sz="800" i="1" dirty="0" err="1" smtClean="0">
                <a:latin typeface="Helvetica"/>
                <a:cs typeface="Helvetica"/>
              </a:rPr>
              <a:t>K</a:t>
            </a:r>
            <a:r>
              <a:rPr lang="en-US" sz="800" baseline="-25000" dirty="0" err="1" smtClean="0">
                <a:latin typeface="Helvetica"/>
                <a:cs typeface="Helvetica"/>
              </a:rPr>
              <a:t>a</a:t>
            </a:r>
            <a:r>
              <a:rPr lang="en-US" sz="800" baseline="-25000" dirty="0" smtClean="0">
                <a:latin typeface="Helvetica"/>
                <a:cs typeface="Helvetica"/>
              </a:rPr>
              <a:t> </a:t>
            </a:r>
            <a:r>
              <a:rPr lang="en-US" sz="800" dirty="0">
                <a:latin typeface="Helvetica"/>
                <a:cs typeface="Helvetica"/>
              </a:rPr>
              <a:t>values</a:t>
            </a:r>
            <a:endParaRPr lang="en-US" sz="800" baseline="-25000" dirty="0">
              <a:latin typeface="Helvetica"/>
              <a:cs typeface="Helvetica"/>
            </a:endParaRPr>
          </a:p>
        </p:txBody>
      </p:sp>
      <p:sp>
        <p:nvSpPr>
          <p:cNvPr id="130" name="TextBox 129"/>
          <p:cNvSpPr txBox="1">
            <a:spLocks noChangeAspect="1"/>
          </p:cNvSpPr>
          <p:nvPr/>
        </p:nvSpPr>
        <p:spPr>
          <a:xfrm>
            <a:off x="4476445" y="3366459"/>
            <a:ext cx="13337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/>
                <a:cs typeface="Helvetica"/>
              </a:rPr>
              <a:t>3</a:t>
            </a:r>
            <a:r>
              <a:rPr lang="en-US" sz="800" dirty="0" smtClean="0">
                <a:latin typeface="Helvetica"/>
                <a:cs typeface="Helvetica"/>
              </a:rPr>
              <a:t> experimental </a:t>
            </a:r>
            <a:r>
              <a:rPr lang="en-US" sz="800" dirty="0" err="1" smtClean="0">
                <a:latin typeface="Helvetica"/>
                <a:cs typeface="Helvetica"/>
              </a:rPr>
              <a:t>p</a:t>
            </a:r>
            <a:r>
              <a:rPr lang="en-US" sz="800" i="1" dirty="0" err="1" smtClean="0">
                <a:latin typeface="Helvetica"/>
                <a:cs typeface="Helvetica"/>
              </a:rPr>
              <a:t>K</a:t>
            </a:r>
            <a:r>
              <a:rPr lang="en-US" sz="800" baseline="-25000" dirty="0" err="1" smtClean="0">
                <a:latin typeface="Helvetica"/>
                <a:cs typeface="Helvetica"/>
              </a:rPr>
              <a:t>a</a:t>
            </a:r>
            <a:r>
              <a:rPr lang="en-US" sz="800" dirty="0">
                <a:latin typeface="Helvetica"/>
                <a:cs typeface="Helvetica"/>
              </a:rPr>
              <a:t> </a:t>
            </a:r>
            <a:r>
              <a:rPr lang="en-US" sz="800" dirty="0" smtClean="0">
                <a:latin typeface="Helvetica"/>
                <a:cs typeface="Helvetica"/>
              </a:rPr>
              <a:t>values</a:t>
            </a:r>
            <a:endParaRPr lang="en-US" sz="800" baseline="-25000" dirty="0">
              <a:latin typeface="Helvetica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290101" y="3258995"/>
            <a:ext cx="3283862" cy="5711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3884641" y="84278"/>
            <a:ext cx="29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"/>
                <a:cs typeface="Helvetica"/>
              </a:rPr>
              <a:t>B</a:t>
            </a:r>
            <a:r>
              <a:rPr lang="en-US" sz="1200" dirty="0" smtClean="0"/>
              <a:t>   </a:t>
            </a:r>
            <a:endParaRPr lang="en-US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21365" y="89847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Helvetica"/>
                <a:cs typeface="Helvetica"/>
              </a:rPr>
              <a:t>A</a:t>
            </a:r>
            <a:r>
              <a:rPr lang="en-US" sz="1200" dirty="0" smtClean="0"/>
              <a:t>   </a:t>
            </a:r>
            <a:endParaRPr lang="en-US" sz="12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653777" y="2958827"/>
            <a:ext cx="7263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Helvetica"/>
                <a:cs typeface="Helvetica"/>
              </a:rPr>
              <a:t>Molecule ID</a:t>
            </a:r>
            <a:endParaRPr lang="en-US" sz="800" dirty="0">
              <a:latin typeface="Helvetica"/>
              <a:cs typeface="Helvetica"/>
            </a:endParaRPr>
          </a:p>
        </p:txBody>
      </p:sp>
      <p:sp>
        <p:nvSpPr>
          <p:cNvPr id="140" name="Rounded Rectangle 139"/>
          <p:cNvSpPr>
            <a:spLocks noChangeAspect="1"/>
          </p:cNvSpPr>
          <p:nvPr/>
        </p:nvSpPr>
        <p:spPr>
          <a:xfrm>
            <a:off x="3459598" y="2589743"/>
            <a:ext cx="126862" cy="247368"/>
          </a:xfrm>
          <a:prstGeom prst="roundRect">
            <a:avLst/>
          </a:prstGeom>
          <a:solidFill>
            <a:srgbClr val="FD8D0E">
              <a:alpha val="48000"/>
            </a:srgb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/>
          <p:cNvSpPr>
            <a:spLocks noChangeAspect="1"/>
          </p:cNvSpPr>
          <p:nvPr/>
        </p:nvSpPr>
        <p:spPr>
          <a:xfrm>
            <a:off x="3332736" y="2589743"/>
            <a:ext cx="126862" cy="247368"/>
          </a:xfrm>
          <a:prstGeom prst="roundRect">
            <a:avLst/>
          </a:prstGeom>
          <a:solidFill>
            <a:srgbClr val="FD8D0E">
              <a:alpha val="48000"/>
            </a:srgb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ounded Rectangle 141"/>
          <p:cNvSpPr>
            <a:spLocks noChangeAspect="1"/>
          </p:cNvSpPr>
          <p:nvPr/>
        </p:nvSpPr>
        <p:spPr>
          <a:xfrm>
            <a:off x="3205874" y="2589743"/>
            <a:ext cx="126862" cy="247368"/>
          </a:xfrm>
          <a:prstGeom prst="roundRect">
            <a:avLst/>
          </a:prstGeom>
          <a:solidFill>
            <a:srgbClr val="FD8D0E">
              <a:alpha val="48000"/>
            </a:srgb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>
            <a:spLocks noChangeAspect="1"/>
          </p:cNvSpPr>
          <p:nvPr/>
        </p:nvSpPr>
        <p:spPr>
          <a:xfrm>
            <a:off x="3079012" y="2589743"/>
            <a:ext cx="126862" cy="2473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5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5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ounded Rectangle 143"/>
          <p:cNvSpPr>
            <a:spLocks noChangeAspect="1"/>
          </p:cNvSpPr>
          <p:nvPr/>
        </p:nvSpPr>
        <p:spPr>
          <a:xfrm>
            <a:off x="2956198" y="2588948"/>
            <a:ext cx="126862" cy="2473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5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5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ounded Rectangle 144"/>
          <p:cNvSpPr>
            <a:spLocks noChangeAspect="1"/>
          </p:cNvSpPr>
          <p:nvPr/>
        </p:nvSpPr>
        <p:spPr>
          <a:xfrm>
            <a:off x="2829336" y="2589743"/>
            <a:ext cx="126862" cy="2473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5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5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ounded Rectangle 145"/>
          <p:cNvSpPr>
            <a:spLocks noChangeAspect="1"/>
          </p:cNvSpPr>
          <p:nvPr/>
        </p:nvSpPr>
        <p:spPr>
          <a:xfrm>
            <a:off x="2702474" y="2588948"/>
            <a:ext cx="126862" cy="247368"/>
          </a:xfrm>
          <a:prstGeom prst="roundRect">
            <a:avLst/>
          </a:prstGeom>
          <a:solidFill>
            <a:srgbClr val="FD8D0E">
              <a:alpha val="48000"/>
            </a:srgb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ounded Rectangle 146"/>
          <p:cNvSpPr>
            <a:spLocks noChangeAspect="1"/>
          </p:cNvSpPr>
          <p:nvPr/>
        </p:nvSpPr>
        <p:spPr>
          <a:xfrm>
            <a:off x="1940492" y="2588948"/>
            <a:ext cx="126862" cy="247368"/>
          </a:xfrm>
          <a:prstGeom prst="roundRect">
            <a:avLst/>
          </a:prstGeom>
          <a:solidFill>
            <a:srgbClr val="FD8D0E">
              <a:alpha val="48000"/>
            </a:srgb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147"/>
          <p:cNvGrpSpPr>
            <a:grpSpLocks noChangeAspect="1"/>
          </p:cNvGrpSpPr>
          <p:nvPr/>
        </p:nvGrpSpPr>
        <p:grpSpPr>
          <a:xfrm>
            <a:off x="1951720" y="2866896"/>
            <a:ext cx="106924" cy="100582"/>
            <a:chOff x="8605106" y="1908115"/>
            <a:chExt cx="230185" cy="216530"/>
          </a:xfrm>
          <a:effectLst/>
        </p:grpSpPr>
        <p:sp>
          <p:nvSpPr>
            <p:cNvPr id="149" name="Oval 148"/>
            <p:cNvSpPr>
              <a:spLocks noChangeAspect="1"/>
            </p:cNvSpPr>
            <p:nvPr/>
          </p:nvSpPr>
          <p:spPr>
            <a:xfrm>
              <a:off x="8605106" y="190811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8743851" y="190811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>
              <a:spLocks noChangeAspect="1"/>
            </p:cNvSpPr>
            <p:nvPr/>
          </p:nvSpPr>
          <p:spPr>
            <a:xfrm>
              <a:off x="8677771" y="203320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oup 228"/>
          <p:cNvGrpSpPr>
            <a:grpSpLocks noChangeAspect="1"/>
          </p:cNvGrpSpPr>
          <p:nvPr/>
        </p:nvGrpSpPr>
        <p:grpSpPr>
          <a:xfrm>
            <a:off x="3121759" y="2871934"/>
            <a:ext cx="42475" cy="105905"/>
            <a:chOff x="8631318" y="1537235"/>
            <a:chExt cx="91440" cy="227990"/>
          </a:xfrm>
          <a:effectLst/>
        </p:grpSpPr>
        <p:sp>
          <p:nvSpPr>
            <p:cNvPr id="230" name="Oval 229"/>
            <p:cNvSpPr>
              <a:spLocks noChangeAspect="1"/>
            </p:cNvSpPr>
            <p:nvPr/>
          </p:nvSpPr>
          <p:spPr>
            <a:xfrm>
              <a:off x="8631318" y="153723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/>
            <p:cNvSpPr>
              <a:spLocks noChangeAspect="1"/>
            </p:cNvSpPr>
            <p:nvPr/>
          </p:nvSpPr>
          <p:spPr>
            <a:xfrm>
              <a:off x="8631318" y="167378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" name="Group 231"/>
          <p:cNvGrpSpPr>
            <a:grpSpLocks noChangeAspect="1"/>
          </p:cNvGrpSpPr>
          <p:nvPr/>
        </p:nvGrpSpPr>
        <p:grpSpPr>
          <a:xfrm>
            <a:off x="2365393" y="2864994"/>
            <a:ext cx="42475" cy="105905"/>
            <a:chOff x="8631318" y="1537235"/>
            <a:chExt cx="91440" cy="227990"/>
          </a:xfrm>
          <a:effectLst/>
        </p:grpSpPr>
        <p:sp>
          <p:nvSpPr>
            <p:cNvPr id="233" name="Oval 232"/>
            <p:cNvSpPr>
              <a:spLocks noChangeAspect="1"/>
            </p:cNvSpPr>
            <p:nvPr/>
          </p:nvSpPr>
          <p:spPr>
            <a:xfrm>
              <a:off x="8631318" y="153723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/>
            <p:cNvSpPr>
              <a:spLocks noChangeAspect="1"/>
            </p:cNvSpPr>
            <p:nvPr/>
          </p:nvSpPr>
          <p:spPr>
            <a:xfrm>
              <a:off x="8631318" y="167378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5" name="Group 234"/>
          <p:cNvGrpSpPr>
            <a:grpSpLocks noChangeAspect="1"/>
          </p:cNvGrpSpPr>
          <p:nvPr/>
        </p:nvGrpSpPr>
        <p:grpSpPr>
          <a:xfrm>
            <a:off x="1475788" y="2871934"/>
            <a:ext cx="42475" cy="105905"/>
            <a:chOff x="8631318" y="1537235"/>
            <a:chExt cx="91440" cy="227990"/>
          </a:xfrm>
          <a:effectLst/>
        </p:grpSpPr>
        <p:sp>
          <p:nvSpPr>
            <p:cNvPr id="236" name="Oval 235"/>
            <p:cNvSpPr>
              <a:spLocks noChangeAspect="1"/>
            </p:cNvSpPr>
            <p:nvPr/>
          </p:nvSpPr>
          <p:spPr>
            <a:xfrm>
              <a:off x="8631318" y="153723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>
              <a:spLocks noChangeAspect="1"/>
            </p:cNvSpPr>
            <p:nvPr/>
          </p:nvSpPr>
          <p:spPr>
            <a:xfrm>
              <a:off x="8631318" y="167378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/>
          <p:cNvGrpSpPr>
            <a:grpSpLocks noChangeAspect="1"/>
          </p:cNvGrpSpPr>
          <p:nvPr/>
        </p:nvGrpSpPr>
        <p:grpSpPr>
          <a:xfrm>
            <a:off x="1848085" y="2864912"/>
            <a:ext cx="42475" cy="105905"/>
            <a:chOff x="8631318" y="1537235"/>
            <a:chExt cx="91440" cy="227990"/>
          </a:xfrm>
          <a:effectLst/>
        </p:grpSpPr>
        <p:sp>
          <p:nvSpPr>
            <p:cNvPr id="239" name="Oval 238"/>
            <p:cNvSpPr>
              <a:spLocks noChangeAspect="1"/>
            </p:cNvSpPr>
            <p:nvPr/>
          </p:nvSpPr>
          <p:spPr>
            <a:xfrm>
              <a:off x="8631318" y="153723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>
              <a:spLocks noChangeAspect="1"/>
            </p:cNvSpPr>
            <p:nvPr/>
          </p:nvSpPr>
          <p:spPr>
            <a:xfrm>
              <a:off x="8631318" y="167378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1" name="TextBox 240"/>
          <p:cNvSpPr txBox="1"/>
          <p:nvPr/>
        </p:nvSpPr>
        <p:spPr>
          <a:xfrm>
            <a:off x="5700521" y="2958827"/>
            <a:ext cx="7263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Helvetica"/>
                <a:cs typeface="Helvetica"/>
              </a:rPr>
              <a:t>Molecule ID</a:t>
            </a:r>
            <a:endParaRPr lang="en-US" sz="800" dirty="0">
              <a:latin typeface="Helvetica"/>
              <a:cs typeface="Helvetica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-5867104" y="38307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54" name="Group 253"/>
          <p:cNvGrpSpPr>
            <a:grpSpLocks noChangeAspect="1"/>
          </p:cNvGrpSpPr>
          <p:nvPr/>
        </p:nvGrpSpPr>
        <p:grpSpPr>
          <a:xfrm>
            <a:off x="2867464" y="2874499"/>
            <a:ext cx="42475" cy="105905"/>
            <a:chOff x="8631318" y="1537235"/>
            <a:chExt cx="91440" cy="227990"/>
          </a:xfrm>
          <a:effectLst/>
        </p:grpSpPr>
        <p:sp>
          <p:nvSpPr>
            <p:cNvPr id="255" name="Oval 254"/>
            <p:cNvSpPr>
              <a:spLocks noChangeAspect="1"/>
            </p:cNvSpPr>
            <p:nvPr/>
          </p:nvSpPr>
          <p:spPr>
            <a:xfrm>
              <a:off x="8631318" y="153723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/>
            <p:cNvSpPr>
              <a:spLocks noChangeAspect="1"/>
            </p:cNvSpPr>
            <p:nvPr/>
          </p:nvSpPr>
          <p:spPr>
            <a:xfrm>
              <a:off x="8631318" y="167378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7" name="Group 256"/>
          <p:cNvGrpSpPr>
            <a:grpSpLocks noChangeAspect="1"/>
          </p:cNvGrpSpPr>
          <p:nvPr/>
        </p:nvGrpSpPr>
        <p:grpSpPr>
          <a:xfrm>
            <a:off x="6851827" y="2860893"/>
            <a:ext cx="42475" cy="105905"/>
            <a:chOff x="8631318" y="1537235"/>
            <a:chExt cx="91440" cy="227990"/>
          </a:xfrm>
          <a:effectLst/>
        </p:grpSpPr>
        <p:sp>
          <p:nvSpPr>
            <p:cNvPr id="258" name="Oval 257"/>
            <p:cNvSpPr>
              <a:spLocks noChangeAspect="1"/>
            </p:cNvSpPr>
            <p:nvPr/>
          </p:nvSpPr>
          <p:spPr>
            <a:xfrm>
              <a:off x="8631318" y="153723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>
              <a:spLocks noChangeAspect="1"/>
            </p:cNvSpPr>
            <p:nvPr/>
          </p:nvSpPr>
          <p:spPr>
            <a:xfrm>
              <a:off x="8631318" y="1673785"/>
              <a:ext cx="91440" cy="914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4741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44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Isik, Mehtap/Graduate Studies</dc:creator>
  <cp:lastModifiedBy>Isik, Mehtap/Graduate Studies</cp:lastModifiedBy>
  <cp:revision>11</cp:revision>
  <dcterms:created xsi:type="dcterms:W3CDTF">2020-07-29T14:47:30Z</dcterms:created>
  <dcterms:modified xsi:type="dcterms:W3CDTF">2020-07-29T15:58:55Z</dcterms:modified>
</cp:coreProperties>
</file>