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421" autoAdjust="0"/>
  </p:normalViewPr>
  <p:slideViewPr>
    <p:cSldViewPr snapToGrid="0" snapToObjects="1">
      <p:cViewPr>
        <p:scale>
          <a:sx n="178" d="100"/>
          <a:sy n="178" d="100"/>
        </p:scale>
        <p:origin x="584" y="728"/>
      </p:cViewPr>
      <p:guideLst>
        <p:guide orient="horz" pos="277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846370"/>
            <a:ext cx="660654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368040"/>
            <a:ext cx="544068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38021"/>
            <a:ext cx="1748790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38021"/>
            <a:ext cx="5116830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819314"/>
            <a:ext cx="660654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519152"/>
            <a:ext cx="6606540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386841"/>
            <a:ext cx="34328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386841"/>
            <a:ext cx="34328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30431"/>
            <a:ext cx="3434160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884892"/>
            <a:ext cx="3434160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330431"/>
            <a:ext cx="3435508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1884892"/>
            <a:ext cx="3435508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36644"/>
            <a:ext cx="2557066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236644"/>
            <a:ext cx="4344988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243754"/>
            <a:ext cx="2557066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160521"/>
            <a:ext cx="466344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31071"/>
            <a:ext cx="466344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651694"/>
            <a:ext cx="4663440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38019"/>
            <a:ext cx="699516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86841"/>
            <a:ext cx="699516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508837"/>
            <a:ext cx="18135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508837"/>
            <a:ext cx="24612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508837"/>
            <a:ext cx="18135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96279" y="3658352"/>
            <a:ext cx="7402957" cy="2173457"/>
            <a:chOff x="96280" y="3658352"/>
            <a:chExt cx="7115109" cy="208894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21" y="4021556"/>
              <a:ext cx="1470421" cy="77961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383" y="3658352"/>
              <a:ext cx="1358063" cy="10670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80" y="4768639"/>
              <a:ext cx="1559353" cy="926921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6316" y="4846800"/>
              <a:ext cx="1639990" cy="853562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4558" y="4769710"/>
              <a:ext cx="1221463" cy="961474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86" b="100000" l="2679" r="98036">
                          <a14:foregroundMark x1="12679" y1="8091" x2="90893" y2="95332"/>
                          <a14:foregroundMark x1="8929" y1="44917" x2="40000" y2="369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2400" y="4524495"/>
              <a:ext cx="686767" cy="118221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9907" y="4874124"/>
              <a:ext cx="701482" cy="873175"/>
            </a:xfrm>
            <a:prstGeom prst="rect">
              <a:avLst/>
            </a:prstGeom>
          </p:spPr>
        </p:pic>
      </p:grpSp>
      <p:sp>
        <p:nvSpPr>
          <p:cNvPr id="92" name="TextBox 91"/>
          <p:cNvSpPr txBox="1"/>
          <p:nvPr/>
        </p:nvSpPr>
        <p:spPr>
          <a:xfrm>
            <a:off x="39347" y="3286720"/>
            <a:ext cx="353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/>
                <a:cs typeface="Helvetica"/>
              </a:rPr>
              <a:t>C</a:t>
            </a:r>
            <a:r>
              <a:rPr lang="en-US" sz="1200" dirty="0" smtClean="0">
                <a:latin typeface="Helvetica"/>
                <a:cs typeface="Helvetica"/>
              </a:rPr>
              <a:t>   </a:t>
            </a:r>
            <a:r>
              <a:rPr lang="en-US" sz="1000" dirty="0" smtClean="0">
                <a:latin typeface="Helvetica"/>
                <a:cs typeface="Helvetica"/>
              </a:rPr>
              <a:t>SAMPL6 molecules with sulfur-containing </a:t>
            </a:r>
            <a:r>
              <a:rPr lang="en-US" sz="1000" dirty="0" err="1" smtClean="0">
                <a:latin typeface="Helvetica"/>
                <a:cs typeface="Helvetica"/>
              </a:rPr>
              <a:t>heterocycle</a:t>
            </a:r>
            <a:r>
              <a:rPr lang="en-US" sz="1000" dirty="0" err="1">
                <a:latin typeface="Helvetica"/>
                <a:cs typeface="Helvetica"/>
              </a:rPr>
              <a:t>s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84641" y="4149536"/>
            <a:ext cx="373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   </a:t>
            </a:r>
            <a:r>
              <a:rPr lang="en-US" sz="1000" dirty="0" smtClean="0">
                <a:latin typeface="Helvetica"/>
                <a:cs typeface="Helvetica"/>
              </a:rPr>
              <a:t>SAMPL6 molecules with </a:t>
            </a:r>
            <a:r>
              <a:rPr lang="en-US" sz="1000" dirty="0" err="1" smtClean="0">
                <a:latin typeface="Helvetica"/>
                <a:cs typeface="Helvetica"/>
              </a:rPr>
              <a:t>bromo</a:t>
            </a:r>
            <a:r>
              <a:rPr lang="en-US" sz="1000" dirty="0" smtClean="0">
                <a:latin typeface="Helvetica"/>
                <a:cs typeface="Helvetica"/>
              </a:rPr>
              <a:t> and </a:t>
            </a:r>
            <a:r>
              <a:rPr lang="en-US" sz="1000" dirty="0" err="1" smtClean="0">
                <a:latin typeface="Helvetica"/>
                <a:cs typeface="Helvetica"/>
              </a:rPr>
              <a:t>iodo</a:t>
            </a:r>
            <a:r>
              <a:rPr lang="en-US" sz="1000" dirty="0" smtClean="0">
                <a:latin typeface="Helvetica"/>
                <a:cs typeface="Helvetica"/>
              </a:rPr>
              <a:t> groups</a:t>
            </a:r>
            <a:endParaRPr lang="en-US" sz="1000" dirty="0">
              <a:latin typeface="Helvetica"/>
              <a:cs typeface="Helvetica"/>
            </a:endParaRPr>
          </a:p>
        </p:txBody>
      </p:sp>
      <p:pic>
        <p:nvPicPr>
          <p:cNvPr id="94" name="Picture 93" descr="MAE_vs_molecule_plot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r="9656" b="2187"/>
          <a:stretch/>
        </p:blipFill>
        <p:spPr>
          <a:xfrm>
            <a:off x="89545" y="-44467"/>
            <a:ext cx="3656699" cy="2867619"/>
          </a:xfrm>
          <a:prstGeom prst="rect">
            <a:avLst/>
          </a:prstGeom>
        </p:spPr>
      </p:pic>
      <p:pic>
        <p:nvPicPr>
          <p:cNvPr id="95" name="Picture 94" descr="molecular_MAE_comparison_between_QM_and_empirical_method_groups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7950" b="2104"/>
          <a:stretch/>
        </p:blipFill>
        <p:spPr>
          <a:xfrm>
            <a:off x="3920217" y="-49055"/>
            <a:ext cx="3748393" cy="2859090"/>
          </a:xfrm>
          <a:prstGeom prst="rect">
            <a:avLst/>
          </a:prstGeom>
        </p:spPr>
      </p:pic>
      <p:sp>
        <p:nvSpPr>
          <p:cNvPr id="96" name="Rounded Rectangle 95"/>
          <p:cNvSpPr>
            <a:spLocks noChangeAspect="1"/>
          </p:cNvSpPr>
          <p:nvPr/>
        </p:nvSpPr>
        <p:spPr>
          <a:xfrm>
            <a:off x="7062326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>
            <a:spLocks noChangeAspect="1"/>
          </p:cNvSpPr>
          <p:nvPr/>
        </p:nvSpPr>
        <p:spPr>
          <a:xfrm>
            <a:off x="6931160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>
            <a:spLocks noChangeAspect="1"/>
          </p:cNvSpPr>
          <p:nvPr/>
        </p:nvSpPr>
        <p:spPr>
          <a:xfrm>
            <a:off x="6558135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>
            <a:spLocks noChangeAspect="1"/>
          </p:cNvSpPr>
          <p:nvPr/>
        </p:nvSpPr>
        <p:spPr>
          <a:xfrm>
            <a:off x="4799286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>
            <a:spLocks noChangeAspect="1"/>
          </p:cNvSpPr>
          <p:nvPr/>
        </p:nvSpPr>
        <p:spPr>
          <a:xfrm>
            <a:off x="6801882" y="257578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>
            <a:spLocks noChangeAspect="1"/>
          </p:cNvSpPr>
          <p:nvPr/>
        </p:nvSpPr>
        <p:spPr>
          <a:xfrm>
            <a:off x="7189188" y="257578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>
            <a:spLocks noChangeAspect="1"/>
          </p:cNvSpPr>
          <p:nvPr/>
        </p:nvSpPr>
        <p:spPr>
          <a:xfrm>
            <a:off x="7316184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6723199" y="2878956"/>
            <a:ext cx="42475" cy="105905"/>
            <a:chOff x="8631318" y="1537235"/>
            <a:chExt cx="91440" cy="227990"/>
          </a:xfrm>
          <a:effectLst/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>
            <a:off x="4809253" y="2881617"/>
            <a:ext cx="106924" cy="100582"/>
            <a:chOff x="8605106" y="1908115"/>
            <a:chExt cx="230185" cy="216530"/>
          </a:xfrm>
          <a:effectLst/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8605106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8743851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8677771" y="203320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6344663" y="2878956"/>
            <a:ext cx="42475" cy="105905"/>
            <a:chOff x="8631318" y="1537235"/>
            <a:chExt cx="91440" cy="227990"/>
          </a:xfrm>
          <a:effectLst/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5851987" y="2878956"/>
            <a:ext cx="42475" cy="105905"/>
            <a:chOff x="8631318" y="1537235"/>
            <a:chExt cx="91440" cy="227990"/>
          </a:xfrm>
          <a:effectLst/>
        </p:grpSpPr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716634" y="2878956"/>
            <a:ext cx="42475" cy="105905"/>
            <a:chOff x="8631318" y="1537235"/>
            <a:chExt cx="91440" cy="227990"/>
          </a:xfrm>
          <a:effectLst/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4566532" y="582423"/>
            <a:ext cx="106188" cy="254852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4569625" y="429652"/>
            <a:ext cx="105862" cy="254852"/>
          </a:xfrm>
          <a:prstGeom prst="rect">
            <a:avLst/>
          </a:prstGeom>
        </p:spPr>
      </p:pic>
      <p:sp>
        <p:nvSpPr>
          <p:cNvPr id="121" name="TextBox 120"/>
          <p:cNvSpPr txBox="1">
            <a:spLocks noChangeAspect="1"/>
          </p:cNvSpPr>
          <p:nvPr/>
        </p:nvSpPr>
        <p:spPr>
          <a:xfrm>
            <a:off x="4781235" y="447149"/>
            <a:ext cx="1070727" cy="215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QM-based methods</a:t>
            </a:r>
            <a:endParaRPr lang="en-US" sz="1000" baseline="-25000" dirty="0"/>
          </a:p>
        </p:txBody>
      </p: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4781019" y="588945"/>
            <a:ext cx="1014375" cy="215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Empirical methods</a:t>
            </a:r>
            <a:endParaRPr lang="en-US" sz="1000" baseline="-25000" dirty="0"/>
          </a:p>
        </p:txBody>
      </p:sp>
      <p:sp>
        <p:nvSpPr>
          <p:cNvPr id="123" name="Rounded Rectangle 122"/>
          <p:cNvSpPr>
            <a:spLocks noChangeAspect="1"/>
          </p:cNvSpPr>
          <p:nvPr/>
        </p:nvSpPr>
        <p:spPr>
          <a:xfrm>
            <a:off x="6682115" y="257557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4183075" y="3258995"/>
            <a:ext cx="3337823" cy="571105"/>
            <a:chOff x="4273755" y="3104313"/>
            <a:chExt cx="3337823" cy="571105"/>
          </a:xfrm>
        </p:grpSpPr>
        <p:sp>
          <p:nvSpPr>
            <p:cNvPr id="125" name="Rounded Rectangle 124"/>
            <p:cNvSpPr>
              <a:spLocks/>
            </p:cNvSpPr>
            <p:nvPr/>
          </p:nvSpPr>
          <p:spPr>
            <a:xfrm>
              <a:off x="6042429" y="3212797"/>
              <a:ext cx="1463536" cy="181642"/>
            </a:xfrm>
            <a:prstGeom prst="roundRect">
              <a:avLst/>
            </a:prstGeom>
            <a:solidFill>
              <a:srgbClr val="FD8D0E">
                <a:alpha val="48000"/>
              </a:srgb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Sulfur-containing heterocycles</a:t>
              </a:r>
              <a:endParaRPr lang="en-US" sz="800" dirty="0"/>
            </a:p>
          </p:txBody>
        </p:sp>
        <p:sp>
          <p:nvSpPr>
            <p:cNvPr id="126" name="Rounded Rectangle 125"/>
            <p:cNvSpPr>
              <a:spLocks/>
            </p:cNvSpPr>
            <p:nvPr/>
          </p:nvSpPr>
          <p:spPr>
            <a:xfrm>
              <a:off x="6042429" y="3433337"/>
              <a:ext cx="1463536" cy="174334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Bromo and iodo groups</a:t>
              </a:r>
              <a:endParaRPr lang="en-US" sz="800" dirty="0"/>
            </a:p>
          </p:txBody>
        </p:sp>
        <p:grpSp>
          <p:nvGrpSpPr>
            <p:cNvPr id="127" name="Group 126"/>
            <p:cNvGrpSpPr>
              <a:grpSpLocks noChangeAspect="1"/>
            </p:cNvGrpSpPr>
            <p:nvPr/>
          </p:nvGrpSpPr>
          <p:grpSpPr>
            <a:xfrm>
              <a:off x="4523356" y="3273593"/>
              <a:ext cx="106924" cy="100582"/>
              <a:chOff x="8605106" y="1908115"/>
              <a:chExt cx="230185" cy="216530"/>
            </a:xfrm>
            <a:effectLst/>
          </p:grpSpPr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8605106" y="1908115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8743851" y="1908115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8677771" y="2033205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>
              <a:grpSpLocks noChangeAspect="1"/>
            </p:cNvGrpSpPr>
            <p:nvPr/>
          </p:nvGrpSpPr>
          <p:grpSpPr>
            <a:xfrm>
              <a:off x="4557110" y="3446598"/>
              <a:ext cx="42475" cy="105905"/>
              <a:chOff x="8631318" y="1537235"/>
              <a:chExt cx="91440" cy="227990"/>
            </a:xfrm>
            <a:effectLst/>
          </p:grpSpPr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8631318" y="1537235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8631318" y="1673785"/>
                <a:ext cx="91440" cy="9144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/>
            <p:cNvSpPr txBox="1">
              <a:spLocks noChangeAspect="1"/>
            </p:cNvSpPr>
            <p:nvPr/>
          </p:nvSpPr>
          <p:spPr>
            <a:xfrm>
              <a:off x="4659883" y="3392227"/>
              <a:ext cx="13651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 experimental </a:t>
              </a:r>
              <a:r>
                <a:rPr lang="en-US" sz="800" dirty="0" err="1" smtClean="0">
                  <a:latin typeface="Helvetica"/>
                  <a:cs typeface="Helvetica"/>
                </a:rPr>
                <a:t>p</a:t>
              </a:r>
              <a:r>
                <a:rPr lang="en-US" sz="800" i="1" dirty="0" err="1" smtClean="0">
                  <a:latin typeface="Helvetica"/>
                  <a:cs typeface="Helvetica"/>
                </a:rPr>
                <a:t>K</a:t>
              </a:r>
              <a:r>
                <a:rPr lang="en-US" sz="800" baseline="-25000" dirty="0" err="1" smtClean="0">
                  <a:latin typeface="Helvetica"/>
                  <a:cs typeface="Helvetica"/>
                </a:rPr>
                <a:t>a</a:t>
              </a:r>
              <a:r>
                <a:rPr lang="en-US" sz="800" baseline="-25000" dirty="0" smtClean="0">
                  <a:latin typeface="Helvetica"/>
                  <a:cs typeface="Helvetica"/>
                </a:rPr>
                <a:t> </a:t>
              </a:r>
              <a:r>
                <a:rPr lang="en-US" sz="800" dirty="0">
                  <a:latin typeface="Helvetica"/>
                  <a:cs typeface="Helvetica"/>
                </a:rPr>
                <a:t>values</a:t>
              </a:r>
              <a:endParaRPr lang="en-US" sz="800" baseline="-25000" dirty="0">
                <a:latin typeface="Helvetica"/>
                <a:cs typeface="Helvetica"/>
              </a:endParaRPr>
            </a:p>
          </p:txBody>
        </p:sp>
        <p:sp>
          <p:nvSpPr>
            <p:cNvPr id="130" name="TextBox 129"/>
            <p:cNvSpPr txBox="1">
              <a:spLocks noChangeAspect="1"/>
            </p:cNvSpPr>
            <p:nvPr/>
          </p:nvSpPr>
          <p:spPr>
            <a:xfrm>
              <a:off x="4665128" y="3211777"/>
              <a:ext cx="13773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/>
                  <a:cs typeface="Helvetica"/>
                </a:rPr>
                <a:t>3</a:t>
              </a:r>
              <a:r>
                <a:rPr lang="en-US" sz="800" dirty="0" smtClean="0">
                  <a:latin typeface="Helvetica"/>
                  <a:cs typeface="Helvetica"/>
                </a:rPr>
                <a:t> experimental </a:t>
              </a:r>
              <a:r>
                <a:rPr lang="en-US" sz="800" dirty="0" err="1" smtClean="0">
                  <a:latin typeface="Helvetica"/>
                  <a:cs typeface="Helvetica"/>
                </a:rPr>
                <a:t>p</a:t>
              </a:r>
              <a:r>
                <a:rPr lang="en-US" sz="800" i="1" dirty="0" err="1" smtClean="0">
                  <a:latin typeface="Helvetica"/>
                  <a:cs typeface="Helvetica"/>
                </a:rPr>
                <a:t>K</a:t>
              </a:r>
              <a:r>
                <a:rPr lang="en-US" sz="800" baseline="-25000" dirty="0" err="1" smtClean="0">
                  <a:latin typeface="Helvetica"/>
                  <a:cs typeface="Helvetica"/>
                </a:rPr>
                <a:t>a</a:t>
              </a:r>
              <a:r>
                <a:rPr lang="en-US" sz="800" dirty="0">
                  <a:latin typeface="Helvetica"/>
                  <a:cs typeface="Helvetica"/>
                </a:rPr>
                <a:t> </a:t>
              </a:r>
              <a:r>
                <a:rPr lang="en-US" sz="800" dirty="0" smtClean="0">
                  <a:latin typeface="Helvetica"/>
                  <a:cs typeface="Helvetica"/>
                </a:rPr>
                <a:t>values</a:t>
              </a:r>
              <a:endParaRPr lang="en-US" sz="800" baseline="-25000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73755" y="3104313"/>
              <a:ext cx="3337823" cy="57110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884641" y="84278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/>
                <a:cs typeface="Helvetica"/>
              </a:rPr>
              <a:t>B</a:t>
            </a:r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1365" y="898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A</a:t>
            </a:r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53777" y="2958827"/>
            <a:ext cx="72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Molecule ID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140" name="Rounded Rectangle 139"/>
          <p:cNvSpPr>
            <a:spLocks noChangeAspect="1"/>
          </p:cNvSpPr>
          <p:nvPr/>
        </p:nvSpPr>
        <p:spPr>
          <a:xfrm>
            <a:off x="3459598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>
            <a:spLocks noChangeAspect="1"/>
          </p:cNvSpPr>
          <p:nvPr/>
        </p:nvSpPr>
        <p:spPr>
          <a:xfrm>
            <a:off x="3332736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>
            <a:spLocks noChangeAspect="1"/>
          </p:cNvSpPr>
          <p:nvPr/>
        </p:nvSpPr>
        <p:spPr>
          <a:xfrm>
            <a:off x="3205874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>
            <a:spLocks noChangeAspect="1"/>
          </p:cNvSpPr>
          <p:nvPr/>
        </p:nvSpPr>
        <p:spPr>
          <a:xfrm>
            <a:off x="3079012" y="258974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>
            <a:spLocks noChangeAspect="1"/>
          </p:cNvSpPr>
          <p:nvPr/>
        </p:nvSpPr>
        <p:spPr>
          <a:xfrm>
            <a:off x="2956198" y="2588948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>
            <a:spLocks noChangeAspect="1"/>
          </p:cNvSpPr>
          <p:nvPr/>
        </p:nvSpPr>
        <p:spPr>
          <a:xfrm>
            <a:off x="2829336" y="258974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>
            <a:spLocks noChangeAspect="1"/>
          </p:cNvSpPr>
          <p:nvPr/>
        </p:nvSpPr>
        <p:spPr>
          <a:xfrm>
            <a:off x="2702474" y="2588948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1940492" y="2588948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1951720" y="2866896"/>
            <a:ext cx="106924" cy="100582"/>
            <a:chOff x="8605106" y="1908115"/>
            <a:chExt cx="230185" cy="216530"/>
          </a:xfrm>
          <a:effectLst/>
        </p:grpSpPr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8605106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8743851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8677771" y="203320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>
            <a:grpSpLocks noChangeAspect="1"/>
          </p:cNvGrpSpPr>
          <p:nvPr/>
        </p:nvGrpSpPr>
        <p:grpSpPr>
          <a:xfrm>
            <a:off x="3121759" y="2871934"/>
            <a:ext cx="42475" cy="105905"/>
            <a:chOff x="8631318" y="1537235"/>
            <a:chExt cx="91440" cy="227990"/>
          </a:xfrm>
          <a:effectLst/>
        </p:grpSpPr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>
            <a:grpSpLocks noChangeAspect="1"/>
          </p:cNvGrpSpPr>
          <p:nvPr/>
        </p:nvGrpSpPr>
        <p:grpSpPr>
          <a:xfrm>
            <a:off x="2365393" y="2864994"/>
            <a:ext cx="42475" cy="105905"/>
            <a:chOff x="8631318" y="1537235"/>
            <a:chExt cx="91440" cy="227990"/>
          </a:xfrm>
          <a:effectLst/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>
            <a:grpSpLocks noChangeAspect="1"/>
          </p:cNvGrpSpPr>
          <p:nvPr/>
        </p:nvGrpSpPr>
        <p:grpSpPr>
          <a:xfrm>
            <a:off x="1475788" y="2871934"/>
            <a:ext cx="42475" cy="105905"/>
            <a:chOff x="8631318" y="1537235"/>
            <a:chExt cx="91440" cy="227990"/>
          </a:xfrm>
          <a:effectLst/>
        </p:grpSpPr>
        <p:sp>
          <p:nvSpPr>
            <p:cNvPr id="236" name="Oval 235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>
            <a:grpSpLocks noChangeAspect="1"/>
          </p:cNvGrpSpPr>
          <p:nvPr/>
        </p:nvGrpSpPr>
        <p:grpSpPr>
          <a:xfrm>
            <a:off x="1848085" y="2864912"/>
            <a:ext cx="42475" cy="105905"/>
            <a:chOff x="8631318" y="1537235"/>
            <a:chExt cx="91440" cy="227990"/>
          </a:xfrm>
          <a:effectLst/>
        </p:grpSpPr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5700521" y="2976437"/>
            <a:ext cx="72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Molecule ID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5867104" y="38307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3" name="Rounded Rectangle 242"/>
          <p:cNvSpPr>
            <a:spLocks noChangeAspect="1"/>
          </p:cNvSpPr>
          <p:nvPr/>
        </p:nvSpPr>
        <p:spPr>
          <a:xfrm>
            <a:off x="3455599" y="2474788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ounded Rectangle 243"/>
          <p:cNvSpPr>
            <a:spLocks noChangeAspect="1"/>
          </p:cNvSpPr>
          <p:nvPr/>
        </p:nvSpPr>
        <p:spPr>
          <a:xfrm>
            <a:off x="2573424" y="249162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ounded Rectangle 244"/>
          <p:cNvSpPr>
            <a:spLocks noChangeAspect="1"/>
          </p:cNvSpPr>
          <p:nvPr/>
        </p:nvSpPr>
        <p:spPr>
          <a:xfrm>
            <a:off x="3075439" y="248705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ounded Rectangle 245"/>
          <p:cNvSpPr>
            <a:spLocks noChangeAspect="1"/>
          </p:cNvSpPr>
          <p:nvPr/>
        </p:nvSpPr>
        <p:spPr>
          <a:xfrm>
            <a:off x="3327729" y="248248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ounded Rectangle 246"/>
          <p:cNvSpPr>
            <a:spLocks noChangeAspect="1"/>
          </p:cNvSpPr>
          <p:nvPr/>
        </p:nvSpPr>
        <p:spPr>
          <a:xfrm>
            <a:off x="1824809" y="247791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ounded Rectangle 247"/>
          <p:cNvSpPr>
            <a:spLocks noChangeAspect="1"/>
          </p:cNvSpPr>
          <p:nvPr/>
        </p:nvSpPr>
        <p:spPr>
          <a:xfrm>
            <a:off x="1941534" y="247334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ounded Rectangle 248"/>
          <p:cNvSpPr>
            <a:spLocks noChangeAspect="1"/>
          </p:cNvSpPr>
          <p:nvPr/>
        </p:nvSpPr>
        <p:spPr>
          <a:xfrm>
            <a:off x="3199859" y="248304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ounded Rectangle 250"/>
          <p:cNvSpPr>
            <a:spLocks noChangeAspect="1"/>
          </p:cNvSpPr>
          <p:nvPr/>
        </p:nvSpPr>
        <p:spPr>
          <a:xfrm>
            <a:off x="2700286" y="249042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/>
          <p:cNvSpPr>
            <a:spLocks noChangeAspect="1"/>
          </p:cNvSpPr>
          <p:nvPr/>
        </p:nvSpPr>
        <p:spPr>
          <a:xfrm>
            <a:off x="555302" y="247122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>
            <a:spLocks noChangeAspect="1"/>
          </p:cNvSpPr>
          <p:nvPr/>
        </p:nvSpPr>
        <p:spPr>
          <a:xfrm>
            <a:off x="800457" y="2473789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2867464" y="2874499"/>
            <a:ext cx="42475" cy="105905"/>
            <a:chOff x="8631318" y="1537235"/>
            <a:chExt cx="91440" cy="227990"/>
          </a:xfrm>
          <a:effectLst/>
        </p:grpSpPr>
        <p:sp>
          <p:nvSpPr>
            <p:cNvPr id="255" name="Oval 254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6851827" y="2875163"/>
            <a:ext cx="42475" cy="105905"/>
            <a:chOff x="8631318" y="1537235"/>
            <a:chExt cx="91440" cy="227990"/>
          </a:xfrm>
          <a:effectLst/>
        </p:grpSpPr>
        <p:sp>
          <p:nvSpPr>
            <p:cNvPr id="258" name="Oval 257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Rounded Rectangle 259"/>
          <p:cNvSpPr>
            <a:spLocks noChangeAspect="1"/>
          </p:cNvSpPr>
          <p:nvPr/>
        </p:nvSpPr>
        <p:spPr>
          <a:xfrm>
            <a:off x="7316050" y="2483043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/>
          <p:cNvSpPr>
            <a:spLocks noChangeAspect="1"/>
          </p:cNvSpPr>
          <p:nvPr/>
        </p:nvSpPr>
        <p:spPr>
          <a:xfrm>
            <a:off x="7058022" y="2451889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>
            <a:spLocks noChangeAspect="1"/>
          </p:cNvSpPr>
          <p:nvPr/>
        </p:nvSpPr>
        <p:spPr>
          <a:xfrm>
            <a:off x="6928744" y="2451889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262"/>
          <p:cNvSpPr>
            <a:spLocks noChangeAspect="1"/>
          </p:cNvSpPr>
          <p:nvPr/>
        </p:nvSpPr>
        <p:spPr>
          <a:xfrm>
            <a:off x="6682115" y="246116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ounded Rectangle 263"/>
          <p:cNvSpPr>
            <a:spLocks noChangeAspect="1"/>
          </p:cNvSpPr>
          <p:nvPr/>
        </p:nvSpPr>
        <p:spPr>
          <a:xfrm>
            <a:off x="6554221" y="247122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ounded Rectangle 264"/>
          <p:cNvSpPr>
            <a:spLocks noChangeAspect="1"/>
          </p:cNvSpPr>
          <p:nvPr/>
        </p:nvSpPr>
        <p:spPr>
          <a:xfrm>
            <a:off x="6168214" y="246526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>
            <a:spLocks noChangeAspect="1"/>
          </p:cNvSpPr>
          <p:nvPr/>
        </p:nvSpPr>
        <p:spPr>
          <a:xfrm>
            <a:off x="4799286" y="2461164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ounded Rectangle 266"/>
          <p:cNvSpPr>
            <a:spLocks noChangeAspect="1"/>
          </p:cNvSpPr>
          <p:nvPr/>
        </p:nvSpPr>
        <p:spPr>
          <a:xfrm>
            <a:off x="5672373" y="2457136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/>
          <p:cNvSpPr>
            <a:spLocks noChangeAspect="1"/>
          </p:cNvSpPr>
          <p:nvPr/>
        </p:nvSpPr>
        <p:spPr>
          <a:xfrm>
            <a:off x="5190714" y="2469780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ounded Rectangle 268"/>
          <p:cNvSpPr>
            <a:spLocks noChangeAspect="1"/>
          </p:cNvSpPr>
          <p:nvPr/>
        </p:nvSpPr>
        <p:spPr>
          <a:xfrm>
            <a:off x="4431699" y="2473789"/>
            <a:ext cx="126862" cy="2473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>
            <a:spLocks noChangeAspect="1"/>
          </p:cNvSpPr>
          <p:nvPr/>
        </p:nvSpPr>
        <p:spPr>
          <a:xfrm>
            <a:off x="5851131" y="3841436"/>
            <a:ext cx="1700508" cy="13999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Amide groups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47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10</cp:revision>
  <dcterms:created xsi:type="dcterms:W3CDTF">2020-07-29T14:47:30Z</dcterms:created>
  <dcterms:modified xsi:type="dcterms:W3CDTF">2020-07-29T15:54:02Z</dcterms:modified>
</cp:coreProperties>
</file>