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75" r:id="rId6"/>
    <p:sldId id="278" r:id="rId7"/>
    <p:sldId id="276" r:id="rId8"/>
    <p:sldId id="277" r:id="rId9"/>
    <p:sldId id="279" r:id="rId10"/>
    <p:sldId id="283" r:id="rId11"/>
    <p:sldId id="284" r:id="rId12"/>
    <p:sldId id="285" r:id="rId13"/>
    <p:sldId id="286" r:id="rId14"/>
    <p:sldId id="287" r:id="rId15"/>
    <p:sldId id="288" r:id="rId16"/>
    <p:sldId id="28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E46617-BBC7-4FEC-AD50-E8D5A80BDFF7}">
          <p14:sldIdLst>
            <p14:sldId id="256"/>
            <p14:sldId id="257"/>
            <p14:sldId id="258"/>
            <p14:sldId id="259"/>
            <p14:sldId id="275"/>
            <p14:sldId id="278"/>
            <p14:sldId id="276"/>
            <p14:sldId id="277"/>
            <p14:sldId id="279"/>
            <p14:sldId id="283"/>
            <p14:sldId id="284"/>
            <p14:sldId id="285"/>
            <p14:sldId id="286"/>
            <p14:sldId id="287"/>
            <p14:sldId id="288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80261" autoAdjust="0"/>
  </p:normalViewPr>
  <p:slideViewPr>
    <p:cSldViewPr>
      <p:cViewPr varScale="1">
        <p:scale>
          <a:sx n="59" d="100"/>
          <a:sy n="59" d="100"/>
        </p:scale>
        <p:origin x="16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25" d="100"/>
          <a:sy n="125" d="100"/>
        </p:scale>
        <p:origin x="-996" y="3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6" y="1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/>
          <a:lstStyle>
            <a:lvl1pPr algn="r">
              <a:defRPr sz="1200"/>
            </a:lvl1pPr>
          </a:lstStyle>
          <a:p>
            <a:fld id="{73E1F7DF-7117-43C0-B9F2-314F854B1190}" type="datetimeFigureOut">
              <a:rPr lang="en-GB" smtClean="0"/>
              <a:t>08/08/2017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685216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6" y="8685216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 anchor="b"/>
          <a:lstStyle>
            <a:lvl1pPr algn="r">
              <a:defRPr sz="1200"/>
            </a:lvl1pPr>
          </a:lstStyle>
          <a:p>
            <a:fld id="{3AB7A60C-55B2-4746-918E-0A22297FFE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038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6" y="1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/>
          <a:lstStyle>
            <a:lvl1pPr algn="r">
              <a:defRPr sz="1200"/>
            </a:lvl1pPr>
          </a:lstStyle>
          <a:p>
            <a:fld id="{C960A847-6225-4175-83E7-E6FE1C2A8C46}" type="datetimeFigureOut">
              <a:rPr lang="en-GB" smtClean="0"/>
              <a:pPr/>
              <a:t>08/08/2017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3587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7" tIns="45717" rIns="91437" bIns="45717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7" tIns="45717" rIns="91437" bIns="457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685216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6" y="8685216"/>
            <a:ext cx="2971800" cy="457200"/>
          </a:xfrm>
          <a:prstGeom prst="rect">
            <a:avLst/>
          </a:prstGeom>
        </p:spPr>
        <p:txBody>
          <a:bodyPr vert="horz" lIns="91437" tIns="45717" rIns="91437" bIns="45717" rtlCol="0" anchor="b"/>
          <a:lstStyle>
            <a:lvl1pPr algn="r">
              <a:defRPr sz="1200"/>
            </a:lvl1pPr>
          </a:lstStyle>
          <a:p>
            <a:fld id="{85427CB9-A511-4273-97FD-4720F6214B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27CB9-A511-4273-97FD-4720F6214BFA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380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what are the reported</a:t>
            </a:r>
            <a:r>
              <a:rPr lang="en-GB" baseline="0" dirty="0" smtClean="0"/>
              <a:t> benefits of AOP?</a:t>
            </a:r>
          </a:p>
          <a:p>
            <a:endParaRPr lang="en-GB" baseline="0" dirty="0" smtClean="0"/>
          </a:p>
          <a:p>
            <a:pPr marL="228591" indent="-228591">
              <a:buAutoNum type="arabicPeriod"/>
            </a:pPr>
            <a:r>
              <a:rPr lang="en-GB" baseline="0" dirty="0" smtClean="0"/>
              <a:t>AOP allows a module to take responsibility only for its core concern; a module is no longer liable for other cross-cutting concerns</a:t>
            </a:r>
          </a:p>
          <a:p>
            <a:pPr marL="228591" indent="-228591">
              <a:buAutoNum type="arabicPeriod"/>
            </a:pPr>
            <a:endParaRPr lang="en-GB" baseline="0" dirty="0" smtClean="0"/>
          </a:p>
          <a:p>
            <a:pPr marL="228591" indent="-228591">
              <a:buAutoNum type="arabicPeriod"/>
            </a:pPr>
            <a:r>
              <a:rPr lang="en-GB" baseline="0" dirty="0" smtClean="0"/>
              <a:t>AOP provides a mechanism to address each concern separately with minimal coupling; resulting in a system with much less duplicated code</a:t>
            </a:r>
          </a:p>
          <a:p>
            <a:pPr marL="228591" indent="-228591">
              <a:buAutoNum type="arabicPeriod"/>
            </a:pPr>
            <a:endParaRPr lang="en-GB" baseline="0" dirty="0" smtClean="0"/>
          </a:p>
          <a:p>
            <a:pPr marL="228591" indent="-228591">
              <a:buAutoNum type="arabicPeriod"/>
            </a:pPr>
            <a:r>
              <a:rPr lang="en-GB" baseline="0" dirty="0" smtClean="0"/>
              <a:t>AOP modularises individual aspects and makes core modules oblivious to the aspects; adding new functionality is now a matter of including a new aspect and requires no change to the core modules</a:t>
            </a:r>
          </a:p>
          <a:p>
            <a:pPr marL="228591" indent="-228591">
              <a:buAutoNum type="arabicPeriod"/>
            </a:pPr>
            <a:endParaRPr lang="en-GB" baseline="0" dirty="0" smtClean="0"/>
          </a:p>
          <a:p>
            <a:pPr marL="228591" indent="-228591">
              <a:buAutoNum type="arabicPeriod"/>
            </a:pPr>
            <a:r>
              <a:rPr lang="en-GB" baseline="0" dirty="0" smtClean="0"/>
              <a:t>The developer can delay making design decisions for future requirements because it is possible to implement those as separate aspects</a:t>
            </a:r>
          </a:p>
          <a:p>
            <a:pPr marL="228591" indent="-228591">
              <a:buAutoNum type="arabicPeriod"/>
            </a:pPr>
            <a:endParaRPr lang="en-GB" baseline="0" dirty="0" smtClean="0"/>
          </a:p>
          <a:p>
            <a:pPr marL="228591" indent="-228591">
              <a:buAutoNum type="arabicPeriod"/>
            </a:pPr>
            <a:r>
              <a:rPr lang="en-GB" baseline="0" dirty="0" smtClean="0"/>
              <a:t>Core modules aren’t aware of each other, only aspects are aware of any coupling in the implementation</a:t>
            </a:r>
          </a:p>
          <a:p>
            <a:pPr marL="228591" indent="-228591">
              <a:buAutoNum type="arabicPeriod"/>
            </a:pPr>
            <a:endParaRPr lang="en-GB" baseline="0" dirty="0" smtClean="0"/>
          </a:p>
          <a:p>
            <a:pPr marL="228591" indent="-228591">
              <a:buAutoNum type="arabicPeriod"/>
            </a:pPr>
            <a:r>
              <a:rPr lang="en-GB" baseline="0" dirty="0" smtClean="0"/>
              <a:t>Late binding of design decisions allows for a much faster design cycle</a:t>
            </a:r>
          </a:p>
          <a:p>
            <a:pPr marL="228591" indent="-228591">
              <a:buAutoNum type="arabicPeriod"/>
            </a:pPr>
            <a:endParaRPr lang="en-GB" baseline="0" dirty="0" smtClean="0"/>
          </a:p>
          <a:p>
            <a:pPr marL="228591" indent="-228591">
              <a:buAutoNum type="arabicPeriod"/>
            </a:pPr>
            <a:r>
              <a:rPr lang="en-GB" baseline="0" dirty="0" smtClean="0"/>
              <a:t>By avoiding the cost of modifying many modules to implement a cross-cutting concern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27CB9-A511-4273-97FD-4720F6214BFA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686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591" indent="-228591">
              <a:buFont typeface="+mj-lt"/>
              <a:buAutoNum type="arabicPeriod"/>
            </a:pPr>
            <a:r>
              <a:rPr lang="en-GB" dirty="0" smtClean="0"/>
              <a:t>The programmer needs to be aware of any join points that relate to a particular piece of code</a:t>
            </a:r>
          </a:p>
          <a:p>
            <a:pPr marL="228591" indent="-228591">
              <a:buFont typeface="+mj-lt"/>
              <a:buAutoNum type="arabicPeriod"/>
            </a:pPr>
            <a:endParaRPr lang="en-GB" dirty="0"/>
          </a:p>
          <a:p>
            <a:pPr marL="228591" indent="-228591">
              <a:buFont typeface="+mj-lt"/>
              <a:buAutoNum type="arabicPeriod"/>
            </a:pPr>
            <a:r>
              <a:rPr lang="en-GB" dirty="0" smtClean="0"/>
              <a:t>AOP is not attempting to provide solutions to unsolved programming problems, merely attempting to provide a means of going about those solved problems with less effort and improved maintainability</a:t>
            </a:r>
          </a:p>
          <a:p>
            <a:pPr marL="228591" indent="-228591">
              <a:buFont typeface="+mj-lt"/>
              <a:buAutoNum type="arabicPeriod"/>
            </a:pPr>
            <a:endParaRPr lang="en-GB" dirty="0"/>
          </a:p>
          <a:p>
            <a:pPr marL="228591" indent="-228591">
              <a:buFont typeface="+mj-lt"/>
              <a:buAutoNum type="arabicPeriod"/>
            </a:pPr>
            <a:r>
              <a:rPr lang="en-GB" dirty="0" smtClean="0"/>
              <a:t>In OOP, a class encapsulates all the behaviour of an object. Aspects remove this level of control from the class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27CB9-A511-4273-97FD-4720F6214BFA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75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27CB9-A511-4273-97FD-4720F6214BFA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41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AOSD – Aspect Oriented Software Development</a:t>
            </a:r>
          </a:p>
          <a:p>
            <a:endParaRPr lang="en-GB" sz="2000" dirty="0"/>
          </a:p>
          <a:p>
            <a:r>
              <a:rPr lang="en-GB" sz="2000" dirty="0"/>
              <a:t>SE – Software Engineering</a:t>
            </a:r>
          </a:p>
          <a:p>
            <a:endParaRPr lang="en-GB" sz="2000" dirty="0"/>
          </a:p>
          <a:p>
            <a:r>
              <a:rPr lang="en-GB" sz="2000" dirty="0"/>
              <a:t>OOP – Object-Oriented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27CB9-A511-4273-97FD-4720F6214BFA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09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27CB9-A511-4273-97FD-4720F6214BFA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743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27CB9-A511-4273-97FD-4720F6214BFA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06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27CB9-A511-4273-97FD-4720F6214BFA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48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27CB9-A511-4273-97FD-4720F6214BFA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6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27CB9-A511-4273-97FD-4720F6214BFA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015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27CB9-A511-4273-97FD-4720F6214BFA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61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D2B3-0718-4C5F-864D-472571A58463}" type="datetime1">
              <a:rPr lang="en-GB" smtClean="0"/>
              <a:pPr/>
              <a:t>08/08/2017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8095-2CBE-4B42-A910-31D6A0133CAA}" type="datetime1">
              <a:rPr lang="en-GB" smtClean="0"/>
              <a:pPr/>
              <a:t>08/08/2017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4E2C-C3AF-4B6D-A5EF-72B94A78BCD1}" type="datetime1">
              <a:rPr lang="en-GB" smtClean="0"/>
              <a:pPr/>
              <a:t>08/08/2017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3A85-6B05-42D5-B2C7-6B6D4DA1E26D}" type="datetime1">
              <a:rPr lang="en-GB" smtClean="0"/>
              <a:pPr/>
              <a:t>08/08/2017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81E5-EF43-48F6-8D4D-0D741EAF7010}" type="datetime1">
              <a:rPr lang="en-GB" smtClean="0"/>
              <a:pPr/>
              <a:t>08/08/2017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A817-3F9F-4912-A177-B71717F4B4F7}" type="datetime1">
              <a:rPr lang="en-GB" smtClean="0"/>
              <a:pPr/>
              <a:t>08/08/2017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7B8-9992-4DD4-9862-81425B7F384B}" type="datetime1">
              <a:rPr lang="en-GB" smtClean="0"/>
              <a:pPr/>
              <a:t>08/08/2017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1C22-695B-45A1-ADE9-7287451C2C30}" type="datetime1">
              <a:rPr lang="en-GB" smtClean="0"/>
              <a:pPr/>
              <a:t>08/08/2017</a:t>
            </a:fld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0548-F13F-4775-BED5-9273AF61FC7B}" type="datetime1">
              <a:rPr lang="en-GB" smtClean="0"/>
              <a:pPr/>
              <a:t>08/08/2017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31E0-0E7F-429A-ABDF-C662F5937F88}" type="datetime1">
              <a:rPr lang="en-GB" smtClean="0"/>
              <a:pPr/>
              <a:t>08/08/2017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30FD797-32C0-4DBD-AE16-0F7E0E8525B0}" type="datetime1">
              <a:rPr lang="en-GB" smtClean="0"/>
              <a:pPr/>
              <a:t>08/08/2017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12E9E67-97ED-4B57-ABAC-A6D882F3CC53}" type="datetime1">
              <a:rPr lang="en-GB" smtClean="0"/>
              <a:pPr/>
              <a:t>08/08/2017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9CF80A0-0497-48FA-8AC9-242BA02ED20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050" y="2276872"/>
            <a:ext cx="8710950" cy="3361928"/>
          </a:xfrm>
        </p:spPr>
        <p:txBody>
          <a:bodyPr/>
          <a:lstStyle/>
          <a:p>
            <a:pPr algn="ctr"/>
            <a:r>
              <a:rPr lang="en-GB" dirty="0" smtClean="0"/>
              <a:t>Aspect-Oriented </a:t>
            </a:r>
            <a:r>
              <a:rPr lang="en-GB" dirty="0" smtClean="0"/>
              <a:t>    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8037512"/>
            <a:ext cx="6480048" cy="504056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1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0527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With Annotations</a:t>
            </a:r>
            <a:br>
              <a:rPr lang="en-IN" dirty="0" smtClean="0"/>
            </a:br>
            <a:r>
              <a:rPr lang="en-IN" sz="2700" u="sng" dirty="0" smtClean="0"/>
              <a:t>operation.java</a:t>
            </a:r>
            <a:endParaRPr lang="en-IN" sz="27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IN" sz="1600" b="1" dirty="0"/>
              <a:t>package technology.hcl;</a:t>
            </a:r>
          </a:p>
          <a:p>
            <a:endParaRPr lang="en-IN" sz="1600" dirty="0"/>
          </a:p>
          <a:p>
            <a:pPr marL="36576" indent="0">
              <a:buNone/>
            </a:pPr>
            <a:r>
              <a:rPr lang="en-IN" sz="1600" b="1" dirty="0"/>
              <a:t>public  class Operation{  </a:t>
            </a:r>
          </a:p>
          <a:p>
            <a:pPr marL="36576" indent="0">
              <a:buNone/>
            </a:pPr>
            <a:r>
              <a:rPr lang="en-IN" sz="1600" dirty="0"/>
              <a:t>    </a:t>
            </a:r>
            <a:r>
              <a:rPr lang="en-IN" sz="1600" b="1" dirty="0"/>
              <a:t>public void msg()</a:t>
            </a:r>
          </a:p>
          <a:p>
            <a:pPr marL="36576" indent="0">
              <a:buNone/>
            </a:pPr>
            <a:r>
              <a:rPr lang="en-IN" sz="1600" dirty="0"/>
              <a:t>    {</a:t>
            </a:r>
          </a:p>
          <a:p>
            <a:pPr marL="36576" indent="0">
              <a:buNone/>
            </a:pPr>
            <a:r>
              <a:rPr lang="en-IN" sz="1600" dirty="0"/>
              <a:t>    System.</a:t>
            </a:r>
            <a:r>
              <a:rPr lang="en-IN" sz="1600" b="1" i="1" dirty="0"/>
              <a:t>out.println("msg method invoked</a:t>
            </a:r>
            <a:r>
              <a:rPr lang="en-IN" sz="1600" b="1" i="1" dirty="0" smtClean="0"/>
              <a:t>");</a:t>
            </a:r>
          </a:p>
          <a:p>
            <a:pPr marL="36576" indent="0">
              <a:buNone/>
            </a:pPr>
            <a:r>
              <a:rPr lang="en-IN" sz="1600" dirty="0" smtClean="0"/>
              <a:t>    </a:t>
            </a:r>
            <a:r>
              <a:rPr lang="en-IN" sz="1600" dirty="0"/>
              <a:t>}  </a:t>
            </a:r>
          </a:p>
          <a:p>
            <a:pPr marL="36576" indent="0">
              <a:buNone/>
            </a:pPr>
            <a:r>
              <a:rPr lang="en-IN" sz="1600" dirty="0"/>
              <a:t>    </a:t>
            </a:r>
            <a:r>
              <a:rPr lang="en-IN" sz="1600" b="1" dirty="0"/>
              <a:t>public int m()</a:t>
            </a:r>
          </a:p>
          <a:p>
            <a:pPr marL="36576" indent="0">
              <a:buNone/>
            </a:pPr>
            <a:r>
              <a:rPr lang="en-IN" sz="1600" dirty="0"/>
              <a:t>    {</a:t>
            </a:r>
          </a:p>
          <a:p>
            <a:pPr marL="36576" indent="0">
              <a:buNone/>
            </a:pPr>
            <a:r>
              <a:rPr lang="en-IN" sz="1600" dirty="0"/>
              <a:t>    System.</a:t>
            </a:r>
            <a:r>
              <a:rPr lang="en-IN" sz="1600" b="1" i="1" dirty="0"/>
              <a:t>out.println("m method invoked");</a:t>
            </a:r>
          </a:p>
          <a:p>
            <a:pPr marL="36576" indent="0">
              <a:buNone/>
            </a:pPr>
            <a:r>
              <a:rPr lang="en-IN" sz="1600" dirty="0"/>
              <a:t>    </a:t>
            </a:r>
            <a:r>
              <a:rPr lang="en-IN" sz="1600" b="1" dirty="0"/>
              <a:t>return 2;</a:t>
            </a:r>
          </a:p>
          <a:p>
            <a:pPr marL="36576" indent="0">
              <a:buNone/>
            </a:pPr>
            <a:r>
              <a:rPr lang="en-IN" sz="1600" dirty="0"/>
              <a:t>    }  </a:t>
            </a:r>
          </a:p>
          <a:p>
            <a:pPr marL="36576" indent="0">
              <a:buNone/>
            </a:pPr>
            <a:r>
              <a:rPr lang="en-IN" sz="1600" dirty="0"/>
              <a:t>    </a:t>
            </a:r>
            <a:r>
              <a:rPr lang="en-IN" sz="1600" b="1" dirty="0"/>
              <a:t>public int k()</a:t>
            </a:r>
          </a:p>
          <a:p>
            <a:pPr marL="36576" indent="0">
              <a:buNone/>
            </a:pPr>
            <a:r>
              <a:rPr lang="en-IN" sz="1600" dirty="0"/>
              <a:t>    {</a:t>
            </a:r>
          </a:p>
          <a:p>
            <a:pPr marL="36576" indent="0">
              <a:buNone/>
            </a:pPr>
            <a:r>
              <a:rPr lang="en-IN" sz="1600" dirty="0"/>
              <a:t>    System.</a:t>
            </a:r>
            <a:r>
              <a:rPr lang="en-IN" sz="1600" b="1" i="1" dirty="0"/>
              <a:t>out.println("k method invoked");</a:t>
            </a:r>
          </a:p>
          <a:p>
            <a:pPr marL="36576" indent="0">
              <a:buNone/>
            </a:pPr>
            <a:r>
              <a:rPr lang="en-IN" sz="1600" dirty="0"/>
              <a:t>    </a:t>
            </a:r>
            <a:r>
              <a:rPr lang="en-IN" sz="1600" b="1" dirty="0"/>
              <a:t>return 3;</a:t>
            </a:r>
          </a:p>
          <a:p>
            <a:pPr marL="36576" indent="0">
              <a:buNone/>
            </a:pPr>
            <a:r>
              <a:rPr lang="en-IN" sz="1600" dirty="0"/>
              <a:t>    }  </a:t>
            </a:r>
          </a:p>
          <a:p>
            <a:pPr marL="36576" indent="0">
              <a:buNone/>
            </a:pPr>
            <a:r>
              <a:rPr lang="en-IN" sz="1600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0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980728"/>
          </a:xfrm>
        </p:spPr>
        <p:txBody>
          <a:bodyPr/>
          <a:lstStyle/>
          <a:p>
            <a:r>
              <a:rPr lang="en-IN" sz="3600" u="sng" dirty="0" smtClean="0"/>
              <a:t>TrackOperation.java</a:t>
            </a:r>
            <a:endParaRPr lang="en-IN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467600" cy="6192688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IN" dirty="0"/>
              <a:t>package technology.hcl;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dirty="0"/>
              <a:t>import org.aspectj.lang.JoinPoint;  </a:t>
            </a:r>
          </a:p>
          <a:p>
            <a:pPr marL="36576" indent="0">
              <a:buNone/>
            </a:pPr>
            <a:r>
              <a:rPr lang="en-IN" dirty="0"/>
              <a:t>import org.aspectj.lang.annotation.Aspect;  </a:t>
            </a:r>
          </a:p>
          <a:p>
            <a:pPr marL="36576" indent="0">
              <a:buNone/>
            </a:pPr>
            <a:r>
              <a:rPr lang="en-IN" dirty="0"/>
              <a:t>import org.aspectj.lang.annotation.Before;  </a:t>
            </a:r>
          </a:p>
          <a:p>
            <a:pPr marL="36576" indent="0">
              <a:buNone/>
            </a:pPr>
            <a:r>
              <a:rPr lang="en-IN" dirty="0"/>
              <a:t>import org.aspectj.lang.annotation.Pointcut;  </a:t>
            </a:r>
          </a:p>
          <a:p>
            <a:pPr marL="36576" indent="0">
              <a:buNone/>
            </a:pPr>
            <a:r>
              <a:rPr lang="en-IN" dirty="0"/>
              <a:t>  </a:t>
            </a:r>
          </a:p>
          <a:p>
            <a:pPr marL="36576" indent="0">
              <a:buNone/>
            </a:pPr>
            <a:r>
              <a:rPr lang="en-IN" dirty="0"/>
              <a:t>@Aspect  </a:t>
            </a:r>
          </a:p>
          <a:p>
            <a:pPr marL="36576" indent="0">
              <a:buNone/>
            </a:pPr>
            <a:r>
              <a:rPr lang="en-IN" dirty="0"/>
              <a:t>public class TrackOperation{  </a:t>
            </a:r>
          </a:p>
          <a:p>
            <a:pPr marL="36576" indent="0">
              <a:buNone/>
            </a:pPr>
            <a:r>
              <a:rPr lang="en-IN" dirty="0"/>
              <a:t>    @Pointcut("execution(* Operation.*(..))")  </a:t>
            </a:r>
          </a:p>
          <a:p>
            <a:pPr marL="36576" indent="0">
              <a:buNone/>
            </a:pPr>
            <a:r>
              <a:rPr lang="en-IN" dirty="0"/>
              <a:t>    public void k()</a:t>
            </a:r>
          </a:p>
          <a:p>
            <a:pPr marL="36576" indent="0">
              <a:buNone/>
            </a:pPr>
            <a:r>
              <a:rPr lang="en-IN" dirty="0"/>
              <a:t>    {}//pointcut  </a:t>
            </a:r>
          </a:p>
          <a:p>
            <a:pPr marL="36576" indent="0">
              <a:buNone/>
            </a:pPr>
            <a:r>
              <a:rPr lang="en-IN" dirty="0"/>
              <a:t>      </a:t>
            </a:r>
          </a:p>
          <a:p>
            <a:pPr marL="36576" indent="0">
              <a:buNone/>
            </a:pPr>
            <a:r>
              <a:rPr lang="en-IN" dirty="0"/>
              <a:t>    @Before("k()")//applying pointcut on before advice  </a:t>
            </a:r>
          </a:p>
          <a:p>
            <a:pPr marL="36576" indent="0">
              <a:buNone/>
            </a:pPr>
            <a:r>
              <a:rPr lang="en-IN" dirty="0"/>
              <a:t>    public void myadvice(JoinPoint jp)//it is advice (before advice)  </a:t>
            </a:r>
          </a:p>
          <a:p>
            <a:pPr marL="36576" indent="0">
              <a:buNone/>
            </a:pPr>
            <a:r>
              <a:rPr lang="en-IN" dirty="0"/>
              <a:t>    {  </a:t>
            </a:r>
          </a:p>
          <a:p>
            <a:pPr marL="36576" indent="0">
              <a:buNone/>
            </a:pPr>
            <a:r>
              <a:rPr lang="en-IN" dirty="0"/>
              <a:t>        System.out.println("additional concern");  </a:t>
            </a:r>
          </a:p>
          <a:p>
            <a:pPr marL="36576" indent="0">
              <a:buNone/>
            </a:pPr>
            <a:r>
              <a:rPr lang="en-IN" dirty="0"/>
              <a:t>        //System.out.println("Method Signature: "  + jp.getSignature());  </a:t>
            </a:r>
          </a:p>
          <a:p>
            <a:pPr marL="36576" indent="0">
              <a:buNone/>
            </a:pPr>
            <a:r>
              <a:rPr lang="en-IN" dirty="0"/>
              <a:t>    }  </a:t>
            </a:r>
          </a:p>
          <a:p>
            <a:pPr marL="36576" indent="0">
              <a:buNone/>
            </a:pPr>
            <a:r>
              <a:rPr lang="en-IN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6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908720"/>
          </a:xfrm>
        </p:spPr>
        <p:txBody>
          <a:bodyPr>
            <a:normAutofit/>
          </a:bodyPr>
          <a:lstStyle/>
          <a:p>
            <a:r>
              <a:rPr lang="en-IN" sz="3200" u="sng" dirty="0" smtClean="0"/>
              <a:t>Bean.xml</a:t>
            </a:r>
            <a:endParaRPr lang="en-IN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467600" cy="6093296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IN" dirty="0"/>
              <a:t>&lt;?xml version=</a:t>
            </a:r>
            <a:r>
              <a:rPr lang="en-IN" i="1" dirty="0"/>
              <a:t>"1.0" encoding="UTF-8"?&gt;  </a:t>
            </a:r>
          </a:p>
          <a:p>
            <a:pPr marL="36576" indent="0">
              <a:buNone/>
            </a:pPr>
            <a:r>
              <a:rPr lang="en-IN" dirty="0"/>
              <a:t>&lt;beans xmlns=</a:t>
            </a:r>
            <a:r>
              <a:rPr lang="en-IN" i="1" dirty="0"/>
              <a:t>"http://www.springframework.org/schema/beans"  </a:t>
            </a:r>
          </a:p>
          <a:p>
            <a:pPr marL="36576" indent="0">
              <a:buNone/>
            </a:pPr>
            <a:r>
              <a:rPr lang="en-IN" dirty="0"/>
              <a:t>    xmlns:xsi=</a:t>
            </a:r>
            <a:r>
              <a:rPr lang="en-IN" i="1" dirty="0"/>
              <a:t>"http://www.w3.org/2001/XMLSchema-instance"  </a:t>
            </a:r>
          </a:p>
          <a:p>
            <a:pPr marL="36576" indent="0">
              <a:buNone/>
            </a:pPr>
            <a:r>
              <a:rPr lang="en-IN" dirty="0"/>
              <a:t>    xmlns:aop=</a:t>
            </a:r>
            <a:r>
              <a:rPr lang="en-IN" i="1" dirty="0"/>
              <a:t>"http://www.springframework.org/schema/aop"   </a:t>
            </a:r>
          </a:p>
          <a:p>
            <a:pPr marL="36576" indent="0">
              <a:buNone/>
            </a:pPr>
            <a:r>
              <a:rPr lang="en-IN" dirty="0"/>
              <a:t>       xsi:schemaLocation=</a:t>
            </a:r>
            <a:r>
              <a:rPr lang="en-IN" i="1" dirty="0"/>
              <a:t>"http://www.springframework.org/schema/beans   </a:t>
            </a:r>
          </a:p>
          <a:p>
            <a:pPr marL="36576" indent="0">
              <a:buNone/>
            </a:pPr>
            <a:r>
              <a:rPr lang="en-IN" i="1" dirty="0"/>
              <a:t>       http://www.springframework.org/schema/beans/spring-beans.xsd   </a:t>
            </a:r>
          </a:p>
          <a:p>
            <a:pPr marL="36576" indent="0">
              <a:buNone/>
            </a:pPr>
            <a:r>
              <a:rPr lang="en-IN" i="1" dirty="0"/>
              <a:t>       http://www.springframework.org/schema/aop   </a:t>
            </a:r>
          </a:p>
          <a:p>
            <a:pPr marL="36576" indent="0">
              <a:buNone/>
            </a:pPr>
            <a:r>
              <a:rPr lang="en-IN" i="1" dirty="0"/>
              <a:t>       http://www.springframework.org/schema/aop/spring-aop.xsd"&gt;  </a:t>
            </a:r>
          </a:p>
          <a:p>
            <a:pPr marL="36576" indent="0">
              <a:buNone/>
            </a:pPr>
            <a:r>
              <a:rPr lang="en-IN" dirty="0"/>
              <a:t>  </a:t>
            </a:r>
          </a:p>
          <a:p>
            <a:pPr marL="36576" indent="0">
              <a:buNone/>
            </a:pPr>
            <a:r>
              <a:rPr lang="en-IN" dirty="0"/>
              <a:t>  </a:t>
            </a:r>
          </a:p>
          <a:p>
            <a:pPr marL="36576" indent="0">
              <a:buNone/>
            </a:pPr>
            <a:r>
              <a:rPr lang="en-IN" dirty="0"/>
              <a:t>    &lt;bean id=</a:t>
            </a:r>
            <a:r>
              <a:rPr lang="en-IN" i="1" dirty="0"/>
              <a:t>"opBean" class="technology.hcl.Operation"&gt;   &lt;/bean&gt;  </a:t>
            </a:r>
          </a:p>
          <a:p>
            <a:pPr marL="36576" indent="0">
              <a:buNone/>
            </a:pPr>
            <a:r>
              <a:rPr lang="en-IN" dirty="0"/>
              <a:t>    &lt;bean id=</a:t>
            </a:r>
            <a:r>
              <a:rPr lang="en-IN" i="1" dirty="0"/>
              <a:t>"trackMyBean" class="technology.hcl.TrackOperation"&gt;&lt;/bean&gt;  </a:t>
            </a:r>
          </a:p>
          <a:p>
            <a:pPr marL="36576" indent="0">
              <a:buNone/>
            </a:pPr>
            <a:r>
              <a:rPr lang="en-IN" dirty="0"/>
              <a:t>      </a:t>
            </a:r>
          </a:p>
          <a:p>
            <a:pPr marL="36576" indent="0">
              <a:buNone/>
            </a:pPr>
            <a:r>
              <a:rPr lang="en-IN" dirty="0"/>
              <a:t>    &lt;bean class=</a:t>
            </a:r>
            <a:r>
              <a:rPr lang="en-IN" i="1" dirty="0"/>
              <a:t>"org.springframework.aop.aspectj.annotation.AnnotationAwareAspectJAutoProxyCreator"&gt;&lt;/bean&gt;  </a:t>
            </a:r>
          </a:p>
          <a:p>
            <a:pPr marL="36576" indent="0">
              <a:buNone/>
            </a:pPr>
            <a:r>
              <a:rPr lang="en-IN" dirty="0"/>
              <a:t>          </a:t>
            </a:r>
          </a:p>
          <a:p>
            <a:pPr marL="36576" indent="0">
              <a:buNone/>
            </a:pPr>
            <a:r>
              <a:rPr lang="en-IN" dirty="0"/>
              <a:t>&lt;/beans&gt;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2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6712"/>
          </a:xfrm>
        </p:spPr>
        <p:txBody>
          <a:bodyPr/>
          <a:lstStyle/>
          <a:p>
            <a:r>
              <a:rPr lang="en-IN" sz="3200" u="sng" dirty="0" smtClean="0"/>
              <a:t>Test.java</a:t>
            </a:r>
            <a:endParaRPr lang="en-IN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7467600" cy="6165304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en-IN" b="1" dirty="0"/>
              <a:t>package technology.hcl;</a:t>
            </a:r>
          </a:p>
          <a:p>
            <a:endParaRPr lang="en-IN" dirty="0"/>
          </a:p>
          <a:p>
            <a:pPr marL="36576" indent="0">
              <a:buNone/>
            </a:pPr>
            <a:r>
              <a:rPr lang="en-IN" b="1" dirty="0"/>
              <a:t>import org.springframework.context.ApplicationContext;  </a:t>
            </a:r>
          </a:p>
          <a:p>
            <a:pPr marL="36576" indent="0">
              <a:buNone/>
            </a:pPr>
            <a:r>
              <a:rPr lang="en-IN" b="1" dirty="0"/>
              <a:t>import org.springframework.context.support.ClassPathXmlApplicationContext;  </a:t>
            </a:r>
          </a:p>
          <a:p>
            <a:pPr marL="36576" indent="0">
              <a:buNone/>
            </a:pPr>
            <a:r>
              <a:rPr lang="en-IN" b="1" dirty="0"/>
              <a:t>public class Test{  </a:t>
            </a:r>
          </a:p>
          <a:p>
            <a:pPr marL="36576" indent="0">
              <a:buNone/>
            </a:pPr>
            <a:r>
              <a:rPr lang="en-IN" dirty="0"/>
              <a:t>    </a:t>
            </a:r>
            <a:r>
              <a:rPr lang="en-IN" b="1" dirty="0"/>
              <a:t>public static void main(String[] args){  </a:t>
            </a:r>
          </a:p>
          <a:p>
            <a:pPr marL="36576" indent="0">
              <a:buNone/>
            </a:pPr>
            <a:r>
              <a:rPr lang="fr-FR" dirty="0"/>
              <a:t>        ApplicationContext context = </a:t>
            </a:r>
            <a:r>
              <a:rPr lang="fr-FR" b="1" dirty="0"/>
              <a:t>new ClassPathXmlApplicationContext("Bean.xml");  </a:t>
            </a:r>
          </a:p>
          <a:p>
            <a:pPr marL="36576" indent="0">
              <a:buNone/>
            </a:pPr>
            <a:r>
              <a:rPr lang="en-IN" dirty="0"/>
              <a:t>        Operation e = (Operation) context.getBean("opBean");  </a:t>
            </a:r>
          </a:p>
          <a:p>
            <a:pPr marL="36576" indent="0">
              <a:buNone/>
            </a:pPr>
            <a:r>
              <a:rPr lang="en-IN" dirty="0"/>
              <a:t>        System.</a:t>
            </a:r>
            <a:r>
              <a:rPr lang="en-IN" b="1" i="1" dirty="0"/>
              <a:t>out.println("calling msg...");  </a:t>
            </a:r>
          </a:p>
          <a:p>
            <a:pPr marL="36576" indent="0">
              <a:buNone/>
            </a:pPr>
            <a:r>
              <a:rPr lang="en-IN" dirty="0"/>
              <a:t>        e.msg();  </a:t>
            </a:r>
          </a:p>
          <a:p>
            <a:pPr marL="36576" indent="0">
              <a:buNone/>
            </a:pPr>
            <a:r>
              <a:rPr lang="en-IN" dirty="0"/>
              <a:t>        System.</a:t>
            </a:r>
            <a:r>
              <a:rPr lang="en-IN" b="1" i="1" dirty="0"/>
              <a:t>out.println("calling m...");  </a:t>
            </a:r>
            <a:endParaRPr lang="en-IN" dirty="0"/>
          </a:p>
          <a:p>
            <a:pPr marL="36576" indent="0">
              <a:buNone/>
            </a:pPr>
            <a:r>
              <a:rPr lang="en-IN" dirty="0" smtClean="0"/>
              <a:t>       </a:t>
            </a:r>
            <a:r>
              <a:rPr lang="en-IN" dirty="0"/>
              <a:t>e.m();  </a:t>
            </a:r>
          </a:p>
          <a:p>
            <a:pPr marL="36576" indent="0">
              <a:buNone/>
            </a:pPr>
            <a:r>
              <a:rPr lang="en-IN" dirty="0"/>
              <a:t>        System.</a:t>
            </a:r>
            <a:r>
              <a:rPr lang="en-IN" b="1" i="1" dirty="0"/>
              <a:t>out.println("calling k...");  </a:t>
            </a:r>
          </a:p>
          <a:p>
            <a:pPr marL="36576" indent="0">
              <a:buNone/>
            </a:pPr>
            <a:r>
              <a:rPr lang="en-IN" dirty="0"/>
              <a:t>        e.k();  </a:t>
            </a:r>
          </a:p>
          <a:p>
            <a:pPr marL="36576" indent="0">
              <a:buNone/>
            </a:pPr>
            <a:r>
              <a:rPr lang="en-IN" dirty="0"/>
              <a:t>    }  </a:t>
            </a:r>
          </a:p>
          <a:p>
            <a:pPr marL="36576" indent="0">
              <a:buNone/>
            </a:pPr>
            <a:r>
              <a:rPr lang="en-IN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5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858218"/>
          </a:xfrm>
        </p:spPr>
        <p:txBody>
          <a:bodyPr>
            <a:normAutofit/>
          </a:bodyPr>
          <a:lstStyle/>
          <a:p>
            <a:r>
              <a:rPr lang="en-IN" dirty="0" smtClean="0"/>
              <a:t>AOP With Xml </a:t>
            </a:r>
            <a:r>
              <a:rPr lang="en-IN" dirty="0"/>
              <a:t>Configuration 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7467600" cy="3777283"/>
          </a:xfrm>
        </p:spPr>
        <p:txBody>
          <a:bodyPr/>
          <a:lstStyle/>
          <a:p>
            <a:r>
              <a:rPr lang="en-IN" dirty="0"/>
              <a:t>Spring enables you to define the aspects, advices and pointcuts in xml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1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xml elements that are used to define advice.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21864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aop:before</a:t>
            </a:r>
            <a:r>
              <a:rPr lang="en-IN" dirty="0"/>
              <a:t> It is applied before calling the actual business logic method.</a:t>
            </a:r>
          </a:p>
          <a:p>
            <a:r>
              <a:rPr lang="en-IN" b="1" dirty="0"/>
              <a:t>aop:after</a:t>
            </a:r>
            <a:r>
              <a:rPr lang="en-IN" dirty="0"/>
              <a:t> It is applied after calling the actual business logic method.</a:t>
            </a:r>
          </a:p>
          <a:p>
            <a:r>
              <a:rPr lang="en-IN" b="1" dirty="0"/>
              <a:t>aop:after-returning</a:t>
            </a:r>
            <a:r>
              <a:rPr lang="en-IN" dirty="0"/>
              <a:t> it is applied after calling the actual business logic method. It can be used to intercept the return value in advice.</a:t>
            </a:r>
          </a:p>
          <a:p>
            <a:r>
              <a:rPr lang="en-IN" b="1" dirty="0"/>
              <a:t>aop:around</a:t>
            </a:r>
            <a:r>
              <a:rPr lang="en-IN" dirty="0"/>
              <a:t> It is applied before and after calling the actual business logic method.</a:t>
            </a:r>
          </a:p>
          <a:p>
            <a:r>
              <a:rPr lang="en-IN" b="1" dirty="0"/>
              <a:t>aop:after-throwing</a:t>
            </a:r>
            <a:r>
              <a:rPr lang="en-IN" dirty="0"/>
              <a:t> It is applied if actual business logic method throws exception.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2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Benefits of AOP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Cleaner responsibilities of the individual module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Higher modularisation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Easier system evolution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Late binding of design decisions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More code reuse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Improve time-to-market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Reduced costs of feature implementation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96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Realities of AOP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Program flow is hard to follow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Doesn’t solve any new problems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Breaks encapsulation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53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Coming up…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3200" dirty="0" smtClean="0"/>
              <a:t>What is AOP?</a:t>
            </a:r>
          </a:p>
          <a:p>
            <a:pPr>
              <a:lnSpc>
                <a:spcPct val="200000"/>
              </a:lnSpc>
            </a:pPr>
            <a:r>
              <a:rPr lang="en-GB" sz="3200" dirty="0" smtClean="0"/>
              <a:t>Why do we need AOP?</a:t>
            </a:r>
          </a:p>
          <a:p>
            <a:pPr>
              <a:lnSpc>
                <a:spcPct val="200000"/>
              </a:lnSpc>
            </a:pPr>
            <a:r>
              <a:rPr lang="en-GB" sz="3200" dirty="0" smtClean="0"/>
              <a:t>How does AOP work?</a:t>
            </a:r>
          </a:p>
          <a:p>
            <a:pPr>
              <a:lnSpc>
                <a:spcPct val="200000"/>
              </a:lnSpc>
            </a:pPr>
            <a:r>
              <a:rPr lang="en-GB" sz="3200" dirty="0" smtClean="0"/>
              <a:t>Example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06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What is AOP?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dirty="0" smtClean="0"/>
              <a:t>Part of AOSD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An extension of OOP extracting cross-cutting functional units of systems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A means of programming such functional units separate from other </a:t>
            </a:r>
            <a:r>
              <a:rPr lang="en-GB" dirty="0" smtClean="0"/>
              <a:t>code.</a:t>
            </a:r>
            <a:endParaRPr lang="en-GB" dirty="0" smtClean="0"/>
          </a:p>
          <a:p>
            <a:pPr marL="36576" indent="0">
              <a:spcAft>
                <a:spcPts val="1200"/>
              </a:spcAft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2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Why do we need AOP?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 smtClean="0"/>
              <a:t>Situation in a typical O-O system: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A single requirement implemented by multiple components 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A single component may include elements of multiple requirements 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Change could require understanding and changing many components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This impacts on software reuse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5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Implementing Concerns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/>
              <a:t>Core</a:t>
            </a:r>
          </a:p>
          <a:p>
            <a:pPr lvl="1"/>
            <a:r>
              <a:rPr lang="en-GB" sz="2400" dirty="0" smtClean="0"/>
              <a:t>Classes &amp; Operations</a:t>
            </a:r>
          </a:p>
          <a:p>
            <a:pPr lvl="1"/>
            <a:endParaRPr lang="en-GB" sz="2400" dirty="0"/>
          </a:p>
          <a:p>
            <a:r>
              <a:rPr lang="en-GB" sz="3600" smtClean="0"/>
              <a:t>Cross-cutting </a:t>
            </a:r>
            <a:endParaRPr lang="en-GB" sz="3600" smtClean="0"/>
          </a:p>
          <a:p>
            <a:r>
              <a:rPr lang="en-GB" sz="2400" smtClean="0"/>
              <a:t>Aspects</a:t>
            </a:r>
            <a:endParaRPr lang="en-GB" sz="2400" dirty="0" smtClean="0"/>
          </a:p>
          <a:p>
            <a:pPr lvl="2"/>
            <a:r>
              <a:rPr lang="en-GB" sz="2400" dirty="0" smtClean="0"/>
              <a:t>Advice; Join Points; Pointcuts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6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Aspect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Aspects are similar to classes in that they can:</a:t>
            </a:r>
          </a:p>
          <a:p>
            <a:pPr lvl="1"/>
            <a:r>
              <a:rPr lang="en-GB" dirty="0" smtClean="0"/>
              <a:t>include data members and operations</a:t>
            </a:r>
          </a:p>
          <a:p>
            <a:pPr lvl="1"/>
            <a:r>
              <a:rPr lang="en-GB" dirty="0" smtClean="0"/>
              <a:t>have access specifications</a:t>
            </a:r>
          </a:p>
          <a:p>
            <a:pPr lvl="1"/>
            <a:r>
              <a:rPr lang="en-GB" dirty="0" smtClean="0"/>
              <a:t>declare themselves to be abstract</a:t>
            </a:r>
          </a:p>
          <a:p>
            <a:pPr lvl="1"/>
            <a:r>
              <a:rPr lang="en-GB" dirty="0" smtClean="0"/>
              <a:t>extend classes and abstract aspects and implement interfaces</a:t>
            </a:r>
          </a:p>
          <a:p>
            <a:pPr lvl="1"/>
            <a:r>
              <a:rPr lang="en-GB" dirty="0" smtClean="0"/>
              <a:t>be embedded inside classes and interfaces as nested aspects</a:t>
            </a:r>
          </a:p>
          <a:p>
            <a:pPr marL="448056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6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Join Point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Any identifiable execution point in a system</a:t>
            </a:r>
          </a:p>
          <a:p>
            <a:pPr lvl="1"/>
            <a:r>
              <a:rPr lang="en-GB" dirty="0" smtClean="0"/>
              <a:t>A call to a method</a:t>
            </a:r>
          </a:p>
          <a:p>
            <a:pPr lvl="1"/>
            <a:r>
              <a:rPr lang="en-GB" dirty="0" smtClean="0"/>
              <a:t>The method’s execution</a:t>
            </a:r>
          </a:p>
          <a:p>
            <a:pPr lvl="1"/>
            <a:r>
              <a:rPr lang="en-GB" dirty="0" smtClean="0"/>
              <a:t>Assignment to a variable</a:t>
            </a:r>
          </a:p>
          <a:p>
            <a:pPr lvl="1"/>
            <a:r>
              <a:rPr lang="en-GB" dirty="0" smtClean="0"/>
              <a:t>Return statement</a:t>
            </a:r>
          </a:p>
          <a:p>
            <a:pPr lvl="1"/>
            <a:r>
              <a:rPr lang="en-GB" dirty="0" smtClean="0"/>
              <a:t>Object construction</a:t>
            </a:r>
          </a:p>
          <a:p>
            <a:pPr lvl="1"/>
            <a:r>
              <a:rPr lang="en-GB" dirty="0" smtClean="0"/>
              <a:t>Conditional check</a:t>
            </a:r>
          </a:p>
          <a:p>
            <a:pPr lvl="1"/>
            <a:r>
              <a:rPr lang="en-GB" dirty="0" smtClean="0"/>
              <a:t>Comparison</a:t>
            </a:r>
          </a:p>
          <a:p>
            <a:pPr lvl="1"/>
            <a:r>
              <a:rPr lang="en-GB" dirty="0" smtClean="0"/>
              <a:t>Exception handler</a:t>
            </a:r>
          </a:p>
          <a:p>
            <a:pPr lvl="1"/>
            <a:r>
              <a:rPr lang="en-GB" dirty="0" smtClean="0"/>
              <a:t>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4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Pointcut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Pointcuts capture, or identify, one or more join points</a:t>
            </a:r>
          </a:p>
          <a:p>
            <a:pPr lvl="1"/>
            <a:r>
              <a:rPr lang="en-GB" dirty="0" smtClean="0"/>
              <a:t>&amp;&amp;	||</a:t>
            </a:r>
          </a:p>
          <a:p>
            <a:pPr marL="36576" indent="0">
              <a:buNone/>
            </a:pPr>
            <a:endParaRPr lang="en-GB" dirty="0" smtClean="0"/>
          </a:p>
          <a:p>
            <a:r>
              <a:rPr lang="en-GB" dirty="0" smtClean="0"/>
              <a:t>Need not be given a name</a:t>
            </a:r>
          </a:p>
          <a:p>
            <a:pPr lvl="1"/>
            <a:r>
              <a:rPr lang="en-GB" dirty="0" smtClean="0"/>
              <a:t>Anonymous pointcuts must be specified as part of advice</a:t>
            </a:r>
          </a:p>
          <a:p>
            <a:endParaRPr lang="en-GB" dirty="0" smtClean="0"/>
          </a:p>
          <a:p>
            <a:pPr marL="36576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38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Advice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code to be executed at a join point</a:t>
            </a:r>
          </a:p>
          <a:p>
            <a:endParaRPr lang="en-GB" dirty="0" smtClean="0"/>
          </a:p>
          <a:p>
            <a:r>
              <a:rPr lang="en-GB" dirty="0" smtClean="0"/>
              <a:t>The join point must have been selected by a pointcut</a:t>
            </a:r>
          </a:p>
          <a:p>
            <a:endParaRPr lang="en-GB" dirty="0" smtClean="0"/>
          </a:p>
          <a:p>
            <a:r>
              <a:rPr lang="en-GB" dirty="0" smtClean="0"/>
              <a:t>Can be defined as:</a:t>
            </a:r>
          </a:p>
          <a:p>
            <a:pPr lvl="1"/>
            <a:r>
              <a:rPr lang="en-GB" sz="2000" dirty="0" smtClean="0"/>
              <a:t>Before</a:t>
            </a:r>
          </a:p>
          <a:p>
            <a:pPr lvl="1"/>
            <a:r>
              <a:rPr lang="en-GB" sz="2000" dirty="0" smtClean="0"/>
              <a:t>After</a:t>
            </a:r>
          </a:p>
          <a:p>
            <a:pPr lvl="1"/>
            <a:r>
              <a:rPr lang="en-GB" sz="2000" dirty="0" smtClean="0"/>
              <a:t>Around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80A0-0497-48FA-8AC9-242BA02ED20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6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874</Words>
  <Application>Microsoft Office PowerPoint</Application>
  <PresentationFormat>On-screen Show (4:3)</PresentationFormat>
  <Paragraphs>202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Franklin Gothic Book</vt:lpstr>
      <vt:lpstr>Wingdings 2</vt:lpstr>
      <vt:lpstr>Technic</vt:lpstr>
      <vt:lpstr>Aspect-Oriented      Programming</vt:lpstr>
      <vt:lpstr>Coming up…</vt:lpstr>
      <vt:lpstr>What is AOP?</vt:lpstr>
      <vt:lpstr>Why do we need AOP?</vt:lpstr>
      <vt:lpstr>Implementing Concerns</vt:lpstr>
      <vt:lpstr>Aspect</vt:lpstr>
      <vt:lpstr>Join Point</vt:lpstr>
      <vt:lpstr>Pointcut</vt:lpstr>
      <vt:lpstr>Advice</vt:lpstr>
      <vt:lpstr>Example With Annotations operation.java</vt:lpstr>
      <vt:lpstr>TrackOperation.java</vt:lpstr>
      <vt:lpstr>Bean.xml</vt:lpstr>
      <vt:lpstr>Test.java</vt:lpstr>
      <vt:lpstr>AOP With Xml Configuration  </vt:lpstr>
      <vt:lpstr>xml elements that are used to define advice.</vt:lpstr>
      <vt:lpstr>Benefits of AOP</vt:lpstr>
      <vt:lpstr>Realities of AOP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Aspect-Oriented Programming</dc:title>
  <dc:creator>Rodger Oates</dc:creator>
  <cp:lastModifiedBy>Chodi Bindu</cp:lastModifiedBy>
  <cp:revision>28</cp:revision>
  <cp:lastPrinted>2010-03-22T14:09:43Z</cp:lastPrinted>
  <dcterms:created xsi:type="dcterms:W3CDTF">2010-03-21T12:06:07Z</dcterms:created>
  <dcterms:modified xsi:type="dcterms:W3CDTF">2017-08-08T06:05:01Z</dcterms:modified>
</cp:coreProperties>
</file>