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2" r:id="rId3"/>
    <p:sldId id="265" r:id="rId4"/>
    <p:sldId id="263" r:id="rId5"/>
    <p:sldId id="264"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5" r:id="rId21"/>
    <p:sldId id="306" r:id="rId22"/>
    <p:sldId id="307" r:id="rId23"/>
    <p:sldId id="304"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hat Can" initials="SC" lastIdx="1" clrIdx="0">
    <p:extLst>
      <p:ext uri="{19B8F6BF-5375-455C-9EA6-DF929625EA0E}">
        <p15:presenceInfo xmlns:p15="http://schemas.microsoft.com/office/powerpoint/2012/main" userId="S-1-5-21-1147584041-1808490930-3066076570-1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0A4A-C3EE-4A72-A7A0-FF98B141AE54}" type="datetimeFigureOut">
              <a:rPr lang="tr-TR" smtClean="0"/>
              <a:pPr/>
              <a:t>2.08.2017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C99AF-058E-4026-9FEF-BE0B5D6D99F9}" type="slidenum">
              <a:rPr lang="tr-TR" smtClean="0"/>
              <a:pPr/>
              <a:t>‹#›</a:t>
            </a:fld>
            <a:endParaRPr lang="tr-TR"/>
          </a:p>
        </p:txBody>
      </p:sp>
    </p:spTree>
    <p:extLst>
      <p:ext uri="{BB962C8B-B14F-4D97-AF65-F5344CB8AC3E}">
        <p14:creationId xmlns:p14="http://schemas.microsoft.com/office/powerpoint/2010/main" val="234358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pPr/>
              <a:t>1</a:t>
            </a:fld>
            <a:endParaRPr lang="tr-TR"/>
          </a:p>
        </p:txBody>
      </p:sp>
    </p:spTree>
    <p:extLst>
      <p:ext uri="{BB962C8B-B14F-4D97-AF65-F5344CB8AC3E}">
        <p14:creationId xmlns:p14="http://schemas.microsoft.com/office/powerpoint/2010/main" val="268091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E7654627-94B2-458D-8D66-4AC5E8CCD5E5}" type="datetime1">
              <a:rPr lang="tr-TR" smtClean="0"/>
              <a:pPr/>
              <a:t>2.08.2017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pPr/>
              <a:t>‹#›</a:t>
            </a:fld>
            <a:endParaRPr lang="tr-TR"/>
          </a:p>
        </p:txBody>
      </p:sp>
    </p:spTree>
    <p:extLst>
      <p:ext uri="{BB962C8B-B14F-4D97-AF65-F5344CB8AC3E}">
        <p14:creationId xmlns:p14="http://schemas.microsoft.com/office/powerpoint/2010/main" val="25272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5DEDC78-B183-4DB3-ABC0-528CF5DE7F30}" type="datetime1">
              <a:rPr lang="tr-TR" smtClean="0"/>
              <a:pPr/>
              <a:t>2.08.2017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pPr/>
              <a:t>‹#›</a:t>
            </a:fld>
            <a:endParaRPr lang="tr-TR"/>
          </a:p>
        </p:txBody>
      </p:sp>
      <p:pic>
        <p:nvPicPr>
          <p:cNvPr id="7"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3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FDCDD97-CAA9-42DB-AD48-E89B1B6D9DDE}" type="datetime1">
              <a:rPr lang="tr-TR" smtClean="0"/>
              <a:pPr/>
              <a:t>2.08.2017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pPr/>
              <a:t>‹#›</a:t>
            </a:fld>
            <a:endParaRPr lang="tr-TR"/>
          </a:p>
        </p:txBody>
      </p:sp>
    </p:spTree>
    <p:extLst>
      <p:ext uri="{BB962C8B-B14F-4D97-AF65-F5344CB8AC3E}">
        <p14:creationId xmlns:p14="http://schemas.microsoft.com/office/powerpoint/2010/main" val="215233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4C994DC-FAA1-4059-9EB5-3AC94798CDDD}" type="datetime1">
              <a:rPr lang="tr-TR" smtClean="0"/>
              <a:pPr/>
              <a:t>2.08.2017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pPr/>
              <a:t>‹#›</a:t>
            </a:fld>
            <a:endParaRPr lang="tr-TR" dirty="0"/>
          </a:p>
        </p:txBody>
      </p:sp>
      <p:pic>
        <p:nvPicPr>
          <p:cNvPr id="8"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A289A-852A-4B4D-880D-A1ED35D77E71}" type="datetime1">
              <a:rPr lang="tr-TR" smtClean="0"/>
              <a:pPr/>
              <a:t>2.08.2017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pPr/>
              <a:t>‹#›</a:t>
            </a:fld>
            <a:endParaRPr lang="tr-TR"/>
          </a:p>
        </p:txBody>
      </p:sp>
    </p:spTree>
    <p:extLst>
      <p:ext uri="{BB962C8B-B14F-4D97-AF65-F5344CB8AC3E}">
        <p14:creationId xmlns:p14="http://schemas.microsoft.com/office/powerpoint/2010/main" val="201521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684B7058-3739-42F9-9BA7-55B49207632C}" type="datetime1">
              <a:rPr lang="tr-TR" smtClean="0"/>
              <a:pPr/>
              <a:t>2.08.2017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pPr/>
              <a:t>‹#›</a:t>
            </a:fld>
            <a:endParaRPr lang="tr-TR"/>
          </a:p>
        </p:txBody>
      </p:sp>
      <p:sp>
        <p:nvSpPr>
          <p:cNvPr id="12" name="Title 1"/>
          <p:cNvSpPr>
            <a:spLocks noGrp="1"/>
          </p:cNvSpPr>
          <p:nvPr>
            <p:ph type="title"/>
          </p:nvPr>
        </p:nvSpPr>
        <p:spPr>
          <a:xfrm>
            <a:off x="838200" y="365125"/>
            <a:ext cx="10515600" cy="1325563"/>
          </a:xfrm>
        </p:spPr>
        <p:txBody>
          <a:bodyPr/>
          <a:lstStyle/>
          <a:p>
            <a:r>
              <a:rPr lang="en-US" smtClean="0"/>
              <a:t>Click to edit Master title style</a:t>
            </a:r>
            <a:endParaRPr lang="tr-TR"/>
          </a:p>
        </p:txBody>
      </p:sp>
      <p:pic>
        <p:nvPicPr>
          <p:cNvPr id="13"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7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E3467FD-6D99-41C2-9A14-33E80951EE8B}" type="datetime1">
              <a:rPr lang="tr-TR" smtClean="0"/>
              <a:pPr/>
              <a:t>2.08.2017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4C77FB-47CE-486E-823A-42AC13E2D61E}" type="slidenum">
              <a:rPr lang="tr-TR" smtClean="0"/>
              <a:pPr/>
              <a:t>‹#›</a:t>
            </a:fld>
            <a:endParaRPr lang="tr-TR"/>
          </a:p>
        </p:txBody>
      </p:sp>
      <p:pic>
        <p:nvPicPr>
          <p:cNvPr id="10"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42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27DF3757-0E99-4E71-955C-A6F3B273BF2F}" type="datetime1">
              <a:rPr lang="tr-TR" smtClean="0"/>
              <a:pPr/>
              <a:t>2.08.2017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4C77FB-47CE-486E-823A-42AC13E2D61E}" type="slidenum">
              <a:rPr lang="tr-TR" smtClean="0"/>
              <a:pPr/>
              <a:t>‹#›</a:t>
            </a:fld>
            <a:endParaRPr lang="tr-TR"/>
          </a:p>
        </p:txBody>
      </p:sp>
      <p:pic>
        <p:nvPicPr>
          <p:cNvPr id="6"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6E32C-5215-451B-968B-B234BC63B07D}" type="datetime1">
              <a:rPr lang="tr-TR" smtClean="0"/>
              <a:pPr/>
              <a:t>2.08.2017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74C77FB-47CE-486E-823A-42AC13E2D61E}" type="slidenum">
              <a:rPr lang="tr-TR" smtClean="0"/>
              <a:pPr/>
              <a:t>‹#›</a:t>
            </a:fld>
            <a:endParaRPr lang="tr-TR"/>
          </a:p>
        </p:txBody>
      </p:sp>
      <p:pic>
        <p:nvPicPr>
          <p:cNvPr id="5"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7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976BD-B269-4708-8956-35BF404F6A51}" type="datetime1">
              <a:rPr lang="tr-TR" smtClean="0"/>
              <a:pPr/>
              <a:t>2.08.2017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pPr/>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2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57839-FCB0-42EA-A72B-245E9D9C8A43}" type="datetime1">
              <a:rPr lang="tr-TR" smtClean="0"/>
              <a:pPr/>
              <a:t>2.08.2017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pPr/>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2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8190-B3DD-4296-A0EE-3FC7B521F788}" type="datetime1">
              <a:rPr lang="tr-TR" smtClean="0"/>
              <a:pPr/>
              <a:t>2.08.2017</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C77FB-47CE-486E-823A-42AC13E2D61E}" type="slidenum">
              <a:rPr lang="tr-TR" smtClean="0"/>
              <a:pPr/>
              <a:t>‹#›</a:t>
            </a:fld>
            <a:endParaRPr lang="tr-TR"/>
          </a:p>
        </p:txBody>
      </p:sp>
    </p:spTree>
    <p:extLst>
      <p:ext uri="{BB962C8B-B14F-4D97-AF65-F5344CB8AC3E}">
        <p14:creationId xmlns:p14="http://schemas.microsoft.com/office/powerpoint/2010/main" val="24305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smtClean="0"/>
              <a:t>Dependency Injection</a:t>
            </a:r>
            <a:endParaRPr lang="tr-TR" sz="2000" dirty="0"/>
          </a:p>
        </p:txBody>
      </p:sp>
      <p:pic>
        <p:nvPicPr>
          <p:cNvPr id="1026" name="Picture 2" descr="http://www.pivotal.io/sites/all/themes/gopo13/images/oss-logo-sp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11" y="5348922"/>
            <a:ext cx="3838575"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971287" y="3675221"/>
            <a:ext cx="2249424" cy="9598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1800" b="1" dirty="0"/>
          </a:p>
        </p:txBody>
      </p:sp>
    </p:spTree>
    <p:extLst>
      <p:ext uri="{BB962C8B-B14F-4D97-AF65-F5344CB8AC3E}">
        <p14:creationId xmlns:p14="http://schemas.microsoft.com/office/powerpoint/2010/main" val="3274492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r>
              <a:rPr lang="en-US" dirty="0" smtClean="0"/>
              <a:t>Test.java</a:t>
            </a:r>
            <a:endParaRPr lang="en-US" dirty="0"/>
          </a:p>
        </p:txBody>
      </p:sp>
      <p:sp>
        <p:nvSpPr>
          <p:cNvPr id="3" name="Content Placeholder 2"/>
          <p:cNvSpPr>
            <a:spLocks noGrp="1"/>
          </p:cNvSpPr>
          <p:nvPr>
            <p:ph idx="1"/>
          </p:nvPr>
        </p:nvSpPr>
        <p:spPr>
          <a:xfrm>
            <a:off x="838200" y="1262743"/>
            <a:ext cx="10515600" cy="5196114"/>
          </a:xfrm>
        </p:spPr>
        <p:txBody>
          <a:bodyPr>
            <a:normAutofit fontScale="85000" lnSpcReduction="20000"/>
          </a:bodyPr>
          <a:lstStyle/>
          <a:p>
            <a:pPr>
              <a:buNone/>
            </a:pPr>
            <a:r>
              <a:rPr lang="en-US" b="1" dirty="0" smtClean="0"/>
              <a:t>import</a:t>
            </a:r>
            <a:r>
              <a:rPr lang="en-US" dirty="0" smtClean="0"/>
              <a:t> org.springframework.beans.factory.BeanFactory;  </a:t>
            </a:r>
          </a:p>
          <a:p>
            <a:pPr>
              <a:buNone/>
            </a:pPr>
            <a:r>
              <a:rPr lang="en-US" b="1" dirty="0" smtClean="0"/>
              <a:t>import</a:t>
            </a:r>
            <a:r>
              <a:rPr lang="en-US" dirty="0" smtClean="0"/>
              <a:t> org.springframework.beans.factory.xml.XmlBeanFactory;  </a:t>
            </a:r>
          </a:p>
          <a:p>
            <a:pPr>
              <a:buNone/>
            </a:pPr>
            <a:r>
              <a:rPr lang="en-US" b="1" dirty="0" smtClean="0"/>
              <a:t>import</a:t>
            </a:r>
            <a:r>
              <a:rPr lang="en-US" dirty="0" smtClean="0"/>
              <a:t> org.springframework.core.io.*;    </a:t>
            </a:r>
          </a:p>
          <a:p>
            <a:pPr>
              <a:buNone/>
            </a:pPr>
            <a:r>
              <a:rPr lang="en-US" b="1" dirty="0" smtClean="0"/>
              <a:t>public</a:t>
            </a:r>
            <a:r>
              <a:rPr lang="en-US" dirty="0" smtClean="0"/>
              <a:t> </a:t>
            </a:r>
            <a:r>
              <a:rPr lang="en-US" b="1" dirty="0" smtClean="0"/>
              <a:t>class</a:t>
            </a:r>
            <a:r>
              <a:rPr lang="en-US" dirty="0" smtClean="0"/>
              <a:t> Test {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args) {            </a:t>
            </a:r>
          </a:p>
          <a:p>
            <a:pPr>
              <a:buNone/>
            </a:pPr>
            <a:r>
              <a:rPr lang="en-US" dirty="0" smtClean="0"/>
              <a:t>        Resource r=</a:t>
            </a:r>
            <a:r>
              <a:rPr lang="en-US" b="1" dirty="0" smtClean="0"/>
              <a:t>new</a:t>
            </a:r>
            <a:r>
              <a:rPr lang="en-US" dirty="0" smtClean="0"/>
              <a:t> ClassPathResource(“Bean.xml");  </a:t>
            </a:r>
          </a:p>
          <a:p>
            <a:pPr>
              <a:buNone/>
            </a:pPr>
            <a:r>
              <a:rPr lang="en-US" dirty="0" smtClean="0"/>
              <a:t>        BeanFactory factory=</a:t>
            </a:r>
            <a:r>
              <a:rPr lang="en-US" b="1" dirty="0" smtClean="0"/>
              <a:t>new</a:t>
            </a:r>
            <a:r>
              <a:rPr lang="en-US" dirty="0" smtClean="0"/>
              <a:t> XmlBeanFactory(r);  </a:t>
            </a:r>
          </a:p>
          <a:p>
            <a:pPr>
              <a:buNone/>
            </a:pPr>
            <a:r>
              <a:rPr lang="en-US" dirty="0" smtClean="0"/>
              <a:t>          </a:t>
            </a:r>
          </a:p>
          <a:p>
            <a:pPr>
              <a:buNone/>
            </a:pPr>
            <a:r>
              <a:rPr lang="en-US" dirty="0" smtClean="0"/>
              <a:t>        Employee s=(Employee)factory.getBean("e");  </a:t>
            </a:r>
          </a:p>
          <a:p>
            <a:pPr>
              <a:buNone/>
            </a:pPr>
            <a:r>
              <a:rPr lang="en-US" dirty="0" smtClean="0"/>
              <a:t>        s.show();  </a:t>
            </a:r>
          </a:p>
          <a:p>
            <a:pPr>
              <a:buNone/>
            </a:pPr>
            <a:r>
              <a:rPr lang="en-US" dirty="0" smtClean="0"/>
              <a:t>          </a:t>
            </a:r>
          </a:p>
          <a:p>
            <a:pPr>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10</a:t>
            </a:fld>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744"/>
            <a:ext cx="10515600" cy="2278742"/>
          </a:xfrm>
        </p:spPr>
        <p:txBody>
          <a:bodyPr/>
          <a:lstStyle/>
          <a:p>
            <a:r>
              <a:rPr lang="en-US" dirty="0" smtClean="0"/>
              <a:t>Dependency Injection by setter method</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inject the dependency by setter method also. The </a:t>
            </a:r>
            <a:r>
              <a:rPr lang="en-US" b="1" dirty="0" smtClean="0"/>
              <a:t>&lt;property&gt;</a:t>
            </a:r>
            <a:r>
              <a:rPr lang="en-US" dirty="0" smtClean="0"/>
              <a:t>subelement of </a:t>
            </a:r>
            <a:r>
              <a:rPr lang="en-US" b="1" dirty="0" smtClean="0"/>
              <a:t>&lt;bean&gt;</a:t>
            </a:r>
            <a:r>
              <a:rPr lang="en-US" dirty="0" smtClean="0"/>
              <a:t> is used for setter injection</a:t>
            </a:r>
          </a:p>
          <a:p>
            <a:pPr>
              <a:buNone/>
            </a:pPr>
            <a:endParaRPr lang="en-US" dirty="0" smtClean="0"/>
          </a:p>
          <a:p>
            <a:pPr>
              <a:buNone/>
            </a:pPr>
            <a:endParaRPr lang="en-US" dirty="0" smtClean="0"/>
          </a:p>
          <a:p>
            <a:pPr>
              <a:buNone/>
            </a:pPr>
            <a:r>
              <a:rPr lang="en-US" dirty="0" smtClean="0"/>
              <a:t>Inject the dependency by setter method also. The </a:t>
            </a:r>
            <a:r>
              <a:rPr lang="en-US" b="1" dirty="0" smtClean="0"/>
              <a:t>&lt;property&gt;</a:t>
            </a:r>
            <a:r>
              <a:rPr lang="en-US" dirty="0" smtClean="0"/>
              <a:t>subelement of </a:t>
            </a:r>
            <a:r>
              <a:rPr lang="en-US" b="1" dirty="0" smtClean="0"/>
              <a:t>&lt;bean&gt;</a:t>
            </a:r>
            <a:r>
              <a:rPr lang="en-US" dirty="0" smtClean="0"/>
              <a:t> is used for setter injection</a:t>
            </a:r>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11</a:t>
            </a:fld>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932"/>
          </a:xfrm>
        </p:spPr>
        <p:txBody>
          <a:bodyPr/>
          <a:lstStyle/>
          <a:p>
            <a:r>
              <a:rPr lang="en-US" dirty="0" smtClean="0"/>
              <a:t>Address.java</a:t>
            </a:r>
            <a:endParaRPr lang="en-US" dirty="0"/>
          </a:p>
        </p:txBody>
      </p:sp>
      <p:sp>
        <p:nvSpPr>
          <p:cNvPr id="3" name="Content Placeholder 2"/>
          <p:cNvSpPr>
            <a:spLocks noGrp="1"/>
          </p:cNvSpPr>
          <p:nvPr>
            <p:ph idx="1"/>
          </p:nvPr>
        </p:nvSpPr>
        <p:spPr>
          <a:xfrm>
            <a:off x="838200" y="1262743"/>
            <a:ext cx="10515600" cy="4914220"/>
          </a:xfrm>
        </p:spPr>
        <p:txBody>
          <a:bodyPr/>
          <a:lstStyle/>
          <a:p>
            <a:pPr>
              <a:buNone/>
            </a:pPr>
            <a:r>
              <a:rPr lang="en-US" b="1" dirty="0" smtClean="0"/>
              <a:t>public</a:t>
            </a:r>
            <a:r>
              <a:rPr lang="en-US" dirty="0" smtClean="0"/>
              <a:t> </a:t>
            </a:r>
            <a:r>
              <a:rPr lang="en-US" b="1" dirty="0" smtClean="0"/>
              <a:t>class</a:t>
            </a:r>
            <a:r>
              <a:rPr lang="en-US" dirty="0" smtClean="0"/>
              <a:t> Address {  </a:t>
            </a:r>
          </a:p>
          <a:p>
            <a:pPr>
              <a:buNone/>
            </a:pPr>
            <a:r>
              <a:rPr lang="en-US" b="1" dirty="0" smtClean="0"/>
              <a:t>private</a:t>
            </a:r>
            <a:r>
              <a:rPr lang="en-US" dirty="0" smtClean="0"/>
              <a:t> String addressLine1,city,state,country;    </a:t>
            </a:r>
          </a:p>
          <a:p>
            <a:pPr>
              <a:buNone/>
            </a:pPr>
            <a:endParaRPr lang="en-US" dirty="0" smtClean="0"/>
          </a:p>
          <a:p>
            <a:pPr>
              <a:buNone/>
            </a:pPr>
            <a:r>
              <a:rPr lang="en-US" dirty="0" smtClean="0"/>
              <a:t>//getters and setters   </a:t>
            </a:r>
          </a:p>
          <a:p>
            <a:pPr>
              <a:buNone/>
            </a:pPr>
            <a:r>
              <a:rPr lang="en-US" dirty="0" smtClean="0"/>
              <a:t> </a:t>
            </a:r>
          </a:p>
          <a:p>
            <a:pPr>
              <a:buNone/>
            </a:pPr>
            <a:r>
              <a:rPr lang="en-US" b="1" dirty="0" smtClean="0"/>
              <a:t>public</a:t>
            </a:r>
            <a:r>
              <a:rPr lang="en-US" dirty="0" smtClean="0"/>
              <a:t> String toString(){  </a:t>
            </a:r>
          </a:p>
          <a:p>
            <a:pPr>
              <a:buNone/>
            </a:pPr>
            <a:r>
              <a:rPr lang="en-US" dirty="0" smtClean="0"/>
              <a:t>    </a:t>
            </a:r>
            <a:r>
              <a:rPr lang="en-US" b="1" dirty="0" smtClean="0"/>
              <a:t>return</a:t>
            </a:r>
            <a:r>
              <a:rPr lang="en-US" dirty="0" smtClean="0"/>
              <a:t> addressLine1+" "+city+" "+state+" "+country;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12</a:t>
            </a:fld>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Employee.java</a:t>
            </a:r>
            <a:endParaRPr lang="en-US" dirty="0"/>
          </a:p>
        </p:txBody>
      </p:sp>
      <p:sp>
        <p:nvSpPr>
          <p:cNvPr id="3" name="Content Placeholder 2"/>
          <p:cNvSpPr>
            <a:spLocks noGrp="1"/>
          </p:cNvSpPr>
          <p:nvPr>
            <p:ph idx="1"/>
          </p:nvPr>
        </p:nvSpPr>
        <p:spPr>
          <a:xfrm>
            <a:off x="838200" y="1494971"/>
            <a:ext cx="10515600" cy="5167086"/>
          </a:xfrm>
        </p:spPr>
        <p:txBody>
          <a:bodyPr>
            <a:normAutofit fontScale="92500" lnSpcReduction="20000"/>
          </a:bodyPr>
          <a:lstStyle/>
          <a:p>
            <a:pPr>
              <a:buNone/>
            </a:pPr>
            <a:r>
              <a:rPr lang="en-US" b="1" dirty="0" smtClean="0"/>
              <a:t>public</a:t>
            </a:r>
            <a:r>
              <a:rPr lang="en-US" dirty="0" smtClean="0"/>
              <a:t> </a:t>
            </a:r>
            <a:r>
              <a:rPr lang="en-US" b="1" dirty="0" smtClean="0"/>
              <a:t>class</a:t>
            </a:r>
            <a:r>
              <a:rPr lang="en-US" dirty="0" smtClean="0"/>
              <a:t> Employee {  </a:t>
            </a:r>
          </a:p>
          <a:p>
            <a:pPr>
              <a:buNone/>
            </a:pPr>
            <a:r>
              <a:rPr lang="en-US" b="1" dirty="0" smtClean="0"/>
              <a:t>private</a:t>
            </a:r>
            <a:r>
              <a:rPr lang="en-US" dirty="0" smtClean="0"/>
              <a:t> </a:t>
            </a:r>
            <a:r>
              <a:rPr lang="en-US" b="1" dirty="0" smtClean="0"/>
              <a:t>int</a:t>
            </a:r>
            <a:r>
              <a:rPr lang="en-US" dirty="0" smtClean="0"/>
              <a:t> id;  </a:t>
            </a:r>
          </a:p>
          <a:p>
            <a:pPr>
              <a:buNone/>
            </a:pPr>
            <a:r>
              <a:rPr lang="en-US" b="1" dirty="0" smtClean="0"/>
              <a:t>private</a:t>
            </a:r>
            <a:r>
              <a:rPr lang="en-US" dirty="0" smtClean="0"/>
              <a:t> String name;  </a:t>
            </a:r>
          </a:p>
          <a:p>
            <a:pPr>
              <a:buNone/>
            </a:pPr>
            <a:r>
              <a:rPr lang="en-US" b="1" dirty="0" smtClean="0"/>
              <a:t>private</a:t>
            </a:r>
            <a:r>
              <a:rPr lang="en-US" dirty="0" smtClean="0"/>
              <a:t> Address </a:t>
            </a:r>
            <a:r>
              <a:rPr lang="en-US" dirty="0" smtClean="0"/>
              <a:t>;</a:t>
            </a:r>
            <a:r>
              <a:rPr lang="en-US" dirty="0" smtClean="0"/>
              <a:t>  </a:t>
            </a:r>
          </a:p>
          <a:p>
            <a:pPr>
              <a:buNone/>
            </a:pPr>
            <a:r>
              <a:rPr lang="en-US" dirty="0" smtClean="0"/>
              <a:t>  </a:t>
            </a:r>
          </a:p>
          <a:p>
            <a:pPr>
              <a:buNone/>
            </a:pPr>
            <a:r>
              <a:rPr lang="en-US" dirty="0" smtClean="0"/>
              <a:t>//setters and getters  </a:t>
            </a:r>
          </a:p>
          <a:p>
            <a:pPr>
              <a:buNone/>
            </a:pPr>
            <a:r>
              <a:rPr lang="en-US" dirty="0" smtClean="0"/>
              <a:t>  </a:t>
            </a:r>
          </a:p>
          <a:p>
            <a:pPr>
              <a:buNone/>
            </a:pPr>
            <a:r>
              <a:rPr lang="en-US" b="1" dirty="0" smtClean="0"/>
              <a:t>void</a:t>
            </a:r>
            <a:r>
              <a:rPr lang="en-US" dirty="0" smtClean="0"/>
              <a:t> displayInfo(){    </a:t>
            </a:r>
          </a:p>
          <a:p>
            <a:pPr>
              <a:buNone/>
            </a:pPr>
            <a:r>
              <a:rPr lang="en-US" dirty="0" smtClean="0"/>
              <a:t>  System.out.println(id+" "+name);  </a:t>
            </a:r>
          </a:p>
          <a:p>
            <a:pPr>
              <a:buNone/>
            </a:pPr>
            <a:r>
              <a:rPr lang="en-US" dirty="0" smtClean="0"/>
              <a:t>    System.out.println(address);  </a:t>
            </a:r>
          </a:p>
          <a:p>
            <a:pPr>
              <a:buNone/>
            </a:pPr>
            <a:r>
              <a:rPr lang="en-US" dirty="0" smtClean="0"/>
              <a: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13</a:t>
            </a:fld>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r>
              <a:rPr lang="en-US" dirty="0" smtClean="0"/>
              <a:t>Bean.java</a:t>
            </a:r>
            <a:endParaRPr lang="en-US" dirty="0"/>
          </a:p>
        </p:txBody>
      </p:sp>
      <p:sp>
        <p:nvSpPr>
          <p:cNvPr id="3" name="Content Placeholder 2"/>
          <p:cNvSpPr>
            <a:spLocks noGrp="1"/>
          </p:cNvSpPr>
          <p:nvPr>
            <p:ph idx="1"/>
          </p:nvPr>
        </p:nvSpPr>
        <p:spPr>
          <a:xfrm>
            <a:off x="838200" y="1364342"/>
            <a:ext cx="10515600" cy="5254171"/>
          </a:xfrm>
        </p:spPr>
        <p:txBody>
          <a:bodyPr>
            <a:normAutofit fontScale="77500" lnSpcReduction="20000"/>
          </a:bodyPr>
          <a:lstStyle/>
          <a:p>
            <a:pPr>
              <a:buNone/>
            </a:pPr>
            <a:r>
              <a:rPr lang="en-US" dirty="0" smtClean="0"/>
              <a:t>&lt;?xml version="1.0" encoding="UTF-8"?&gt;  </a:t>
            </a:r>
          </a:p>
          <a:p>
            <a:pPr>
              <a:buNone/>
            </a:pPr>
            <a:r>
              <a:rPr lang="en-US" dirty="0" smtClean="0"/>
              <a:t>&lt;beans  </a:t>
            </a:r>
          </a:p>
          <a:p>
            <a:pPr>
              <a:buNone/>
            </a:pPr>
            <a:r>
              <a:rPr lang="en-US" dirty="0" smtClean="0"/>
              <a:t>&lt;bean id="address1" </a:t>
            </a:r>
            <a:r>
              <a:rPr lang="en-US" b="1" dirty="0" smtClean="0"/>
              <a:t>class</a:t>
            </a:r>
            <a:r>
              <a:rPr lang="en-US" dirty="0" smtClean="0"/>
              <a:t>="</a:t>
            </a:r>
            <a:r>
              <a:rPr lang="en-US" dirty="0" smtClean="0"/>
              <a:t>com.hcl.Address</a:t>
            </a:r>
            <a:r>
              <a:rPr lang="en-US" dirty="0" smtClean="0"/>
              <a:t>"&gt;  </a:t>
            </a:r>
          </a:p>
          <a:p>
            <a:pPr>
              <a:buNone/>
            </a:pPr>
            <a:r>
              <a:rPr lang="en-US" dirty="0" smtClean="0"/>
              <a:t>&lt;property name="addressLine1" value="51,Lohianagar"&gt;&lt;/property&gt;  </a:t>
            </a:r>
          </a:p>
          <a:p>
            <a:pPr>
              <a:buNone/>
            </a:pPr>
            <a:r>
              <a:rPr lang="en-US" dirty="0" smtClean="0"/>
              <a:t>&lt;property name="city" value="Ghaziabad"&gt;&lt;/property&gt;  </a:t>
            </a:r>
          </a:p>
          <a:p>
            <a:pPr>
              <a:buNone/>
            </a:pPr>
            <a:r>
              <a:rPr lang="en-US" dirty="0" smtClean="0"/>
              <a:t>&lt;property name="state" value</a:t>
            </a:r>
            <a:r>
              <a:rPr lang="en-US" dirty="0" smtClean="0"/>
              <a:t>=“</a:t>
            </a:r>
            <a:r>
              <a:rPr lang="en-US" dirty="0" smtClean="0"/>
              <a:t>AP</a:t>
            </a:r>
            <a:r>
              <a:rPr lang="en-US" dirty="0" smtClean="0"/>
              <a:t>"&gt;&lt;/</a:t>
            </a:r>
            <a:r>
              <a:rPr lang="en-US" dirty="0" smtClean="0"/>
              <a:t>property&gt;  </a:t>
            </a:r>
          </a:p>
          <a:p>
            <a:pPr>
              <a:buNone/>
            </a:pPr>
            <a:r>
              <a:rPr lang="en-US" dirty="0" smtClean="0"/>
              <a:t>&lt;property name="country" value="India"&gt;&lt;/property&gt;  &lt;/bean&gt;  </a:t>
            </a:r>
          </a:p>
          <a:p>
            <a:pPr>
              <a:buNone/>
            </a:pPr>
            <a:r>
              <a:rPr lang="en-US" dirty="0" smtClean="0"/>
              <a:t>  </a:t>
            </a:r>
          </a:p>
          <a:p>
            <a:pPr>
              <a:buNone/>
            </a:pPr>
            <a:r>
              <a:rPr lang="en-US" dirty="0" smtClean="0"/>
              <a:t>&lt;bean id="obj" </a:t>
            </a:r>
            <a:r>
              <a:rPr lang="en-US" b="1" dirty="0" smtClean="0"/>
              <a:t>class</a:t>
            </a:r>
            <a:r>
              <a:rPr lang="en-US" dirty="0" smtClean="0"/>
              <a:t>="com.hcl.Employee"&gt;  </a:t>
            </a:r>
          </a:p>
          <a:p>
            <a:pPr>
              <a:buNone/>
            </a:pPr>
            <a:r>
              <a:rPr lang="en-US" dirty="0" smtClean="0"/>
              <a:t>&lt;property name="id" value="1"&gt;&lt;/property&gt;  </a:t>
            </a:r>
          </a:p>
          <a:p>
            <a:pPr>
              <a:buNone/>
            </a:pPr>
            <a:r>
              <a:rPr lang="en-US" dirty="0" smtClean="0"/>
              <a:t>&lt;property name="name" value="</a:t>
            </a:r>
            <a:r>
              <a:rPr lang="en-US" dirty="0" smtClean="0"/>
              <a:t>Sadav</a:t>
            </a:r>
            <a:r>
              <a:rPr lang="en-US" dirty="0" smtClean="0"/>
              <a:t>"&gt;&lt;/property&gt;  </a:t>
            </a:r>
          </a:p>
          <a:p>
            <a:pPr>
              <a:buNone/>
            </a:pPr>
            <a:r>
              <a:rPr lang="en-US" dirty="0" smtClean="0"/>
              <a:t>&lt;property name="address" ref="address1"&gt;&lt;/property&gt;  </a:t>
            </a:r>
          </a:p>
          <a:p>
            <a:pPr>
              <a:buNone/>
            </a:pPr>
            <a:r>
              <a:rPr lang="en-US" dirty="0" smtClean="0"/>
              <a:t>&lt;/bean&gt;  </a:t>
            </a:r>
          </a:p>
          <a:p>
            <a:pPr>
              <a:buNone/>
            </a:pPr>
            <a:r>
              <a:rPr lang="en-US" dirty="0" smtClean="0"/>
              <a:t>&lt;/beans&gt;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14</a:t>
            </a:fld>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189"/>
          </a:xfrm>
        </p:spPr>
        <p:txBody>
          <a:bodyPr/>
          <a:lstStyle/>
          <a:p>
            <a:r>
              <a:rPr lang="en-US" dirty="0" smtClean="0"/>
              <a:t>Test.java</a:t>
            </a:r>
            <a:endParaRPr lang="en-US" dirty="0"/>
          </a:p>
        </p:txBody>
      </p:sp>
      <p:sp>
        <p:nvSpPr>
          <p:cNvPr id="3" name="Content Placeholder 2"/>
          <p:cNvSpPr>
            <a:spLocks noGrp="1"/>
          </p:cNvSpPr>
          <p:nvPr>
            <p:ph idx="1"/>
          </p:nvPr>
        </p:nvSpPr>
        <p:spPr>
          <a:xfrm>
            <a:off x="838200" y="1175657"/>
            <a:ext cx="10515600" cy="5486400"/>
          </a:xfrm>
        </p:spPr>
        <p:txBody>
          <a:bodyPr>
            <a:normAutofit fontScale="77500" lnSpcReduction="20000"/>
          </a:bodyPr>
          <a:lstStyle/>
          <a:p>
            <a:pPr>
              <a:buNone/>
            </a:pPr>
            <a:r>
              <a:rPr lang="en-US" b="1" dirty="0" smtClean="0"/>
              <a:t>import</a:t>
            </a:r>
            <a:r>
              <a:rPr lang="en-US" dirty="0" smtClean="0"/>
              <a:t> org.springframework.beans.factory.BeanFactory;  </a:t>
            </a:r>
          </a:p>
          <a:p>
            <a:pPr>
              <a:buNone/>
            </a:pPr>
            <a:r>
              <a:rPr lang="en-US" b="1" dirty="0" smtClean="0"/>
              <a:t>import</a:t>
            </a:r>
            <a:r>
              <a:rPr lang="en-US" dirty="0" smtClean="0"/>
              <a:t> org.springframework.beans.factory.xml.XmlBeanFactory;  </a:t>
            </a:r>
          </a:p>
          <a:p>
            <a:pPr>
              <a:buNone/>
            </a:pPr>
            <a:r>
              <a:rPr lang="en-US" b="1" dirty="0" smtClean="0"/>
              <a:t>import</a:t>
            </a:r>
            <a:r>
              <a:rPr lang="en-US" dirty="0" smtClean="0"/>
              <a:t> org.springframework.context.ApplicationContext;  </a:t>
            </a:r>
          </a:p>
          <a:p>
            <a:pPr>
              <a:buNone/>
            </a:pPr>
            <a:r>
              <a:rPr lang="en-US" b="1" dirty="0" smtClean="0"/>
              <a:t>import</a:t>
            </a:r>
            <a:r>
              <a:rPr lang="en-US" dirty="0" smtClean="0"/>
              <a:t> org.springframework.context.support.ClassPathXmlApplicationContext;  </a:t>
            </a:r>
          </a:p>
          <a:p>
            <a:pPr>
              <a:buNone/>
            </a:pPr>
            <a:r>
              <a:rPr lang="en-US" b="1" dirty="0" smtClean="0"/>
              <a:t>import</a:t>
            </a:r>
            <a:r>
              <a:rPr lang="en-US" dirty="0" smtClean="0"/>
              <a:t> org.springframework.core.io.ClassPathResource;  </a:t>
            </a:r>
          </a:p>
          <a:p>
            <a:pPr>
              <a:buNone/>
            </a:pPr>
            <a:r>
              <a:rPr lang="en-US" b="1" dirty="0" smtClean="0"/>
              <a:t>import</a:t>
            </a:r>
            <a:r>
              <a:rPr lang="en-US" dirty="0" smtClean="0"/>
              <a:t> org.springframework.core.io.Resource;  </a:t>
            </a:r>
          </a:p>
          <a:p>
            <a:pPr>
              <a:buNone/>
            </a:pPr>
            <a:r>
              <a:rPr lang="en-US" b="1" dirty="0" smtClean="0"/>
              <a:t>public</a:t>
            </a:r>
            <a:r>
              <a:rPr lang="en-US" dirty="0" smtClean="0"/>
              <a:t> </a:t>
            </a:r>
            <a:r>
              <a:rPr lang="en-US" b="1" dirty="0" smtClean="0"/>
              <a:t>class</a:t>
            </a:r>
            <a:r>
              <a:rPr lang="en-US" dirty="0" smtClean="0"/>
              <a:t> Test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args) {  </a:t>
            </a:r>
          </a:p>
          <a:p>
            <a:pPr>
              <a:buNone/>
            </a:pPr>
            <a:r>
              <a:rPr lang="en-US" dirty="0" smtClean="0"/>
              <a:t>    Resource r=</a:t>
            </a:r>
            <a:r>
              <a:rPr lang="en-US" b="1" dirty="0" smtClean="0"/>
              <a:t>new</a:t>
            </a:r>
            <a:r>
              <a:rPr lang="en-US" dirty="0" smtClean="0"/>
              <a:t> ClassPathResource(“Bean.xml");  </a:t>
            </a:r>
          </a:p>
          <a:p>
            <a:pPr>
              <a:buNone/>
            </a:pPr>
            <a:r>
              <a:rPr lang="en-US" dirty="0" smtClean="0"/>
              <a:t>    BeanFactory factory=</a:t>
            </a:r>
            <a:r>
              <a:rPr lang="en-US" b="1" dirty="0" smtClean="0"/>
              <a:t>new</a:t>
            </a:r>
            <a:r>
              <a:rPr lang="en-US" dirty="0" smtClean="0"/>
              <a:t> XmlBeanFactory(r);  </a:t>
            </a:r>
          </a:p>
          <a:p>
            <a:pPr>
              <a:buNone/>
            </a:pPr>
            <a:r>
              <a:rPr lang="en-US" dirty="0" smtClean="0"/>
              <a:t>      </a:t>
            </a:r>
          </a:p>
          <a:p>
            <a:pPr>
              <a:buNone/>
            </a:pPr>
            <a:r>
              <a:rPr lang="en-US" dirty="0" smtClean="0"/>
              <a:t>    Employee e=(Employee)factory.getBean("obj");  </a:t>
            </a:r>
          </a:p>
          <a:p>
            <a:pPr>
              <a:buNone/>
            </a:pPr>
            <a:r>
              <a:rPr lang="en-US" dirty="0" smtClean="0"/>
              <a:t>    e.displayInfo();  </a:t>
            </a:r>
          </a:p>
          <a:p>
            <a:pPr>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15</a:t>
            </a:fld>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957161"/>
          </a:xfrm>
        </p:spPr>
        <p:txBody>
          <a:bodyPr>
            <a:normAutofit/>
          </a:bodyPr>
          <a:lstStyle/>
          <a:p>
            <a:r>
              <a:rPr lang="en-US" dirty="0" smtClean="0"/>
              <a:t>Difference between constructor and setter injection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Partial dependency</a:t>
            </a:r>
            <a:r>
              <a:rPr lang="en-US" dirty="0" smtClean="0"/>
              <a:t>: can be injected using setter injection but it is not possible by constructor. Suppose there are 3 properties in a class, having 3 arg constructor and setters methods. In such case, if you want to pass information for only one property, it is possible by setter method only.</a:t>
            </a:r>
          </a:p>
          <a:p>
            <a:r>
              <a:rPr lang="en-US" b="1" dirty="0" smtClean="0"/>
              <a:t>Overriding</a:t>
            </a:r>
            <a:r>
              <a:rPr lang="en-US" dirty="0" smtClean="0"/>
              <a:t>: Setter injection overrides the constructor injection. If we use both constructor and setter injection, IOC container will use the setter injection.</a:t>
            </a:r>
          </a:p>
          <a:p>
            <a:r>
              <a:rPr lang="en-US" b="1" dirty="0" smtClean="0"/>
              <a:t>Changes</a:t>
            </a:r>
            <a:r>
              <a:rPr lang="en-US" dirty="0" smtClean="0"/>
              <a:t>: We can easily change the value by setter injection. It doesn't create a new bean instance always like constructor. So setter injection is flexible than constructor injection.</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16</a:t>
            </a:fld>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957161"/>
          </a:xfrm>
        </p:spPr>
        <p:txBody>
          <a:bodyPr/>
          <a:lstStyle/>
          <a:p>
            <a:r>
              <a:rPr lang="en-US" dirty="0" smtClean="0"/>
              <a:t>Autowiring in Spring</a:t>
            </a:r>
            <a:br>
              <a:rPr lang="en-US" dirty="0" smtClean="0"/>
            </a:br>
            <a:endParaRPr lang="en-US" dirty="0"/>
          </a:p>
        </p:txBody>
      </p:sp>
      <p:sp>
        <p:nvSpPr>
          <p:cNvPr id="3" name="Content Placeholder 2"/>
          <p:cNvSpPr>
            <a:spLocks noGrp="1"/>
          </p:cNvSpPr>
          <p:nvPr>
            <p:ph idx="1"/>
          </p:nvPr>
        </p:nvSpPr>
        <p:spPr>
          <a:xfrm>
            <a:off x="838200" y="1465943"/>
            <a:ext cx="10515600" cy="4711020"/>
          </a:xfrm>
        </p:spPr>
        <p:txBody>
          <a:bodyPr/>
          <a:lstStyle/>
          <a:p>
            <a:r>
              <a:rPr lang="en-US" dirty="0" smtClean="0"/>
              <a:t>Autowiring feature of spring framework enables you to inject the object dependency implicitly. It internally uses setter or constructor injection.</a:t>
            </a:r>
          </a:p>
          <a:p>
            <a:r>
              <a:rPr lang="en-US" dirty="0" smtClean="0"/>
              <a:t>Autowiring can't be used to inject primitive and string values. It works with reference only.</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17</a:t>
            </a:fld>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39446"/>
          </a:xfrm>
        </p:spPr>
        <p:txBody>
          <a:bodyPr/>
          <a:lstStyle/>
          <a:p>
            <a:r>
              <a:rPr lang="en-US" dirty="0" smtClean="0"/>
              <a:t>Advantage of Autowiring</a:t>
            </a:r>
            <a:br>
              <a:rPr lang="en-US" dirty="0" smtClean="0"/>
            </a:br>
            <a:endParaRPr lang="en-US" dirty="0"/>
          </a:p>
        </p:txBody>
      </p:sp>
      <p:sp>
        <p:nvSpPr>
          <p:cNvPr id="3" name="Content Placeholder 2"/>
          <p:cNvSpPr>
            <a:spLocks noGrp="1"/>
          </p:cNvSpPr>
          <p:nvPr>
            <p:ph idx="1"/>
          </p:nvPr>
        </p:nvSpPr>
        <p:spPr>
          <a:xfrm>
            <a:off x="838200" y="1553029"/>
            <a:ext cx="10515600" cy="4623934"/>
          </a:xfrm>
        </p:spPr>
        <p:txBody>
          <a:bodyPr/>
          <a:lstStyle/>
          <a:p>
            <a:r>
              <a:rPr lang="en-US" dirty="0" smtClean="0"/>
              <a:t>It requires the </a:t>
            </a:r>
            <a:r>
              <a:rPr lang="en-US" b="1" dirty="0" smtClean="0"/>
              <a:t>less code</a:t>
            </a:r>
            <a:r>
              <a:rPr lang="en-US" dirty="0" smtClean="0"/>
              <a:t> because we don't need to write the code to inject the dependency explicitly.</a:t>
            </a:r>
          </a:p>
          <a:p>
            <a:endParaRPr lang="en-US" dirty="0" smtClean="0"/>
          </a:p>
          <a:p>
            <a:pPr>
              <a:buNone/>
            </a:pPr>
            <a:r>
              <a:rPr lang="en-US" sz="4000" dirty="0" smtClean="0"/>
              <a:t>Disadvantage of Autowiring</a:t>
            </a:r>
          </a:p>
          <a:p>
            <a:pPr>
              <a:buNone/>
            </a:pPr>
            <a:endParaRPr lang="en-US" dirty="0" smtClean="0"/>
          </a:p>
          <a:p>
            <a:r>
              <a:rPr lang="en-US" dirty="0" smtClean="0"/>
              <a:t>No control of programmer.</a:t>
            </a:r>
          </a:p>
          <a:p>
            <a:r>
              <a:rPr lang="en-US" dirty="0" smtClean="0"/>
              <a:t>It can't be used for primitive and string values.</a:t>
            </a:r>
          </a:p>
          <a:p>
            <a:pPr>
              <a:buNone/>
            </a:pPr>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18</a:t>
            </a:fld>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41046"/>
          </a:xfrm>
        </p:spPr>
        <p:txBody>
          <a:bodyPr/>
          <a:lstStyle/>
          <a:p>
            <a:r>
              <a:rPr lang="en-US" dirty="0" smtClean="0"/>
              <a:t>Autowiring Modes</a:t>
            </a:r>
            <a:br>
              <a:rPr lang="en-US" dirty="0" smtClean="0"/>
            </a:br>
            <a:endParaRPr lang="en-US" dirty="0"/>
          </a:p>
        </p:txBody>
      </p:sp>
      <p:sp>
        <p:nvSpPr>
          <p:cNvPr id="3" name="Content Placeholder 2"/>
          <p:cNvSpPr>
            <a:spLocks noGrp="1"/>
          </p:cNvSpPr>
          <p:nvPr>
            <p:ph idx="1"/>
          </p:nvPr>
        </p:nvSpPr>
        <p:spPr/>
        <p:txBody>
          <a:bodyPr/>
          <a:lstStyle/>
          <a:p>
            <a:r>
              <a:rPr lang="en-US" dirty="0" smtClean="0"/>
              <a:t>No:  It is the default autowiring mode. It means no autowiring bydefault.</a:t>
            </a:r>
          </a:p>
          <a:p>
            <a:r>
              <a:rPr lang="en-US" dirty="0" smtClean="0"/>
              <a:t>byName :  The byName mode injects the object dependency according to name of the bean. In such case, property name and bean name must be same. It internally calls setter method.</a:t>
            </a:r>
          </a:p>
          <a:p>
            <a:r>
              <a:rPr lang="en-US" dirty="0" smtClean="0"/>
              <a:t>byType:    The byType mode injects the object dependency according to type. So property name and bean name can be different. It internally calls setter method.</a:t>
            </a:r>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19</a:t>
            </a:fld>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tr-TR" dirty="0"/>
          </a:p>
          <a:p>
            <a:r>
              <a:rPr lang="tr-TR" dirty="0" smtClean="0"/>
              <a:t>The technology that actually defines Spring (Heart of Spring).</a:t>
            </a:r>
          </a:p>
          <a:p>
            <a:r>
              <a:rPr lang="tr-TR" dirty="0" smtClean="0"/>
              <a:t>Dependency Injection helps us to keep our classes as indepedent as possible.</a:t>
            </a:r>
          </a:p>
          <a:p>
            <a:pPr lvl="1"/>
            <a:r>
              <a:rPr lang="tr-TR" dirty="0" smtClean="0"/>
              <a:t>Increase reuse by applying low coupling</a:t>
            </a:r>
          </a:p>
          <a:p>
            <a:pPr lvl="1"/>
            <a:r>
              <a:rPr lang="tr-TR" dirty="0" smtClean="0"/>
              <a:t>Easy testing</a:t>
            </a:r>
          </a:p>
          <a:p>
            <a:pPr lvl="1"/>
            <a:r>
              <a:rPr lang="tr-TR" dirty="0" smtClean="0"/>
              <a:t>More understandable</a:t>
            </a:r>
          </a:p>
          <a:p>
            <a:pPr marL="0" indent="0">
              <a:buNone/>
            </a:pPr>
            <a:endParaRPr lang="tr-TR" i="1" dirty="0" smtClean="0"/>
          </a:p>
        </p:txBody>
      </p:sp>
      <p:sp>
        <p:nvSpPr>
          <p:cNvPr id="4" name="Title 3"/>
          <p:cNvSpPr>
            <a:spLocks noGrp="1"/>
          </p:cNvSpPr>
          <p:nvPr>
            <p:ph type="title"/>
          </p:nvPr>
        </p:nvSpPr>
        <p:spPr/>
        <p:txBody>
          <a:bodyPr/>
          <a:lstStyle/>
          <a:p>
            <a:r>
              <a:rPr lang="tr-TR" dirty="0" smtClean="0"/>
              <a:t>Dependency Injection</a:t>
            </a:r>
            <a:br>
              <a:rPr lang="tr-TR" dirty="0" smtClean="0"/>
            </a:br>
            <a:r>
              <a:rPr lang="tr-TR" sz="3000" dirty="0" smtClean="0"/>
              <a:t>Introduction to Concept</a:t>
            </a:r>
            <a:endParaRPr lang="tr-TR" dirty="0"/>
          </a:p>
        </p:txBody>
      </p:sp>
      <p:sp>
        <p:nvSpPr>
          <p:cNvPr id="6" name="Slide Number Placeholder 5"/>
          <p:cNvSpPr>
            <a:spLocks noGrp="1"/>
          </p:cNvSpPr>
          <p:nvPr>
            <p:ph type="sldNum" sz="quarter" idx="12"/>
          </p:nvPr>
        </p:nvSpPr>
        <p:spPr/>
        <p:txBody>
          <a:bodyPr/>
          <a:lstStyle/>
          <a:p>
            <a:fld id="{974C77FB-47CE-486E-823A-42AC13E2D61E}" type="slidenum">
              <a:rPr lang="tr-TR" smtClean="0"/>
              <a:pPr/>
              <a:t>2</a:t>
            </a:fld>
            <a:endParaRPr lang="tr-TR" dirty="0"/>
          </a:p>
        </p:txBody>
      </p:sp>
    </p:spTree>
    <p:extLst>
      <p:ext uri="{BB962C8B-B14F-4D97-AF65-F5344CB8AC3E}">
        <p14:creationId xmlns:p14="http://schemas.microsoft.com/office/powerpoint/2010/main" val="3876534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using Annotations</a:t>
            </a:r>
            <a:endParaRPr lang="en-IN" dirty="0"/>
          </a:p>
        </p:txBody>
      </p:sp>
      <p:sp>
        <p:nvSpPr>
          <p:cNvPr id="3" name="Content Placeholder 2"/>
          <p:cNvSpPr>
            <a:spLocks noGrp="1"/>
          </p:cNvSpPr>
          <p:nvPr>
            <p:ph idx="1"/>
          </p:nvPr>
        </p:nvSpPr>
        <p:spPr>
          <a:xfrm>
            <a:off x="838200" y="1580606"/>
            <a:ext cx="10515600" cy="5140869"/>
          </a:xfrm>
        </p:spPr>
        <p:txBody>
          <a:bodyPr>
            <a:normAutofit fontScale="77500" lnSpcReduction="20000"/>
          </a:bodyPr>
          <a:lstStyle/>
          <a:p>
            <a:pPr marL="0" indent="0">
              <a:buNone/>
            </a:pPr>
            <a:r>
              <a:rPr lang="en-IN" b="1" u="sng" dirty="0" smtClean="0"/>
              <a:t>AnnoPro.java</a:t>
            </a:r>
          </a:p>
          <a:p>
            <a:pPr marL="0" indent="0">
              <a:buNone/>
            </a:pPr>
            <a:endParaRPr lang="en-IN" b="1" dirty="0" smtClean="0"/>
          </a:p>
          <a:p>
            <a:pPr marL="0" indent="0">
              <a:buNone/>
            </a:pPr>
            <a:r>
              <a:rPr lang="en-IN" dirty="0" smtClean="0"/>
              <a:t>package </a:t>
            </a:r>
            <a:r>
              <a:rPr lang="en-IN" dirty="0"/>
              <a:t>annopak;</a:t>
            </a:r>
          </a:p>
          <a:p>
            <a:endParaRPr lang="en-IN" dirty="0"/>
          </a:p>
          <a:p>
            <a:pPr marL="0" indent="0">
              <a:buNone/>
            </a:pPr>
            <a:r>
              <a:rPr lang="en-IN" dirty="0"/>
              <a:t>import org.springframework.context.annotation.Bean;</a:t>
            </a:r>
          </a:p>
          <a:p>
            <a:pPr marL="0" indent="0">
              <a:buNone/>
            </a:pPr>
            <a:r>
              <a:rPr lang="en-IN" dirty="0"/>
              <a:t>import org.springframework.context.annotation.Configuration;</a:t>
            </a:r>
          </a:p>
          <a:p>
            <a:pPr marL="0" indent="0">
              <a:buNone/>
            </a:pPr>
            <a:r>
              <a:rPr lang="en-IN" dirty="0" smtClean="0"/>
              <a:t>@</a:t>
            </a:r>
            <a:r>
              <a:rPr lang="en-IN" dirty="0"/>
              <a:t>Configuration</a:t>
            </a:r>
          </a:p>
          <a:p>
            <a:pPr marL="0" indent="0">
              <a:buNone/>
            </a:pPr>
            <a:r>
              <a:rPr lang="en-IN" dirty="0"/>
              <a:t>public class AnnoPro {</a:t>
            </a:r>
          </a:p>
          <a:p>
            <a:pPr marL="0" indent="0">
              <a:buNone/>
            </a:pPr>
            <a:r>
              <a:rPr lang="en-IN" dirty="0"/>
              <a:t>@Bean </a:t>
            </a:r>
            <a:endParaRPr lang="en-IN" dirty="0" smtClean="0"/>
          </a:p>
          <a:p>
            <a:pPr marL="0" indent="0">
              <a:buNone/>
            </a:pPr>
            <a:r>
              <a:rPr lang="en-IN" dirty="0" smtClean="0"/>
              <a:t> </a:t>
            </a:r>
            <a:r>
              <a:rPr lang="en-IN" dirty="0"/>
              <a:t>public HelloWorld helloWorld(){</a:t>
            </a:r>
          </a:p>
          <a:p>
            <a:pPr marL="0" indent="0">
              <a:buNone/>
            </a:pPr>
            <a:r>
              <a:rPr lang="en-IN" dirty="0"/>
              <a:t>      return new HelloWorld();</a:t>
            </a:r>
          </a:p>
          <a:p>
            <a:pPr marL="0" indent="0">
              <a:buNone/>
            </a:pPr>
            <a:r>
              <a:rPr lang="en-IN" dirty="0"/>
              <a:t>   }</a:t>
            </a:r>
          </a:p>
          <a:p>
            <a:endParaRPr lang="en-IN" dirty="0"/>
          </a:p>
          <a:p>
            <a:pPr marL="0" indent="0">
              <a:buNone/>
            </a:pPr>
            <a:r>
              <a:rPr lang="en-IN" dirty="0"/>
              <a:t>}</a:t>
            </a:r>
            <a:endParaRPr lang="en-IN"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20</a:t>
            </a:fld>
            <a:endParaRPr lang="tr-TR" dirty="0"/>
          </a:p>
        </p:txBody>
      </p:sp>
    </p:spTree>
    <p:extLst>
      <p:ext uri="{BB962C8B-B14F-4D97-AF65-F5344CB8AC3E}">
        <p14:creationId xmlns:p14="http://schemas.microsoft.com/office/powerpoint/2010/main" val="1374174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dirty="0" smtClean="0"/>
              <a:t>HelloWorld.java</a:t>
            </a:r>
            <a:endParaRPr lang="en-IN" sz="3200" u="sng" dirty="0"/>
          </a:p>
        </p:txBody>
      </p:sp>
      <p:sp>
        <p:nvSpPr>
          <p:cNvPr id="3" name="Content Placeholder 2"/>
          <p:cNvSpPr>
            <a:spLocks noGrp="1"/>
          </p:cNvSpPr>
          <p:nvPr>
            <p:ph idx="1"/>
          </p:nvPr>
        </p:nvSpPr>
        <p:spPr>
          <a:xfrm>
            <a:off x="838200" y="1214845"/>
            <a:ext cx="10515600" cy="5812971"/>
          </a:xfrm>
        </p:spPr>
        <p:txBody>
          <a:bodyPr>
            <a:normAutofit fontScale="62500" lnSpcReduction="20000"/>
          </a:bodyPr>
          <a:lstStyle/>
          <a:p>
            <a:pPr marL="0" indent="0">
              <a:buNone/>
            </a:pPr>
            <a:r>
              <a:rPr lang="en-IN" b="1" dirty="0"/>
              <a:t>package annopak;</a:t>
            </a:r>
          </a:p>
          <a:p>
            <a:pPr marL="0" indent="0">
              <a:buNone/>
            </a:pPr>
            <a:r>
              <a:rPr lang="en-IN" b="1" dirty="0" smtClean="0"/>
              <a:t>public </a:t>
            </a:r>
            <a:r>
              <a:rPr lang="en-IN" b="1" dirty="0"/>
              <a:t>class HelloWorld {</a:t>
            </a:r>
          </a:p>
          <a:p>
            <a:pPr marL="0" indent="0">
              <a:buNone/>
            </a:pPr>
            <a:r>
              <a:rPr lang="en-IN" dirty="0" smtClean="0"/>
              <a:t>String </a:t>
            </a:r>
            <a:r>
              <a:rPr lang="en-IN" dirty="0"/>
              <a:t>Message;</a:t>
            </a:r>
          </a:p>
          <a:p>
            <a:endParaRPr lang="en-IN" dirty="0"/>
          </a:p>
          <a:p>
            <a:pPr marL="0" indent="0">
              <a:buNone/>
            </a:pPr>
            <a:r>
              <a:rPr lang="en-IN" b="1" dirty="0"/>
              <a:t>public String getMessage() {</a:t>
            </a:r>
          </a:p>
          <a:p>
            <a:pPr marL="0" indent="0">
              <a:buNone/>
            </a:pPr>
            <a:r>
              <a:rPr lang="en-IN" b="1" dirty="0"/>
              <a:t>return Message;</a:t>
            </a:r>
          </a:p>
          <a:p>
            <a:pPr marL="0" indent="0">
              <a:buNone/>
            </a:pPr>
            <a:r>
              <a:rPr lang="en-IN" dirty="0"/>
              <a:t>}</a:t>
            </a:r>
          </a:p>
          <a:p>
            <a:endParaRPr lang="en-IN" dirty="0"/>
          </a:p>
          <a:p>
            <a:pPr marL="0" indent="0">
              <a:buNone/>
            </a:pPr>
            <a:r>
              <a:rPr lang="en-IN" b="1" dirty="0"/>
              <a:t>public void setMessage(String message) {</a:t>
            </a:r>
          </a:p>
          <a:p>
            <a:pPr marL="0" indent="0">
              <a:buNone/>
            </a:pPr>
            <a:r>
              <a:rPr lang="en-IN" dirty="0"/>
              <a:t>Message = message;</a:t>
            </a:r>
          </a:p>
          <a:p>
            <a:pPr marL="0" indent="0">
              <a:buNone/>
            </a:pPr>
            <a:r>
              <a:rPr lang="en-IN" dirty="0"/>
              <a:t>show();</a:t>
            </a:r>
          </a:p>
          <a:p>
            <a:pPr marL="0" indent="0">
              <a:buNone/>
            </a:pPr>
            <a:r>
              <a:rPr lang="en-IN" dirty="0"/>
              <a:t>}</a:t>
            </a:r>
          </a:p>
          <a:p>
            <a:endParaRPr lang="en-IN" dirty="0"/>
          </a:p>
          <a:p>
            <a:pPr marL="0" indent="0">
              <a:buNone/>
            </a:pPr>
            <a:r>
              <a:rPr lang="en-IN" dirty="0"/>
              <a:t>   </a:t>
            </a:r>
            <a:r>
              <a:rPr lang="en-IN" b="1" dirty="0"/>
              <a:t>public void show()</a:t>
            </a:r>
          </a:p>
          <a:p>
            <a:pPr marL="0" indent="0">
              <a:buNone/>
            </a:pPr>
            <a:r>
              <a:rPr lang="en-IN" dirty="0"/>
              <a:t>   {</a:t>
            </a:r>
          </a:p>
          <a:p>
            <a:pPr marL="0" indent="0">
              <a:buNone/>
            </a:pPr>
            <a:r>
              <a:rPr lang="en-IN" dirty="0"/>
              <a:t>   System.</a:t>
            </a:r>
            <a:r>
              <a:rPr lang="en-IN" b="1" i="1" dirty="0"/>
              <a:t>out.println("This is an example of" +Message);</a:t>
            </a:r>
          </a:p>
          <a:p>
            <a:pPr marL="0" indent="0">
              <a:buNone/>
            </a:pPr>
            <a:r>
              <a:rPr lang="en-IN" dirty="0"/>
              <a:t>   }</a:t>
            </a:r>
          </a:p>
          <a:p>
            <a:pPr marL="0" indent="0">
              <a:buNone/>
            </a:pPr>
            <a:r>
              <a:rPr lang="en-IN" dirty="0"/>
              <a:t>}</a:t>
            </a:r>
          </a:p>
          <a:p>
            <a:endParaRPr lang="en-IN"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21</a:t>
            </a:fld>
            <a:endParaRPr lang="tr-TR" dirty="0"/>
          </a:p>
        </p:txBody>
      </p:sp>
    </p:spTree>
    <p:extLst>
      <p:ext uri="{BB962C8B-B14F-4D97-AF65-F5344CB8AC3E}">
        <p14:creationId xmlns:p14="http://schemas.microsoft.com/office/powerpoint/2010/main" val="2194235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Test.java</a:t>
            </a:r>
            <a:endParaRPr lang="en-IN" b="1" u="sng" dirty="0"/>
          </a:p>
        </p:txBody>
      </p:sp>
      <p:sp>
        <p:nvSpPr>
          <p:cNvPr id="3" name="Content Placeholder 2"/>
          <p:cNvSpPr>
            <a:spLocks noGrp="1"/>
          </p:cNvSpPr>
          <p:nvPr>
            <p:ph idx="1"/>
          </p:nvPr>
        </p:nvSpPr>
        <p:spPr>
          <a:xfrm>
            <a:off x="838200" y="1502229"/>
            <a:ext cx="10515600" cy="5120640"/>
          </a:xfrm>
        </p:spPr>
        <p:txBody>
          <a:bodyPr>
            <a:normAutofit fontScale="77500" lnSpcReduction="20000"/>
          </a:bodyPr>
          <a:lstStyle/>
          <a:p>
            <a:pPr marL="0" indent="0">
              <a:buNone/>
            </a:pPr>
            <a:r>
              <a:rPr lang="en-IN" b="1" dirty="0"/>
              <a:t>package annopak;</a:t>
            </a:r>
          </a:p>
          <a:p>
            <a:endParaRPr lang="en-IN" dirty="0"/>
          </a:p>
          <a:p>
            <a:pPr marL="0" indent="0">
              <a:buNone/>
            </a:pPr>
            <a:r>
              <a:rPr lang="en-IN" b="1" dirty="0"/>
              <a:t>import org.springframework.context.ApplicationContext;</a:t>
            </a:r>
          </a:p>
          <a:p>
            <a:pPr marL="0" indent="0">
              <a:buNone/>
            </a:pPr>
            <a:r>
              <a:rPr lang="en-IN" b="1" dirty="0"/>
              <a:t>import org.springframework.context.annotation.AnnotationConfigApplicationContext;</a:t>
            </a:r>
          </a:p>
          <a:p>
            <a:endParaRPr lang="en-IN" dirty="0"/>
          </a:p>
          <a:p>
            <a:pPr marL="0" indent="0">
              <a:buNone/>
            </a:pPr>
            <a:r>
              <a:rPr lang="en-IN" b="1" dirty="0"/>
              <a:t>public class Test {</a:t>
            </a:r>
          </a:p>
          <a:p>
            <a:pPr marL="0" indent="0">
              <a:buNone/>
            </a:pPr>
            <a:r>
              <a:rPr lang="en-IN" b="1" dirty="0"/>
              <a:t>public static void main(String[] args) {</a:t>
            </a:r>
          </a:p>
          <a:p>
            <a:pPr marL="0" indent="0">
              <a:buNone/>
            </a:pPr>
            <a:r>
              <a:rPr lang="en-IN" dirty="0"/>
              <a:t>   ApplicationContext ctx = </a:t>
            </a:r>
            <a:r>
              <a:rPr lang="en-IN" b="1" dirty="0"/>
              <a:t>new AnnotationConfigApplicationContext(AnnoPro.class);</a:t>
            </a:r>
          </a:p>
          <a:p>
            <a:pPr marL="0" indent="0">
              <a:buNone/>
            </a:pPr>
            <a:r>
              <a:rPr lang="en-IN" dirty="0"/>
              <a:t>   </a:t>
            </a:r>
          </a:p>
          <a:p>
            <a:pPr marL="0" indent="0">
              <a:buNone/>
            </a:pPr>
            <a:r>
              <a:rPr lang="en-IN" dirty="0"/>
              <a:t>   HelloWorld </a:t>
            </a:r>
            <a:r>
              <a:rPr lang="en-IN" dirty="0" smtClean="0"/>
              <a:t>= </a:t>
            </a:r>
            <a:r>
              <a:rPr lang="en-IN" dirty="0"/>
              <a:t>ctx.getBean(HelloWorld.</a:t>
            </a:r>
            <a:r>
              <a:rPr lang="en-IN" b="1" dirty="0"/>
              <a:t>class);</a:t>
            </a:r>
          </a:p>
          <a:p>
            <a:pPr marL="0" indent="0">
              <a:buNone/>
            </a:pPr>
            <a:r>
              <a:rPr lang="en-IN" dirty="0"/>
              <a:t>   helloWorld.setMessage("using Annotations");</a:t>
            </a:r>
          </a:p>
          <a:p>
            <a:pPr marL="0" indent="0">
              <a:buNone/>
            </a:pPr>
            <a:r>
              <a:rPr lang="en-IN" dirty="0"/>
              <a:t>   helloWorld.getMessage();</a:t>
            </a:r>
          </a:p>
          <a:p>
            <a:pPr marL="0" indent="0">
              <a:buNone/>
            </a:pPr>
            <a:r>
              <a:rPr lang="en-IN" dirty="0"/>
              <a:t>}</a:t>
            </a:r>
          </a:p>
          <a:p>
            <a:pPr marL="0" indent="0">
              <a:buNone/>
            </a:pPr>
            <a:r>
              <a:rPr lang="en-IN" dirty="0" smtClean="0"/>
              <a:t>}</a:t>
            </a:r>
            <a:endParaRPr lang="en-IN" dirty="0"/>
          </a:p>
          <a:p>
            <a:endParaRPr lang="en-IN"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22</a:t>
            </a:fld>
            <a:endParaRPr lang="tr-TR" dirty="0"/>
          </a:p>
        </p:txBody>
      </p:sp>
    </p:spTree>
    <p:extLst>
      <p:ext uri="{BB962C8B-B14F-4D97-AF65-F5344CB8AC3E}">
        <p14:creationId xmlns:p14="http://schemas.microsoft.com/office/powerpoint/2010/main" val="2604908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the annotation:</a:t>
            </a:r>
            <a:endParaRPr lang="en-IN" dirty="0"/>
          </a:p>
        </p:txBody>
      </p:sp>
      <p:sp>
        <p:nvSpPr>
          <p:cNvPr id="3" name="Content Placeholder 2"/>
          <p:cNvSpPr>
            <a:spLocks noGrp="1"/>
          </p:cNvSpPr>
          <p:nvPr>
            <p:ph idx="1"/>
          </p:nvPr>
        </p:nvSpPr>
        <p:spPr/>
        <p:txBody>
          <a:bodyPr>
            <a:normAutofit lnSpcReduction="10000"/>
          </a:bodyPr>
          <a:lstStyle/>
          <a:p>
            <a:pPr marL="514350" indent="-514350">
              <a:buAutoNum type="arabicParenR"/>
            </a:pPr>
            <a:r>
              <a:rPr lang="en-IN" dirty="0" smtClean="0"/>
              <a:t>All </a:t>
            </a:r>
            <a:r>
              <a:rPr lang="en-IN" dirty="0"/>
              <a:t>the information is in a single file (no need to open two files to configure a given </a:t>
            </a:r>
            <a:r>
              <a:rPr lang="en-IN" dirty="0" smtClean="0"/>
              <a:t>behavior)</a:t>
            </a:r>
            <a:endParaRPr lang="en-IN" dirty="0"/>
          </a:p>
          <a:p>
            <a:pPr marL="0" indent="0">
              <a:buNone/>
            </a:pPr>
            <a:r>
              <a:rPr lang="en-IN" dirty="0" smtClean="0"/>
              <a:t>2</a:t>
            </a:r>
            <a:r>
              <a:rPr lang="en-IN" dirty="0"/>
              <a:t>) </a:t>
            </a:r>
            <a:r>
              <a:rPr lang="en-IN" dirty="0" smtClean="0"/>
              <a:t>When </a:t>
            </a:r>
            <a:r>
              <a:rPr lang="en-IN" dirty="0"/>
              <a:t>the class changes, no need to modify the xml </a:t>
            </a:r>
            <a:r>
              <a:rPr lang="en-IN" dirty="0" smtClean="0"/>
              <a:t>file</a:t>
            </a:r>
          </a:p>
          <a:p>
            <a:pPr marL="0" indent="0">
              <a:buNone/>
            </a:pPr>
            <a:endParaRPr lang="en-IN" dirty="0" smtClean="0"/>
          </a:p>
          <a:p>
            <a:pPr marL="0" indent="0">
              <a:buNone/>
            </a:pPr>
            <a:r>
              <a:rPr lang="en-IN" b="1" dirty="0" smtClean="0"/>
              <a:t>Advantages </a:t>
            </a:r>
            <a:r>
              <a:rPr lang="en-IN" b="1" dirty="0"/>
              <a:t>of xml file</a:t>
            </a:r>
            <a:r>
              <a:rPr lang="en-IN" b="1" dirty="0" smtClean="0"/>
              <a:t>:</a:t>
            </a:r>
          </a:p>
          <a:p>
            <a:pPr marL="0" indent="0">
              <a:buNone/>
            </a:pPr>
            <a:endParaRPr lang="en-IN" b="1" dirty="0"/>
          </a:p>
          <a:p>
            <a:pPr marL="0" indent="0">
              <a:buNone/>
            </a:pPr>
            <a:r>
              <a:rPr lang="en-IN" dirty="0"/>
              <a:t>1) Clear separation between the POJO and its behavior </a:t>
            </a:r>
            <a:br>
              <a:rPr lang="en-IN" dirty="0"/>
            </a:br>
            <a:r>
              <a:rPr lang="en-IN" dirty="0"/>
              <a:t>2) When you do not know which POJO is responsible for the behavior, it is easier to find that POJO (searching in a subset of files rather than all the source code) </a:t>
            </a:r>
          </a:p>
        </p:txBody>
      </p:sp>
      <p:sp>
        <p:nvSpPr>
          <p:cNvPr id="4" name="Slide Number Placeholder 3"/>
          <p:cNvSpPr>
            <a:spLocks noGrp="1"/>
          </p:cNvSpPr>
          <p:nvPr>
            <p:ph type="sldNum" sz="quarter" idx="12"/>
          </p:nvPr>
        </p:nvSpPr>
        <p:spPr/>
        <p:txBody>
          <a:bodyPr/>
          <a:lstStyle/>
          <a:p>
            <a:fld id="{974C77FB-47CE-486E-823A-42AC13E2D61E}" type="slidenum">
              <a:rPr lang="tr-TR" smtClean="0"/>
              <a:pPr/>
              <a:t>23</a:t>
            </a:fld>
            <a:endParaRPr lang="tr-TR" dirty="0"/>
          </a:p>
        </p:txBody>
      </p:sp>
    </p:spTree>
    <p:extLst>
      <p:ext uri="{BB962C8B-B14F-4D97-AF65-F5344CB8AC3E}">
        <p14:creationId xmlns:p14="http://schemas.microsoft.com/office/powerpoint/2010/main" val="2986594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Dependency Injection</a:t>
            </a:r>
            <a:br>
              <a:rPr lang="tr-TR" dirty="0" smtClean="0"/>
            </a:br>
            <a:r>
              <a:rPr lang="tr-TR" sz="3000" dirty="0" smtClean="0"/>
              <a:t>Relationship Between DI and Inversion of Control </a:t>
            </a:r>
            <a:endParaRPr lang="tr-TR" dirty="0"/>
          </a:p>
        </p:txBody>
      </p:sp>
      <p:sp>
        <p:nvSpPr>
          <p:cNvPr id="3" name="Content Placeholder 2"/>
          <p:cNvSpPr>
            <a:spLocks noGrp="1"/>
          </p:cNvSpPr>
          <p:nvPr>
            <p:ph idx="1"/>
          </p:nvPr>
        </p:nvSpPr>
        <p:spPr>
          <a:xfrm>
            <a:off x="838200" y="4199000"/>
            <a:ext cx="10515600" cy="1319674"/>
          </a:xfrm>
        </p:spPr>
        <p:txBody>
          <a:bodyPr>
            <a:normAutofit/>
          </a:bodyPr>
          <a:lstStyle/>
          <a:p>
            <a:pPr marL="0" indent="0" algn="ctr">
              <a:buNone/>
            </a:pPr>
            <a:r>
              <a:rPr lang="en-US" sz="2400" dirty="0"/>
              <a:t>The Inversion</a:t>
            </a:r>
            <a:r>
              <a:rPr lang="tr-TR" sz="2400" dirty="0"/>
              <a:t> </a:t>
            </a:r>
            <a:r>
              <a:rPr lang="en-US" sz="2400" dirty="0"/>
              <a:t>of Control</a:t>
            </a:r>
            <a:r>
              <a:rPr lang="tr-TR" sz="2400" dirty="0"/>
              <a:t> </a:t>
            </a:r>
            <a:r>
              <a:rPr lang="en-US" sz="2400" dirty="0"/>
              <a:t>(IoC) is a general concept, and it can</a:t>
            </a:r>
            <a:r>
              <a:rPr lang="tr-TR" sz="2400" dirty="0"/>
              <a:t> </a:t>
            </a:r>
            <a:r>
              <a:rPr lang="en-US" sz="2400" dirty="0"/>
              <a:t>be expressed in</a:t>
            </a:r>
            <a:r>
              <a:rPr lang="tr-TR" sz="2400" dirty="0"/>
              <a:t> </a:t>
            </a:r>
            <a:r>
              <a:rPr lang="en-US" sz="2400" dirty="0"/>
              <a:t>many different ways and</a:t>
            </a:r>
            <a:r>
              <a:rPr lang="tr-TR" sz="2400" dirty="0"/>
              <a:t> </a:t>
            </a:r>
            <a:r>
              <a:rPr lang="en-US" sz="2400" dirty="0"/>
              <a:t>dependency Injection</a:t>
            </a:r>
            <a:r>
              <a:rPr lang="tr-TR" sz="2400" dirty="0"/>
              <a:t> </a:t>
            </a:r>
            <a:r>
              <a:rPr lang="en-US" sz="2400" dirty="0"/>
              <a:t>is merely one concrete example of</a:t>
            </a:r>
            <a:r>
              <a:rPr lang="tr-TR" sz="2400" dirty="0"/>
              <a:t> </a:t>
            </a:r>
            <a:r>
              <a:rPr lang="en-US" sz="2400" dirty="0"/>
              <a:t>Inversion</a:t>
            </a:r>
            <a:r>
              <a:rPr lang="tr-TR" sz="2400" dirty="0"/>
              <a:t> </a:t>
            </a:r>
            <a:r>
              <a:rPr lang="en-US" sz="2400" dirty="0"/>
              <a:t>of Control</a:t>
            </a:r>
            <a:r>
              <a:rPr lang="en-US" sz="2400" dirty="0" smtClean="0"/>
              <a:t>.</a:t>
            </a:r>
            <a:endParaRPr lang="tr-TR" sz="2400"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3</a:t>
            </a:fld>
            <a:endParaRPr lang="tr-TR" dirty="0"/>
          </a:p>
        </p:txBody>
      </p:sp>
      <p:sp>
        <p:nvSpPr>
          <p:cNvPr id="7" name="Rectangle 6"/>
          <p:cNvSpPr/>
          <p:nvPr/>
        </p:nvSpPr>
        <p:spPr>
          <a:xfrm>
            <a:off x="870857" y="2061029"/>
            <a:ext cx="10290629" cy="1200329"/>
          </a:xfrm>
          <a:prstGeom prst="rect">
            <a:avLst/>
          </a:prstGeom>
        </p:spPr>
        <p:txBody>
          <a:bodyPr wrap="square">
            <a:spAutoFit/>
          </a:bodyPr>
          <a:lstStyle/>
          <a:p>
            <a:r>
              <a:rPr lang="en-US" sz="2400" dirty="0" smtClean="0"/>
              <a:t>The Dependency Injection is a design pattern that removes the dependency of the programs. In such case we provide the information from the external source such as XML file. It makes our code loosely coupled and easier for testing.</a:t>
            </a:r>
            <a:endParaRPr lang="en-US" sz="2400" dirty="0"/>
          </a:p>
        </p:txBody>
      </p:sp>
    </p:spTree>
    <p:extLst>
      <p:ext uri="{BB962C8B-B14F-4D97-AF65-F5344CB8AC3E}">
        <p14:creationId xmlns:p14="http://schemas.microsoft.com/office/powerpoint/2010/main" val="18835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Dependency Injection</a:t>
            </a:r>
            <a:br>
              <a:rPr lang="tr-TR" dirty="0" smtClean="0"/>
            </a:br>
            <a:r>
              <a:rPr lang="tr-TR" sz="3000" dirty="0" smtClean="0"/>
              <a:t>IoC Container</a:t>
            </a:r>
            <a:endParaRPr lang="tr-TR" sz="3000" dirty="0"/>
          </a:p>
        </p:txBody>
      </p:sp>
      <p:sp>
        <p:nvSpPr>
          <p:cNvPr id="3" name="Content Placeholder 2"/>
          <p:cNvSpPr>
            <a:spLocks noGrp="1"/>
          </p:cNvSpPr>
          <p:nvPr>
            <p:ph idx="1"/>
          </p:nvPr>
        </p:nvSpPr>
        <p:spPr/>
        <p:txBody>
          <a:bodyPr/>
          <a:lstStyle/>
          <a:p>
            <a:r>
              <a:rPr lang="en-US" dirty="0"/>
              <a:t>The Spring </a:t>
            </a:r>
            <a:r>
              <a:rPr lang="en-US" dirty="0" smtClean="0"/>
              <a:t>container</a:t>
            </a:r>
            <a:r>
              <a:rPr lang="tr-TR" dirty="0" smtClean="0"/>
              <a:t> (IoC Container)</a:t>
            </a:r>
            <a:r>
              <a:rPr lang="en-US" dirty="0" smtClean="0"/>
              <a:t> </a:t>
            </a:r>
            <a:r>
              <a:rPr lang="en-US" dirty="0"/>
              <a:t>is </a:t>
            </a:r>
            <a:r>
              <a:rPr lang="en-US" dirty="0" smtClean="0"/>
              <a:t>at</a:t>
            </a:r>
            <a:r>
              <a:rPr lang="tr-TR" dirty="0" smtClean="0"/>
              <a:t> </a:t>
            </a:r>
            <a:r>
              <a:rPr lang="en-US" dirty="0" smtClean="0"/>
              <a:t>the </a:t>
            </a:r>
            <a:r>
              <a:rPr lang="en-US" dirty="0"/>
              <a:t>core of the Spring </a:t>
            </a:r>
            <a:r>
              <a:rPr lang="en-US" dirty="0" smtClean="0"/>
              <a:t>Framework</a:t>
            </a:r>
            <a:r>
              <a:rPr lang="tr-TR" dirty="0" smtClean="0"/>
              <a:t>.</a:t>
            </a:r>
          </a:p>
          <a:p>
            <a:r>
              <a:rPr lang="en-US" dirty="0"/>
              <a:t>The container will create the objects, wire </a:t>
            </a:r>
            <a:r>
              <a:rPr lang="en-US" dirty="0" smtClean="0"/>
              <a:t>them</a:t>
            </a:r>
            <a:r>
              <a:rPr lang="tr-TR" dirty="0" smtClean="0"/>
              <a:t> </a:t>
            </a:r>
            <a:r>
              <a:rPr lang="en-US" dirty="0" smtClean="0"/>
              <a:t>together</a:t>
            </a:r>
            <a:r>
              <a:rPr lang="en-US" dirty="0"/>
              <a:t>, configure them, and </a:t>
            </a:r>
            <a:r>
              <a:rPr lang="en-US" dirty="0" smtClean="0"/>
              <a:t>manage </a:t>
            </a:r>
            <a:r>
              <a:rPr lang="en-US" dirty="0"/>
              <a:t>their complete lifecycle </a:t>
            </a:r>
            <a:r>
              <a:rPr lang="en-US" dirty="0" smtClean="0"/>
              <a:t>from</a:t>
            </a:r>
            <a:r>
              <a:rPr lang="tr-TR" dirty="0" smtClean="0"/>
              <a:t> </a:t>
            </a:r>
            <a:r>
              <a:rPr lang="en-US" dirty="0" smtClean="0"/>
              <a:t>creation</a:t>
            </a:r>
            <a:r>
              <a:rPr lang="tr-TR" dirty="0" smtClean="0"/>
              <a:t> </a:t>
            </a:r>
            <a:r>
              <a:rPr lang="en-US" dirty="0" smtClean="0"/>
              <a:t>till </a:t>
            </a:r>
            <a:r>
              <a:rPr lang="en-US" dirty="0"/>
              <a:t>destruction</a:t>
            </a:r>
            <a:r>
              <a:rPr lang="en-US" dirty="0" smtClean="0"/>
              <a:t>.</a:t>
            </a:r>
            <a:endParaRPr lang="tr-TR" dirty="0" smtClean="0"/>
          </a:p>
        </p:txBody>
      </p:sp>
      <p:sp>
        <p:nvSpPr>
          <p:cNvPr id="4" name="Slide Number Placeholder 3"/>
          <p:cNvSpPr>
            <a:spLocks noGrp="1"/>
          </p:cNvSpPr>
          <p:nvPr>
            <p:ph type="sldNum" sz="quarter" idx="12"/>
          </p:nvPr>
        </p:nvSpPr>
        <p:spPr/>
        <p:txBody>
          <a:bodyPr/>
          <a:lstStyle/>
          <a:p>
            <a:fld id="{974C77FB-47CE-486E-823A-42AC13E2D61E}" type="slidenum">
              <a:rPr lang="tr-TR" smtClean="0"/>
              <a:pPr/>
              <a:t>4</a:t>
            </a:fld>
            <a:endParaRPr lang="tr-TR" dirty="0"/>
          </a:p>
        </p:txBody>
      </p:sp>
    </p:spTree>
    <p:extLst>
      <p:ext uri="{BB962C8B-B14F-4D97-AF65-F5344CB8AC3E}">
        <p14:creationId xmlns:p14="http://schemas.microsoft.com/office/powerpoint/2010/main" val="333726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container gets its instructions </a:t>
            </a:r>
            <a:r>
              <a:rPr lang="en-US" dirty="0" smtClean="0"/>
              <a:t>on</a:t>
            </a:r>
            <a:r>
              <a:rPr lang="tr-TR" dirty="0"/>
              <a:t> </a:t>
            </a:r>
            <a:r>
              <a:rPr lang="tr-TR" dirty="0" smtClean="0"/>
              <a:t/>
            </a:r>
            <a:br>
              <a:rPr lang="tr-TR" dirty="0" smtClean="0"/>
            </a:br>
            <a:r>
              <a:rPr lang="en-US" dirty="0" smtClean="0"/>
              <a:t>what </a:t>
            </a:r>
            <a:r>
              <a:rPr lang="en-US" dirty="0"/>
              <a:t>objects to instantiate, </a:t>
            </a:r>
            <a:r>
              <a:rPr lang="en-US" dirty="0" smtClean="0"/>
              <a:t>configure,</a:t>
            </a:r>
            <a:r>
              <a:rPr lang="tr-TR" dirty="0" smtClean="0"/>
              <a:t/>
            </a:r>
            <a:br>
              <a:rPr lang="tr-TR" dirty="0" smtClean="0"/>
            </a:br>
            <a:r>
              <a:rPr lang="en-US" dirty="0" smtClean="0"/>
              <a:t>and </a:t>
            </a:r>
            <a:r>
              <a:rPr lang="en-US" dirty="0"/>
              <a:t>assemble by reading</a:t>
            </a:r>
            <a:r>
              <a:rPr lang="tr-TR" dirty="0"/>
              <a:t> </a:t>
            </a:r>
            <a:r>
              <a:rPr lang="en-US" dirty="0" smtClean="0"/>
              <a:t>configuration</a:t>
            </a:r>
            <a:r>
              <a:rPr lang="tr-TR" dirty="0" smtClean="0"/>
              <a:t/>
            </a:r>
            <a:br>
              <a:rPr lang="tr-TR" dirty="0" smtClean="0"/>
            </a:br>
            <a:r>
              <a:rPr lang="en-US" dirty="0" smtClean="0"/>
              <a:t>metadata </a:t>
            </a:r>
            <a:r>
              <a:rPr lang="en-US" dirty="0"/>
              <a:t>provided</a:t>
            </a:r>
            <a:r>
              <a:rPr lang="tr-TR" dirty="0"/>
              <a:t>.</a:t>
            </a:r>
          </a:p>
          <a:p>
            <a:r>
              <a:rPr lang="en-US" dirty="0"/>
              <a:t>The configuration</a:t>
            </a:r>
            <a:r>
              <a:rPr lang="tr-TR" dirty="0"/>
              <a:t> </a:t>
            </a:r>
            <a:r>
              <a:rPr lang="en-US" dirty="0"/>
              <a:t>metadata can</a:t>
            </a:r>
            <a:r>
              <a:rPr lang="tr-TR" dirty="0"/>
              <a:t> </a:t>
            </a:r>
            <a:r>
              <a:rPr lang="en-US" dirty="0" smtClean="0"/>
              <a:t>be</a:t>
            </a:r>
            <a:r>
              <a:rPr lang="tr-TR" dirty="0" smtClean="0"/>
              <a:t/>
            </a:r>
            <a:br>
              <a:rPr lang="tr-TR" dirty="0" smtClean="0"/>
            </a:br>
            <a:r>
              <a:rPr lang="en-US" dirty="0" smtClean="0"/>
              <a:t>represented </a:t>
            </a:r>
            <a:r>
              <a:rPr lang="en-US" dirty="0"/>
              <a:t>either </a:t>
            </a:r>
            <a:r>
              <a:rPr lang="en-US" dirty="0" smtClean="0"/>
              <a:t>by</a:t>
            </a:r>
            <a:r>
              <a:rPr lang="tr-TR" dirty="0" smtClean="0"/>
              <a:t>;</a:t>
            </a:r>
          </a:p>
          <a:p>
            <a:pPr lvl="1"/>
            <a:r>
              <a:rPr lang="en-US" dirty="0" smtClean="0"/>
              <a:t>XML,</a:t>
            </a:r>
            <a:endParaRPr lang="tr-TR" dirty="0" smtClean="0"/>
          </a:p>
          <a:p>
            <a:pPr lvl="1"/>
            <a:r>
              <a:rPr lang="en-US" dirty="0" smtClean="0"/>
              <a:t>Java</a:t>
            </a:r>
            <a:r>
              <a:rPr lang="tr-TR" dirty="0" smtClean="0"/>
              <a:t> </a:t>
            </a:r>
            <a:r>
              <a:rPr lang="en-US" dirty="0" smtClean="0"/>
              <a:t>annotations</a:t>
            </a:r>
            <a:r>
              <a:rPr lang="tr-TR" dirty="0" smtClean="0"/>
              <a:t>,</a:t>
            </a:r>
          </a:p>
          <a:p>
            <a:pPr lvl="1"/>
            <a:r>
              <a:rPr lang="en-US" dirty="0" smtClean="0"/>
              <a:t>Java </a:t>
            </a:r>
            <a:r>
              <a:rPr lang="en-US" dirty="0"/>
              <a:t>code</a:t>
            </a:r>
            <a:r>
              <a:rPr lang="tr-TR" dirty="0"/>
              <a:t>.</a:t>
            </a:r>
          </a:p>
          <a:p>
            <a:endParaRPr lang="tr-TR" b="1" dirty="0"/>
          </a:p>
        </p:txBody>
      </p:sp>
      <p:sp>
        <p:nvSpPr>
          <p:cNvPr id="4" name="Title 1"/>
          <p:cNvSpPr>
            <a:spLocks noGrp="1"/>
          </p:cNvSpPr>
          <p:nvPr>
            <p:ph type="title"/>
          </p:nvPr>
        </p:nvSpPr>
        <p:spPr>
          <a:xfrm>
            <a:off x="838200" y="365125"/>
            <a:ext cx="10515600" cy="1325563"/>
          </a:xfrm>
        </p:spPr>
        <p:txBody>
          <a:bodyPr/>
          <a:lstStyle/>
          <a:p>
            <a:r>
              <a:rPr lang="tr-TR" dirty="0" smtClean="0"/>
              <a:t>Dependency Injection</a:t>
            </a:r>
            <a:br>
              <a:rPr lang="tr-TR" dirty="0" smtClean="0"/>
            </a:br>
            <a:r>
              <a:rPr lang="tr-TR" sz="3000" dirty="0" smtClean="0"/>
              <a:t>IoC Container</a:t>
            </a:r>
            <a:endParaRPr lang="tr-TR" sz="3000" dirty="0"/>
          </a:p>
        </p:txBody>
      </p:sp>
      <p:sp>
        <p:nvSpPr>
          <p:cNvPr id="6" name="Slide Number Placeholder 5"/>
          <p:cNvSpPr>
            <a:spLocks noGrp="1"/>
          </p:cNvSpPr>
          <p:nvPr>
            <p:ph type="sldNum" sz="quarter" idx="12"/>
          </p:nvPr>
        </p:nvSpPr>
        <p:spPr/>
        <p:txBody>
          <a:bodyPr/>
          <a:lstStyle/>
          <a:p>
            <a:fld id="{974C77FB-47CE-486E-823A-42AC13E2D61E}" type="slidenum">
              <a:rPr lang="tr-TR" smtClean="0"/>
              <a:pPr/>
              <a:t>5</a:t>
            </a:fld>
            <a:endParaRPr lang="tr-TR" dirty="0"/>
          </a:p>
        </p:txBody>
      </p:sp>
    </p:spTree>
    <p:extLst>
      <p:ext uri="{BB962C8B-B14F-4D97-AF65-F5344CB8AC3E}">
        <p14:creationId xmlns:p14="http://schemas.microsoft.com/office/powerpoint/2010/main" val="1594416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24932"/>
          </a:xfrm>
        </p:spPr>
        <p:txBody>
          <a:bodyPr>
            <a:normAutofit fontScale="90000"/>
          </a:bodyPr>
          <a:lstStyle/>
          <a:p>
            <a:r>
              <a:rPr lang="en-US" dirty="0" smtClean="0"/>
              <a:t>Two ways to perform Dependency Injection in Spring framework</a:t>
            </a:r>
            <a:br>
              <a:rPr lang="en-US" dirty="0" smtClean="0"/>
            </a:br>
            <a:endParaRPr lang="en-US" dirty="0"/>
          </a:p>
        </p:txBody>
      </p:sp>
      <p:sp>
        <p:nvSpPr>
          <p:cNvPr id="3" name="Content Placeholder 2"/>
          <p:cNvSpPr>
            <a:spLocks noGrp="1"/>
          </p:cNvSpPr>
          <p:nvPr>
            <p:ph idx="1"/>
          </p:nvPr>
        </p:nvSpPr>
        <p:spPr>
          <a:xfrm>
            <a:off x="838200" y="2322285"/>
            <a:ext cx="10515600" cy="3854677"/>
          </a:xfrm>
        </p:spPr>
        <p:txBody>
          <a:bodyPr/>
          <a:lstStyle/>
          <a:p>
            <a:pPr>
              <a:buNone/>
            </a:pPr>
            <a:r>
              <a:rPr lang="en-US" dirty="0" smtClean="0"/>
              <a:t>Spring framework provides two ways to inject dependency</a:t>
            </a:r>
          </a:p>
          <a:p>
            <a:r>
              <a:rPr lang="en-US" dirty="0" smtClean="0"/>
              <a:t>By Constructor</a:t>
            </a:r>
          </a:p>
          <a:p>
            <a:r>
              <a:rPr lang="en-US" dirty="0" smtClean="0"/>
              <a:t>By Setter method</a:t>
            </a:r>
          </a:p>
          <a:p>
            <a:pPr>
              <a:buNone/>
            </a:pPr>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6</a:t>
            </a:fld>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2087790"/>
          </a:xfrm>
        </p:spPr>
        <p:txBody>
          <a:bodyPr/>
          <a:lstStyle/>
          <a:p>
            <a:r>
              <a:rPr lang="en-US" dirty="0" smtClean="0"/>
              <a:t>Dependency Injection by Constructor</a:t>
            </a:r>
            <a:br>
              <a:rPr lang="en-US" dirty="0" smtClean="0"/>
            </a:br>
            <a:endParaRPr lang="en-US" dirty="0"/>
          </a:p>
        </p:txBody>
      </p:sp>
      <p:sp>
        <p:nvSpPr>
          <p:cNvPr id="3" name="Content Placeholder 2"/>
          <p:cNvSpPr>
            <a:spLocks noGrp="1"/>
          </p:cNvSpPr>
          <p:nvPr>
            <p:ph idx="1"/>
          </p:nvPr>
        </p:nvSpPr>
        <p:spPr/>
        <p:txBody>
          <a:bodyPr/>
          <a:lstStyle/>
          <a:p>
            <a:r>
              <a:rPr lang="en-US" dirty="0" smtClean="0"/>
              <a:t>inject the dependency by constructor. The </a:t>
            </a:r>
            <a:r>
              <a:rPr lang="en-US" b="1" dirty="0" smtClean="0"/>
              <a:t>&lt;constructor-arg&gt;</a:t>
            </a:r>
            <a:r>
              <a:rPr lang="en-US" dirty="0" smtClean="0"/>
              <a:t>subelement of </a:t>
            </a:r>
            <a:r>
              <a:rPr lang="en-US" b="1" dirty="0" smtClean="0"/>
              <a:t>&lt;bean&gt;</a:t>
            </a:r>
            <a:r>
              <a:rPr lang="en-US" dirty="0" smtClean="0"/>
              <a:t> is used for constructor injection.</a:t>
            </a:r>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7</a:t>
            </a:fld>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Employee.java</a:t>
            </a:r>
            <a:endParaRPr lang="en-US" b="1" u="sng" dirty="0"/>
          </a:p>
        </p:txBody>
      </p:sp>
      <p:sp>
        <p:nvSpPr>
          <p:cNvPr id="3" name="Content Placeholder 2"/>
          <p:cNvSpPr>
            <a:spLocks noGrp="1"/>
          </p:cNvSpPr>
          <p:nvPr>
            <p:ph idx="1"/>
          </p:nvPr>
        </p:nvSpPr>
        <p:spPr>
          <a:xfrm>
            <a:off x="838200" y="1480458"/>
            <a:ext cx="10105571" cy="5805714"/>
          </a:xfrm>
        </p:spPr>
        <p:txBody>
          <a:bodyPr>
            <a:normAutofit fontScale="85000" lnSpcReduction="20000"/>
          </a:bodyPr>
          <a:lstStyle/>
          <a:p>
            <a:pPr>
              <a:buNone/>
            </a:pPr>
            <a:r>
              <a:rPr lang="en-US" b="1" dirty="0" smtClean="0"/>
              <a:t>public</a:t>
            </a:r>
            <a:r>
              <a:rPr lang="en-US" dirty="0" smtClean="0"/>
              <a:t> </a:t>
            </a:r>
            <a:r>
              <a:rPr lang="en-US" b="1" dirty="0" smtClean="0"/>
              <a:t>class</a:t>
            </a:r>
            <a:r>
              <a:rPr lang="en-US" dirty="0" smtClean="0"/>
              <a:t> Employee {  </a:t>
            </a:r>
          </a:p>
          <a:p>
            <a:pPr>
              <a:buNone/>
            </a:pPr>
            <a:r>
              <a:rPr lang="en-US" b="1" dirty="0" smtClean="0"/>
              <a:t>private</a:t>
            </a:r>
            <a:r>
              <a:rPr lang="en-US" dirty="0" smtClean="0"/>
              <a:t> </a:t>
            </a:r>
            <a:r>
              <a:rPr lang="en-US" b="1" dirty="0" smtClean="0"/>
              <a:t>int</a:t>
            </a:r>
            <a:r>
              <a:rPr lang="en-US" dirty="0" smtClean="0"/>
              <a:t> id;  </a:t>
            </a:r>
          </a:p>
          <a:p>
            <a:pPr>
              <a:buNone/>
            </a:pPr>
            <a:r>
              <a:rPr lang="en-US" b="1" dirty="0" smtClean="0"/>
              <a:t>private</a:t>
            </a:r>
            <a:r>
              <a:rPr lang="en-US" dirty="0" smtClean="0"/>
              <a:t> String name;  </a:t>
            </a:r>
          </a:p>
          <a:p>
            <a:pPr>
              <a:buNone/>
            </a:pPr>
            <a:r>
              <a:rPr lang="en-US" b="1" dirty="0" smtClean="0"/>
              <a:t>public</a:t>
            </a:r>
            <a:r>
              <a:rPr lang="en-US" dirty="0" smtClean="0"/>
              <a:t> Employee() {System.out.println("def cons");}  </a:t>
            </a:r>
          </a:p>
          <a:p>
            <a:pPr>
              <a:buNone/>
            </a:pPr>
            <a:r>
              <a:rPr lang="en-US" b="1" dirty="0" smtClean="0"/>
              <a:t>public</a:t>
            </a:r>
            <a:r>
              <a:rPr lang="en-US" dirty="0" smtClean="0"/>
              <a:t> Employee(</a:t>
            </a:r>
            <a:r>
              <a:rPr lang="en-US" b="1" dirty="0" smtClean="0"/>
              <a:t>int</a:t>
            </a:r>
            <a:r>
              <a:rPr lang="en-US" dirty="0" smtClean="0"/>
              <a:t> id) {</a:t>
            </a:r>
            <a:r>
              <a:rPr lang="en-US" b="1" dirty="0" smtClean="0"/>
              <a:t>this</a:t>
            </a:r>
            <a:r>
              <a:rPr lang="en-US" dirty="0" smtClean="0"/>
              <a:t>.id = id;}  </a:t>
            </a:r>
          </a:p>
          <a:p>
            <a:pPr>
              <a:buNone/>
            </a:pPr>
            <a:r>
              <a:rPr lang="en-US" b="1" dirty="0" smtClean="0"/>
              <a:t>public</a:t>
            </a:r>
            <a:r>
              <a:rPr lang="en-US" dirty="0" smtClean="0"/>
              <a:t> Employee(String name) {  </a:t>
            </a:r>
            <a:r>
              <a:rPr lang="en-US" b="1" dirty="0" smtClean="0"/>
              <a:t>this</a:t>
            </a:r>
            <a:r>
              <a:rPr lang="en-US" dirty="0" smtClean="0"/>
              <a:t>.name = name;}  </a:t>
            </a:r>
          </a:p>
          <a:p>
            <a:pPr>
              <a:buNone/>
            </a:pPr>
            <a:r>
              <a:rPr lang="en-US" b="1" dirty="0" smtClean="0"/>
              <a:t>public</a:t>
            </a:r>
            <a:r>
              <a:rPr lang="en-US" dirty="0" smtClean="0"/>
              <a:t> Employee(</a:t>
            </a:r>
            <a:r>
              <a:rPr lang="en-US" b="1" dirty="0" smtClean="0"/>
              <a:t>int</a:t>
            </a:r>
            <a:r>
              <a:rPr lang="en-US" dirty="0" smtClean="0"/>
              <a:t> id, String name) {  </a:t>
            </a:r>
          </a:p>
          <a:p>
            <a:pPr>
              <a:buNone/>
            </a:pPr>
            <a:r>
              <a:rPr lang="en-US" b="1" dirty="0" smtClean="0"/>
              <a:t>this</a:t>
            </a:r>
            <a:r>
              <a:rPr lang="en-US" dirty="0" smtClean="0"/>
              <a:t>.id = id;  </a:t>
            </a:r>
          </a:p>
          <a:p>
            <a:pPr>
              <a:buNone/>
            </a:pPr>
            <a:r>
              <a:rPr lang="en-US" dirty="0" smtClean="0"/>
              <a:t> </a:t>
            </a:r>
            <a:r>
              <a:rPr lang="en-US" b="1" dirty="0" smtClean="0"/>
              <a:t>this</a:t>
            </a:r>
            <a:r>
              <a:rPr lang="en-US" dirty="0" smtClean="0"/>
              <a:t>.name = name;  </a:t>
            </a:r>
          </a:p>
          <a:p>
            <a:pPr>
              <a:buNone/>
            </a:pPr>
            <a:r>
              <a:rPr lang="en-US" dirty="0" smtClean="0"/>
              <a:t>}  </a:t>
            </a:r>
          </a:p>
          <a:p>
            <a:pPr>
              <a:buNone/>
            </a:pPr>
            <a:r>
              <a:rPr lang="en-US" dirty="0" smtClean="0"/>
              <a:t> </a:t>
            </a:r>
            <a:r>
              <a:rPr lang="en-US" b="1" dirty="0" smtClean="0"/>
              <a:t>void</a:t>
            </a:r>
            <a:r>
              <a:rPr lang="en-US" dirty="0" smtClean="0"/>
              <a:t> show(){  </a:t>
            </a:r>
          </a:p>
          <a:p>
            <a:pPr>
              <a:buNone/>
            </a:pPr>
            <a:r>
              <a:rPr lang="en-US" dirty="0" smtClean="0"/>
              <a:t>   System.out.println(id+" "+name);  </a:t>
            </a:r>
          </a:p>
          <a:p>
            <a:pPr>
              <a:buNone/>
            </a:pPr>
            <a:r>
              <a:rPr lang="en-US" dirty="0" smtClean="0"/>
              <a: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8</a:t>
            </a:fld>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r>
              <a:rPr lang="en-US" dirty="0" smtClean="0"/>
              <a:t>Bean.xml</a:t>
            </a:r>
            <a:endParaRPr lang="en-US" dirty="0"/>
          </a:p>
        </p:txBody>
      </p:sp>
      <p:sp>
        <p:nvSpPr>
          <p:cNvPr id="3" name="Content Placeholder 2"/>
          <p:cNvSpPr>
            <a:spLocks noGrp="1"/>
          </p:cNvSpPr>
          <p:nvPr>
            <p:ph idx="1"/>
          </p:nvPr>
        </p:nvSpPr>
        <p:spPr>
          <a:xfrm>
            <a:off x="838200" y="1320800"/>
            <a:ext cx="10515600" cy="5196113"/>
          </a:xfrm>
        </p:spPr>
        <p:txBody>
          <a:bodyPr>
            <a:normAutofit fontScale="92500" lnSpcReduction="20000"/>
          </a:bodyPr>
          <a:lstStyle/>
          <a:p>
            <a:pPr>
              <a:buNone/>
            </a:pPr>
            <a:r>
              <a:rPr lang="en-US" dirty="0" smtClean="0"/>
              <a:t>&lt;?xml version="1.0" encoding="UTF-8"?&gt;  </a:t>
            </a:r>
          </a:p>
          <a:p>
            <a:pPr>
              <a:buNone/>
            </a:pPr>
            <a:r>
              <a:rPr lang="en-US" dirty="0" smtClean="0"/>
              <a:t>&lt;beans  </a:t>
            </a:r>
          </a:p>
          <a:p>
            <a:pPr>
              <a:buNone/>
            </a:pPr>
            <a:r>
              <a:rPr lang="en-US" dirty="0" smtClean="0"/>
              <a:t>    xmlns="http://www.springframework.org/schema/beans"  </a:t>
            </a:r>
          </a:p>
          <a:p>
            <a:pPr>
              <a:buNone/>
            </a:pPr>
            <a:r>
              <a:rPr lang="en-US" dirty="0" smtClean="0"/>
              <a:t>    xmlns:xsi="http://www.w3.org/2001/XMLSchema-instance"  </a:t>
            </a:r>
          </a:p>
          <a:p>
            <a:pPr>
              <a:buNone/>
            </a:pPr>
            <a:r>
              <a:rPr lang="en-US" dirty="0" smtClean="0"/>
              <a:t>    xmlns:p="http://www.springframework.org/schema/p"  </a:t>
            </a:r>
          </a:p>
          <a:p>
            <a:pPr>
              <a:buNone/>
            </a:pPr>
            <a:r>
              <a:rPr lang="en-US" dirty="0" smtClean="0"/>
              <a:t>    xsi:schemaLocation="http://www.springframework.org/schema/beans  </a:t>
            </a:r>
          </a:p>
          <a:p>
            <a:pPr>
              <a:buNone/>
            </a:pPr>
            <a:r>
              <a:rPr lang="en-US" dirty="0" smtClean="0"/>
              <a:t>                http://www.springframework.org/schema/beans/spring-beans-3.0.xsd"&gt;  </a:t>
            </a:r>
          </a:p>
          <a:p>
            <a:pPr>
              <a:buNone/>
            </a:pPr>
            <a:r>
              <a:rPr lang="en-US" dirty="0" smtClean="0"/>
              <a:t>  </a:t>
            </a:r>
          </a:p>
          <a:p>
            <a:pPr>
              <a:buNone/>
            </a:pPr>
            <a:r>
              <a:rPr lang="en-US" dirty="0" smtClean="0"/>
              <a:t>&lt;bean id="e" </a:t>
            </a:r>
            <a:r>
              <a:rPr lang="en-US" b="1" dirty="0" smtClean="0"/>
              <a:t>class</a:t>
            </a:r>
            <a:r>
              <a:rPr lang="en-US" dirty="0" smtClean="0"/>
              <a:t>="com.hcl.Employee"&gt;  </a:t>
            </a:r>
          </a:p>
          <a:p>
            <a:pPr>
              <a:buNone/>
            </a:pPr>
            <a:r>
              <a:rPr lang="en-US" dirty="0" smtClean="0"/>
              <a:t>&lt;constructor-arg value="10" type="int"&gt;&lt;/constructor-arg&gt;  </a:t>
            </a:r>
          </a:p>
          <a:p>
            <a:pPr>
              <a:buNone/>
            </a:pPr>
            <a:r>
              <a:rPr lang="en-US" dirty="0" smtClean="0"/>
              <a:t>&lt;/bean&gt;    </a:t>
            </a:r>
          </a:p>
          <a:p>
            <a:pPr>
              <a:buNone/>
            </a:pPr>
            <a:r>
              <a:rPr lang="en-US" dirty="0" smtClean="0"/>
              <a:t>&lt;/beans&gt;  </a:t>
            </a:r>
          </a:p>
          <a:p>
            <a:endParaRPr lang="en-US" dirty="0"/>
          </a:p>
        </p:txBody>
      </p:sp>
      <p:sp>
        <p:nvSpPr>
          <p:cNvPr id="4" name="Slide Number Placeholder 3"/>
          <p:cNvSpPr>
            <a:spLocks noGrp="1"/>
          </p:cNvSpPr>
          <p:nvPr>
            <p:ph type="sldNum" sz="quarter" idx="12"/>
          </p:nvPr>
        </p:nvSpPr>
        <p:spPr/>
        <p:txBody>
          <a:bodyPr/>
          <a:lstStyle/>
          <a:p>
            <a:fld id="{974C77FB-47CE-486E-823A-42AC13E2D61E}" type="slidenum">
              <a:rPr lang="tr-TR" smtClean="0"/>
              <a:pPr/>
              <a:t>9</a:t>
            </a:fld>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6892</TotalTime>
  <Words>693</Words>
  <Application>Microsoft Office PowerPoint</Application>
  <PresentationFormat>Widescreen</PresentationFormat>
  <Paragraphs>223</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Dependency Injection</vt:lpstr>
      <vt:lpstr>Dependency Injection Introduction to Concept</vt:lpstr>
      <vt:lpstr>Dependency Injection Relationship Between DI and Inversion of Control </vt:lpstr>
      <vt:lpstr>Dependency Injection IoC Container</vt:lpstr>
      <vt:lpstr>Dependency Injection IoC Container</vt:lpstr>
      <vt:lpstr>Two ways to perform Dependency Injection in Spring framework </vt:lpstr>
      <vt:lpstr>Dependency Injection by Constructor </vt:lpstr>
      <vt:lpstr>Employee.java</vt:lpstr>
      <vt:lpstr>Bean.xml</vt:lpstr>
      <vt:lpstr>Test.java</vt:lpstr>
      <vt:lpstr>Dependency Injection by setter method </vt:lpstr>
      <vt:lpstr>Address.java</vt:lpstr>
      <vt:lpstr>Employee.java</vt:lpstr>
      <vt:lpstr>Bean.java</vt:lpstr>
      <vt:lpstr>Test.java</vt:lpstr>
      <vt:lpstr>Difference between constructor and setter injection </vt:lpstr>
      <vt:lpstr>Autowiring in Spring </vt:lpstr>
      <vt:lpstr>Advantage of Autowiring </vt:lpstr>
      <vt:lpstr>Autowiring Modes </vt:lpstr>
      <vt:lpstr>Sample example using Annotations</vt:lpstr>
      <vt:lpstr>HelloWorld.java</vt:lpstr>
      <vt:lpstr>Test.java</vt:lpstr>
      <vt:lpstr>Advantages of the annotation: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Can</dc:creator>
  <cp:lastModifiedBy>Chodi Bindu</cp:lastModifiedBy>
  <cp:revision>307</cp:revision>
  <dcterms:created xsi:type="dcterms:W3CDTF">2014-07-24T07:58:30Z</dcterms:created>
  <dcterms:modified xsi:type="dcterms:W3CDTF">2017-08-02T12:24:22Z</dcterms:modified>
</cp:coreProperties>
</file>