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18"/>
  </p:notesMasterIdLst>
  <p:handoutMasterIdLst>
    <p:handoutMasterId r:id="rId19"/>
  </p:handoutMasterIdLst>
  <p:sldIdLst>
    <p:sldId id="256" r:id="rId2"/>
    <p:sldId id="257" r:id="rId3"/>
    <p:sldId id="258" r:id="rId4"/>
    <p:sldId id="270" r:id="rId5"/>
    <p:sldId id="266" r:id="rId6"/>
    <p:sldId id="268" r:id="rId7"/>
    <p:sldId id="269" r:id="rId8"/>
    <p:sldId id="261" r:id="rId9"/>
    <p:sldId id="267" r:id="rId10"/>
    <p:sldId id="265" r:id="rId11"/>
    <p:sldId id="264" r:id="rId12"/>
    <p:sldId id="263" r:id="rId13"/>
    <p:sldId id="262" r:id="rId14"/>
    <p:sldId id="271" r:id="rId15"/>
    <p:sldId id="273"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E46617-BBC7-4FEC-AD50-E8D5A80BDFF7}">
          <p14:sldIdLst>
            <p14:sldId id="256"/>
            <p14:sldId id="257"/>
            <p14:sldId id="258"/>
            <p14:sldId id="270"/>
            <p14:sldId id="266"/>
            <p14:sldId id="268"/>
            <p14:sldId id="269"/>
            <p14:sldId id="261"/>
            <p14:sldId id="267"/>
            <p14:sldId id="265"/>
            <p14:sldId id="264"/>
            <p14:sldId id="263"/>
            <p14:sldId id="262"/>
            <p14:sldId id="271"/>
            <p14:sldId id="273"/>
            <p14:sldId id="2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88" autoAdjust="0"/>
    <p:restoredTop sz="80261" autoAdjust="0"/>
  </p:normalViewPr>
  <p:slideViewPr>
    <p:cSldViewPr>
      <p:cViewPr varScale="1">
        <p:scale>
          <a:sx n="59" d="100"/>
          <a:sy n="59" d="100"/>
        </p:scale>
        <p:origin x="1662" y="66"/>
      </p:cViewPr>
      <p:guideLst>
        <p:guide orient="horz" pos="2160"/>
        <p:guide pos="2880"/>
      </p:guideLst>
    </p:cSldViewPr>
  </p:slideViewPr>
  <p:notesTextViewPr>
    <p:cViewPr>
      <p:scale>
        <a:sx n="1" d="1"/>
        <a:sy n="1" d="1"/>
      </p:scale>
      <p:origin x="0" y="0"/>
    </p:cViewPr>
  </p:notesTextViewPr>
  <p:notesViewPr>
    <p:cSldViewPr>
      <p:cViewPr>
        <p:scale>
          <a:sx n="125" d="100"/>
          <a:sy n="125" d="100"/>
        </p:scale>
        <p:origin x="-996" y="3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2971800" cy="457200"/>
          </a:xfrm>
          <a:prstGeom prst="rect">
            <a:avLst/>
          </a:prstGeom>
        </p:spPr>
        <p:txBody>
          <a:bodyPr vert="horz" lIns="91437" tIns="45717" rIns="91437" bIns="45717" rtlCol="0"/>
          <a:lstStyle>
            <a:lvl1pPr algn="l">
              <a:defRPr sz="1200"/>
            </a:lvl1pPr>
          </a:lstStyle>
          <a:p>
            <a:endParaRPr lang="en-GB" dirty="0"/>
          </a:p>
        </p:txBody>
      </p:sp>
      <p:sp>
        <p:nvSpPr>
          <p:cNvPr id="3" name="Date Placeholder 2"/>
          <p:cNvSpPr>
            <a:spLocks noGrp="1"/>
          </p:cNvSpPr>
          <p:nvPr>
            <p:ph type="dt" sz="quarter" idx="1"/>
          </p:nvPr>
        </p:nvSpPr>
        <p:spPr>
          <a:xfrm>
            <a:off x="3884616" y="1"/>
            <a:ext cx="2971800" cy="457200"/>
          </a:xfrm>
          <a:prstGeom prst="rect">
            <a:avLst/>
          </a:prstGeom>
        </p:spPr>
        <p:txBody>
          <a:bodyPr vert="horz" lIns="91437" tIns="45717" rIns="91437" bIns="45717" rtlCol="0"/>
          <a:lstStyle>
            <a:lvl1pPr algn="r">
              <a:defRPr sz="1200"/>
            </a:lvl1pPr>
          </a:lstStyle>
          <a:p>
            <a:fld id="{73E1F7DF-7117-43C0-B9F2-314F854B1190}" type="datetimeFigureOut">
              <a:rPr lang="en-GB" smtClean="0"/>
              <a:t>16/08/2017</a:t>
            </a:fld>
            <a:endParaRPr lang="en-GB" dirty="0"/>
          </a:p>
        </p:txBody>
      </p:sp>
      <p:sp>
        <p:nvSpPr>
          <p:cNvPr id="4" name="Footer Placeholder 3"/>
          <p:cNvSpPr>
            <a:spLocks noGrp="1"/>
          </p:cNvSpPr>
          <p:nvPr>
            <p:ph type="ftr" sz="quarter" idx="2"/>
          </p:nvPr>
        </p:nvSpPr>
        <p:spPr>
          <a:xfrm>
            <a:off x="3" y="8685216"/>
            <a:ext cx="2971800" cy="457200"/>
          </a:xfrm>
          <a:prstGeom prst="rect">
            <a:avLst/>
          </a:prstGeom>
        </p:spPr>
        <p:txBody>
          <a:bodyPr vert="horz" lIns="91437" tIns="45717" rIns="91437" bIns="45717"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6" y="8685216"/>
            <a:ext cx="2971800" cy="457200"/>
          </a:xfrm>
          <a:prstGeom prst="rect">
            <a:avLst/>
          </a:prstGeom>
        </p:spPr>
        <p:txBody>
          <a:bodyPr vert="horz" lIns="91437" tIns="45717" rIns="91437" bIns="45717" rtlCol="0" anchor="b"/>
          <a:lstStyle>
            <a:lvl1pPr algn="r">
              <a:defRPr sz="1200"/>
            </a:lvl1pPr>
          </a:lstStyle>
          <a:p>
            <a:fld id="{3AB7A60C-55B2-4746-918E-0A22297FFE38}" type="slidenum">
              <a:rPr lang="en-GB" smtClean="0"/>
              <a:t>‹#›</a:t>
            </a:fld>
            <a:endParaRPr lang="en-GB" dirty="0"/>
          </a:p>
        </p:txBody>
      </p:sp>
    </p:spTree>
    <p:extLst>
      <p:ext uri="{BB962C8B-B14F-4D97-AF65-F5344CB8AC3E}">
        <p14:creationId xmlns:p14="http://schemas.microsoft.com/office/powerpoint/2010/main" val="2667038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2971800" cy="457200"/>
          </a:xfrm>
          <a:prstGeom prst="rect">
            <a:avLst/>
          </a:prstGeom>
        </p:spPr>
        <p:txBody>
          <a:bodyPr vert="horz" lIns="91437" tIns="45717" rIns="91437" bIns="45717" rtlCol="0"/>
          <a:lstStyle>
            <a:lvl1pPr algn="l">
              <a:defRPr sz="1200"/>
            </a:lvl1pPr>
          </a:lstStyle>
          <a:p>
            <a:endParaRPr lang="en-GB" dirty="0"/>
          </a:p>
        </p:txBody>
      </p:sp>
      <p:sp>
        <p:nvSpPr>
          <p:cNvPr id="3" name="Date Placeholder 2"/>
          <p:cNvSpPr>
            <a:spLocks noGrp="1"/>
          </p:cNvSpPr>
          <p:nvPr>
            <p:ph type="dt" idx="1"/>
          </p:nvPr>
        </p:nvSpPr>
        <p:spPr>
          <a:xfrm>
            <a:off x="3884616" y="1"/>
            <a:ext cx="2971800" cy="457200"/>
          </a:xfrm>
          <a:prstGeom prst="rect">
            <a:avLst/>
          </a:prstGeom>
        </p:spPr>
        <p:txBody>
          <a:bodyPr vert="horz" lIns="91437" tIns="45717" rIns="91437" bIns="45717" rtlCol="0"/>
          <a:lstStyle>
            <a:lvl1pPr algn="r">
              <a:defRPr sz="1200"/>
            </a:lvl1pPr>
          </a:lstStyle>
          <a:p>
            <a:fld id="{C960A847-6225-4175-83E7-E6FE1C2A8C46}" type="datetimeFigureOut">
              <a:rPr lang="en-GB" smtClean="0"/>
              <a:pPr/>
              <a:t>16/08/2017</a:t>
            </a:fld>
            <a:endParaRPr lang="en-GB" dirty="0"/>
          </a:p>
        </p:txBody>
      </p:sp>
      <p:sp>
        <p:nvSpPr>
          <p:cNvPr id="4" name="Slide Image Placeholder 3"/>
          <p:cNvSpPr>
            <a:spLocks noGrp="1" noRot="1" noChangeAspect="1"/>
          </p:cNvSpPr>
          <p:nvPr>
            <p:ph type="sldImg" idx="2"/>
          </p:nvPr>
        </p:nvSpPr>
        <p:spPr>
          <a:xfrm>
            <a:off x="1144588" y="685800"/>
            <a:ext cx="4573587" cy="3429000"/>
          </a:xfrm>
          <a:prstGeom prst="rect">
            <a:avLst/>
          </a:prstGeom>
          <a:noFill/>
          <a:ln w="12700">
            <a:solidFill>
              <a:prstClr val="black"/>
            </a:solidFill>
          </a:ln>
        </p:spPr>
        <p:txBody>
          <a:bodyPr vert="horz" lIns="91437" tIns="45717" rIns="91437" bIns="45717"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7" tIns="45717" rIns="91437" bIns="4571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3" y="8685216"/>
            <a:ext cx="2971800" cy="457200"/>
          </a:xfrm>
          <a:prstGeom prst="rect">
            <a:avLst/>
          </a:prstGeom>
        </p:spPr>
        <p:txBody>
          <a:bodyPr vert="horz" lIns="91437" tIns="45717" rIns="91437" bIns="45717"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6" y="8685216"/>
            <a:ext cx="2971800" cy="457200"/>
          </a:xfrm>
          <a:prstGeom prst="rect">
            <a:avLst/>
          </a:prstGeom>
        </p:spPr>
        <p:txBody>
          <a:bodyPr vert="horz" lIns="91437" tIns="45717" rIns="91437" bIns="45717" rtlCol="0" anchor="b"/>
          <a:lstStyle>
            <a:lvl1pPr algn="r">
              <a:defRPr sz="1200"/>
            </a:lvl1pPr>
          </a:lstStyle>
          <a:p>
            <a:fld id="{85427CB9-A511-4273-97FD-4720F6214BFA}" type="slidenum">
              <a:rPr lang="en-GB" smtClean="0"/>
              <a:pPr/>
              <a:t>‹#›</a:t>
            </a:fld>
            <a:endParaRPr lang="en-GB" dirty="0"/>
          </a:p>
        </p:txBody>
      </p:sp>
    </p:spTree>
    <p:extLst>
      <p:ext uri="{BB962C8B-B14F-4D97-AF65-F5344CB8AC3E}">
        <p14:creationId xmlns:p14="http://schemas.microsoft.com/office/powerpoint/2010/main" val="73051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427CB9-A511-4273-97FD-4720F6214BFA}" type="slidenum">
              <a:rPr lang="en-GB" smtClean="0"/>
              <a:pPr/>
              <a:t>1</a:t>
            </a:fld>
            <a:endParaRPr lang="en-GB" dirty="0"/>
          </a:p>
        </p:txBody>
      </p:sp>
    </p:spTree>
    <p:extLst>
      <p:ext uri="{BB962C8B-B14F-4D97-AF65-F5344CB8AC3E}">
        <p14:creationId xmlns:p14="http://schemas.microsoft.com/office/powerpoint/2010/main" val="2582380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427CB9-A511-4273-97FD-4720F6214BFA}" type="slidenum">
              <a:rPr lang="en-GB" smtClean="0"/>
              <a:pPr/>
              <a:t>2</a:t>
            </a:fld>
            <a:endParaRPr lang="en-GB" dirty="0"/>
          </a:p>
        </p:txBody>
      </p:sp>
    </p:spTree>
    <p:extLst>
      <p:ext uri="{BB962C8B-B14F-4D97-AF65-F5344CB8AC3E}">
        <p14:creationId xmlns:p14="http://schemas.microsoft.com/office/powerpoint/2010/main" val="2007415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a:t>AOSD – Aspect Oriented Software Development</a:t>
            </a:r>
          </a:p>
          <a:p>
            <a:endParaRPr lang="en-GB" sz="2000" dirty="0"/>
          </a:p>
          <a:p>
            <a:r>
              <a:rPr lang="en-GB" sz="2000" dirty="0"/>
              <a:t>SE – Software Engineering</a:t>
            </a:r>
          </a:p>
          <a:p>
            <a:endParaRPr lang="en-GB" sz="2000" dirty="0"/>
          </a:p>
          <a:p>
            <a:r>
              <a:rPr lang="en-GB" sz="2000" dirty="0"/>
              <a:t>OOP – Object-Oriented Programming</a:t>
            </a:r>
          </a:p>
        </p:txBody>
      </p:sp>
      <p:sp>
        <p:nvSpPr>
          <p:cNvPr id="4" name="Slide Number Placeholder 3"/>
          <p:cNvSpPr>
            <a:spLocks noGrp="1"/>
          </p:cNvSpPr>
          <p:nvPr>
            <p:ph type="sldNum" sz="quarter" idx="10"/>
          </p:nvPr>
        </p:nvSpPr>
        <p:spPr/>
        <p:txBody>
          <a:bodyPr/>
          <a:lstStyle/>
          <a:p>
            <a:fld id="{85427CB9-A511-4273-97FD-4720F6214BFA}" type="slidenum">
              <a:rPr lang="en-GB" smtClean="0"/>
              <a:pPr/>
              <a:t>3</a:t>
            </a:fld>
            <a:endParaRPr lang="en-GB" dirty="0"/>
          </a:p>
        </p:txBody>
      </p:sp>
    </p:spTree>
    <p:extLst>
      <p:ext uri="{BB962C8B-B14F-4D97-AF65-F5344CB8AC3E}">
        <p14:creationId xmlns:p14="http://schemas.microsoft.com/office/powerpoint/2010/main" val="264909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427CB9-A511-4273-97FD-4720F6214BFA}" type="slidenum">
              <a:rPr lang="en-GB" smtClean="0"/>
              <a:pPr/>
              <a:t>8</a:t>
            </a:fld>
            <a:endParaRPr lang="en-GB" dirty="0"/>
          </a:p>
        </p:txBody>
      </p:sp>
    </p:spTree>
    <p:extLst>
      <p:ext uri="{BB962C8B-B14F-4D97-AF65-F5344CB8AC3E}">
        <p14:creationId xmlns:p14="http://schemas.microsoft.com/office/powerpoint/2010/main" val="3360415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D9D2B3-0718-4C5F-864D-472571A58463}" type="datetime1">
              <a:rPr lang="en-GB" smtClean="0"/>
              <a:pPr/>
              <a:t>16/08/2017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154930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2E9E67-97ED-4B57-ABAC-A6D882F3CC53}" type="datetime1">
              <a:rPr lang="en-GB" smtClean="0"/>
              <a:pPr/>
              <a:t>16/08/2017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14096374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12E9E67-97ED-4B57-ABAC-A6D882F3CC53}" type="datetime1">
              <a:rPr lang="en-GB" smtClean="0"/>
              <a:pPr/>
              <a:t>16/08/2017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302671566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12E9E67-97ED-4B57-ABAC-A6D882F3CC53}" type="datetime1">
              <a:rPr lang="en-GB" smtClean="0"/>
              <a:pPr/>
              <a:t>16/08/2017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9CF80A0-0497-48FA-8AC9-242BA02ED20B}" type="slidenum">
              <a:rPr lang="en-GB" smtClean="0"/>
              <a:pPr/>
              <a:t>‹#›</a:t>
            </a:fld>
            <a:endParaRPr lang="en-GB"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3678331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2E9E67-97ED-4B57-ABAC-A6D882F3CC53}" type="datetime1">
              <a:rPr lang="en-GB" smtClean="0"/>
              <a:pPr/>
              <a:t>16/08/2017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426394900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2E9E67-97ED-4B57-ABAC-A6D882F3CC53}" type="datetime1">
              <a:rPr lang="en-GB" smtClean="0"/>
              <a:pPr/>
              <a:t>16/08/2017</a:t>
            </a:fld>
            <a:endParaRPr lang="en-GB" dirty="0"/>
          </a:p>
        </p:txBody>
      </p:sp>
      <p:sp>
        <p:nvSpPr>
          <p:cNvPr id="4"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202139262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2E9E67-97ED-4B57-ABAC-A6D882F3CC53}" type="datetime1">
              <a:rPr lang="en-GB" smtClean="0"/>
              <a:pPr/>
              <a:t>16/08/2017</a:t>
            </a:fld>
            <a:endParaRPr lang="en-GB" dirty="0"/>
          </a:p>
        </p:txBody>
      </p:sp>
      <p:sp>
        <p:nvSpPr>
          <p:cNvPr id="4"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107242070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748095-2CBE-4B42-A910-31D6A0133CAA}" type="datetime1">
              <a:rPr lang="en-GB" smtClean="0"/>
              <a:pPr/>
              <a:t>16/08/2017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266074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064E2C-C3AF-4B6D-A5EF-72B94A78BCD1}" type="datetime1">
              <a:rPr lang="en-GB" smtClean="0"/>
              <a:pPr/>
              <a:t>16/08/2017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4064076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3F53A85-6B05-42D5-B2C7-6B6D4DA1E26D}" type="datetime1">
              <a:rPr lang="en-GB" smtClean="0"/>
              <a:pPr/>
              <a:t>16/08/2017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96578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9181E5-EF43-48F6-8D4D-0D741EAF7010}" type="datetime1">
              <a:rPr lang="en-GB" smtClean="0"/>
              <a:pPr/>
              <a:t>16/08/2017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311716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74A817-3F9F-4912-A177-B71717F4B4F7}" type="datetime1">
              <a:rPr lang="en-GB" smtClean="0"/>
              <a:pPr/>
              <a:t>16/08/2017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4074277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A8E7B8-9992-4DD4-9862-81425B7F384B}" type="datetime1">
              <a:rPr lang="en-GB" smtClean="0"/>
              <a:pPr/>
              <a:t>16/08/2017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3026263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FAC1C22-695B-45A1-ADE9-7287451C2C30}" type="datetime1">
              <a:rPr lang="en-GB" smtClean="0"/>
              <a:pPr/>
              <a:t>16/08/2017</a:t>
            </a:fld>
            <a:endParaRPr lang="en-GB" dirty="0"/>
          </a:p>
        </p:txBody>
      </p:sp>
      <p:sp>
        <p:nvSpPr>
          <p:cNvPr id="5" name="Footer Placeholder 3"/>
          <p:cNvSpPr>
            <a:spLocks noGrp="1"/>
          </p:cNvSpPr>
          <p:nvPr>
            <p:ph type="ftr" sz="quarter" idx="11"/>
          </p:nvPr>
        </p:nvSpPr>
        <p:spPr/>
        <p:txBody>
          <a:bodyPr/>
          <a:lstStyle/>
          <a:p>
            <a:endParaRPr lang="en-GB" dirty="0"/>
          </a:p>
        </p:txBody>
      </p:sp>
      <p:sp>
        <p:nvSpPr>
          <p:cNvPr id="6" name="Slide Number Placeholder 4"/>
          <p:cNvSpPr>
            <a:spLocks noGrp="1"/>
          </p:cNvSpPr>
          <p:nvPr>
            <p:ph type="sldNum" sz="quarter" idx="12"/>
          </p:nvPr>
        </p:nvSpPr>
        <p:spPr/>
        <p:txBody>
          <a:body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220230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4C70548-F13F-4775-BED5-9273AF61FC7B}" type="datetime1">
              <a:rPr lang="en-GB" smtClean="0"/>
              <a:pPr/>
              <a:t>16/08/2017</a:t>
            </a:fld>
            <a:endParaRPr lang="en-GB" dirty="0"/>
          </a:p>
        </p:txBody>
      </p:sp>
      <p:sp>
        <p:nvSpPr>
          <p:cNvPr id="5" name="Footer Placeholder 2"/>
          <p:cNvSpPr>
            <a:spLocks noGrp="1"/>
          </p:cNvSpPr>
          <p:nvPr>
            <p:ph type="ftr" sz="quarter" idx="11"/>
          </p:nvPr>
        </p:nvSpPr>
        <p:spPr/>
        <p:txBody>
          <a:bodyPr/>
          <a:lstStyle/>
          <a:p>
            <a:endParaRPr lang="en-GB" dirty="0"/>
          </a:p>
        </p:txBody>
      </p:sp>
      <p:sp>
        <p:nvSpPr>
          <p:cNvPr id="6" name="Slide Number Placeholder 3"/>
          <p:cNvSpPr>
            <a:spLocks noGrp="1"/>
          </p:cNvSpPr>
          <p:nvPr>
            <p:ph type="sldNum" sz="quarter" idx="12"/>
          </p:nvPr>
        </p:nvSpPr>
        <p:spPr/>
        <p:txBody>
          <a:body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266366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A0D31E0-0E7F-429A-ABDF-C662F5937F88}" type="datetime1">
              <a:rPr lang="en-GB" smtClean="0"/>
              <a:pPr/>
              <a:t>16/08/2017</a:t>
            </a:fld>
            <a:endParaRPr lang="en-GB" dirty="0"/>
          </a:p>
        </p:txBody>
      </p:sp>
      <p:sp>
        <p:nvSpPr>
          <p:cNvPr id="5" name="Footer Placeholder 5"/>
          <p:cNvSpPr>
            <a:spLocks noGrp="1"/>
          </p:cNvSpPr>
          <p:nvPr>
            <p:ph type="ftr" sz="quarter" idx="11"/>
          </p:nvPr>
        </p:nvSpPr>
        <p:spPr/>
        <p:txBody>
          <a:bodyPr/>
          <a:lstStyle/>
          <a:p>
            <a:endParaRPr lang="en-GB" dirty="0"/>
          </a:p>
        </p:txBody>
      </p:sp>
      <p:sp>
        <p:nvSpPr>
          <p:cNvPr id="6" name="Slide Number Placeholder 6"/>
          <p:cNvSpPr>
            <a:spLocks noGrp="1"/>
          </p:cNvSpPr>
          <p:nvPr>
            <p:ph type="sldNum" sz="quarter" idx="12"/>
          </p:nvPr>
        </p:nvSpPr>
        <p:spPr/>
        <p:txBody>
          <a:body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776732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30FD797-32C0-4DBD-AE16-0F7E0E8525B0}" type="datetime1">
              <a:rPr lang="en-GB" smtClean="0"/>
              <a:pPr/>
              <a:t>16/08/2017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132794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12E9E67-97ED-4B57-ABAC-A6D882F3CC53}" type="datetime1">
              <a:rPr lang="en-GB" smtClean="0"/>
              <a:pPr/>
              <a:t>16/08/2017</a:t>
            </a:fld>
            <a:endParaRPr lang="en-GB"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9CF80A0-0497-48FA-8AC9-242BA02ED20B}" type="slidenum">
              <a:rPr lang="en-GB" smtClean="0"/>
              <a:pPr/>
              <a:t>‹#›</a:t>
            </a:fld>
            <a:endParaRPr lang="en-GB" dirty="0"/>
          </a:p>
        </p:txBody>
      </p:sp>
    </p:spTree>
    <p:extLst>
      <p:ext uri="{BB962C8B-B14F-4D97-AF65-F5344CB8AC3E}">
        <p14:creationId xmlns:p14="http://schemas.microsoft.com/office/powerpoint/2010/main" val="130130139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3050" y="1124744"/>
            <a:ext cx="8710950" cy="2808312"/>
          </a:xfrm>
        </p:spPr>
        <p:txBody>
          <a:bodyPr/>
          <a:lstStyle/>
          <a:p>
            <a:pPr algn="ctr"/>
            <a:r>
              <a:rPr lang="en-GB" dirty="0" smtClean="0"/>
              <a:t>Spring MVC</a:t>
            </a:r>
            <a:endParaRPr lang="en-GB" dirty="0"/>
          </a:p>
        </p:txBody>
      </p:sp>
      <p:sp>
        <p:nvSpPr>
          <p:cNvPr id="3" name="Subtitle 2"/>
          <p:cNvSpPr>
            <a:spLocks noGrp="1"/>
          </p:cNvSpPr>
          <p:nvPr>
            <p:ph type="subTitle" idx="1"/>
          </p:nvPr>
        </p:nvSpPr>
        <p:spPr>
          <a:xfrm>
            <a:off x="433050" y="8037512"/>
            <a:ext cx="6480048" cy="504056"/>
          </a:xfrm>
        </p:spPr>
        <p:txBody>
          <a:bodyPr/>
          <a:lstStyle/>
          <a:p>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328" y="0"/>
            <a:ext cx="1619672" cy="1150505"/>
          </a:xfrm>
          <a:prstGeom prst="rect">
            <a:avLst/>
          </a:prstGeom>
        </p:spPr>
      </p:pic>
    </p:spTree>
    <p:extLst>
      <p:ext uri="{BB962C8B-B14F-4D97-AF65-F5344CB8AC3E}">
        <p14:creationId xmlns:p14="http://schemas.microsoft.com/office/powerpoint/2010/main" val="4027135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springmvc-servlet.xml</a:t>
            </a:r>
            <a:endParaRPr lang="en-IN" b="1" u="sng" dirty="0"/>
          </a:p>
        </p:txBody>
      </p:sp>
      <p:sp>
        <p:nvSpPr>
          <p:cNvPr id="3" name="Content Placeholder 2"/>
          <p:cNvSpPr>
            <a:spLocks noGrp="1"/>
          </p:cNvSpPr>
          <p:nvPr>
            <p:ph idx="1"/>
          </p:nvPr>
        </p:nvSpPr>
        <p:spPr>
          <a:xfrm>
            <a:off x="484710" y="1340769"/>
            <a:ext cx="7054644" cy="4907638"/>
          </a:xfrm>
        </p:spPr>
        <p:txBody>
          <a:bodyPr>
            <a:normAutofit fontScale="85000" lnSpcReduction="10000"/>
          </a:bodyPr>
          <a:lstStyle/>
          <a:p>
            <a:pPr marL="0" indent="0">
              <a:buNone/>
            </a:pPr>
            <a:r>
              <a:rPr lang="en-IN" dirty="0"/>
              <a:t>&lt;context:component-scan base-package=</a:t>
            </a:r>
            <a:r>
              <a:rPr lang="en-IN" i="1" dirty="0"/>
              <a:t>"com.hcl"&gt;&lt;/context:component-scan&gt;</a:t>
            </a:r>
          </a:p>
          <a:p>
            <a:pPr marL="0" indent="0">
              <a:buNone/>
            </a:pPr>
            <a:r>
              <a:rPr lang="en-IN" dirty="0"/>
              <a:t>&lt;bean class=</a:t>
            </a:r>
            <a:r>
              <a:rPr lang="en-IN" i="1" dirty="0"/>
              <a:t>"org.springframework.web.servlet.view.InternalResourceViewResolver"&gt;</a:t>
            </a:r>
          </a:p>
          <a:p>
            <a:pPr marL="0" indent="0">
              <a:buNone/>
            </a:pPr>
            <a:r>
              <a:rPr lang="en-IN" dirty="0"/>
              <a:t>&lt;property name=</a:t>
            </a:r>
            <a:r>
              <a:rPr lang="en-IN" i="1" dirty="0"/>
              <a:t>"prefix" value="/WEB-INF/jsp/"&gt;&lt;/property&gt;</a:t>
            </a:r>
          </a:p>
          <a:p>
            <a:pPr marL="0" indent="0">
              <a:buNone/>
            </a:pPr>
            <a:r>
              <a:rPr lang="en-IN" dirty="0"/>
              <a:t>&lt;property name=</a:t>
            </a:r>
            <a:r>
              <a:rPr lang="en-IN" i="1" dirty="0"/>
              <a:t>"suffix" value=".jsp"&gt;&lt;/property&gt;</a:t>
            </a:r>
          </a:p>
          <a:p>
            <a:pPr marL="0" indent="0">
              <a:buNone/>
            </a:pPr>
            <a:r>
              <a:rPr lang="en-IN" dirty="0" smtClean="0"/>
              <a:t>&lt;/bean&gt;</a:t>
            </a:r>
          </a:p>
          <a:p>
            <a:pPr marL="0" indent="0">
              <a:buNone/>
            </a:pPr>
            <a:endParaRPr lang="en-IN" dirty="0"/>
          </a:p>
          <a:p>
            <a:pPr marL="0" indent="0">
              <a:buNone/>
            </a:pPr>
            <a:r>
              <a:rPr lang="en-IN" sz="2400" dirty="0"/>
              <a:t>Define a simple view resolver that looks for JSPs that match a given view name in the director /</a:t>
            </a:r>
            <a:r>
              <a:rPr lang="en-IN" sz="2400" dirty="0" smtClean="0"/>
              <a:t>WEB-INF/jsp</a:t>
            </a:r>
          </a:p>
          <a:p>
            <a:pPr marL="0" indent="0">
              <a:buNone/>
            </a:pPr>
            <a:endParaRPr lang="en-IN" sz="2400" dirty="0" smtClean="0"/>
          </a:p>
          <a:p>
            <a:pPr marL="0" indent="0">
              <a:buNone/>
            </a:pPr>
            <a:r>
              <a:rPr lang="en-IN" sz="2400" dirty="0" smtClean="0"/>
              <a:t>Base package : Tell </a:t>
            </a:r>
            <a:r>
              <a:rPr lang="en-IN" sz="2400" dirty="0"/>
              <a:t>Spring where to automatically detect controllers</a:t>
            </a:r>
          </a:p>
          <a:p>
            <a:pPr marL="0" indent="0">
              <a:buNone/>
            </a:pPr>
            <a:endParaRPr lang="en-IN" sz="2400" dirty="0"/>
          </a:p>
        </p:txBody>
      </p:sp>
      <p:sp>
        <p:nvSpPr>
          <p:cNvPr id="4" name="Slide Number Placeholder 3"/>
          <p:cNvSpPr>
            <a:spLocks noGrp="1"/>
          </p:cNvSpPr>
          <p:nvPr>
            <p:ph type="sldNum" sz="quarter" idx="12"/>
          </p:nvPr>
        </p:nvSpPr>
        <p:spPr/>
        <p:txBody>
          <a:bodyPr/>
          <a:lstStyle/>
          <a:p>
            <a:fld id="{B9CF80A0-0497-48FA-8AC9-242BA02ED20B}" type="slidenum">
              <a:rPr lang="en-GB" smtClean="0"/>
              <a:pPr/>
              <a:t>10</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0"/>
            <a:ext cx="1619672" cy="1150505"/>
          </a:xfrm>
          <a:prstGeom prst="rect">
            <a:avLst/>
          </a:prstGeom>
        </p:spPr>
      </p:pic>
    </p:spTree>
    <p:extLst>
      <p:ext uri="{BB962C8B-B14F-4D97-AF65-F5344CB8AC3E}">
        <p14:creationId xmlns:p14="http://schemas.microsoft.com/office/powerpoint/2010/main" val="223955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7704" y="2708920"/>
            <a:ext cx="5631650" cy="3539486"/>
          </a:xfrm>
        </p:spPr>
        <p:txBody>
          <a:bodyPr>
            <a:normAutofit/>
          </a:bodyPr>
          <a:lstStyle/>
          <a:p>
            <a:pPr marL="0" indent="0">
              <a:buNone/>
            </a:pPr>
            <a:r>
              <a:rPr lang="en-IN" sz="4800" dirty="0" smtClean="0">
                <a:latin typeface="Times New Roman" panose="02020603050405020304" pitchFamily="18" charset="0"/>
                <a:cs typeface="Times New Roman" panose="02020603050405020304" pitchFamily="18" charset="0"/>
              </a:rPr>
              <a:t>Example Programm</a:t>
            </a:r>
            <a:endParaRPr lang="en-IN" sz="4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9CF80A0-0497-48FA-8AC9-242BA02ED20B}" type="slidenum">
              <a:rPr lang="en-GB" smtClean="0"/>
              <a:pPr/>
              <a:t>11</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0"/>
            <a:ext cx="1619672" cy="1150505"/>
          </a:xfrm>
          <a:prstGeom prst="rect">
            <a:avLst/>
          </a:prstGeom>
        </p:spPr>
      </p:pic>
    </p:spTree>
    <p:extLst>
      <p:ext uri="{BB962C8B-B14F-4D97-AF65-F5344CB8AC3E}">
        <p14:creationId xmlns:p14="http://schemas.microsoft.com/office/powerpoint/2010/main" val="462441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u="sng" dirty="0" smtClean="0"/>
              <a:t>HelloWorldController.java</a:t>
            </a:r>
            <a:endParaRPr lang="en-IN" sz="3600" b="1" u="sng" dirty="0"/>
          </a:p>
        </p:txBody>
      </p:sp>
      <p:sp>
        <p:nvSpPr>
          <p:cNvPr id="3" name="Content Placeholder 2"/>
          <p:cNvSpPr>
            <a:spLocks noGrp="1"/>
          </p:cNvSpPr>
          <p:nvPr>
            <p:ph idx="1"/>
          </p:nvPr>
        </p:nvSpPr>
        <p:spPr>
          <a:xfrm>
            <a:off x="484710" y="1063423"/>
            <a:ext cx="7054644" cy="6182001"/>
          </a:xfrm>
        </p:spPr>
        <p:txBody>
          <a:bodyPr>
            <a:normAutofit fontScale="70000" lnSpcReduction="20000"/>
          </a:bodyPr>
          <a:lstStyle/>
          <a:p>
            <a:pPr marL="0" indent="0">
              <a:buNone/>
            </a:pPr>
            <a:r>
              <a:rPr lang="en-IN" dirty="0"/>
              <a:t>package com.hcl;</a:t>
            </a:r>
          </a:p>
          <a:p>
            <a:pPr marL="0" indent="0">
              <a:buNone/>
            </a:pPr>
            <a:endParaRPr lang="en-IN" dirty="0"/>
          </a:p>
          <a:p>
            <a:pPr marL="0" indent="0">
              <a:buNone/>
            </a:pPr>
            <a:r>
              <a:rPr lang="en-IN" dirty="0"/>
              <a:t>import org.springframework.stereotype.Controller;</a:t>
            </a:r>
          </a:p>
          <a:p>
            <a:pPr marL="0" indent="0">
              <a:buNone/>
            </a:pPr>
            <a:r>
              <a:rPr lang="en-IN" dirty="0"/>
              <a:t>import org.springframework.web.bind.annotation.RequestMapping;</a:t>
            </a:r>
          </a:p>
          <a:p>
            <a:pPr marL="0" indent="0">
              <a:buNone/>
            </a:pPr>
            <a:r>
              <a:rPr lang="en-IN" dirty="0"/>
              <a:t>import org.springframework.web.servlet.ModelAndView;</a:t>
            </a:r>
          </a:p>
          <a:p>
            <a:pPr marL="0" indent="0">
              <a:buNone/>
            </a:pPr>
            <a:endParaRPr lang="en-IN" dirty="0"/>
          </a:p>
          <a:p>
            <a:pPr marL="0" indent="0">
              <a:buNone/>
            </a:pPr>
            <a:r>
              <a:rPr lang="en-IN" dirty="0"/>
              <a:t>@Controller     //controller annotation to make class as controller</a:t>
            </a:r>
          </a:p>
          <a:p>
            <a:pPr marL="0" indent="0">
              <a:buNone/>
            </a:pPr>
            <a:r>
              <a:rPr lang="en-IN" dirty="0"/>
              <a:t>public class HelloWorldController </a:t>
            </a:r>
          </a:p>
          <a:p>
            <a:pPr marL="0" indent="0">
              <a:buNone/>
            </a:pPr>
            <a:r>
              <a:rPr lang="en-IN" dirty="0"/>
              <a:t>{</a:t>
            </a:r>
          </a:p>
          <a:p>
            <a:pPr marL="0" indent="0">
              <a:buNone/>
            </a:pPr>
            <a:endParaRPr lang="en-IN" dirty="0"/>
          </a:p>
          <a:p>
            <a:pPr marL="0" indent="0">
              <a:buNone/>
            </a:pPr>
            <a:r>
              <a:rPr lang="en-IN" dirty="0"/>
              <a:t>	@RequestMapping("/hello")  //request mapping annotation to map the particular resource</a:t>
            </a:r>
          </a:p>
          <a:p>
            <a:pPr marL="0" indent="0">
              <a:buNone/>
            </a:pPr>
            <a:r>
              <a:rPr lang="en-IN" dirty="0"/>
              <a:t>	public ModelAndView helloWorld()</a:t>
            </a:r>
          </a:p>
          <a:p>
            <a:pPr marL="0" indent="0">
              <a:buNone/>
            </a:pPr>
            <a:r>
              <a:rPr lang="en-IN" dirty="0"/>
              <a:t>	{</a:t>
            </a:r>
          </a:p>
          <a:p>
            <a:pPr marL="0" indent="0">
              <a:buNone/>
            </a:pPr>
            <a:r>
              <a:rPr lang="en-IN" dirty="0"/>
              <a:t>		String message="Hello Spring MVC how r u";  //message variable to store message</a:t>
            </a:r>
          </a:p>
          <a:p>
            <a:pPr marL="0" indent="0">
              <a:buNone/>
            </a:pPr>
            <a:r>
              <a:rPr lang="en-IN" dirty="0"/>
              <a:t>		return new ModelAndView("hellopage","message",message);</a:t>
            </a:r>
          </a:p>
          <a:p>
            <a:pPr marL="0" indent="0">
              <a:buNone/>
            </a:pPr>
            <a:r>
              <a:rPr lang="en-IN" dirty="0"/>
              <a:t>		//ModelandView class to identify particular view page</a:t>
            </a:r>
          </a:p>
          <a:p>
            <a:pPr marL="0" indent="0">
              <a:buNone/>
            </a:pPr>
            <a:r>
              <a:rPr lang="en-IN" dirty="0"/>
              <a:t>	}</a:t>
            </a:r>
          </a:p>
          <a:p>
            <a:pPr marL="0" indent="0">
              <a:buNone/>
            </a:pPr>
            <a:r>
              <a:rPr lang="en-IN" dirty="0"/>
              <a:t>}</a:t>
            </a:r>
          </a:p>
          <a:p>
            <a:pPr marL="0" indent="0">
              <a:buNone/>
            </a:pPr>
            <a:endParaRPr lang="en-IN" dirty="0"/>
          </a:p>
        </p:txBody>
      </p:sp>
      <p:sp>
        <p:nvSpPr>
          <p:cNvPr id="4" name="Slide Number Placeholder 3"/>
          <p:cNvSpPr>
            <a:spLocks noGrp="1"/>
          </p:cNvSpPr>
          <p:nvPr>
            <p:ph type="sldNum" sz="quarter" idx="12"/>
          </p:nvPr>
        </p:nvSpPr>
        <p:spPr/>
        <p:txBody>
          <a:bodyPr/>
          <a:lstStyle/>
          <a:p>
            <a:fld id="{B9CF80A0-0497-48FA-8AC9-242BA02ED20B}" type="slidenum">
              <a:rPr lang="en-GB" smtClean="0"/>
              <a:pPr/>
              <a:t>12</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0"/>
            <a:ext cx="1619672" cy="1150505"/>
          </a:xfrm>
          <a:prstGeom prst="rect">
            <a:avLst/>
          </a:prstGeom>
        </p:spPr>
      </p:pic>
    </p:spTree>
    <p:extLst>
      <p:ext uri="{BB962C8B-B14F-4D97-AF65-F5344CB8AC3E}">
        <p14:creationId xmlns:p14="http://schemas.microsoft.com/office/powerpoint/2010/main" val="735889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9392"/>
            <a:ext cx="7216562" cy="1008112"/>
          </a:xfrm>
        </p:spPr>
        <p:txBody>
          <a:bodyPr/>
          <a:lstStyle/>
          <a:p>
            <a:r>
              <a:rPr lang="en-IN" sz="4000" b="1" u="sng" dirty="0" smtClean="0"/>
              <a:t>Springmvc-servlet.xml</a:t>
            </a:r>
            <a:endParaRPr lang="en-IN" sz="4000" b="1" u="sng" dirty="0"/>
          </a:p>
        </p:txBody>
      </p:sp>
      <p:sp>
        <p:nvSpPr>
          <p:cNvPr id="3" name="Content Placeholder 2"/>
          <p:cNvSpPr>
            <a:spLocks noGrp="1"/>
          </p:cNvSpPr>
          <p:nvPr>
            <p:ph idx="1"/>
          </p:nvPr>
        </p:nvSpPr>
        <p:spPr>
          <a:xfrm>
            <a:off x="323528" y="764704"/>
            <a:ext cx="7215826" cy="6264696"/>
          </a:xfrm>
        </p:spPr>
        <p:txBody>
          <a:bodyPr>
            <a:normAutofit fontScale="70000" lnSpcReduction="20000"/>
          </a:bodyPr>
          <a:lstStyle/>
          <a:p>
            <a:pPr marL="0" indent="0">
              <a:buNone/>
            </a:pPr>
            <a:r>
              <a:rPr lang="en-IN" dirty="0"/>
              <a:t>&lt;?xml version=</a:t>
            </a:r>
            <a:r>
              <a:rPr lang="en-IN" i="1" dirty="0"/>
              <a:t>"1.0" encoding="UTF-8"?&gt;  </a:t>
            </a:r>
          </a:p>
          <a:p>
            <a:pPr marL="0" indent="0">
              <a:buNone/>
            </a:pPr>
            <a:r>
              <a:rPr lang="en-IN" dirty="0"/>
              <a:t>&lt;beans xmlns=</a:t>
            </a:r>
            <a:r>
              <a:rPr lang="en-IN" i="1" dirty="0"/>
              <a:t>"http://www.springframework.org/schema/beans"  </a:t>
            </a:r>
          </a:p>
          <a:p>
            <a:pPr marL="0" indent="0">
              <a:buNone/>
            </a:pPr>
            <a:r>
              <a:rPr lang="en-IN" dirty="0"/>
              <a:t>    xmlns:xsi=</a:t>
            </a:r>
            <a:r>
              <a:rPr lang="en-IN" i="1" dirty="0"/>
              <a:t>"http://www.w3.org/2001/XMLSchema-instance"  </a:t>
            </a:r>
          </a:p>
          <a:p>
            <a:pPr marL="0" indent="0">
              <a:buNone/>
            </a:pPr>
            <a:r>
              <a:rPr lang="en-IN" dirty="0"/>
              <a:t>    xmlns:p=</a:t>
            </a:r>
            <a:r>
              <a:rPr lang="en-IN" i="1" dirty="0"/>
              <a:t>"http://www.springframework.org/schema/p"  </a:t>
            </a:r>
          </a:p>
          <a:p>
            <a:pPr marL="0" indent="0">
              <a:buNone/>
            </a:pPr>
            <a:r>
              <a:rPr lang="en-IN" dirty="0"/>
              <a:t>    xmlns:context=</a:t>
            </a:r>
            <a:r>
              <a:rPr lang="en-IN" i="1" dirty="0"/>
              <a:t>"http://www.springframework.org/schema/context"  </a:t>
            </a:r>
          </a:p>
          <a:p>
            <a:pPr marL="0" indent="0">
              <a:buNone/>
            </a:pPr>
            <a:r>
              <a:rPr lang="en-IN" dirty="0"/>
              <a:t>    xsi:schemaLocation=</a:t>
            </a:r>
            <a:r>
              <a:rPr lang="en-IN" i="1" dirty="0"/>
              <a:t>"http://www.springframework.org/schema/beans  </a:t>
            </a:r>
          </a:p>
          <a:p>
            <a:pPr marL="0" indent="0">
              <a:buNone/>
            </a:pPr>
            <a:r>
              <a:rPr lang="en-IN" i="1" dirty="0"/>
              <a:t>http://www.springframework.org/schema/beans/spring-beans-3.0.xsd  </a:t>
            </a:r>
          </a:p>
          <a:p>
            <a:pPr marL="0" indent="0">
              <a:buNone/>
            </a:pPr>
            <a:r>
              <a:rPr lang="en-IN" i="1" dirty="0"/>
              <a:t>http://www.springframework.org/schema/context  </a:t>
            </a:r>
          </a:p>
          <a:p>
            <a:pPr marL="0" indent="0">
              <a:buNone/>
            </a:pPr>
            <a:r>
              <a:rPr lang="en-IN" i="1" dirty="0"/>
              <a:t>http://www.springframework.org/schema/context/spring-context-3.0.xsd"&gt;  </a:t>
            </a:r>
          </a:p>
          <a:p>
            <a:endParaRPr lang="en-IN" dirty="0"/>
          </a:p>
          <a:p>
            <a:pPr marL="0" indent="0">
              <a:buNone/>
            </a:pPr>
            <a:r>
              <a:rPr lang="en-IN" dirty="0"/>
              <a:t>  &lt;!--  Tell Spring where to automatically detect controllers </a:t>
            </a:r>
            <a:r>
              <a:rPr lang="en-IN" dirty="0" smtClean="0"/>
              <a:t>--&gt;</a:t>
            </a:r>
          </a:p>
          <a:p>
            <a:pPr marL="0" indent="0">
              <a:buNone/>
            </a:pPr>
            <a:r>
              <a:rPr lang="en-IN" dirty="0" smtClean="0"/>
              <a:t>   &lt;ontext:component-scan </a:t>
            </a:r>
            <a:r>
              <a:rPr lang="en-IN" dirty="0"/>
              <a:t>base-package=</a:t>
            </a:r>
            <a:r>
              <a:rPr lang="en-IN" i="1" dirty="0"/>
              <a:t>"com.hcl"&gt;&lt;/context:component-scan&gt;</a:t>
            </a:r>
          </a:p>
          <a:p>
            <a:pPr marL="0" indent="0">
              <a:buNone/>
            </a:pPr>
            <a:r>
              <a:rPr lang="en-IN" dirty="0"/>
              <a:t>&lt;bean class=</a:t>
            </a:r>
            <a:r>
              <a:rPr lang="en-IN" i="1" dirty="0"/>
              <a:t>"org.springframework.web.servlet.view.InternalResourceViewResolver"&gt;</a:t>
            </a:r>
          </a:p>
          <a:p>
            <a:pPr marL="0" indent="0">
              <a:buNone/>
            </a:pPr>
            <a:r>
              <a:rPr lang="en-IN" dirty="0"/>
              <a:t>&lt;!-- Defining the ViewResolver --&gt;</a:t>
            </a:r>
          </a:p>
          <a:p>
            <a:pPr marL="0" indent="0">
              <a:buNone/>
            </a:pPr>
            <a:r>
              <a:rPr lang="en-IN" dirty="0" smtClean="0"/>
              <a:t>&lt;</a:t>
            </a:r>
            <a:r>
              <a:rPr lang="en-IN" dirty="0"/>
              <a:t>property name=</a:t>
            </a:r>
            <a:r>
              <a:rPr lang="en-IN" i="1" dirty="0"/>
              <a:t>"prefix" value="/WEB-INF/jsp/"&gt;&lt;/property&gt;</a:t>
            </a:r>
          </a:p>
          <a:p>
            <a:pPr marL="0" indent="0">
              <a:buNone/>
            </a:pPr>
            <a:r>
              <a:rPr lang="en-IN" dirty="0"/>
              <a:t>&lt;property name=</a:t>
            </a:r>
            <a:r>
              <a:rPr lang="en-IN" i="1" dirty="0"/>
              <a:t>"suffix" value=".jsp"&gt;&lt;/property&gt;</a:t>
            </a:r>
          </a:p>
          <a:p>
            <a:pPr marL="0" indent="0">
              <a:buNone/>
            </a:pPr>
            <a:r>
              <a:rPr lang="en-IN" dirty="0"/>
              <a:t>&lt;/bean&gt;</a:t>
            </a:r>
          </a:p>
          <a:p>
            <a:pPr marL="0" indent="0">
              <a:buNone/>
            </a:pPr>
            <a:r>
              <a:rPr lang="en-IN" dirty="0" smtClean="0"/>
              <a:t>&lt;/</a:t>
            </a:r>
            <a:r>
              <a:rPr lang="en-IN" dirty="0"/>
              <a:t>beans&gt;</a:t>
            </a:r>
            <a:endParaRPr lang="en-IN" dirty="0"/>
          </a:p>
        </p:txBody>
      </p:sp>
      <p:sp>
        <p:nvSpPr>
          <p:cNvPr id="4" name="Slide Number Placeholder 3"/>
          <p:cNvSpPr>
            <a:spLocks noGrp="1"/>
          </p:cNvSpPr>
          <p:nvPr>
            <p:ph type="sldNum" sz="quarter" idx="12"/>
          </p:nvPr>
        </p:nvSpPr>
        <p:spPr/>
        <p:txBody>
          <a:bodyPr/>
          <a:lstStyle/>
          <a:p>
            <a:fld id="{B9CF80A0-0497-48FA-8AC9-242BA02ED20B}" type="slidenum">
              <a:rPr lang="en-GB" smtClean="0"/>
              <a:pPr/>
              <a:t>13</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0"/>
            <a:ext cx="1619672" cy="1150505"/>
          </a:xfrm>
          <a:prstGeom prst="rect">
            <a:avLst/>
          </a:prstGeom>
        </p:spPr>
      </p:pic>
    </p:spTree>
    <p:extLst>
      <p:ext uri="{BB962C8B-B14F-4D97-AF65-F5344CB8AC3E}">
        <p14:creationId xmlns:p14="http://schemas.microsoft.com/office/powerpoint/2010/main" val="3801637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0"/>
            <a:ext cx="7055380" cy="1063423"/>
          </a:xfrm>
        </p:spPr>
        <p:txBody>
          <a:bodyPr/>
          <a:lstStyle/>
          <a:p>
            <a:r>
              <a:rPr lang="en-IN" sz="4000" b="1" u="sng" dirty="0" smtClean="0"/>
              <a:t>Web.xml</a:t>
            </a:r>
            <a:endParaRPr lang="en-IN" sz="4000" b="1" u="sng" dirty="0"/>
          </a:p>
        </p:txBody>
      </p:sp>
      <p:sp>
        <p:nvSpPr>
          <p:cNvPr id="3" name="Content Placeholder 2"/>
          <p:cNvSpPr>
            <a:spLocks noGrp="1"/>
          </p:cNvSpPr>
          <p:nvPr>
            <p:ph idx="1"/>
          </p:nvPr>
        </p:nvSpPr>
        <p:spPr>
          <a:xfrm>
            <a:off x="484710" y="836712"/>
            <a:ext cx="7054644" cy="5904655"/>
          </a:xfrm>
        </p:spPr>
        <p:txBody>
          <a:bodyPr>
            <a:normAutofit fontScale="85000" lnSpcReduction="10000"/>
          </a:bodyPr>
          <a:lstStyle/>
          <a:p>
            <a:pPr marL="0" indent="0">
              <a:buNone/>
            </a:pPr>
            <a:r>
              <a:rPr lang="en-IN" dirty="0"/>
              <a:t>&lt;?xml version=</a:t>
            </a:r>
            <a:r>
              <a:rPr lang="en-IN" i="1" dirty="0"/>
              <a:t>"1.0" encoding="UTF-8"?&gt;</a:t>
            </a:r>
          </a:p>
          <a:p>
            <a:pPr marL="0" indent="0">
              <a:buNone/>
            </a:pPr>
            <a:r>
              <a:rPr lang="en-IN" dirty="0"/>
              <a:t>&lt;web-app xmlns:xsi=</a:t>
            </a:r>
            <a:r>
              <a:rPr lang="en-IN" i="1" dirty="0"/>
              <a:t>"http://www.w3.org/2001/XMLSchema-instance" xmlns="http://java.sun.com/xml/ns/javaee" xsi:schemaLocation="http://java.sun.com/xml/ns/javaee http://java.sun.com/xml/ns/javaee/web-app_3_0.xsd" id="WebApp_ID" version="3.0"&gt;</a:t>
            </a:r>
          </a:p>
          <a:p>
            <a:pPr marL="0" indent="0">
              <a:buNone/>
            </a:pPr>
            <a:r>
              <a:rPr lang="en-IN" dirty="0"/>
              <a:t>  &lt;servlet&gt;</a:t>
            </a:r>
          </a:p>
          <a:p>
            <a:pPr marL="0" indent="0">
              <a:buNone/>
            </a:pPr>
            <a:r>
              <a:rPr lang="en-IN" dirty="0"/>
              <a:t>  &lt;servlet-name&gt;</a:t>
            </a:r>
            <a:r>
              <a:rPr lang="en-IN" u="sng" dirty="0"/>
              <a:t>springmvc&lt;/servlet-name&gt;</a:t>
            </a:r>
          </a:p>
          <a:p>
            <a:pPr marL="0" indent="0">
              <a:buNone/>
            </a:pPr>
            <a:r>
              <a:rPr lang="en-IN" dirty="0"/>
              <a:t>  &lt;servlet-class&gt;org.springframework.web.servlet.DispatcherServlet&lt;/servlet-class&gt;</a:t>
            </a:r>
          </a:p>
          <a:p>
            <a:pPr marL="0" indent="0">
              <a:buNone/>
            </a:pPr>
            <a:r>
              <a:rPr lang="en-IN" dirty="0"/>
              <a:t>  &lt;/servlet&gt;</a:t>
            </a:r>
          </a:p>
          <a:p>
            <a:pPr marL="0" indent="0">
              <a:buNone/>
            </a:pPr>
            <a:r>
              <a:rPr lang="en-IN" dirty="0"/>
              <a:t> &lt;!--  Defining a DispatureServlet to handle all the request --&gt;</a:t>
            </a:r>
          </a:p>
          <a:p>
            <a:pPr marL="0" indent="0">
              <a:buNone/>
            </a:pPr>
            <a:r>
              <a:rPr lang="en-IN" dirty="0"/>
              <a:t>  &lt;servlet-mapping&gt;</a:t>
            </a:r>
          </a:p>
          <a:p>
            <a:pPr marL="0" indent="0">
              <a:buNone/>
            </a:pPr>
            <a:r>
              <a:rPr lang="en-IN" dirty="0"/>
              <a:t>  &lt;servlet-name&gt;</a:t>
            </a:r>
            <a:r>
              <a:rPr lang="en-IN" u="sng" dirty="0"/>
              <a:t>springmvc&lt;/servlet-name&gt;</a:t>
            </a:r>
          </a:p>
          <a:p>
            <a:pPr marL="0" indent="0">
              <a:buNone/>
            </a:pPr>
            <a:r>
              <a:rPr lang="en-IN" dirty="0"/>
              <a:t>  &lt;url-pattern&gt;/&lt;/url-pattern&gt;</a:t>
            </a:r>
          </a:p>
          <a:p>
            <a:pPr marL="0" indent="0">
              <a:buNone/>
            </a:pPr>
            <a:r>
              <a:rPr lang="en-IN" dirty="0"/>
              <a:t>  &lt;/servlet-mapping&gt;</a:t>
            </a:r>
          </a:p>
          <a:p>
            <a:pPr marL="0" indent="0">
              <a:buNone/>
            </a:pPr>
            <a:r>
              <a:rPr lang="en-IN" dirty="0"/>
              <a:t>&lt;/web-app&gt;</a:t>
            </a:r>
            <a:endParaRPr lang="en-IN" dirty="0"/>
          </a:p>
        </p:txBody>
      </p:sp>
      <p:sp>
        <p:nvSpPr>
          <p:cNvPr id="4" name="Slide Number Placeholder 3"/>
          <p:cNvSpPr>
            <a:spLocks noGrp="1"/>
          </p:cNvSpPr>
          <p:nvPr>
            <p:ph type="sldNum" sz="quarter" idx="12"/>
          </p:nvPr>
        </p:nvSpPr>
        <p:spPr/>
        <p:txBody>
          <a:bodyPr/>
          <a:lstStyle/>
          <a:p>
            <a:fld id="{B9CF80A0-0497-48FA-8AC9-242BA02ED20B}" type="slidenum">
              <a:rPr lang="en-GB" smtClean="0"/>
              <a:pPr/>
              <a:t>14</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0"/>
            <a:ext cx="1619672" cy="1150505"/>
          </a:xfrm>
          <a:prstGeom prst="rect">
            <a:avLst/>
          </a:prstGeom>
        </p:spPr>
      </p:pic>
    </p:spTree>
    <p:extLst>
      <p:ext uri="{BB962C8B-B14F-4D97-AF65-F5344CB8AC3E}">
        <p14:creationId xmlns:p14="http://schemas.microsoft.com/office/powerpoint/2010/main" val="69375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u="sng" dirty="0" smtClean="0"/>
              <a:t>WEB-INF/jsp/hellopage.jsp</a:t>
            </a:r>
            <a:endParaRPr lang="en-IN" sz="3600" b="1" u="sng" dirty="0"/>
          </a:p>
        </p:txBody>
      </p:sp>
      <p:sp>
        <p:nvSpPr>
          <p:cNvPr id="3" name="Content Placeholder 2"/>
          <p:cNvSpPr>
            <a:spLocks noGrp="1"/>
          </p:cNvSpPr>
          <p:nvPr>
            <p:ph idx="1"/>
          </p:nvPr>
        </p:nvSpPr>
        <p:spPr>
          <a:xfrm>
            <a:off x="484710" y="1063423"/>
            <a:ext cx="7054644" cy="5533929"/>
          </a:xfrm>
        </p:spPr>
        <p:txBody>
          <a:bodyPr>
            <a:normAutofit fontScale="92500" lnSpcReduction="10000"/>
          </a:bodyPr>
          <a:lstStyle/>
          <a:p>
            <a:pPr marL="0" indent="0">
              <a:buNone/>
            </a:pPr>
            <a:r>
              <a:rPr lang="fr-FR" dirty="0"/>
              <a:t>&lt;%@ page language=</a:t>
            </a:r>
            <a:r>
              <a:rPr lang="fr-FR" i="1" dirty="0"/>
              <a:t>"java" contentType="text/html; charset=ISO-8859-1"</a:t>
            </a:r>
          </a:p>
          <a:p>
            <a:pPr marL="0" indent="0">
              <a:buNone/>
            </a:pPr>
            <a:r>
              <a:rPr lang="en-IN" dirty="0"/>
              <a:t>    pageEncoding=</a:t>
            </a:r>
            <a:r>
              <a:rPr lang="en-IN" i="1" dirty="0"/>
              <a:t>"ISO-8859-1"%&gt;</a:t>
            </a:r>
          </a:p>
          <a:p>
            <a:pPr marL="0" indent="0">
              <a:buNone/>
            </a:pPr>
            <a:r>
              <a:rPr lang="en-IN" dirty="0"/>
              <a:t>&lt;!DOCTYPE html PUBLIC "-//W3C//DTD HTML 4.01 Transitional//EN" "http://www.w3.org/TR/html4/loose.dtd"&gt;</a:t>
            </a:r>
          </a:p>
          <a:p>
            <a:pPr marL="0" indent="0">
              <a:buNone/>
            </a:pPr>
            <a:r>
              <a:rPr lang="en-IN" dirty="0"/>
              <a:t>&lt;html&gt;</a:t>
            </a:r>
          </a:p>
          <a:p>
            <a:pPr marL="0" indent="0">
              <a:buNone/>
            </a:pPr>
            <a:r>
              <a:rPr lang="en-IN" dirty="0"/>
              <a:t>&lt;head&gt;</a:t>
            </a:r>
          </a:p>
          <a:p>
            <a:pPr marL="0" indent="0">
              <a:buNone/>
            </a:pPr>
            <a:r>
              <a:rPr lang="en-IN" dirty="0"/>
              <a:t>&lt;meta http-equiv=</a:t>
            </a:r>
            <a:r>
              <a:rPr lang="en-IN" i="1" dirty="0"/>
              <a:t>"Content-Type" content="text/html; charset=ISO-8859-1"&gt;</a:t>
            </a:r>
          </a:p>
          <a:p>
            <a:pPr marL="0" indent="0">
              <a:buNone/>
            </a:pPr>
            <a:r>
              <a:rPr lang="en-IN" dirty="0"/>
              <a:t>&lt;title&gt;Insert title here&lt;/title&gt;</a:t>
            </a:r>
          </a:p>
          <a:p>
            <a:pPr marL="0" indent="0">
              <a:buNone/>
            </a:pPr>
            <a:r>
              <a:rPr lang="en-IN" dirty="0"/>
              <a:t>&lt;/head&gt;</a:t>
            </a:r>
          </a:p>
          <a:p>
            <a:pPr marL="0" indent="0">
              <a:buNone/>
            </a:pPr>
            <a:r>
              <a:rPr lang="en-IN" dirty="0"/>
              <a:t>&lt;body&gt;</a:t>
            </a:r>
          </a:p>
          <a:p>
            <a:pPr marL="0" indent="0">
              <a:buNone/>
            </a:pPr>
            <a:r>
              <a:rPr lang="en-IN" dirty="0"/>
              <a:t>Message: ${message}  &lt;!-- //printing the message --&gt;</a:t>
            </a:r>
          </a:p>
          <a:p>
            <a:pPr marL="0" indent="0">
              <a:buNone/>
            </a:pPr>
            <a:r>
              <a:rPr lang="en-IN" dirty="0"/>
              <a:t>&lt;/body&gt;</a:t>
            </a:r>
          </a:p>
          <a:p>
            <a:pPr marL="0" indent="0">
              <a:buNone/>
            </a:pPr>
            <a:r>
              <a:rPr lang="en-IN" dirty="0"/>
              <a:t>&lt;/html&gt;</a:t>
            </a:r>
            <a:endParaRPr lang="en-IN" dirty="0"/>
          </a:p>
        </p:txBody>
      </p:sp>
      <p:sp>
        <p:nvSpPr>
          <p:cNvPr id="4" name="Slide Number Placeholder 3"/>
          <p:cNvSpPr>
            <a:spLocks noGrp="1"/>
          </p:cNvSpPr>
          <p:nvPr>
            <p:ph type="sldNum" sz="quarter" idx="12"/>
          </p:nvPr>
        </p:nvSpPr>
        <p:spPr/>
        <p:txBody>
          <a:bodyPr/>
          <a:lstStyle/>
          <a:p>
            <a:fld id="{B9CF80A0-0497-48FA-8AC9-242BA02ED20B}" type="slidenum">
              <a:rPr lang="en-GB" smtClean="0"/>
              <a:pPr/>
              <a:t>15</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0"/>
            <a:ext cx="1619672" cy="1150505"/>
          </a:xfrm>
          <a:prstGeom prst="rect">
            <a:avLst/>
          </a:prstGeom>
        </p:spPr>
      </p:pic>
    </p:spTree>
    <p:extLst>
      <p:ext uri="{BB962C8B-B14F-4D97-AF65-F5344CB8AC3E}">
        <p14:creationId xmlns:p14="http://schemas.microsoft.com/office/powerpoint/2010/main" val="157911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u="sng" dirty="0" smtClean="0"/>
              <a:t>WebContent/index.jsp</a:t>
            </a:r>
            <a:endParaRPr lang="en-IN" sz="3600" b="1" u="sng" dirty="0"/>
          </a:p>
        </p:txBody>
      </p:sp>
      <p:sp>
        <p:nvSpPr>
          <p:cNvPr id="3" name="Content Placeholder 2"/>
          <p:cNvSpPr>
            <a:spLocks noGrp="1"/>
          </p:cNvSpPr>
          <p:nvPr>
            <p:ph idx="1"/>
          </p:nvPr>
        </p:nvSpPr>
        <p:spPr>
          <a:xfrm>
            <a:off x="484710" y="1164442"/>
            <a:ext cx="7910534" cy="5504917"/>
          </a:xfrm>
        </p:spPr>
        <p:txBody>
          <a:bodyPr>
            <a:normAutofit fontScale="92500" lnSpcReduction="20000"/>
          </a:bodyPr>
          <a:lstStyle/>
          <a:p>
            <a:pPr marL="0" indent="0">
              <a:buNone/>
            </a:pPr>
            <a:r>
              <a:rPr lang="fr-FR" dirty="0"/>
              <a:t>&lt;%@ page language=</a:t>
            </a:r>
            <a:r>
              <a:rPr lang="fr-FR" i="1" dirty="0"/>
              <a:t>"java" contentType="text/html; charset=ISO-8859-1"</a:t>
            </a:r>
          </a:p>
          <a:p>
            <a:pPr marL="0" indent="0">
              <a:buNone/>
            </a:pPr>
            <a:r>
              <a:rPr lang="en-IN" dirty="0"/>
              <a:t>    pageEncoding=</a:t>
            </a:r>
            <a:r>
              <a:rPr lang="en-IN" i="1" dirty="0"/>
              <a:t>"ISO-8859-1"%&gt;</a:t>
            </a:r>
          </a:p>
          <a:p>
            <a:pPr marL="0" indent="0">
              <a:buNone/>
            </a:pPr>
            <a:r>
              <a:rPr lang="en-IN" dirty="0"/>
              <a:t>&lt;!DOCTYPE html PUBLIC "-//W3C//DTD HTML 4.01 Transitional//EN" "http://www.w3.org/TR/html4/loose.dtd"&gt;</a:t>
            </a:r>
          </a:p>
          <a:p>
            <a:pPr marL="0" indent="0">
              <a:buNone/>
            </a:pPr>
            <a:r>
              <a:rPr lang="en-IN" dirty="0"/>
              <a:t>&lt;html&gt;</a:t>
            </a:r>
          </a:p>
          <a:p>
            <a:pPr marL="0" indent="0">
              <a:buNone/>
            </a:pPr>
            <a:r>
              <a:rPr lang="en-IN" dirty="0"/>
              <a:t>&lt;head&gt;</a:t>
            </a:r>
          </a:p>
          <a:p>
            <a:pPr marL="0" indent="0">
              <a:buNone/>
            </a:pPr>
            <a:r>
              <a:rPr lang="en-IN" dirty="0"/>
              <a:t>&lt;meta http-equiv=</a:t>
            </a:r>
            <a:r>
              <a:rPr lang="en-IN" i="1" dirty="0"/>
              <a:t>"Content-Type" content="text/html; charset=ISO-8859-1"&gt;</a:t>
            </a:r>
          </a:p>
          <a:p>
            <a:pPr marL="0" indent="0">
              <a:buNone/>
            </a:pPr>
            <a:r>
              <a:rPr lang="en-IN" dirty="0"/>
              <a:t>&lt;title&gt;Insert title here&lt;/title&gt;</a:t>
            </a:r>
          </a:p>
          <a:p>
            <a:pPr marL="0" indent="0">
              <a:buNone/>
            </a:pPr>
            <a:r>
              <a:rPr lang="en-IN" dirty="0"/>
              <a:t>&lt;/head&gt;</a:t>
            </a:r>
          </a:p>
          <a:p>
            <a:pPr marL="0" indent="0">
              <a:buNone/>
            </a:pPr>
            <a:r>
              <a:rPr lang="en-IN" dirty="0"/>
              <a:t>&lt;body&gt;</a:t>
            </a:r>
          </a:p>
          <a:p>
            <a:pPr marL="0" indent="0">
              <a:buNone/>
            </a:pPr>
            <a:r>
              <a:rPr lang="en-IN" dirty="0" smtClean="0"/>
              <a:t>&lt;</a:t>
            </a:r>
            <a:r>
              <a:rPr lang="en-IN" dirty="0"/>
              <a:t>a href=</a:t>
            </a:r>
            <a:r>
              <a:rPr lang="en-IN" i="1" dirty="0"/>
              <a:t>"hello.html"&gt;Click Here&lt;/a&gt;</a:t>
            </a:r>
          </a:p>
          <a:p>
            <a:pPr marL="0" indent="0">
              <a:buNone/>
            </a:pPr>
            <a:r>
              <a:rPr lang="en-IN" dirty="0"/>
              <a:t>   &lt;!--  When we click on clickHere we will go to controller --&gt;</a:t>
            </a:r>
          </a:p>
          <a:p>
            <a:pPr marL="0" indent="0">
              <a:buNone/>
            </a:pPr>
            <a:r>
              <a:rPr lang="en-IN" dirty="0"/>
              <a:t>&lt;/body&gt;</a:t>
            </a:r>
          </a:p>
          <a:p>
            <a:pPr marL="0" indent="0">
              <a:buNone/>
            </a:pPr>
            <a:r>
              <a:rPr lang="en-IN" dirty="0"/>
              <a:t>&lt;/html&gt;</a:t>
            </a:r>
            <a:endParaRPr lang="en-IN" dirty="0"/>
          </a:p>
        </p:txBody>
      </p:sp>
      <p:sp>
        <p:nvSpPr>
          <p:cNvPr id="4" name="Slide Number Placeholder 3"/>
          <p:cNvSpPr>
            <a:spLocks noGrp="1"/>
          </p:cNvSpPr>
          <p:nvPr>
            <p:ph type="sldNum" sz="quarter" idx="12"/>
          </p:nvPr>
        </p:nvSpPr>
        <p:spPr/>
        <p:txBody>
          <a:bodyPr/>
          <a:lstStyle/>
          <a:p>
            <a:fld id="{B9CF80A0-0497-48FA-8AC9-242BA02ED20B}" type="slidenum">
              <a:rPr lang="en-GB" smtClean="0"/>
              <a:pPr/>
              <a:t>16</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0"/>
            <a:ext cx="1619672" cy="1150505"/>
          </a:xfrm>
          <a:prstGeom prst="rect">
            <a:avLst/>
          </a:prstGeom>
        </p:spPr>
      </p:pic>
    </p:spTree>
    <p:extLst>
      <p:ext uri="{BB962C8B-B14F-4D97-AF65-F5344CB8AC3E}">
        <p14:creationId xmlns:p14="http://schemas.microsoft.com/office/powerpoint/2010/main" val="546399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a:t>What's Spring MVC?</a:t>
            </a:r>
            <a:endParaRPr lang="en-GB" sz="4000" b="1" u="sng" dirty="0"/>
          </a:p>
        </p:txBody>
      </p:sp>
      <p:sp>
        <p:nvSpPr>
          <p:cNvPr id="3" name="Content Placeholder 2"/>
          <p:cNvSpPr>
            <a:spLocks noGrp="1"/>
          </p:cNvSpPr>
          <p:nvPr>
            <p:ph idx="1"/>
          </p:nvPr>
        </p:nvSpPr>
        <p:spPr>
          <a:xfrm>
            <a:off x="484710" y="1412777"/>
            <a:ext cx="7054644" cy="4835630"/>
          </a:xfrm>
        </p:spPr>
        <p:txBody>
          <a:bodyPr>
            <a:normAutofit fontScale="70000" lnSpcReduction="20000"/>
          </a:bodyPr>
          <a:lstStyle/>
          <a:p>
            <a:pPr>
              <a:lnSpc>
                <a:spcPct val="200000"/>
              </a:lnSpc>
            </a:pPr>
            <a:r>
              <a:rPr lang="en-IN" sz="3200" dirty="0"/>
              <a:t>A model-view-controller framework for Java web application </a:t>
            </a:r>
            <a:endParaRPr lang="en-IN" sz="3200" dirty="0" smtClean="0"/>
          </a:p>
          <a:p>
            <a:pPr>
              <a:lnSpc>
                <a:spcPct val="200000"/>
              </a:lnSpc>
            </a:pPr>
            <a:r>
              <a:rPr lang="en-IN" sz="3200" dirty="0" smtClean="0"/>
              <a:t>Made </a:t>
            </a:r>
            <a:r>
              <a:rPr lang="en-IN" sz="3200" dirty="0"/>
              <a:t>to simplify the writing and testing of Java web applications </a:t>
            </a:r>
            <a:endParaRPr lang="en-IN" sz="3200" dirty="0" smtClean="0"/>
          </a:p>
          <a:p>
            <a:pPr>
              <a:lnSpc>
                <a:spcPct val="200000"/>
              </a:lnSpc>
            </a:pPr>
            <a:r>
              <a:rPr lang="en-IN" sz="3200" dirty="0" smtClean="0"/>
              <a:t>Fully </a:t>
            </a:r>
            <a:r>
              <a:rPr lang="en-IN" sz="3200" dirty="0"/>
              <a:t>integrates with the Spring dependency injection (Inversion of Control) </a:t>
            </a:r>
            <a:r>
              <a:rPr lang="en-IN" sz="3200" dirty="0" smtClean="0"/>
              <a:t>framework</a:t>
            </a:r>
          </a:p>
          <a:p>
            <a:pPr>
              <a:lnSpc>
                <a:spcPct val="200000"/>
              </a:lnSpc>
            </a:pPr>
            <a:r>
              <a:rPr lang="en-IN" sz="3200" dirty="0" smtClean="0"/>
              <a:t> </a:t>
            </a:r>
            <a:r>
              <a:rPr lang="en-IN" sz="3200" dirty="0"/>
              <a:t>Open </a:t>
            </a:r>
            <a:r>
              <a:rPr lang="en-IN" sz="3200" dirty="0" smtClean="0"/>
              <a:t>Source</a:t>
            </a:r>
            <a:endParaRPr lang="en-GB" sz="3200" dirty="0"/>
          </a:p>
        </p:txBody>
      </p:sp>
      <p:sp>
        <p:nvSpPr>
          <p:cNvPr id="4" name="Slide Number Placeholder 3"/>
          <p:cNvSpPr>
            <a:spLocks noGrp="1"/>
          </p:cNvSpPr>
          <p:nvPr>
            <p:ph type="sldNum" sz="quarter" idx="12"/>
          </p:nvPr>
        </p:nvSpPr>
        <p:spPr/>
        <p:txBody>
          <a:bodyPr/>
          <a:lstStyle/>
          <a:p>
            <a:fld id="{B9CF80A0-0497-48FA-8AC9-242BA02ED20B}" type="slidenum">
              <a:rPr lang="en-GB" smtClean="0"/>
              <a:pPr/>
              <a:t>2</a:t>
            </a:fld>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328" y="0"/>
            <a:ext cx="1619672" cy="1150505"/>
          </a:xfrm>
          <a:prstGeom prst="rect">
            <a:avLst/>
          </a:prstGeom>
        </p:spPr>
      </p:pic>
    </p:spTree>
    <p:extLst>
      <p:ext uri="{BB962C8B-B14F-4D97-AF65-F5344CB8AC3E}">
        <p14:creationId xmlns:p14="http://schemas.microsoft.com/office/powerpoint/2010/main" val="402306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700" y="295737"/>
            <a:ext cx="6711654" cy="5952670"/>
          </a:xfrm>
        </p:spPr>
        <p:txBody>
          <a:bodyPr>
            <a:normAutofit/>
          </a:bodyPr>
          <a:lstStyle/>
          <a:p>
            <a:pPr>
              <a:spcAft>
                <a:spcPts val="1200"/>
              </a:spcAft>
            </a:pPr>
            <a:r>
              <a:rPr lang="en-IN" sz="2800" dirty="0"/>
              <a:t>Spring is a framework that helps you to "wire" different components together. </a:t>
            </a:r>
            <a:endParaRPr lang="en-IN" sz="2800" dirty="0" smtClean="0"/>
          </a:p>
          <a:p>
            <a:pPr>
              <a:spcAft>
                <a:spcPts val="1200"/>
              </a:spcAft>
            </a:pPr>
            <a:r>
              <a:rPr lang="en-IN" sz="2800" dirty="0" smtClean="0"/>
              <a:t>It </a:t>
            </a:r>
            <a:r>
              <a:rPr lang="en-IN" sz="2800" dirty="0"/>
              <a:t>is most useful in cases where you have a lot of components and you might decide to combine them in different ways, or wish to make it easy to swap out one component for another depending on different settings or environments.</a:t>
            </a:r>
            <a:endParaRPr lang="en-GB" sz="2800" dirty="0"/>
          </a:p>
        </p:txBody>
      </p:sp>
      <p:sp>
        <p:nvSpPr>
          <p:cNvPr id="4" name="Slide Number Placeholder 3"/>
          <p:cNvSpPr>
            <a:spLocks noGrp="1"/>
          </p:cNvSpPr>
          <p:nvPr>
            <p:ph type="sldNum" sz="quarter" idx="12"/>
          </p:nvPr>
        </p:nvSpPr>
        <p:spPr/>
        <p:txBody>
          <a:bodyPr/>
          <a:lstStyle/>
          <a:p>
            <a:fld id="{B9CF80A0-0497-48FA-8AC9-242BA02ED20B}" type="slidenum">
              <a:rPr lang="en-GB" smtClean="0"/>
              <a:pPr/>
              <a:t>3</a:t>
            </a:fld>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328" y="0"/>
            <a:ext cx="1619672" cy="1150505"/>
          </a:xfrm>
          <a:prstGeom prst="rect">
            <a:avLst/>
          </a:prstGeom>
        </p:spPr>
      </p:pic>
    </p:spTree>
    <p:extLst>
      <p:ext uri="{BB962C8B-B14F-4D97-AF65-F5344CB8AC3E}">
        <p14:creationId xmlns:p14="http://schemas.microsoft.com/office/powerpoint/2010/main" val="188327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b="1" u="sng" dirty="0"/>
              <a:t>MVC Framework</a:t>
            </a:r>
            <a:endParaRPr lang="en-IN" b="1" u="sng" dirty="0"/>
          </a:p>
        </p:txBody>
      </p:sp>
      <p:sp>
        <p:nvSpPr>
          <p:cNvPr id="3" name="Content Placeholder 2"/>
          <p:cNvSpPr>
            <a:spLocks noGrp="1"/>
          </p:cNvSpPr>
          <p:nvPr>
            <p:ph idx="1"/>
          </p:nvPr>
        </p:nvSpPr>
        <p:spPr>
          <a:xfrm>
            <a:off x="484710" y="1412777"/>
            <a:ext cx="7054644" cy="4835630"/>
          </a:xfrm>
        </p:spPr>
        <p:txBody>
          <a:bodyPr>
            <a:normAutofit lnSpcReduction="10000"/>
          </a:bodyPr>
          <a:lstStyle/>
          <a:p>
            <a:r>
              <a:rPr lang="en-IN" altLang="en-US" sz="2400" b="1" dirty="0"/>
              <a:t>Spring </a:t>
            </a:r>
            <a:r>
              <a:rPr lang="en-IN" altLang="en-US" sz="2400" b="1" dirty="0" smtClean="0"/>
              <a:t>MVC </a:t>
            </a:r>
            <a:r>
              <a:rPr lang="en-IN" altLang="en-US" sz="2400" dirty="0" smtClean="0"/>
              <a:t>provides </a:t>
            </a:r>
            <a:r>
              <a:rPr lang="en-IN" altLang="en-US" sz="2400" dirty="0"/>
              <a:t>an elegant solution to use MVC in spring framework by the help of DispatcherServlet.</a:t>
            </a:r>
          </a:p>
          <a:p>
            <a:r>
              <a:rPr lang="en-IN" altLang="en-US" sz="2400" dirty="0"/>
              <a:t>In Spring Web MVC, </a:t>
            </a:r>
            <a:r>
              <a:rPr lang="en-IN" altLang="en-US" sz="2400" b="1" dirty="0"/>
              <a:t>DispatcherServlet</a:t>
            </a:r>
            <a:r>
              <a:rPr lang="en-IN" altLang="en-US" sz="2400" dirty="0"/>
              <a:t> class works as the front controller. It is responsible to manage the flow of the spring mvc application.</a:t>
            </a:r>
          </a:p>
          <a:p>
            <a:r>
              <a:rPr lang="en-IN" altLang="en-US" sz="2400" dirty="0"/>
              <a:t>The </a:t>
            </a:r>
            <a:r>
              <a:rPr lang="en-IN" altLang="en-US" sz="2400" b="1" dirty="0"/>
              <a:t>@Controller</a:t>
            </a:r>
            <a:r>
              <a:rPr lang="en-IN" altLang="en-US" sz="2400" dirty="0"/>
              <a:t> annotation is used to mark the class as the controller </a:t>
            </a:r>
          </a:p>
          <a:p>
            <a:r>
              <a:rPr lang="en-IN" altLang="en-US" sz="2400" dirty="0"/>
              <a:t>The </a:t>
            </a:r>
            <a:r>
              <a:rPr lang="en-IN" altLang="en-US" sz="2400" b="1" dirty="0"/>
              <a:t>@RequestMapping</a:t>
            </a:r>
            <a:r>
              <a:rPr lang="en-IN" altLang="en-US" sz="2400" dirty="0"/>
              <a:t> annotation is used to map the request url. It is applied on the method.</a:t>
            </a:r>
          </a:p>
          <a:p>
            <a:endParaRPr lang="en-IN" dirty="0"/>
          </a:p>
        </p:txBody>
      </p:sp>
      <p:sp>
        <p:nvSpPr>
          <p:cNvPr id="4" name="Slide Number Placeholder 3"/>
          <p:cNvSpPr>
            <a:spLocks noGrp="1"/>
          </p:cNvSpPr>
          <p:nvPr>
            <p:ph type="sldNum" sz="quarter" idx="12"/>
          </p:nvPr>
        </p:nvSpPr>
        <p:spPr/>
        <p:txBody>
          <a:bodyPr/>
          <a:lstStyle/>
          <a:p>
            <a:fld id="{B9CF80A0-0497-48FA-8AC9-242BA02ED20B}" type="slidenum">
              <a:rPr lang="en-GB" smtClean="0"/>
              <a:pPr/>
              <a:t>4</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0"/>
            <a:ext cx="1619672" cy="1150505"/>
          </a:xfrm>
          <a:prstGeom prst="rect">
            <a:avLst/>
          </a:prstGeom>
        </p:spPr>
      </p:pic>
    </p:spTree>
    <p:extLst>
      <p:ext uri="{BB962C8B-B14F-4D97-AF65-F5344CB8AC3E}">
        <p14:creationId xmlns:p14="http://schemas.microsoft.com/office/powerpoint/2010/main" val="3042723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07872"/>
            <a:ext cx="8143724" cy="1400530"/>
          </a:xfrm>
        </p:spPr>
        <p:txBody>
          <a:bodyPr/>
          <a:lstStyle/>
          <a:p>
            <a:r>
              <a:rPr lang="fr-FR" altLang="en-US" sz="4000" b="1" u="sng" dirty="0"/>
              <a:t>Working Of MVC Framework</a:t>
            </a:r>
            <a:endParaRPr lang="en-IN" sz="4000" b="1" u="sng" dirty="0"/>
          </a:p>
        </p:txBody>
      </p:sp>
      <p:sp>
        <p:nvSpPr>
          <p:cNvPr id="3" name="Content Placeholder 2"/>
          <p:cNvSpPr>
            <a:spLocks noGrp="1"/>
          </p:cNvSpPr>
          <p:nvPr>
            <p:ph idx="1"/>
          </p:nvPr>
        </p:nvSpPr>
        <p:spPr>
          <a:xfrm>
            <a:off x="395536" y="1063423"/>
            <a:ext cx="8352928" cy="6182001"/>
          </a:xfrm>
        </p:spPr>
        <p:txBody>
          <a:bodyPr>
            <a:normAutofit/>
          </a:bodyPr>
          <a:lstStyle/>
          <a:p>
            <a:pPr>
              <a:buFont typeface="Wingdings" panose="05000000000000000000" pitchFamily="2" charset="2"/>
              <a:buChar char="Ø"/>
            </a:pPr>
            <a:r>
              <a:rPr lang="en-US" altLang="en-US" dirty="0" smtClean="0"/>
              <a:t>The </a:t>
            </a:r>
            <a:r>
              <a:rPr lang="en-US" altLang="en-US" dirty="0"/>
              <a:t>Spring web MVC framework provides model-view-controller architecture and ready components that can be used to develop flexible and loosely coupled web applications. The MVC pattern results in separating the different aspects of the application (input logic, business logic, and UI logic), while providing a loose coupling between these elements.</a:t>
            </a:r>
          </a:p>
          <a:p>
            <a:r>
              <a:rPr lang="en-US" altLang="en-US" dirty="0"/>
              <a:t>The </a:t>
            </a:r>
            <a:r>
              <a:rPr lang="en-US" altLang="en-US" b="1" dirty="0"/>
              <a:t>Model</a:t>
            </a:r>
            <a:r>
              <a:rPr lang="en-US" altLang="en-US" dirty="0"/>
              <a:t> encapsulates the application data and in general they will consist of POJO.</a:t>
            </a:r>
          </a:p>
          <a:p>
            <a:r>
              <a:rPr lang="en-US" altLang="en-US" dirty="0"/>
              <a:t>The </a:t>
            </a:r>
            <a:r>
              <a:rPr lang="en-US" altLang="en-US" b="1" dirty="0"/>
              <a:t>View</a:t>
            </a:r>
            <a:r>
              <a:rPr lang="en-US" altLang="en-US" dirty="0"/>
              <a:t> is responsible for rendering the model data and in general it generates HTML output that the client's browser can interpret.</a:t>
            </a:r>
          </a:p>
          <a:p>
            <a:r>
              <a:rPr lang="en-US" altLang="en-US" dirty="0"/>
              <a:t>The </a:t>
            </a:r>
            <a:r>
              <a:rPr lang="en-US" altLang="en-US" b="1" dirty="0"/>
              <a:t>Controller</a:t>
            </a:r>
            <a:r>
              <a:rPr lang="en-US" altLang="en-US" dirty="0"/>
              <a:t> is responsible for processing user requests and building appropriate model and passes it to the view for rendering.</a:t>
            </a:r>
          </a:p>
          <a:p>
            <a:endParaRPr lang="en-IN" dirty="0"/>
          </a:p>
        </p:txBody>
      </p:sp>
      <p:sp>
        <p:nvSpPr>
          <p:cNvPr id="4" name="Slide Number Placeholder 3"/>
          <p:cNvSpPr>
            <a:spLocks noGrp="1"/>
          </p:cNvSpPr>
          <p:nvPr>
            <p:ph type="sldNum" sz="quarter" idx="12"/>
          </p:nvPr>
        </p:nvSpPr>
        <p:spPr/>
        <p:txBody>
          <a:bodyPr/>
          <a:lstStyle/>
          <a:p>
            <a:fld id="{B9CF80A0-0497-48FA-8AC9-242BA02ED20B}" type="slidenum">
              <a:rPr lang="en-GB" smtClean="0"/>
              <a:pPr/>
              <a:t>5</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920" y="0"/>
            <a:ext cx="1497080" cy="1063424"/>
          </a:xfrm>
          <a:prstGeom prst="rect">
            <a:avLst/>
          </a:prstGeom>
        </p:spPr>
      </p:pic>
    </p:spTree>
    <p:extLst>
      <p:ext uri="{BB962C8B-B14F-4D97-AF65-F5344CB8AC3E}">
        <p14:creationId xmlns:p14="http://schemas.microsoft.com/office/powerpoint/2010/main" val="1384789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u="sng" dirty="0"/>
              <a:t>Dispatcher Servlet</a:t>
            </a:r>
            <a:endParaRPr lang="en-IN" b="1" u="sng" dirty="0"/>
          </a:p>
        </p:txBody>
      </p:sp>
      <p:sp>
        <p:nvSpPr>
          <p:cNvPr id="3" name="Content Placeholder 2"/>
          <p:cNvSpPr>
            <a:spLocks noGrp="1"/>
          </p:cNvSpPr>
          <p:nvPr>
            <p:ph idx="1"/>
          </p:nvPr>
        </p:nvSpPr>
        <p:spPr>
          <a:xfrm>
            <a:off x="484710" y="1196752"/>
            <a:ext cx="8191746" cy="5051655"/>
          </a:xfrm>
        </p:spPr>
        <p:txBody>
          <a:bodyPr/>
          <a:lstStyle/>
          <a:p>
            <a:r>
              <a:rPr lang="en-US" altLang="en-US" dirty="0"/>
              <a:t>The Spring Web model-view-controller (MVC) framework is designed around a </a:t>
            </a:r>
            <a:r>
              <a:rPr lang="en-US" altLang="en-US" i="1" dirty="0"/>
              <a:t>DispatcherServlet</a:t>
            </a:r>
            <a:r>
              <a:rPr lang="en-US" altLang="en-US" dirty="0"/>
              <a:t> that handles all the HTTP requests and responses. The request processing workflow of the Spring Web MVC </a:t>
            </a:r>
            <a:r>
              <a:rPr lang="en-US" altLang="en-US" i="1" dirty="0"/>
              <a:t>DispatcherServlet</a:t>
            </a:r>
            <a:r>
              <a:rPr lang="en-US" altLang="en-US" dirty="0"/>
              <a:t> is illustrated in the following diagram:</a:t>
            </a:r>
          </a:p>
          <a:p>
            <a:endParaRPr lang="en-IN" dirty="0"/>
          </a:p>
        </p:txBody>
      </p:sp>
      <p:sp>
        <p:nvSpPr>
          <p:cNvPr id="4" name="Slide Number Placeholder 3"/>
          <p:cNvSpPr>
            <a:spLocks noGrp="1"/>
          </p:cNvSpPr>
          <p:nvPr>
            <p:ph type="sldNum" sz="quarter" idx="12"/>
          </p:nvPr>
        </p:nvSpPr>
        <p:spPr/>
        <p:txBody>
          <a:bodyPr/>
          <a:lstStyle/>
          <a:p>
            <a:fld id="{B9CF80A0-0497-48FA-8AC9-242BA02ED20B}" type="slidenum">
              <a:rPr lang="en-GB" smtClean="0"/>
              <a:pPr/>
              <a:t>6</a:t>
            </a:fld>
            <a:endParaRPr lang="en-GB" dirty="0"/>
          </a:p>
        </p:txBody>
      </p:sp>
      <p:pic>
        <p:nvPicPr>
          <p:cNvPr id="5" name="Picture 2" descr="C:\Users\abc\Desktop\Cpp PPT\JanProject\Spring PPT\mv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048000"/>
            <a:ext cx="828092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328" y="0"/>
            <a:ext cx="1619672" cy="1150505"/>
          </a:xfrm>
          <a:prstGeom prst="rect">
            <a:avLst/>
          </a:prstGeom>
        </p:spPr>
      </p:pic>
    </p:spTree>
    <p:extLst>
      <p:ext uri="{BB962C8B-B14F-4D97-AF65-F5344CB8AC3E}">
        <p14:creationId xmlns:p14="http://schemas.microsoft.com/office/powerpoint/2010/main" val="1597327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95736"/>
            <a:ext cx="7215826" cy="6661655"/>
          </a:xfrm>
        </p:spPr>
        <p:txBody>
          <a:bodyPr>
            <a:normAutofit/>
          </a:bodyPr>
          <a:lstStyle/>
          <a:p>
            <a:pPr>
              <a:buFont typeface="Wingdings" panose="05000000000000000000" pitchFamily="2" charset="2"/>
              <a:buNone/>
            </a:pPr>
            <a:r>
              <a:rPr lang="en-US" altLang="en-US" dirty="0"/>
              <a:t>Following is the sequence of events corresponding to an incoming HTTP request to </a:t>
            </a:r>
            <a:r>
              <a:rPr lang="en-US" altLang="en-US" i="1" dirty="0"/>
              <a:t>DispatcherServlet</a:t>
            </a:r>
            <a:r>
              <a:rPr lang="en-US" altLang="en-US" dirty="0"/>
              <a:t>:</a:t>
            </a:r>
          </a:p>
          <a:p>
            <a:r>
              <a:rPr lang="en-US" altLang="en-US" dirty="0"/>
              <a:t>After receiving an HTTP request, </a:t>
            </a:r>
            <a:r>
              <a:rPr lang="en-US" altLang="en-US" i="1" dirty="0"/>
              <a:t>DispatcherServlet</a:t>
            </a:r>
            <a:r>
              <a:rPr lang="en-US" altLang="en-US" dirty="0"/>
              <a:t> consults the </a:t>
            </a:r>
            <a:r>
              <a:rPr lang="en-US" altLang="en-US" i="1" dirty="0"/>
              <a:t>HandlerMapping</a:t>
            </a:r>
            <a:r>
              <a:rPr lang="en-US" altLang="en-US" dirty="0"/>
              <a:t> to call the appropriate </a:t>
            </a:r>
            <a:r>
              <a:rPr lang="en-US" altLang="en-US" i="1" dirty="0"/>
              <a:t>Controller</a:t>
            </a:r>
            <a:r>
              <a:rPr lang="en-US" altLang="en-US" dirty="0"/>
              <a:t>.</a:t>
            </a:r>
          </a:p>
          <a:p>
            <a:r>
              <a:rPr lang="en-US" altLang="en-US" dirty="0"/>
              <a:t>The </a:t>
            </a:r>
            <a:r>
              <a:rPr lang="en-US" altLang="en-US" i="1" dirty="0"/>
              <a:t>Controller</a:t>
            </a:r>
            <a:r>
              <a:rPr lang="en-US" altLang="en-US" dirty="0"/>
              <a:t> takes the request and calls the appropriate service methods based on used GET or POST method. The service method will set model data based on defined business logic and returns view name to the </a:t>
            </a:r>
            <a:r>
              <a:rPr lang="en-US" altLang="en-US" i="1" dirty="0"/>
              <a:t>DispatcherServlet</a:t>
            </a:r>
            <a:r>
              <a:rPr lang="en-US" altLang="en-US" dirty="0"/>
              <a:t>.</a:t>
            </a:r>
          </a:p>
          <a:p>
            <a:r>
              <a:rPr lang="en-US" altLang="en-US" dirty="0"/>
              <a:t>The </a:t>
            </a:r>
            <a:r>
              <a:rPr lang="en-US" altLang="en-US" i="1" dirty="0"/>
              <a:t>DispatcherServlet</a:t>
            </a:r>
            <a:r>
              <a:rPr lang="en-US" altLang="en-US" dirty="0"/>
              <a:t> will take help from </a:t>
            </a:r>
            <a:r>
              <a:rPr lang="en-US" altLang="en-US" i="1" dirty="0"/>
              <a:t>ViewResolver</a:t>
            </a:r>
            <a:r>
              <a:rPr lang="en-US" altLang="en-US" dirty="0"/>
              <a:t> to pickup the defined view for the request.</a:t>
            </a:r>
          </a:p>
          <a:p>
            <a:r>
              <a:rPr lang="en-US" altLang="en-US" dirty="0"/>
              <a:t>Once view is finalized, The </a:t>
            </a:r>
            <a:r>
              <a:rPr lang="en-US" altLang="en-US" i="1" dirty="0"/>
              <a:t>DispatcherServlet</a:t>
            </a:r>
            <a:r>
              <a:rPr lang="en-US" altLang="en-US" dirty="0"/>
              <a:t> passes the model data to the view which is finally rendered on the browser.</a:t>
            </a:r>
          </a:p>
          <a:p>
            <a:endParaRPr lang="en-IN" dirty="0"/>
          </a:p>
        </p:txBody>
      </p:sp>
      <p:sp>
        <p:nvSpPr>
          <p:cNvPr id="4" name="Slide Number Placeholder 3"/>
          <p:cNvSpPr>
            <a:spLocks noGrp="1"/>
          </p:cNvSpPr>
          <p:nvPr>
            <p:ph type="sldNum" sz="quarter" idx="12"/>
          </p:nvPr>
        </p:nvSpPr>
        <p:spPr/>
        <p:txBody>
          <a:bodyPr/>
          <a:lstStyle/>
          <a:p>
            <a:fld id="{B9CF80A0-0497-48FA-8AC9-242BA02ED20B}" type="slidenum">
              <a:rPr lang="en-GB" smtClean="0"/>
              <a:pPr/>
              <a:t>7</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0"/>
            <a:ext cx="1619672" cy="1150505"/>
          </a:xfrm>
          <a:prstGeom prst="rect">
            <a:avLst/>
          </a:prstGeom>
        </p:spPr>
      </p:pic>
    </p:spTree>
    <p:extLst>
      <p:ext uri="{BB962C8B-B14F-4D97-AF65-F5344CB8AC3E}">
        <p14:creationId xmlns:p14="http://schemas.microsoft.com/office/powerpoint/2010/main" val="2214119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52718"/>
            <a:ext cx="7920880" cy="1400530"/>
          </a:xfrm>
        </p:spPr>
        <p:txBody>
          <a:bodyPr/>
          <a:lstStyle/>
          <a:p>
            <a:r>
              <a:rPr lang="en-IN" sz="3600" b="1" u="sng" dirty="0"/>
              <a:t>Defining The Dispatcher Servlet</a:t>
            </a:r>
          </a:p>
        </p:txBody>
      </p:sp>
      <p:sp>
        <p:nvSpPr>
          <p:cNvPr id="3" name="Content Placeholder 2"/>
          <p:cNvSpPr>
            <a:spLocks noGrp="1"/>
          </p:cNvSpPr>
          <p:nvPr>
            <p:ph idx="1"/>
          </p:nvPr>
        </p:nvSpPr>
        <p:spPr>
          <a:xfrm>
            <a:off x="395536" y="1268760"/>
            <a:ext cx="7143818" cy="5400599"/>
          </a:xfrm>
        </p:spPr>
        <p:txBody>
          <a:bodyPr>
            <a:normAutofit/>
          </a:bodyPr>
          <a:lstStyle/>
          <a:p>
            <a:pPr marL="0" indent="0">
              <a:buNone/>
            </a:pPr>
            <a:r>
              <a:rPr lang="en-IN" sz="1800" dirty="0"/>
              <a:t>&lt;servlet&gt;</a:t>
            </a:r>
          </a:p>
          <a:p>
            <a:pPr marL="0" indent="0">
              <a:buNone/>
            </a:pPr>
            <a:r>
              <a:rPr lang="en-IN" sz="1800" dirty="0"/>
              <a:t>  &lt;servlet-name&gt;</a:t>
            </a:r>
            <a:r>
              <a:rPr lang="en-IN" sz="1800" u="sng" dirty="0"/>
              <a:t>springmvc&lt;/servlet-name&gt;</a:t>
            </a:r>
          </a:p>
          <a:p>
            <a:pPr marL="0" indent="0">
              <a:buNone/>
            </a:pPr>
            <a:r>
              <a:rPr lang="en-IN" sz="1800" dirty="0"/>
              <a:t>  &lt;servlet-class&gt;org.springframework.web.servlet.DispatcherServlet&lt;/servlet-class&gt;</a:t>
            </a:r>
          </a:p>
          <a:p>
            <a:pPr marL="0" indent="0">
              <a:buNone/>
            </a:pPr>
            <a:r>
              <a:rPr lang="en-IN" sz="1800" dirty="0" smtClean="0"/>
              <a:t> </a:t>
            </a:r>
            <a:r>
              <a:rPr lang="en-IN" sz="1800" dirty="0"/>
              <a:t>&lt;/servlet&gt;</a:t>
            </a:r>
          </a:p>
          <a:p>
            <a:pPr marL="0" indent="0">
              <a:buNone/>
            </a:pPr>
            <a:r>
              <a:rPr lang="en-IN" sz="1800" dirty="0"/>
              <a:t>  </a:t>
            </a:r>
            <a:r>
              <a:rPr lang="en-IN" sz="1800" dirty="0" smtClean="0"/>
              <a:t> </a:t>
            </a:r>
            <a:r>
              <a:rPr lang="en-IN" sz="1800" dirty="0"/>
              <a:t>&lt;servlet-mapping&gt;</a:t>
            </a:r>
          </a:p>
          <a:p>
            <a:pPr marL="0" indent="0">
              <a:buNone/>
            </a:pPr>
            <a:r>
              <a:rPr lang="en-IN" sz="1800" dirty="0"/>
              <a:t>  &lt;servlet-name&gt;</a:t>
            </a:r>
            <a:r>
              <a:rPr lang="en-IN" sz="1800" u="sng" dirty="0"/>
              <a:t>springmvc&lt;/servlet-name&gt;</a:t>
            </a:r>
          </a:p>
          <a:p>
            <a:pPr marL="0" indent="0">
              <a:buNone/>
            </a:pPr>
            <a:r>
              <a:rPr lang="en-IN" sz="1800" dirty="0"/>
              <a:t>  &lt;url-pattern&gt;/&lt;/url-pattern&gt;</a:t>
            </a:r>
          </a:p>
          <a:p>
            <a:pPr marL="0" indent="0">
              <a:buNone/>
            </a:pPr>
            <a:r>
              <a:rPr lang="en-IN" sz="1800" dirty="0"/>
              <a:t>  </a:t>
            </a:r>
            <a:r>
              <a:rPr lang="en-IN" sz="1800" dirty="0" smtClean="0"/>
              <a:t>&lt;/servlet-mapping&gt;</a:t>
            </a:r>
          </a:p>
          <a:p>
            <a:pPr marL="0" indent="0">
              <a:buNone/>
            </a:pPr>
            <a:endParaRPr lang="en-IN" sz="1800" dirty="0"/>
          </a:p>
          <a:p>
            <a:pPr marL="0" indent="0">
              <a:buNone/>
            </a:pPr>
            <a:r>
              <a:rPr lang="en-IN" dirty="0"/>
              <a:t>Defining a Dispatcher Servlet named "</a:t>
            </a:r>
            <a:r>
              <a:rPr lang="en-IN" dirty="0" smtClean="0"/>
              <a:t>springmvc" </a:t>
            </a:r>
            <a:r>
              <a:rPr lang="en-IN" dirty="0"/>
              <a:t>that will intercept all urls to this web application</a:t>
            </a:r>
          </a:p>
        </p:txBody>
      </p:sp>
      <p:sp>
        <p:nvSpPr>
          <p:cNvPr id="4" name="Slide Number Placeholder 3"/>
          <p:cNvSpPr>
            <a:spLocks noGrp="1"/>
          </p:cNvSpPr>
          <p:nvPr>
            <p:ph type="sldNum" sz="quarter" idx="12"/>
          </p:nvPr>
        </p:nvSpPr>
        <p:spPr/>
        <p:txBody>
          <a:bodyPr/>
          <a:lstStyle/>
          <a:p>
            <a:fld id="{B9CF80A0-0497-48FA-8AC9-242BA02ED20B}" type="slidenum">
              <a:rPr lang="en-GB" smtClean="0"/>
              <a:pPr/>
              <a:t>8</a:t>
            </a:fld>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328" y="0"/>
            <a:ext cx="1619672" cy="1150505"/>
          </a:xfrm>
          <a:prstGeom prst="rect">
            <a:avLst/>
          </a:prstGeom>
        </p:spPr>
      </p:pic>
    </p:spTree>
    <p:extLst>
      <p:ext uri="{BB962C8B-B14F-4D97-AF65-F5344CB8AC3E}">
        <p14:creationId xmlns:p14="http://schemas.microsoft.com/office/powerpoint/2010/main" val="2005751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Spring Configuration</a:t>
            </a:r>
          </a:p>
        </p:txBody>
      </p:sp>
      <p:sp>
        <p:nvSpPr>
          <p:cNvPr id="3" name="Content Placeholder 2"/>
          <p:cNvSpPr>
            <a:spLocks noGrp="1"/>
          </p:cNvSpPr>
          <p:nvPr>
            <p:ph idx="1"/>
          </p:nvPr>
        </p:nvSpPr>
        <p:spPr>
          <a:xfrm>
            <a:off x="611560" y="1412777"/>
            <a:ext cx="6927794" cy="4835630"/>
          </a:xfrm>
        </p:spPr>
        <p:txBody>
          <a:bodyPr>
            <a:normAutofit/>
          </a:bodyPr>
          <a:lstStyle/>
          <a:p>
            <a:r>
              <a:rPr lang="en-IN" sz="2800" dirty="0"/>
              <a:t>By default Spring looks for a servletname - servlet.xml file in /WEB-INF </a:t>
            </a:r>
            <a:endParaRPr lang="en-IN" sz="2800" dirty="0" smtClean="0"/>
          </a:p>
          <a:p>
            <a:endParaRPr lang="en-IN" sz="2800" dirty="0"/>
          </a:p>
          <a:p>
            <a:r>
              <a:rPr lang="en-IN" sz="2800" dirty="0" smtClean="0"/>
              <a:t>For </a:t>
            </a:r>
            <a:r>
              <a:rPr lang="en-IN" sz="2800" dirty="0"/>
              <a:t>the previous example we would need to create a file in /WEB-INF named </a:t>
            </a:r>
            <a:r>
              <a:rPr lang="en-IN" sz="2800" dirty="0" smtClean="0"/>
              <a:t>springmvc-servlet</a:t>
            </a:r>
            <a:r>
              <a:rPr lang="en-IN" sz="2800" dirty="0"/>
              <a:t>. </a:t>
            </a:r>
            <a:r>
              <a:rPr lang="en-IN" sz="2800" dirty="0" smtClean="0"/>
              <a:t>xml</a:t>
            </a:r>
            <a:endParaRPr lang="en-IN" sz="2800" dirty="0"/>
          </a:p>
        </p:txBody>
      </p:sp>
      <p:sp>
        <p:nvSpPr>
          <p:cNvPr id="4" name="Slide Number Placeholder 3"/>
          <p:cNvSpPr>
            <a:spLocks noGrp="1"/>
          </p:cNvSpPr>
          <p:nvPr>
            <p:ph type="sldNum" sz="quarter" idx="12"/>
          </p:nvPr>
        </p:nvSpPr>
        <p:spPr/>
        <p:txBody>
          <a:bodyPr/>
          <a:lstStyle/>
          <a:p>
            <a:fld id="{B9CF80A0-0497-48FA-8AC9-242BA02ED20B}" type="slidenum">
              <a:rPr lang="en-GB" smtClean="0"/>
              <a:pPr/>
              <a:t>9</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0"/>
            <a:ext cx="1619672" cy="1150505"/>
          </a:xfrm>
          <a:prstGeom prst="rect">
            <a:avLst/>
          </a:prstGeom>
        </p:spPr>
      </p:pic>
    </p:spTree>
    <p:extLst>
      <p:ext uri="{BB962C8B-B14F-4D97-AF65-F5344CB8AC3E}">
        <p14:creationId xmlns:p14="http://schemas.microsoft.com/office/powerpoint/2010/main" val="9126430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2254</TotalTime>
  <Words>834</Words>
  <Application>Microsoft Office PowerPoint</Application>
  <PresentationFormat>On-screen Show (4:3)</PresentationFormat>
  <Paragraphs>153</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Ion</vt:lpstr>
      <vt:lpstr>Spring MVC</vt:lpstr>
      <vt:lpstr>What's Spring MVC?</vt:lpstr>
      <vt:lpstr>PowerPoint Presentation</vt:lpstr>
      <vt:lpstr>MVC Framework</vt:lpstr>
      <vt:lpstr>Working Of MVC Framework</vt:lpstr>
      <vt:lpstr>Dispatcher Servlet</vt:lpstr>
      <vt:lpstr>PowerPoint Presentation</vt:lpstr>
      <vt:lpstr>Defining The Dispatcher Servlet</vt:lpstr>
      <vt:lpstr>Spring Configuration</vt:lpstr>
      <vt:lpstr>springmvc-servlet.xml</vt:lpstr>
      <vt:lpstr>PowerPoint Presentation</vt:lpstr>
      <vt:lpstr>HelloWorldController.java</vt:lpstr>
      <vt:lpstr>Springmvc-servlet.xml</vt:lpstr>
      <vt:lpstr>Web.xml</vt:lpstr>
      <vt:lpstr>WEB-INF/jsp/hellopage.jsp</vt:lpstr>
      <vt:lpstr>WebContent/index.jsp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Aspect-Oriented Programming</dc:title>
  <dc:creator>Rodger Oates</dc:creator>
  <cp:lastModifiedBy>Chodi Bindu</cp:lastModifiedBy>
  <cp:revision>42</cp:revision>
  <cp:lastPrinted>2010-03-22T14:09:43Z</cp:lastPrinted>
  <dcterms:created xsi:type="dcterms:W3CDTF">2010-03-21T12:06:07Z</dcterms:created>
  <dcterms:modified xsi:type="dcterms:W3CDTF">2017-08-17T10:12:39Z</dcterms:modified>
</cp:coreProperties>
</file>