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50" r:id="rId3"/>
  </p:sldMasterIdLst>
  <p:notesMasterIdLst>
    <p:notesMasterId r:id="rId5"/>
  </p:notesMasterIdLst>
  <p:sldIdLst>
    <p:sldId id="260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66CCFF"/>
    <a:srgbClr val="0066FF"/>
    <a:srgbClr val="FF3300"/>
    <a:srgbClr val="33CC33"/>
    <a:srgbClr val="FF9966"/>
    <a:srgbClr val="FF00FF"/>
    <a:srgbClr val="0099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43" autoAdjust="0"/>
  </p:normalViewPr>
  <p:slideViewPr>
    <p:cSldViewPr>
      <p:cViewPr varScale="1">
        <p:scale>
          <a:sx n="86" d="100"/>
          <a:sy n="86" d="100"/>
        </p:scale>
        <p:origin x="11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0CCB-6064-46FE-BF61-4C53800EE6A8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E766-F223-4010-B277-A1D5B9543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9E766-F223-4010-B277-A1D5B95437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4FA43CC-B86D-4994-98A8-5CE354B18DB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64021" y="6492876"/>
            <a:ext cx="2133600" cy="365125"/>
          </a:xfrm>
          <a:prstGeom prst="rect">
            <a:avLst/>
          </a:prstGeom>
        </p:spPr>
        <p:txBody>
          <a:bodyPr/>
          <a:lstStyle/>
          <a:p>
            <a:fld id="{D33DFD30-B1A4-4DB8-B5D4-40DEE5ADBA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5035"/>
            <a:ext cx="2057400" cy="585073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5035"/>
            <a:ext cx="5969000" cy="585073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5035"/>
            <a:ext cx="2057400" cy="585073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5035"/>
            <a:ext cx="5969000" cy="585073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40132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4716"/>
            <a:ext cx="4040717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717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534716"/>
            <a:ext cx="4040716" cy="640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2175272"/>
            <a:ext cx="4040716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4377268" y="6675834"/>
            <a:ext cx="766233" cy="18216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09371EC-3FC1-461D-9D4E-048A228C6751}" type="slidenum">
              <a:rPr kumimoji="0" lang="ko-KR" altLang="en-US" sz="1100" smtClean="0">
                <a:latin typeface="나눔고딕" pitchFamily="50" charset="-127"/>
                <a:ea typeface="나눔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4174068" y="6618685"/>
            <a:ext cx="766233" cy="18216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6BEA83B-7173-4A86-A0E3-00C7B0FCE52A}" type="slidenum">
              <a:rPr kumimoji="0" lang="ko-KR" altLang="en-US" sz="1100" smtClean="0">
                <a:latin typeface="나눔고딕" pitchFamily="50" charset="-127"/>
                <a:ea typeface="나눔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748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1AE7-1975-4336-A4F7-5DA0C51EFD43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748"/>
            <a:ext cx="2895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748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760A-4FC2-4CDF-872E-7610D5DFF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50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748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5AB9-11D1-4BE6-A5A2-C9EBCE3D310A}" type="datetimeFigureOut">
              <a:rPr lang="ko-KR" altLang="en-US" smtClean="0"/>
              <a:pPr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748"/>
            <a:ext cx="2895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748"/>
            <a:ext cx="21336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6678-F434-4F03-928A-612578C9DE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21" Type="http://schemas.openxmlformats.org/officeDocument/2006/relationships/image" Target="../media/image19.jpe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그룹 493"/>
          <p:cNvGrpSpPr/>
          <p:nvPr/>
        </p:nvGrpSpPr>
        <p:grpSpPr>
          <a:xfrm>
            <a:off x="664242" y="1057071"/>
            <a:ext cx="7815516" cy="5506373"/>
            <a:chOff x="500900" y="980728"/>
            <a:chExt cx="7815516" cy="5506373"/>
          </a:xfrm>
        </p:grpSpPr>
        <p:sp>
          <p:nvSpPr>
            <p:cNvPr id="495" name="직사각형 141"/>
            <p:cNvSpPr>
              <a:spLocks noChangeAspect="1"/>
            </p:cNvSpPr>
            <p:nvPr/>
          </p:nvSpPr>
          <p:spPr bwMode="auto">
            <a:xfrm>
              <a:off x="1122554" y="980728"/>
              <a:ext cx="7193861" cy="13845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6" name="직사각형 263"/>
            <p:cNvSpPr>
              <a:spLocks noChangeArrowheads="1"/>
            </p:cNvSpPr>
            <p:nvPr/>
          </p:nvSpPr>
          <p:spPr bwMode="auto">
            <a:xfrm>
              <a:off x="517350" y="997204"/>
              <a:ext cx="713643" cy="1384588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CCTV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시스템</a:t>
              </a:r>
            </a:p>
          </p:txBody>
        </p:sp>
        <p:sp>
          <p:nvSpPr>
            <p:cNvPr id="497" name="TextBox 203"/>
            <p:cNvSpPr txBox="1">
              <a:spLocks noChangeArrowheads="1"/>
            </p:cNvSpPr>
            <p:nvPr/>
          </p:nvSpPr>
          <p:spPr bwMode="auto">
            <a:xfrm>
              <a:off x="2833753" y="1069172"/>
              <a:ext cx="580182" cy="169277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자가망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8" name="AutoShape 117" descr="11"/>
            <p:cNvSpPr>
              <a:spLocks noChangeArrowheads="1"/>
            </p:cNvSpPr>
            <p:nvPr/>
          </p:nvSpPr>
          <p:spPr bwMode="auto">
            <a:xfrm>
              <a:off x="2997348" y="1298988"/>
              <a:ext cx="1136667" cy="965627"/>
            </a:xfrm>
            <a:prstGeom prst="roundRect">
              <a:avLst>
                <a:gd name="adj" fmla="val 4231"/>
              </a:avLst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  <a:effectLst/>
          </p:spPr>
          <p:txBody>
            <a:bodyPr lIns="54000" tIns="10800" rIns="54000" bIns="10800" anchor="ctr"/>
            <a:lstStyle/>
            <a:p>
              <a:pPr marL="87406" marR="0" lvl="0" indent="-87406" defTabSz="9153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sp>
          <p:nvSpPr>
            <p:cNvPr id="499" name="Text Box 52" descr="55"/>
            <p:cNvSpPr>
              <a:spLocks noChangeArrowheads="1"/>
            </p:cNvSpPr>
            <p:nvPr/>
          </p:nvSpPr>
          <p:spPr bwMode="auto">
            <a:xfrm>
              <a:off x="3026027" y="1326854"/>
              <a:ext cx="1077796" cy="139341"/>
            </a:xfrm>
            <a:prstGeom prst="roundRect">
              <a:avLst>
                <a:gd name="adj" fmla="val 25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336699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tIns="0" rIns="0" bIns="0" anchor="ctr">
              <a:normAutofit fontScale="92500" lnSpcReduction="10000"/>
            </a:bodyPr>
            <a:lstStyle/>
            <a:p>
              <a:pPr marL="0" marR="0" lvl="0" indent="0" algn="ctr" defTabSz="915385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현장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카메라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(SD)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cxnSp>
          <p:nvCxnSpPr>
            <p:cNvPr id="500" name="꺾인 연결선 499"/>
            <p:cNvCxnSpPr/>
            <p:nvPr/>
          </p:nvCxnSpPr>
          <p:spPr bwMode="auto">
            <a:xfrm flipV="1">
              <a:off x="3308309" y="1832296"/>
              <a:ext cx="380384" cy="18011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501" name="직선 연결선 500"/>
            <p:cNvCxnSpPr/>
            <p:nvPr/>
          </p:nvCxnSpPr>
          <p:spPr bwMode="auto">
            <a:xfrm>
              <a:off x="3311327" y="1730941"/>
              <a:ext cx="415117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502" name="직선 연결선 501"/>
            <p:cNvCxnSpPr/>
            <p:nvPr/>
          </p:nvCxnSpPr>
          <p:spPr bwMode="auto">
            <a:xfrm rot="16200000" flipH="1">
              <a:off x="3663973" y="1915565"/>
              <a:ext cx="221551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503" name="TextBox 20"/>
            <p:cNvSpPr txBox="1">
              <a:spLocks noChangeArrowheads="1"/>
            </p:cNvSpPr>
            <p:nvPr/>
          </p:nvSpPr>
          <p:spPr bwMode="auto">
            <a:xfrm>
              <a:off x="3062256" y="1537259"/>
              <a:ext cx="490594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스피드 돔 카메라</a:t>
              </a:r>
            </a:p>
          </p:txBody>
        </p:sp>
        <p:sp>
          <p:nvSpPr>
            <p:cNvPr id="504" name="TextBox 21"/>
            <p:cNvSpPr txBox="1">
              <a:spLocks noChangeArrowheads="1"/>
            </p:cNvSpPr>
            <p:nvPr/>
          </p:nvSpPr>
          <p:spPr bwMode="auto">
            <a:xfrm>
              <a:off x="2909879" y="2087098"/>
              <a:ext cx="840518" cy="2062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128016" tIns="64008" rIns="128016" bIns="6400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아날로그 비상벨</a:t>
              </a:r>
            </a:p>
          </p:txBody>
        </p:sp>
        <p:sp>
          <p:nvSpPr>
            <p:cNvPr id="505" name="TextBox 22"/>
            <p:cNvSpPr txBox="1">
              <a:spLocks noChangeArrowheads="1"/>
            </p:cNvSpPr>
            <p:nvPr/>
          </p:nvSpPr>
          <p:spPr bwMode="auto">
            <a:xfrm>
              <a:off x="3601154" y="1537259"/>
              <a:ext cx="398513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비디오서버</a:t>
              </a:r>
            </a:p>
          </p:txBody>
        </p:sp>
        <p:sp>
          <p:nvSpPr>
            <p:cNvPr id="506" name="TextBox 23"/>
            <p:cNvSpPr txBox="1">
              <a:spLocks noChangeArrowheads="1"/>
            </p:cNvSpPr>
            <p:nvPr/>
          </p:nvSpPr>
          <p:spPr bwMode="auto">
            <a:xfrm>
              <a:off x="3590587" y="2164288"/>
              <a:ext cx="377380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ONU</a:t>
              </a:r>
              <a:endParaRPr kumimoji="1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07" name="그림 209" descr="비디오서버_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0021" y="1650126"/>
              <a:ext cx="451346" cy="20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8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5" cstate="print"/>
            <a:srcRect l="7234" r="9576" b="15929"/>
            <a:stretch>
              <a:fillRect/>
            </a:stretch>
          </p:blipFill>
          <p:spPr bwMode="auto">
            <a:xfrm>
              <a:off x="3557379" y="1970606"/>
              <a:ext cx="498141" cy="22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9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27167" y="1632011"/>
              <a:ext cx="202275" cy="23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0" name="Picture 11" descr="E:\작업디스크\디자인제안서\사용이미지\PNG_090916\2)_HW부분\비상벨.png"/>
            <p:cNvPicPr>
              <a:picLocks noChangeAspect="1" noChangeArrowheads="1"/>
            </p:cNvPicPr>
            <p:nvPr/>
          </p:nvPicPr>
          <p:blipFill>
            <a:blip r:embed="rId7" cstate="print"/>
            <a:srcRect l="17523" r="16345" b="20377"/>
            <a:stretch>
              <a:fillRect/>
            </a:stretch>
          </p:blipFill>
          <p:spPr bwMode="auto">
            <a:xfrm>
              <a:off x="3148299" y="1931592"/>
              <a:ext cx="197746" cy="21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1" name="직사각형 141"/>
            <p:cNvSpPr>
              <a:spLocks noChangeAspect="1"/>
            </p:cNvSpPr>
            <p:nvPr/>
          </p:nvSpPr>
          <p:spPr bwMode="auto">
            <a:xfrm>
              <a:off x="1122553" y="2492896"/>
              <a:ext cx="7193861" cy="12414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2" name="직사각형 263"/>
            <p:cNvSpPr>
              <a:spLocks noChangeArrowheads="1"/>
            </p:cNvSpPr>
            <p:nvPr/>
          </p:nvSpPr>
          <p:spPr bwMode="auto">
            <a:xfrm>
              <a:off x="517349" y="2491326"/>
              <a:ext cx="713643" cy="1241425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서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버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시스템</a:t>
              </a:r>
            </a:p>
          </p:txBody>
        </p:sp>
        <p:grpSp>
          <p:nvGrpSpPr>
            <p:cNvPr id="513" name="그룹 303"/>
            <p:cNvGrpSpPr>
              <a:grpSpLocks/>
            </p:cNvGrpSpPr>
            <p:nvPr/>
          </p:nvGrpSpPr>
          <p:grpSpPr bwMode="auto">
            <a:xfrm>
              <a:off x="3152601" y="2708920"/>
              <a:ext cx="747346" cy="755650"/>
              <a:chOff x="4332279" y="2479662"/>
              <a:chExt cx="809625" cy="754856"/>
            </a:xfrm>
          </p:grpSpPr>
          <p:pic>
            <p:nvPicPr>
              <p:cNvPr id="633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279" y="2741100"/>
                <a:ext cx="809625" cy="49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4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487" y="2479662"/>
                <a:ext cx="415440" cy="59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5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870" y="2719007"/>
                <a:ext cx="307232" cy="3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4" name="그룹 303"/>
            <p:cNvGrpSpPr>
              <a:grpSpLocks/>
            </p:cNvGrpSpPr>
            <p:nvPr/>
          </p:nvGrpSpPr>
          <p:grpSpPr bwMode="auto">
            <a:xfrm>
              <a:off x="4632408" y="2708218"/>
              <a:ext cx="747346" cy="755650"/>
              <a:chOff x="4332279" y="2479662"/>
              <a:chExt cx="809625" cy="754856"/>
            </a:xfrm>
          </p:grpSpPr>
          <p:pic>
            <p:nvPicPr>
              <p:cNvPr id="630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279" y="2741100"/>
                <a:ext cx="809625" cy="49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1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487" y="2479662"/>
                <a:ext cx="415440" cy="59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2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870" y="2719007"/>
                <a:ext cx="307232" cy="3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5" name="그룹 303"/>
            <p:cNvGrpSpPr>
              <a:grpSpLocks/>
            </p:cNvGrpSpPr>
            <p:nvPr/>
          </p:nvGrpSpPr>
          <p:grpSpPr bwMode="auto">
            <a:xfrm>
              <a:off x="6632966" y="2673200"/>
              <a:ext cx="747346" cy="755650"/>
              <a:chOff x="4332279" y="2479662"/>
              <a:chExt cx="809625" cy="754856"/>
            </a:xfrm>
          </p:grpSpPr>
          <p:pic>
            <p:nvPicPr>
              <p:cNvPr id="627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279" y="2741100"/>
                <a:ext cx="809625" cy="49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8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487" y="2479662"/>
                <a:ext cx="415440" cy="59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9" name="Picture 222" descr="그림3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870" y="2719007"/>
                <a:ext cx="307232" cy="3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6" name="직사각형 141"/>
            <p:cNvSpPr>
              <a:spLocks noChangeAspect="1"/>
            </p:cNvSpPr>
            <p:nvPr/>
          </p:nvSpPr>
          <p:spPr bwMode="auto">
            <a:xfrm>
              <a:off x="1122555" y="3861048"/>
              <a:ext cx="7193861" cy="12414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7" name="직사각형 263"/>
            <p:cNvSpPr>
              <a:spLocks noChangeArrowheads="1"/>
            </p:cNvSpPr>
            <p:nvPr/>
          </p:nvSpPr>
          <p:spPr bwMode="auto">
            <a:xfrm>
              <a:off x="517351" y="3877524"/>
              <a:ext cx="713643" cy="1241425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클라이언트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스토리지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시스템</a:t>
              </a:r>
            </a:p>
          </p:txBody>
        </p:sp>
        <p:sp>
          <p:nvSpPr>
            <p:cNvPr id="518" name="AutoShape 216"/>
            <p:cNvSpPr>
              <a:spLocks noChangeArrowheads="1"/>
            </p:cNvSpPr>
            <p:nvPr/>
          </p:nvSpPr>
          <p:spPr bwMode="auto">
            <a:xfrm>
              <a:off x="4148190" y="4753175"/>
              <a:ext cx="775188" cy="28394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실시간  영상 모니터링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9" name="Freeform 219"/>
            <p:cNvSpPr>
              <a:spLocks/>
            </p:cNvSpPr>
            <p:nvPr/>
          </p:nvSpPr>
          <p:spPr bwMode="auto">
            <a:xfrm rot="10800000">
              <a:off x="3938912" y="4147648"/>
              <a:ext cx="539262" cy="630671"/>
            </a:xfrm>
            <a:custGeom>
              <a:avLst/>
              <a:gdLst>
                <a:gd name="T0" fmla="*/ 2147483647 w 317"/>
                <a:gd name="T1" fmla="*/ 2147483647 h 589"/>
                <a:gd name="T2" fmla="*/ 2147483647 w 317"/>
                <a:gd name="T3" fmla="*/ 0 h 589"/>
                <a:gd name="T4" fmla="*/ 2147483647 w 317"/>
                <a:gd name="T5" fmla="*/ 2147483647 h 589"/>
                <a:gd name="T6" fmla="*/ 0 w 317"/>
                <a:gd name="T7" fmla="*/ 2147483647 h 589"/>
                <a:gd name="T8" fmla="*/ 2147483647 w 317"/>
                <a:gd name="T9" fmla="*/ 214748364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"/>
                <a:gd name="T16" fmla="*/ 0 h 589"/>
                <a:gd name="T17" fmla="*/ 317 w 317"/>
                <a:gd name="T18" fmla="*/ 589 h 5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" h="589">
                  <a:moveTo>
                    <a:pt x="45" y="226"/>
                  </a:moveTo>
                  <a:lnTo>
                    <a:pt x="317" y="0"/>
                  </a:lnTo>
                  <a:lnTo>
                    <a:pt x="317" y="589"/>
                  </a:lnTo>
                  <a:lnTo>
                    <a:pt x="0" y="226"/>
                  </a:lnTo>
                  <a:lnTo>
                    <a:pt x="45" y="22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1C4E1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6A7687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0" name="그룹 339"/>
            <p:cNvGrpSpPr>
              <a:grpSpLocks/>
            </p:cNvGrpSpPr>
            <p:nvPr/>
          </p:nvGrpSpPr>
          <p:grpSpPr bwMode="auto">
            <a:xfrm flipH="1">
              <a:off x="4196240" y="4183376"/>
              <a:ext cx="613997" cy="495011"/>
              <a:chOff x="1606503" y="5400702"/>
              <a:chExt cx="665163" cy="544513"/>
            </a:xfrm>
          </p:grpSpPr>
          <p:pic>
            <p:nvPicPr>
              <p:cNvPr id="625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03" y="5519765"/>
                <a:ext cx="665163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6" name="Picture 218" descr="Untitled-1"/>
              <p:cNvPicPr preferRelativeResize="0"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57" r="81834" b="53145"/>
              <a:stretch>
                <a:fillRect/>
              </a:stretch>
            </p:blipFill>
            <p:spPr bwMode="auto">
              <a:xfrm>
                <a:off x="1687466" y="5400702"/>
                <a:ext cx="504825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1" name="Freeform 219"/>
            <p:cNvSpPr>
              <a:spLocks/>
            </p:cNvSpPr>
            <p:nvPr/>
          </p:nvSpPr>
          <p:spPr bwMode="auto">
            <a:xfrm>
              <a:off x="5258494" y="4173301"/>
              <a:ext cx="539262" cy="693737"/>
            </a:xfrm>
            <a:custGeom>
              <a:avLst/>
              <a:gdLst>
                <a:gd name="T0" fmla="*/ 2147483647 w 317"/>
                <a:gd name="T1" fmla="*/ 2147483647 h 589"/>
                <a:gd name="T2" fmla="*/ 2147483647 w 317"/>
                <a:gd name="T3" fmla="*/ 0 h 589"/>
                <a:gd name="T4" fmla="*/ 2147483647 w 317"/>
                <a:gd name="T5" fmla="*/ 2147483647 h 589"/>
                <a:gd name="T6" fmla="*/ 0 w 317"/>
                <a:gd name="T7" fmla="*/ 2147483647 h 589"/>
                <a:gd name="T8" fmla="*/ 2147483647 w 317"/>
                <a:gd name="T9" fmla="*/ 214748364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"/>
                <a:gd name="T16" fmla="*/ 0 h 589"/>
                <a:gd name="T17" fmla="*/ 317 w 317"/>
                <a:gd name="T18" fmla="*/ 589 h 5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" h="589">
                  <a:moveTo>
                    <a:pt x="45" y="226"/>
                  </a:moveTo>
                  <a:lnTo>
                    <a:pt x="317" y="0"/>
                  </a:lnTo>
                  <a:lnTo>
                    <a:pt x="317" y="589"/>
                  </a:lnTo>
                  <a:lnTo>
                    <a:pt x="0" y="226"/>
                  </a:lnTo>
                  <a:lnTo>
                    <a:pt x="45" y="22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1C4E1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6A7687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2" name="그룹 366"/>
            <p:cNvGrpSpPr>
              <a:grpSpLocks/>
            </p:cNvGrpSpPr>
            <p:nvPr/>
          </p:nvGrpSpPr>
          <p:grpSpPr bwMode="auto">
            <a:xfrm>
              <a:off x="4944339" y="4212004"/>
              <a:ext cx="613996" cy="544512"/>
              <a:chOff x="1606503" y="5400702"/>
              <a:chExt cx="665163" cy="544513"/>
            </a:xfrm>
          </p:grpSpPr>
          <p:pic>
            <p:nvPicPr>
              <p:cNvPr id="623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03" y="5519765"/>
                <a:ext cx="665163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" name="Picture 218" descr="Untitled-1"/>
              <p:cNvPicPr preferRelativeResize="0"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57" r="81834" b="53145"/>
              <a:stretch>
                <a:fillRect/>
              </a:stretch>
            </p:blipFill>
            <p:spPr bwMode="auto">
              <a:xfrm>
                <a:off x="1687466" y="5400702"/>
                <a:ext cx="504825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3" name="AutoShape 216"/>
            <p:cNvSpPr>
              <a:spLocks noChangeArrowheads="1"/>
            </p:cNvSpPr>
            <p:nvPr/>
          </p:nvSpPr>
          <p:spPr bwMode="auto">
            <a:xfrm>
              <a:off x="4876932" y="4744937"/>
              <a:ext cx="775188" cy="28394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저장 영상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</a:b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검색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4" name="그룹 357"/>
            <p:cNvGrpSpPr>
              <a:grpSpLocks noChangeAspect="1"/>
            </p:cNvGrpSpPr>
            <p:nvPr/>
          </p:nvGrpSpPr>
          <p:grpSpPr bwMode="auto">
            <a:xfrm>
              <a:off x="3014835" y="4103889"/>
              <a:ext cx="917331" cy="715963"/>
              <a:chOff x="6230955" y="2990844"/>
              <a:chExt cx="2482884" cy="1789137"/>
            </a:xfrm>
          </p:grpSpPr>
          <p:pic>
            <p:nvPicPr>
              <p:cNvPr id="613" name="Picture 2" descr="사본 -main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6230955" y="2990844"/>
                <a:ext cx="2482884" cy="1789137"/>
              </a:xfrm>
              <a:prstGeom prst="rect">
                <a:avLst/>
              </a:prstGeom>
              <a:ln w="127000" cap="sq">
                <a:noFill/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614" name="그림 34" descr="방범용1.jpg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4624" y="3288090"/>
                <a:ext cx="665797" cy="369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" name="그림 35" descr="방범용2.jp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9" t="4797" r="4625" b="17467"/>
              <a:stretch>
                <a:fillRect/>
              </a:stretch>
            </p:blipFill>
            <p:spPr bwMode="auto">
              <a:xfrm>
                <a:off x="7367466" y="3288798"/>
                <a:ext cx="663580" cy="364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" name="그림 37" descr="불법주정차1.gif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5480" y="3284551"/>
                <a:ext cx="669492" cy="364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" name="그림 38" descr="불법주정차2.jpg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4624" y="3699988"/>
                <a:ext cx="661363" cy="365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8" name="그림 39" descr="불법주정차3.jpg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6727" y="3700696"/>
                <a:ext cx="668753" cy="36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9" name="그림 40" descr="쓰레기무단투기1.jpg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9520" y="3701403"/>
                <a:ext cx="651018" cy="359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0" name="그림 41" descr="쓰레기무단투기3.jpg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1669" y="4111178"/>
                <a:ext cx="659885" cy="357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1" name="그림 42" descr="어린이보호1.jpg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249" y="4113301"/>
                <a:ext cx="674664" cy="359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2" name="그림 43" descr="어린이보호2.jpg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2869" y="4111886"/>
                <a:ext cx="662102" cy="365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25" name="그룹 385"/>
            <p:cNvGrpSpPr>
              <a:grpSpLocks noChangeAspect="1"/>
            </p:cNvGrpSpPr>
            <p:nvPr/>
          </p:nvGrpSpPr>
          <p:grpSpPr bwMode="auto">
            <a:xfrm>
              <a:off x="5787067" y="4102466"/>
              <a:ext cx="945173" cy="749300"/>
              <a:chOff x="461964" y="2151065"/>
              <a:chExt cx="5688011" cy="4162426"/>
            </a:xfrm>
          </p:grpSpPr>
          <p:pic>
            <p:nvPicPr>
              <p:cNvPr id="608" name="Picture 8" descr="사본 -search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964" y="2151065"/>
                <a:ext cx="5688011" cy="4162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9" name="그림 34" descr="방범용1.jpg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9875" y="2846388"/>
                <a:ext cx="2298700" cy="868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0" name="그림 35" descr="방범용2.jpg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9" t="4797" r="4625" b="17467"/>
              <a:stretch>
                <a:fillRect/>
              </a:stretch>
            </p:blipFill>
            <p:spPr bwMode="auto">
              <a:xfrm>
                <a:off x="3844925" y="2833688"/>
                <a:ext cx="2289175" cy="89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1" name="그림 38" descr="불법주정차2.jpg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0350" y="3829050"/>
                <a:ext cx="2308225" cy="895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2" name="그림 39" descr="불법주정차3.jpg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275" y="3832225"/>
                <a:ext cx="2273300" cy="874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6" name="AutoShape 223"/>
            <p:cNvSpPr>
              <a:spLocks noChangeArrowheads="1"/>
            </p:cNvSpPr>
            <p:nvPr/>
          </p:nvSpPr>
          <p:spPr bwMode="auto">
            <a:xfrm>
              <a:off x="3971222" y="2994153"/>
              <a:ext cx="842596" cy="296847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저장분배서버</a:t>
              </a:r>
              <a:endPara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Recording</a:t>
              </a:r>
            </a:p>
          </p:txBody>
        </p:sp>
        <p:sp>
          <p:nvSpPr>
            <p:cNvPr id="527" name="AutoShape 223"/>
            <p:cNvSpPr>
              <a:spLocks noChangeArrowheads="1"/>
            </p:cNvSpPr>
            <p:nvPr/>
          </p:nvSpPr>
          <p:spPr bwMode="auto">
            <a:xfrm>
              <a:off x="3075873" y="3423923"/>
              <a:ext cx="842597" cy="287167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통합관제서버</a:t>
              </a:r>
              <a:endPara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M</a:t>
              </a: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aster</a:t>
              </a:r>
            </a:p>
          </p:txBody>
        </p:sp>
        <p:sp>
          <p:nvSpPr>
            <p:cNvPr id="528" name="직사각형 141"/>
            <p:cNvSpPr>
              <a:spLocks noChangeAspect="1"/>
            </p:cNvSpPr>
            <p:nvPr/>
          </p:nvSpPr>
          <p:spPr bwMode="auto">
            <a:xfrm>
              <a:off x="1106104" y="5229200"/>
              <a:ext cx="7193861" cy="12414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9" name="직사각형 263"/>
            <p:cNvSpPr>
              <a:spLocks noChangeArrowheads="1"/>
            </p:cNvSpPr>
            <p:nvPr/>
          </p:nvSpPr>
          <p:spPr bwMode="auto">
            <a:xfrm>
              <a:off x="500900" y="5245676"/>
              <a:ext cx="713643" cy="1241425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영상표출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시스템</a:t>
              </a:r>
            </a:p>
          </p:txBody>
        </p:sp>
        <p:sp>
          <p:nvSpPr>
            <p:cNvPr id="530" name="TextBox 143"/>
            <p:cNvSpPr txBox="1">
              <a:spLocks noChangeArrowheads="1"/>
            </p:cNvSpPr>
            <p:nvPr/>
          </p:nvSpPr>
          <p:spPr bwMode="auto">
            <a:xfrm>
              <a:off x="6608597" y="6284341"/>
              <a:ext cx="405560" cy="1231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DLP </a:t>
              </a:r>
              <a:r>
                <a:rPr kumimoji="1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큐브</a:t>
              </a:r>
              <a:endPara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1" name="TextBox 215"/>
            <p:cNvSpPr txBox="1">
              <a:spLocks noChangeArrowheads="1"/>
            </p:cNvSpPr>
            <p:nvPr/>
          </p:nvSpPr>
          <p:spPr bwMode="auto">
            <a:xfrm>
              <a:off x="3043356" y="6029526"/>
              <a:ext cx="770903" cy="1231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GIS </a:t>
              </a:r>
              <a:r>
                <a:rPr kumimoji="1" lang="ko-KR" alt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맵</a:t>
              </a: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서버</a:t>
              </a:r>
            </a:p>
          </p:txBody>
        </p:sp>
        <p:sp>
          <p:nvSpPr>
            <p:cNvPr id="532" name="직사각형 531"/>
            <p:cNvSpPr/>
            <p:nvPr/>
          </p:nvSpPr>
          <p:spPr bwMode="auto">
            <a:xfrm>
              <a:off x="5364088" y="5459707"/>
              <a:ext cx="1477168" cy="70559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4762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538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33" name="그룹 349"/>
            <p:cNvGrpSpPr>
              <a:grpSpLocks/>
            </p:cNvGrpSpPr>
            <p:nvPr/>
          </p:nvGrpSpPr>
          <p:grpSpPr bwMode="auto">
            <a:xfrm>
              <a:off x="6971596" y="5453074"/>
              <a:ext cx="984780" cy="712230"/>
              <a:chOff x="10401328" y="5872170"/>
              <a:chExt cx="1714512" cy="1000926"/>
            </a:xfrm>
          </p:grpSpPr>
          <p:sp>
            <p:nvSpPr>
              <p:cNvPr id="605" name="직사각형 604"/>
              <p:cNvSpPr/>
              <p:nvPr/>
            </p:nvSpPr>
            <p:spPr>
              <a:xfrm>
                <a:off x="10401328" y="5872170"/>
                <a:ext cx="1714512" cy="998107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476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marL="0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1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5385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606" name="직선 연결선 605"/>
              <p:cNvCxnSpPr>
                <a:stCxn id="605" idx="0"/>
                <a:endCxn id="605" idx="2"/>
              </p:cNvCxnSpPr>
              <p:nvPr/>
            </p:nvCxnSpPr>
            <p:spPr>
              <a:xfrm rot="16200000" flipH="1">
                <a:off x="10761261" y="6371225"/>
                <a:ext cx="998107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07" name="직선 연결선 606"/>
              <p:cNvCxnSpPr>
                <a:stCxn id="605" idx="1"/>
                <a:endCxn id="605" idx="3"/>
              </p:cNvCxnSpPr>
              <p:nvPr/>
            </p:nvCxnSpPr>
            <p:spPr>
              <a:xfrm rot="10800000" flipH="1">
                <a:off x="10401328" y="6371223"/>
                <a:ext cx="1714512" cy="282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Text" lastClr="000000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pic>
          <p:nvPicPr>
            <p:cNvPr id="534" name="Picture 4"/>
            <p:cNvPicPr>
              <a:picLocks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990646" y="5722704"/>
              <a:ext cx="451607" cy="3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5" name="Picture 5"/>
            <p:cNvPicPr>
              <a:picLocks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990646" y="5463331"/>
              <a:ext cx="451607" cy="3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6" name="Picture 7"/>
            <p:cNvPicPr>
              <a:picLocks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7376407" y="5464796"/>
              <a:ext cx="451605" cy="3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7" name="Picture 8"/>
            <p:cNvPicPr>
              <a:picLocks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7376407" y="5719773"/>
              <a:ext cx="451605" cy="3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8" name="Picture 11"/>
            <p:cNvPicPr>
              <a:picLocks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5386313" y="5478758"/>
              <a:ext cx="1412858" cy="64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39" name="직선 연결선 538"/>
            <p:cNvCxnSpPr/>
            <p:nvPr/>
          </p:nvCxnSpPr>
          <p:spPr bwMode="auto">
            <a:xfrm>
              <a:off x="5776837" y="5459708"/>
              <a:ext cx="1951" cy="705596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40" name="직선 연결선 539"/>
            <p:cNvCxnSpPr>
              <a:stCxn id="532" idx="1"/>
              <a:endCxn id="532" idx="3"/>
            </p:cNvCxnSpPr>
            <p:nvPr/>
          </p:nvCxnSpPr>
          <p:spPr bwMode="auto">
            <a:xfrm>
              <a:off x="5364088" y="5812504"/>
              <a:ext cx="1477168" cy="0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41" name="직선 연결선 540"/>
            <p:cNvCxnSpPr/>
            <p:nvPr/>
          </p:nvCxnSpPr>
          <p:spPr bwMode="auto">
            <a:xfrm>
              <a:off x="6175298" y="5459707"/>
              <a:ext cx="1949" cy="70559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none"/>
              <a:tailEnd type="none"/>
            </a:ln>
            <a:effectLst/>
          </p:spPr>
        </p:cxnSp>
        <p:pic>
          <p:nvPicPr>
            <p:cNvPr id="542" name="Picture 17" descr="E:\작업디스크\디자인제안서\사용이미지\PNG_090916\1)_네트웍부분\서버2u _02.png"/>
            <p:cNvPicPr>
              <a:picLocks noChangeAspect="1" noChangeArrowheads="1"/>
            </p:cNvPicPr>
            <p:nvPr/>
          </p:nvPicPr>
          <p:blipFill>
            <a:blip r:embed="rId32" cstate="print"/>
            <a:srcRect l="6812" t="12830" r="11453" b="22009"/>
            <a:stretch>
              <a:fillRect/>
            </a:stretch>
          </p:blipFill>
          <p:spPr bwMode="auto">
            <a:xfrm>
              <a:off x="2964132" y="5661248"/>
              <a:ext cx="743772" cy="31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" name="Picture 3" descr="E:\작업디스크\디자인제안서\사용이미지\PNG_090916\2)_HW부분\RGB_matrix.png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4154275" y="5640254"/>
              <a:ext cx="752586" cy="369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4" name="TextBox 215"/>
            <p:cNvSpPr txBox="1">
              <a:spLocks noChangeArrowheads="1"/>
            </p:cNvSpPr>
            <p:nvPr/>
          </p:nvSpPr>
          <p:spPr bwMode="auto">
            <a:xfrm>
              <a:off x="4241804" y="6052106"/>
              <a:ext cx="543418" cy="1231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RGB Matrix</a:t>
              </a:r>
              <a:endPara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45" name="Picture 5" descr="E:\작업디스크\디자인제안서\사용이미지\PNG_090916\1)_네트웍부분\대형스토리지.png"/>
            <p:cNvPicPr>
              <a:picLocks noChangeAspect="1" noChangeArrowheads="1"/>
            </p:cNvPicPr>
            <p:nvPr/>
          </p:nvPicPr>
          <p:blipFill>
            <a:blip r:embed="rId34" cstate="print"/>
            <a:srcRect l="9250" r="10640" b="8237"/>
            <a:stretch>
              <a:fillRect/>
            </a:stretch>
          </p:blipFill>
          <p:spPr bwMode="auto">
            <a:xfrm>
              <a:off x="7442026" y="3992826"/>
              <a:ext cx="514350" cy="833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6" name="AutoShape 117" descr="11"/>
            <p:cNvSpPr>
              <a:spLocks noChangeArrowheads="1"/>
            </p:cNvSpPr>
            <p:nvPr/>
          </p:nvSpPr>
          <p:spPr bwMode="auto">
            <a:xfrm>
              <a:off x="4696313" y="1310582"/>
              <a:ext cx="1095927" cy="931017"/>
            </a:xfrm>
            <a:prstGeom prst="roundRect">
              <a:avLst>
                <a:gd name="adj" fmla="val 4231"/>
              </a:avLst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  <a:effectLst/>
          </p:spPr>
          <p:txBody>
            <a:bodyPr lIns="54000" tIns="10800" rIns="54000" bIns="10800" anchor="ctr"/>
            <a:lstStyle/>
            <a:p>
              <a:pPr marL="87406" marR="0" lvl="0" indent="-87406" defTabSz="9153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sp>
          <p:nvSpPr>
            <p:cNvPr id="547" name="Text Box 52" descr="55"/>
            <p:cNvSpPr>
              <a:spLocks noChangeArrowheads="1"/>
            </p:cNvSpPr>
            <p:nvPr/>
          </p:nvSpPr>
          <p:spPr bwMode="auto">
            <a:xfrm>
              <a:off x="4723966" y="1337448"/>
              <a:ext cx="1039166" cy="134346"/>
            </a:xfrm>
            <a:prstGeom prst="roundRect">
              <a:avLst>
                <a:gd name="adj" fmla="val 25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336699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tIns="0" rIns="0" bIns="0" anchor="ctr">
              <a:normAutofit fontScale="92500" lnSpcReduction="10000"/>
            </a:bodyPr>
            <a:lstStyle/>
            <a:p>
              <a:pPr marL="0" marR="0" lvl="0" indent="0" algn="ctr" defTabSz="915385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현장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카메라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(HD)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sp>
          <p:nvSpPr>
            <p:cNvPr id="548" name="TextBox 20"/>
            <p:cNvSpPr txBox="1">
              <a:spLocks noChangeArrowheads="1"/>
            </p:cNvSpPr>
            <p:nvPr/>
          </p:nvSpPr>
          <p:spPr bwMode="auto">
            <a:xfrm>
              <a:off x="4777816" y="1541655"/>
              <a:ext cx="500663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스피드 돔 카메라</a:t>
              </a:r>
            </a:p>
          </p:txBody>
        </p:sp>
        <p:sp>
          <p:nvSpPr>
            <p:cNvPr id="549" name="TextBox 21"/>
            <p:cNvSpPr txBox="1">
              <a:spLocks noChangeArrowheads="1"/>
            </p:cNvSpPr>
            <p:nvPr/>
          </p:nvSpPr>
          <p:spPr bwMode="auto">
            <a:xfrm>
              <a:off x="4638071" y="2087098"/>
              <a:ext cx="678648" cy="2062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128016" tIns="64008" rIns="128016" bIns="6400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디지탈비상벨</a:t>
              </a:r>
              <a:endParaRPr kumimoji="1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0" name="TextBox 22"/>
            <p:cNvSpPr txBox="1">
              <a:spLocks noChangeArrowheads="1"/>
            </p:cNvSpPr>
            <p:nvPr/>
          </p:nvSpPr>
          <p:spPr bwMode="auto">
            <a:xfrm>
              <a:off x="5297398" y="1541655"/>
              <a:ext cx="385685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비디오서버</a:t>
              </a:r>
            </a:p>
          </p:txBody>
        </p:sp>
        <p:sp>
          <p:nvSpPr>
            <p:cNvPr id="551" name="TextBox 23"/>
            <p:cNvSpPr txBox="1">
              <a:spLocks noChangeArrowheads="1"/>
            </p:cNvSpPr>
            <p:nvPr/>
          </p:nvSpPr>
          <p:spPr bwMode="auto">
            <a:xfrm>
              <a:off x="5287212" y="2146212"/>
              <a:ext cx="363854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ONU</a:t>
              </a:r>
              <a:endParaRPr kumimoji="1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2" name="자유형 551"/>
            <p:cNvSpPr/>
            <p:nvPr/>
          </p:nvSpPr>
          <p:spPr>
            <a:xfrm>
              <a:off x="5031643" y="1681880"/>
              <a:ext cx="468152" cy="326618"/>
            </a:xfrm>
            <a:custGeom>
              <a:avLst/>
              <a:gdLst>
                <a:gd name="connsiteX0" fmla="*/ 510639 w 510639"/>
                <a:gd name="connsiteY0" fmla="*/ 356260 h 356260"/>
                <a:gd name="connsiteX1" fmla="*/ 510639 w 510639"/>
                <a:gd name="connsiteY1" fmla="*/ 0 h 356260"/>
                <a:gd name="connsiteX2" fmla="*/ 0 w 510639"/>
                <a:gd name="connsiteY2" fmla="*/ 0 h 3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639" h="356260">
                  <a:moveTo>
                    <a:pt x="510639" y="356260"/>
                  </a:moveTo>
                  <a:lnTo>
                    <a:pt x="510639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3" name="자유형 552"/>
            <p:cNvSpPr/>
            <p:nvPr/>
          </p:nvSpPr>
          <p:spPr>
            <a:xfrm>
              <a:off x="4936256" y="1992737"/>
              <a:ext cx="417173" cy="83435"/>
            </a:xfrm>
            <a:custGeom>
              <a:avLst/>
              <a:gdLst>
                <a:gd name="connsiteX0" fmla="*/ 0 w 455033"/>
                <a:gd name="connsiteY0" fmla="*/ 0 h 91007"/>
                <a:gd name="connsiteX1" fmla="*/ 351025 w 455033"/>
                <a:gd name="connsiteY1" fmla="*/ 0 h 91007"/>
                <a:gd name="connsiteX2" fmla="*/ 455033 w 455033"/>
                <a:gd name="connsiteY2" fmla="*/ 0 h 91007"/>
                <a:gd name="connsiteX3" fmla="*/ 455033 w 455033"/>
                <a:gd name="connsiteY3" fmla="*/ 91007 h 9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033" h="91007">
                  <a:moveTo>
                    <a:pt x="0" y="0"/>
                  </a:moveTo>
                  <a:lnTo>
                    <a:pt x="351025" y="0"/>
                  </a:lnTo>
                  <a:lnTo>
                    <a:pt x="455033" y="0"/>
                  </a:lnTo>
                  <a:lnTo>
                    <a:pt x="455033" y="91007"/>
                  </a:lnTo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54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5" cstate="print"/>
            <a:srcRect l="7234" r="9576" b="15929"/>
            <a:stretch>
              <a:fillRect/>
            </a:stretch>
          </p:blipFill>
          <p:spPr bwMode="auto">
            <a:xfrm>
              <a:off x="5255192" y="1959471"/>
              <a:ext cx="480287" cy="21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5" name="Picture 13" descr="E:\작업디스크\디자인제안서\사용이미지\PNG_090916\2)_HW부분\비상벨02.png"/>
            <p:cNvPicPr>
              <a:picLocks noChangeAspect="1" noChangeArrowheads="1"/>
            </p:cNvPicPr>
            <p:nvPr/>
          </p:nvPicPr>
          <p:blipFill>
            <a:blip r:embed="rId35" cstate="print"/>
            <a:srcRect l="19057" r="15176" b="20377"/>
            <a:stretch>
              <a:fillRect/>
            </a:stretch>
          </p:blipFill>
          <p:spPr bwMode="auto">
            <a:xfrm>
              <a:off x="4860775" y="1912451"/>
              <a:ext cx="190660" cy="205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6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40399" y="1633010"/>
              <a:ext cx="195026" cy="223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7" name="AutoShape 117" descr="11"/>
            <p:cNvSpPr>
              <a:spLocks noChangeArrowheads="1"/>
            </p:cNvSpPr>
            <p:nvPr/>
          </p:nvSpPr>
          <p:spPr bwMode="auto">
            <a:xfrm>
              <a:off x="6699287" y="1292635"/>
              <a:ext cx="1107137" cy="940541"/>
            </a:xfrm>
            <a:prstGeom prst="roundRect">
              <a:avLst>
                <a:gd name="adj" fmla="val 4231"/>
              </a:avLst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  <a:effectLst/>
          </p:spPr>
          <p:txBody>
            <a:bodyPr lIns="54000" tIns="10800" rIns="54000" bIns="10800" anchor="ctr"/>
            <a:lstStyle/>
            <a:p>
              <a:pPr marL="87406" marR="0" lvl="0" indent="-87406" defTabSz="9153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sp>
          <p:nvSpPr>
            <p:cNvPr id="558" name="Text Box 52" descr="55"/>
            <p:cNvSpPr>
              <a:spLocks noChangeArrowheads="1"/>
            </p:cNvSpPr>
            <p:nvPr/>
          </p:nvSpPr>
          <p:spPr bwMode="auto">
            <a:xfrm>
              <a:off x="6727222" y="1319776"/>
              <a:ext cx="1049796" cy="135721"/>
            </a:xfrm>
            <a:prstGeom prst="roundRect">
              <a:avLst>
                <a:gd name="adj" fmla="val 25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336699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tIns="0" rIns="0" bIns="0" anchor="ctr">
              <a:normAutofit fontScale="92500" lnSpcReduction="10000"/>
            </a:bodyPr>
            <a:lstStyle/>
            <a:p>
              <a:pPr marL="0" marR="0" lvl="0" indent="0" algn="ctr" defTabSz="915385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임대</a:t>
              </a:r>
              <a:r>
                <a:rPr kumimoji="0" lang="ko-KR" alt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망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산돌명조 L"/>
                </a:rPr>
                <a:t>(SD/HD)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산돌명조 L"/>
              </a:endParaRPr>
            </a:p>
          </p:txBody>
        </p:sp>
        <p:sp>
          <p:nvSpPr>
            <p:cNvPr id="559" name="TextBox 20"/>
            <p:cNvSpPr txBox="1">
              <a:spLocks noChangeArrowheads="1"/>
            </p:cNvSpPr>
            <p:nvPr/>
          </p:nvSpPr>
          <p:spPr bwMode="auto">
            <a:xfrm>
              <a:off x="6737852" y="1501489"/>
              <a:ext cx="505784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스피드 돔 카메라</a:t>
              </a:r>
            </a:p>
          </p:txBody>
        </p:sp>
        <p:sp>
          <p:nvSpPr>
            <p:cNvPr id="560" name="TextBox 21"/>
            <p:cNvSpPr txBox="1">
              <a:spLocks noChangeArrowheads="1"/>
            </p:cNvSpPr>
            <p:nvPr/>
          </p:nvSpPr>
          <p:spPr bwMode="auto">
            <a:xfrm>
              <a:off x="6599083" y="2053532"/>
              <a:ext cx="637215" cy="2062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128016" tIns="64008" rIns="128016" bIns="6400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디지탈비상벨</a:t>
              </a:r>
              <a:endParaRPr kumimoji="1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1" name="TextBox 22"/>
            <p:cNvSpPr txBox="1">
              <a:spLocks noChangeArrowheads="1"/>
            </p:cNvSpPr>
            <p:nvPr/>
          </p:nvSpPr>
          <p:spPr bwMode="auto">
            <a:xfrm>
              <a:off x="7306520" y="1526072"/>
              <a:ext cx="389631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VPN</a:t>
              </a:r>
              <a:r>
                <a:rPr kumimoji="1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단말</a:t>
              </a:r>
            </a:p>
          </p:txBody>
        </p:sp>
        <p:sp>
          <p:nvSpPr>
            <p:cNvPr id="562" name="자유형 561"/>
            <p:cNvSpPr/>
            <p:nvPr/>
          </p:nvSpPr>
          <p:spPr>
            <a:xfrm>
              <a:off x="7038046" y="1667731"/>
              <a:ext cx="472941" cy="329959"/>
            </a:xfrm>
            <a:custGeom>
              <a:avLst/>
              <a:gdLst>
                <a:gd name="connsiteX0" fmla="*/ 510639 w 510639"/>
                <a:gd name="connsiteY0" fmla="*/ 356260 h 356260"/>
                <a:gd name="connsiteX1" fmla="*/ 510639 w 510639"/>
                <a:gd name="connsiteY1" fmla="*/ 0 h 356260"/>
                <a:gd name="connsiteX2" fmla="*/ 0 w 510639"/>
                <a:gd name="connsiteY2" fmla="*/ 0 h 3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639" h="356260">
                  <a:moveTo>
                    <a:pt x="510639" y="356260"/>
                  </a:moveTo>
                  <a:lnTo>
                    <a:pt x="510639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63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44846" y="1618362"/>
              <a:ext cx="197020" cy="225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4" name="Picture 9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020" y="1834950"/>
              <a:ext cx="291424" cy="258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5" name="TextBox 23"/>
            <p:cNvSpPr txBox="1">
              <a:spLocks noChangeArrowheads="1"/>
            </p:cNvSpPr>
            <p:nvPr/>
          </p:nvSpPr>
          <p:spPr bwMode="auto">
            <a:xfrm>
              <a:off x="7344847" y="2122063"/>
              <a:ext cx="539521" cy="769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xDSL</a:t>
              </a:r>
              <a:r>
                <a:rPr kumimoji="1" lang="en-US" altLang="ko-KR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Modem</a:t>
              </a:r>
              <a:endParaRPr kumimoji="1" lang="ko-KR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6" name="자유형 565"/>
            <p:cNvSpPr/>
            <p:nvPr/>
          </p:nvSpPr>
          <p:spPr>
            <a:xfrm>
              <a:off x="6958783" y="1720384"/>
              <a:ext cx="416018" cy="282298"/>
            </a:xfrm>
            <a:custGeom>
              <a:avLst/>
              <a:gdLst>
                <a:gd name="connsiteX0" fmla="*/ 0 w 449179"/>
                <a:gd name="connsiteY0" fmla="*/ 304800 h 304800"/>
                <a:gd name="connsiteX1" fmla="*/ 208547 w 449179"/>
                <a:gd name="connsiteY1" fmla="*/ 304800 h 304800"/>
                <a:gd name="connsiteX2" fmla="*/ 208547 w 449179"/>
                <a:gd name="connsiteY2" fmla="*/ 0 h 304800"/>
                <a:gd name="connsiteX3" fmla="*/ 449179 w 449179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179" h="304800">
                  <a:moveTo>
                    <a:pt x="0" y="304800"/>
                  </a:moveTo>
                  <a:lnTo>
                    <a:pt x="208547" y="304800"/>
                  </a:lnTo>
                  <a:lnTo>
                    <a:pt x="208547" y="0"/>
                  </a:lnTo>
                  <a:lnTo>
                    <a:pt x="449179" y="0"/>
                  </a:lnTo>
                </a:path>
              </a:pathLst>
            </a:cu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67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5" cstate="print"/>
            <a:srcRect l="7234" r="9576" b="15929"/>
            <a:stretch>
              <a:fillRect/>
            </a:stretch>
          </p:blipFill>
          <p:spPr bwMode="auto">
            <a:xfrm>
              <a:off x="7210951" y="1579275"/>
              <a:ext cx="485200" cy="214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8" name="Picture 13" descr="E:\작업디스크\디자인제안서\사용이미지\PNG_090916\2)_HW부분\비상벨02.png"/>
            <p:cNvPicPr>
              <a:picLocks noChangeAspect="1" noChangeArrowheads="1"/>
            </p:cNvPicPr>
            <p:nvPr/>
          </p:nvPicPr>
          <p:blipFill>
            <a:blip r:embed="rId35" cstate="print"/>
            <a:srcRect l="19057" r="15176" b="20377"/>
            <a:stretch>
              <a:fillRect/>
            </a:stretch>
          </p:blipFill>
          <p:spPr bwMode="auto">
            <a:xfrm>
              <a:off x="6865431" y="1900661"/>
              <a:ext cx="192610" cy="20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9" name="직사각형 568"/>
            <p:cNvSpPr/>
            <p:nvPr/>
          </p:nvSpPr>
          <p:spPr>
            <a:xfrm>
              <a:off x="2837872" y="1077430"/>
              <a:ext cx="3096344" cy="1215878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6171052" y="1069172"/>
              <a:ext cx="1707379" cy="1215878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1" name="TextBox 203"/>
            <p:cNvSpPr txBox="1">
              <a:spLocks noChangeArrowheads="1"/>
            </p:cNvSpPr>
            <p:nvPr/>
          </p:nvSpPr>
          <p:spPr bwMode="auto">
            <a:xfrm>
              <a:off x="6182502" y="1079539"/>
              <a:ext cx="544851" cy="169277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임</a:t>
              </a:r>
              <a:r>
                <a:rPr kumimoji="1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대</a:t>
              </a:r>
              <a:r>
                <a:rPr kumimoji="1" lang="ko-KR" alt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망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72" name="Picture 5" descr="E:\작업디스크\디자인제안서\사용이미지\PNG_090916\1)_네트웍부분\대형스토리지.png"/>
            <p:cNvPicPr>
              <a:picLocks noChangeAspect="1" noChangeArrowheads="1"/>
            </p:cNvPicPr>
            <p:nvPr/>
          </p:nvPicPr>
          <p:blipFill>
            <a:blip r:embed="rId34" cstate="print"/>
            <a:srcRect l="9250" r="10640" b="8237"/>
            <a:stretch>
              <a:fillRect/>
            </a:stretch>
          </p:blipFill>
          <p:spPr bwMode="auto">
            <a:xfrm>
              <a:off x="7280269" y="4019758"/>
              <a:ext cx="514350" cy="833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" name="Picture 5" descr="E:\작업디스크\디자인제안서\사용이미지\PNG_090916\1)_네트웍부분\대형스토리지.png"/>
            <p:cNvPicPr>
              <a:picLocks noChangeAspect="1" noChangeArrowheads="1"/>
            </p:cNvPicPr>
            <p:nvPr/>
          </p:nvPicPr>
          <p:blipFill>
            <a:blip r:embed="rId34" cstate="print"/>
            <a:srcRect l="9250" r="10640" b="8237"/>
            <a:stretch>
              <a:fillRect/>
            </a:stretch>
          </p:blipFill>
          <p:spPr bwMode="auto">
            <a:xfrm>
              <a:off x="7126294" y="4034907"/>
              <a:ext cx="514350" cy="833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" name="Picture 5" descr="E:\작업디스크\디자인제안서\사용이미지\PNG_090916\1)_네트웍부분\대형스토리지.png"/>
            <p:cNvPicPr>
              <a:picLocks noChangeAspect="1" noChangeArrowheads="1"/>
            </p:cNvPicPr>
            <p:nvPr/>
          </p:nvPicPr>
          <p:blipFill>
            <a:blip r:embed="rId34" cstate="print"/>
            <a:srcRect l="9250" r="10640" b="8237"/>
            <a:stretch>
              <a:fillRect/>
            </a:stretch>
          </p:blipFill>
          <p:spPr bwMode="auto">
            <a:xfrm>
              <a:off x="6954446" y="4062436"/>
              <a:ext cx="514350" cy="833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5" name="AutoShape 216"/>
            <p:cNvSpPr>
              <a:spLocks noChangeArrowheads="1"/>
            </p:cNvSpPr>
            <p:nvPr/>
          </p:nvSpPr>
          <p:spPr bwMode="auto">
            <a:xfrm>
              <a:off x="7046194" y="4929785"/>
              <a:ext cx="775188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스토리지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6" name="AutoShape 216"/>
            <p:cNvSpPr>
              <a:spLocks noChangeArrowheads="1"/>
            </p:cNvSpPr>
            <p:nvPr/>
          </p:nvSpPr>
          <p:spPr bwMode="auto">
            <a:xfrm>
              <a:off x="2915816" y="4888514"/>
              <a:ext cx="1032163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영상 모니터링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5560991" y="2636912"/>
              <a:ext cx="955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……</a:t>
              </a:r>
              <a:endParaRPr kumimoji="0" lang="ko-KR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8" name="AutoShape 223"/>
            <p:cNvSpPr>
              <a:spLocks noChangeArrowheads="1"/>
            </p:cNvSpPr>
            <p:nvPr/>
          </p:nvSpPr>
          <p:spPr bwMode="auto">
            <a:xfrm>
              <a:off x="7217686" y="2927303"/>
              <a:ext cx="842596" cy="296847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저장분배서버</a:t>
              </a:r>
              <a:endPara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Recording</a:t>
              </a:r>
            </a:p>
          </p:txBody>
        </p:sp>
        <p:cxnSp>
          <p:nvCxnSpPr>
            <p:cNvPr id="579" name="직선 화살표 연결선 578"/>
            <p:cNvCxnSpPr/>
            <p:nvPr/>
          </p:nvCxnSpPr>
          <p:spPr>
            <a:xfrm>
              <a:off x="3521354" y="2302688"/>
              <a:ext cx="1319045" cy="370512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0" name="직선 화살표 연결선 579"/>
            <p:cNvCxnSpPr/>
            <p:nvPr/>
          </p:nvCxnSpPr>
          <p:spPr>
            <a:xfrm>
              <a:off x="3552850" y="2309453"/>
              <a:ext cx="3247433" cy="363747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1" name="직선 화살표 연결선 580"/>
            <p:cNvCxnSpPr/>
            <p:nvPr/>
          </p:nvCxnSpPr>
          <p:spPr>
            <a:xfrm flipH="1">
              <a:off x="4906861" y="2293308"/>
              <a:ext cx="409858" cy="343604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직선 화살표 연결선 581"/>
            <p:cNvCxnSpPr/>
            <p:nvPr/>
          </p:nvCxnSpPr>
          <p:spPr>
            <a:xfrm>
              <a:off x="5339484" y="2302688"/>
              <a:ext cx="1429764" cy="313756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3" name="직선 화살표 연결선 582"/>
            <p:cNvCxnSpPr/>
            <p:nvPr/>
          </p:nvCxnSpPr>
          <p:spPr>
            <a:xfrm flipH="1">
              <a:off x="5077134" y="2164288"/>
              <a:ext cx="1596346" cy="508912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4" name="직선 화살표 연결선 583"/>
            <p:cNvCxnSpPr/>
            <p:nvPr/>
          </p:nvCxnSpPr>
          <p:spPr>
            <a:xfrm>
              <a:off x="6673481" y="2178356"/>
              <a:ext cx="126802" cy="438088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5" name="직선 화살표 연결선 584"/>
            <p:cNvCxnSpPr/>
            <p:nvPr/>
          </p:nvCxnSpPr>
          <p:spPr>
            <a:xfrm>
              <a:off x="4429091" y="4675092"/>
              <a:ext cx="101477" cy="91414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6" name="직선 화살표 연결선 585"/>
            <p:cNvCxnSpPr/>
            <p:nvPr/>
          </p:nvCxnSpPr>
          <p:spPr>
            <a:xfrm>
              <a:off x="5051435" y="3419478"/>
              <a:ext cx="192114" cy="693701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7" name="직선 화살표 연결선 586"/>
            <p:cNvCxnSpPr/>
            <p:nvPr/>
          </p:nvCxnSpPr>
          <p:spPr>
            <a:xfrm flipH="1">
              <a:off x="4572001" y="3389461"/>
              <a:ext cx="2127286" cy="758187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8" name="직선 화살표 연결선 587"/>
            <p:cNvCxnSpPr/>
            <p:nvPr/>
          </p:nvCxnSpPr>
          <p:spPr>
            <a:xfrm flipH="1">
              <a:off x="5278479" y="3389461"/>
              <a:ext cx="1445049" cy="713005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89" name="직선 화살표 연결선 588"/>
            <p:cNvCxnSpPr/>
            <p:nvPr/>
          </p:nvCxnSpPr>
          <p:spPr>
            <a:xfrm>
              <a:off x="5200473" y="3429000"/>
              <a:ext cx="2069253" cy="563826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90" name="직선 화살표 연결선 589"/>
            <p:cNvCxnSpPr/>
            <p:nvPr/>
          </p:nvCxnSpPr>
          <p:spPr>
            <a:xfrm>
              <a:off x="6718161" y="3395575"/>
              <a:ext cx="551565" cy="537481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91" name="직선 화살표 연결선 590"/>
            <p:cNvCxnSpPr/>
            <p:nvPr/>
          </p:nvCxnSpPr>
          <p:spPr>
            <a:xfrm flipH="1">
              <a:off x="4591486" y="4772126"/>
              <a:ext cx="649855" cy="81711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592" name="직선 화살표 연결선 591"/>
            <p:cNvCxnSpPr/>
            <p:nvPr/>
          </p:nvCxnSpPr>
          <p:spPr>
            <a:xfrm>
              <a:off x="4860032" y="5796376"/>
              <a:ext cx="479452" cy="337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593" name="TextBox 592"/>
            <p:cNvSpPr txBox="1"/>
            <p:nvPr/>
          </p:nvSpPr>
          <p:spPr>
            <a:xfrm>
              <a:off x="1229942" y="1120620"/>
              <a:ext cx="15741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현장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CCTV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카메라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자가망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임대망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아날로그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디지털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비상벨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통합관제서버 등록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저장분배서버 연동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1230994" y="2604206"/>
              <a:ext cx="167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통합관제서버 카메라 등록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통합관제서버 등록정보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저장분배서버 연동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5" name="TextBox 594"/>
            <p:cNvSpPr txBox="1"/>
            <p:nvPr/>
          </p:nvSpPr>
          <p:spPr>
            <a:xfrm>
              <a:off x="1187624" y="4007386"/>
              <a:ext cx="16788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뷰어클라이언트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실시간 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영상 모니터링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검색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/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백업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저장분배서버의 스토리 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지 저장디스크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마운팅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,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스토리지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실시간저장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1187624" y="5385990"/>
              <a:ext cx="16788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RGB Matrix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를 통한 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DLP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큐브에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영상 표출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GIS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맵서버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의 지도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DLP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영  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상표출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*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뷰어클라이언트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에서 영상 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선택후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DLP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에 영상표출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97" name="직선 화살표 연결선 596"/>
            <p:cNvCxnSpPr/>
            <p:nvPr/>
          </p:nvCxnSpPr>
          <p:spPr>
            <a:xfrm>
              <a:off x="3660500" y="5792999"/>
              <a:ext cx="479452" cy="337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8" name="직선 화살표 연결선 597"/>
            <p:cNvCxnSpPr/>
            <p:nvPr/>
          </p:nvCxnSpPr>
          <p:spPr>
            <a:xfrm flipH="1">
              <a:off x="3518885" y="2298616"/>
              <a:ext cx="39659" cy="374584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599" name="직선 화살표 연결선 598"/>
            <p:cNvCxnSpPr/>
            <p:nvPr/>
          </p:nvCxnSpPr>
          <p:spPr>
            <a:xfrm flipH="1">
              <a:off x="3590587" y="2309453"/>
              <a:ext cx="1664605" cy="327459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600" name="직선 화살표 연결선 599"/>
            <p:cNvCxnSpPr/>
            <p:nvPr/>
          </p:nvCxnSpPr>
          <p:spPr>
            <a:xfrm flipH="1">
              <a:off x="3660500" y="2165437"/>
              <a:ext cx="2949615" cy="543483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601" name="직선 화살표 연결선 600"/>
            <p:cNvCxnSpPr/>
            <p:nvPr/>
          </p:nvCxnSpPr>
          <p:spPr>
            <a:xfrm flipH="1">
              <a:off x="3820255" y="3069520"/>
              <a:ext cx="81781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triangle" w="med" len="med"/>
              <a:tailEnd type="triangle" w="med" len="med"/>
            </a:ln>
            <a:effectLst/>
          </p:spPr>
        </p:cxnSp>
        <p:cxnSp>
          <p:nvCxnSpPr>
            <p:cNvPr id="602" name="직선 화살표 연결선 601"/>
            <p:cNvCxnSpPr/>
            <p:nvPr/>
          </p:nvCxnSpPr>
          <p:spPr>
            <a:xfrm flipH="1">
              <a:off x="3914476" y="3222845"/>
              <a:ext cx="26941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triangle" w="med" len="med"/>
              <a:tailEnd type="triangle" w="med" len="med"/>
            </a:ln>
            <a:effectLst/>
          </p:spPr>
        </p:cxnSp>
        <p:cxnSp>
          <p:nvCxnSpPr>
            <p:cNvPr id="603" name="직선 화살표 연결선 602"/>
            <p:cNvCxnSpPr/>
            <p:nvPr/>
          </p:nvCxnSpPr>
          <p:spPr>
            <a:xfrm flipH="1" flipV="1">
              <a:off x="3899947" y="3429000"/>
              <a:ext cx="603949" cy="718648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직선 화살표 연결선 603"/>
            <p:cNvCxnSpPr/>
            <p:nvPr/>
          </p:nvCxnSpPr>
          <p:spPr>
            <a:xfrm flipH="1" flipV="1">
              <a:off x="3971222" y="3389036"/>
              <a:ext cx="1176843" cy="758612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551607" y="332656"/>
            <a:ext cx="8052842" cy="3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1" name="직사각형 150"/>
          <p:cNvSpPr/>
          <p:nvPr/>
        </p:nvSpPr>
        <p:spPr>
          <a:xfrm>
            <a:off x="877175" y="384423"/>
            <a:ext cx="421095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 smtClean="0"/>
              <a:t>관제센타</a:t>
            </a:r>
            <a:r>
              <a:rPr lang="ko-KR" altLang="en-US" sz="1300" dirty="0" smtClean="0"/>
              <a:t> </a:t>
            </a:r>
            <a:r>
              <a:rPr lang="en-US" altLang="ko-KR" sz="1300" dirty="0"/>
              <a:t>CCTV </a:t>
            </a:r>
            <a:r>
              <a:rPr lang="ko-KR" altLang="en-US" sz="1300" dirty="0"/>
              <a:t>시스템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157</Words>
  <Application>Microsoft Office PowerPoint</Application>
  <PresentationFormat>화면 슬라이드 쇼(4:3)</PresentationFormat>
  <Paragraphs>62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</vt:lpstr>
      <vt:lpstr>맑은 고딕</vt:lpstr>
      <vt:lpstr>산돌명조 L</vt:lpstr>
      <vt:lpstr>Arial</vt:lpstr>
      <vt:lpstr>Wingdings</vt:lpstr>
      <vt:lpstr>Office 테마</vt:lpstr>
      <vt:lpstr>1_디자인 사용자 지정</vt:lpstr>
      <vt:lpstr>디자인 사용자 지정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남의돌</dc:creator>
  <cp:lastModifiedBy>Cho Yong Hyun</cp:lastModifiedBy>
  <cp:revision>268</cp:revision>
  <dcterms:created xsi:type="dcterms:W3CDTF">2014-01-10T10:12:03Z</dcterms:created>
  <dcterms:modified xsi:type="dcterms:W3CDTF">2016-06-08T09:27:56Z</dcterms:modified>
</cp:coreProperties>
</file>