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72" r:id="rId2"/>
    <p:sldId id="271" r:id="rId3"/>
    <p:sldId id="269" r:id="rId4"/>
  </p:sldIdLst>
  <p:sldSz cx="9144000" cy="6858000" type="screen4x3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445" autoAdjust="0"/>
  </p:normalViewPr>
  <p:slideViewPr>
    <p:cSldViewPr>
      <p:cViewPr varScale="1">
        <p:scale>
          <a:sx n="111" d="100"/>
          <a:sy n="111" d="100"/>
        </p:scale>
        <p:origin x="161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50375" cy="498966"/>
          </a:xfrm>
          <a:prstGeom prst="rect">
            <a:avLst/>
          </a:prstGeom>
        </p:spPr>
        <p:txBody>
          <a:bodyPr vert="horz" lIns="92236" tIns="46118" rIns="92236" bIns="4611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221" y="0"/>
            <a:ext cx="2950374" cy="498966"/>
          </a:xfrm>
          <a:prstGeom prst="rect">
            <a:avLst/>
          </a:prstGeom>
        </p:spPr>
        <p:txBody>
          <a:bodyPr vert="horz" lIns="92236" tIns="46118" rIns="92236" bIns="46118" rtlCol="0"/>
          <a:lstStyle>
            <a:lvl1pPr algn="r">
              <a:defRPr sz="1200"/>
            </a:lvl1pPr>
          </a:lstStyle>
          <a:p>
            <a:fld id="{06ABB6AD-4420-4CC6-B2C0-7270F9C66043}" type="datetimeFigureOut">
              <a:rPr lang="ko-KR" altLang="en-US" smtClean="0"/>
              <a:pPr/>
              <a:t>2016-10-20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8400" y="1243013"/>
            <a:ext cx="4470400" cy="3352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236" tIns="46118" rIns="92236" bIns="4611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239" y="4783357"/>
            <a:ext cx="5446723" cy="3913364"/>
          </a:xfrm>
          <a:prstGeom prst="rect">
            <a:avLst/>
          </a:prstGeom>
        </p:spPr>
        <p:txBody>
          <a:bodyPr vert="horz" lIns="92236" tIns="46118" rIns="92236" bIns="46118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40372"/>
            <a:ext cx="2950375" cy="498966"/>
          </a:xfrm>
          <a:prstGeom prst="rect">
            <a:avLst/>
          </a:prstGeom>
        </p:spPr>
        <p:txBody>
          <a:bodyPr vert="horz" lIns="92236" tIns="46118" rIns="92236" bIns="4611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221" y="9440372"/>
            <a:ext cx="2950374" cy="498966"/>
          </a:xfrm>
          <a:prstGeom prst="rect">
            <a:avLst/>
          </a:prstGeom>
        </p:spPr>
        <p:txBody>
          <a:bodyPr vert="horz" lIns="92236" tIns="46118" rIns="92236" bIns="46118" rtlCol="0" anchor="b"/>
          <a:lstStyle>
            <a:lvl1pPr algn="r">
              <a:defRPr sz="1200"/>
            </a:lvl1pPr>
          </a:lstStyle>
          <a:p>
            <a:fld id="{35B2B0AB-82DE-4A97-89B4-1E4B7E45F6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486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2E57E6-DFF4-4C1E-9E9B-AC36C6B79886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709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2E57E6-DFF4-4C1E-9E9B-AC36C6B79886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60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6995120" cy="490066"/>
          </a:xfrm>
        </p:spPr>
        <p:txBody>
          <a:bodyPr>
            <a:noAutofit/>
          </a:bodyPr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67544" y="692696"/>
            <a:ext cx="8208912" cy="0"/>
          </a:xfrm>
          <a:prstGeom prst="line">
            <a:avLst/>
          </a:prstGeom>
          <a:ln w="254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363806" y="1363538"/>
            <a:ext cx="62444" cy="87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91917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539"/>
          </a:p>
        </p:txBody>
      </p:sp>
      <p:sp>
        <p:nvSpPr>
          <p:cNvPr id="3" name="직사각형 2"/>
          <p:cNvSpPr/>
          <p:nvPr userDrawn="1"/>
        </p:nvSpPr>
        <p:spPr>
          <a:xfrm>
            <a:off x="0" y="0"/>
            <a:ext cx="9144000" cy="1569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74661" indent="-74661" algn="ctr" defTabSz="89191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kumimoji="0" lang="ko-KR" altLang="en-US" sz="1026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266067" y="1307383"/>
            <a:ext cx="8550781" cy="3426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74661" indent="-74661" algn="ctr" defTabSz="89191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kumimoji="0" lang="ko-KR" altLang="en-US" sz="1026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" name="슬라이드 번호 개체 틀 1"/>
          <p:cNvSpPr txBox="1">
            <a:spLocks/>
          </p:cNvSpPr>
          <p:nvPr userDrawn="1"/>
        </p:nvSpPr>
        <p:spPr>
          <a:xfrm>
            <a:off x="7361626" y="6256143"/>
            <a:ext cx="1455221" cy="516905"/>
          </a:xfrm>
          <a:prstGeom prst="rect">
            <a:avLst/>
          </a:prstGeom>
        </p:spPr>
        <p:txBody>
          <a:bodyPr lIns="89193" tIns="44596" rIns="89193" bIns="44596" anchor="ctr"/>
          <a:lstStyle>
            <a:defPPr>
              <a:defRPr lang="ko-KR"/>
            </a:defPPr>
            <a:lvl1pPr marL="0" algn="r" defTabSz="1043056" rtl="0" eaLnBrk="1" latinLnBrk="1" hangingPunct="1"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D1A472F-E1AA-490E-88F7-82C37E63A517}" type="slidenum">
              <a:rPr kumimoji="0" lang="ko-KR" altLang="en-US" sz="1197" smtClean="0">
                <a:solidFill>
                  <a:schemeClr val="tx1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ko-KR" altLang="en-US" sz="1197" dirty="0">
              <a:solidFill>
                <a:schemeClr val="tx1"/>
              </a:solidFill>
            </a:endParaRPr>
          </a:p>
        </p:txBody>
      </p:sp>
      <p:sp>
        <p:nvSpPr>
          <p:cNvPr id="7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32157-8C18-4859-9A25-315986C0BC0D}" type="datetimeFigureOut">
              <a:rPr lang="ko-KR" altLang="en-US"/>
              <a:pPr>
                <a:defRPr/>
              </a:pPr>
              <a:t>2016-10-20</a:t>
            </a:fld>
            <a:endParaRPr lang="ko-KR" altLang="en-US"/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94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539552" y="404664"/>
            <a:ext cx="1393925" cy="44939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26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XXX.XXX.XX.core</a:t>
            </a:r>
            <a:endParaRPr lang="en-US" altLang="ko-KR" sz="1026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395536" y="3501008"/>
            <a:ext cx="84969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552078" y="1124744"/>
            <a:ext cx="2219722" cy="44939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26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kr.go.digitalmayor.core</a:t>
            </a:r>
            <a:endParaRPr lang="en-US" altLang="ko-KR" sz="1026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987824" y="1912497"/>
            <a:ext cx="2219722" cy="44939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26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kr.go.digitalmayor.admin</a:t>
            </a:r>
            <a:endParaRPr lang="en-US" altLang="ko-KR" sz="1026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987824" y="2814764"/>
            <a:ext cx="2219722" cy="44939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26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kr.go.digitalmayor.front</a:t>
            </a:r>
            <a:endParaRPr lang="en-US" altLang="ko-KR" sz="1026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" name="꺾인 연결선 2"/>
          <p:cNvCxnSpPr>
            <a:stCxn id="33" idx="2"/>
            <a:endCxn id="35" idx="1"/>
          </p:cNvCxnSpPr>
          <p:nvPr/>
        </p:nvCxnSpPr>
        <p:spPr>
          <a:xfrm rot="16200000" flipH="1">
            <a:off x="2043352" y="1192720"/>
            <a:ext cx="563058" cy="1325885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33" idx="2"/>
            <a:endCxn id="36" idx="1"/>
          </p:cNvCxnSpPr>
          <p:nvPr/>
        </p:nvCxnSpPr>
        <p:spPr>
          <a:xfrm rot="16200000" flipH="1">
            <a:off x="1592219" y="1643853"/>
            <a:ext cx="1465325" cy="1325885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71800" y="1166337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Java Project  + Maven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207546" y="1937463"/>
            <a:ext cx="3684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Dynamic Web Project + Maven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207546" y="2857750"/>
            <a:ext cx="3684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Dynamic Web Project + Maven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661938" y="2129011"/>
            <a:ext cx="13258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class file include</a:t>
            </a:r>
            <a:endParaRPr lang="ko-KR" altLang="en-US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1661938" y="3020289"/>
            <a:ext cx="13258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class file include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3544017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화살표 연결선 9"/>
          <p:cNvCxnSpPr>
            <a:stCxn id="61" idx="0"/>
            <a:endCxn id="54" idx="2"/>
          </p:cNvCxnSpPr>
          <p:nvPr/>
        </p:nvCxnSpPr>
        <p:spPr>
          <a:xfrm flipV="1">
            <a:off x="3574276" y="3244275"/>
            <a:ext cx="0" cy="18472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00208" y="440809"/>
            <a:ext cx="3064318" cy="315801"/>
          </a:xfrm>
          <a:prstGeom prst="rect">
            <a:avLst/>
          </a:prstGeom>
          <a:noFill/>
        </p:spPr>
        <p:txBody>
          <a:bodyPr wrap="none" lIns="78177" tIns="39089" rIns="78177" bIns="39089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17372" defTabSz="891917">
              <a:spcBef>
                <a:spcPts val="231"/>
              </a:spcBef>
              <a:defRPr/>
            </a:pPr>
            <a:r>
              <a:rPr lang="ko-KR" altLang="en-US" sz="1539" b="1" spc="-9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</a:rPr>
              <a:t>디지털 </a:t>
            </a:r>
            <a:r>
              <a:rPr lang="ko-KR" altLang="en-US" sz="1539" b="1" spc="-9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</a:rPr>
              <a:t>시민시장실</a:t>
            </a:r>
            <a:r>
              <a:rPr lang="ko-KR" altLang="en-US" sz="1539" b="1" spc="-9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</a:rPr>
              <a:t> 데이터 분류</a:t>
            </a:r>
            <a:r>
              <a:rPr lang="en-US" altLang="ko-KR" sz="1539" b="1" spc="-9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</a:rPr>
              <a:t>(</a:t>
            </a:r>
            <a:r>
              <a:rPr lang="ko-KR" altLang="en-US" sz="1539" b="1" spc="-9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</a:rPr>
              <a:t>안</a:t>
            </a:r>
            <a:r>
              <a:rPr lang="en-US" altLang="ko-KR" sz="1539" b="1" spc="-9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</a:rPr>
              <a:t>)</a:t>
            </a:r>
            <a:endParaRPr lang="en-US" altLang="ko-KR" sz="1539" b="1" spc="-9" dirty="0">
              <a:ln>
                <a:solidFill>
                  <a:schemeClr val="bg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73891" y="2802943"/>
            <a:ext cx="1393925" cy="449390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26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실시간 </a:t>
            </a:r>
            <a:r>
              <a:rPr lang="ko-KR" altLang="en-US" sz="1026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도시현황</a:t>
            </a:r>
            <a:endParaRPr lang="en-US" altLang="ko-KR" sz="1026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877313" y="2794885"/>
            <a:ext cx="1393925" cy="44939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26" b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주요사업</a:t>
            </a:r>
            <a:endParaRPr lang="en-US" altLang="ko-KR" sz="1026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949084" y="2788949"/>
            <a:ext cx="1393925" cy="4493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26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시정현황</a:t>
            </a:r>
            <a:endParaRPr lang="en-US" altLang="ko-KR" sz="1026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7026053" y="2802943"/>
            <a:ext cx="1393925" cy="4493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26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여론동향</a:t>
            </a:r>
            <a:endParaRPr lang="en-US" altLang="ko-KR" sz="1026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986912" y="1970558"/>
            <a:ext cx="1393925" cy="44939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26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초기화면</a:t>
            </a:r>
            <a:endParaRPr lang="en-US" altLang="ko-KR" sz="1026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877313" y="3429000"/>
            <a:ext cx="1393925" cy="230425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941" b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26</a:t>
            </a:r>
            <a:r>
              <a:rPr lang="ko-KR" altLang="en-US" sz="941" b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 사업</a:t>
            </a:r>
            <a:endParaRPr lang="en-US" altLang="ko-KR" sz="941" b="1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941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94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2016</a:t>
            </a:r>
            <a:r>
              <a:rPr lang="ko-KR" altLang="en-US" sz="94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 주요투자사업</a:t>
            </a:r>
            <a:endParaRPr lang="en-US" altLang="ko-KR" sz="941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94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(12</a:t>
            </a:r>
            <a:r>
              <a:rPr lang="ko-KR" altLang="en-US" sz="94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 사업</a:t>
            </a:r>
            <a:r>
              <a:rPr lang="en-US" altLang="ko-KR" sz="94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algn="ctr"/>
            <a:endParaRPr lang="en-US" altLang="ko-KR" sz="941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94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2016 BSC</a:t>
            </a:r>
            <a:r>
              <a:rPr lang="ko-KR" altLang="en-US" sz="94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핵심지표</a:t>
            </a:r>
            <a:endParaRPr lang="en-US" altLang="ko-KR" sz="941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94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(11</a:t>
            </a:r>
            <a:r>
              <a:rPr lang="ko-KR" altLang="en-US" sz="94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 사업</a:t>
            </a:r>
            <a:r>
              <a:rPr lang="en-US" altLang="ko-KR" sz="94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algn="ctr"/>
            <a:endParaRPr lang="en-US" altLang="ko-KR" sz="941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94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시정</a:t>
            </a:r>
            <a:r>
              <a:rPr lang="en-US" altLang="ko-KR" sz="94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94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개년 핵심과제</a:t>
            </a:r>
            <a:endParaRPr lang="en-US" altLang="ko-KR" sz="941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94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(21</a:t>
            </a:r>
            <a:r>
              <a:rPr lang="ko-KR" altLang="en-US" sz="94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 사업</a:t>
            </a:r>
            <a:r>
              <a:rPr lang="en-US" altLang="ko-KR" sz="94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94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94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7" name="직선 연결선 16"/>
          <p:cNvCxnSpPr>
            <a:endCxn id="54" idx="0"/>
          </p:cNvCxnSpPr>
          <p:nvPr/>
        </p:nvCxnSpPr>
        <p:spPr>
          <a:xfrm>
            <a:off x="3574276" y="2619423"/>
            <a:ext cx="0" cy="1754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1470854" y="2598993"/>
            <a:ext cx="0" cy="2063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5652120" y="2619424"/>
            <a:ext cx="0" cy="1697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 flipH="1">
            <a:off x="7896895" y="2598992"/>
            <a:ext cx="1" cy="2041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470854" y="2598809"/>
            <a:ext cx="6426041" cy="1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>
            <a:stCxn id="55" idx="2"/>
            <a:endCxn id="49" idx="0"/>
          </p:cNvCxnSpPr>
          <p:nvPr/>
        </p:nvCxnSpPr>
        <p:spPr>
          <a:xfrm>
            <a:off x="5646047" y="3238339"/>
            <a:ext cx="1428" cy="19066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7692659" y="3244276"/>
            <a:ext cx="15178" cy="20043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7005027" y="3483666"/>
            <a:ext cx="1393925" cy="44939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4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응답소</a:t>
            </a:r>
            <a:r>
              <a:rPr lang="en-US" altLang="ko-KR" sz="94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94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다산콜센터</a:t>
            </a:r>
            <a:endParaRPr lang="en-US" altLang="ko-KR" sz="94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6995696" y="5130417"/>
            <a:ext cx="1393925" cy="56551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4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온라인 여론동향보고</a:t>
            </a:r>
            <a:endParaRPr lang="en-US" altLang="ko-KR" sz="94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94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(Simpl.seoul.go.kr)</a:t>
            </a:r>
            <a:endParaRPr lang="en-US" altLang="ko-KR" sz="94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2" name="직선 연결선 91"/>
          <p:cNvCxnSpPr>
            <a:endCxn id="96" idx="0"/>
          </p:cNvCxnSpPr>
          <p:nvPr/>
        </p:nvCxnSpPr>
        <p:spPr>
          <a:xfrm>
            <a:off x="1458474" y="3289841"/>
            <a:ext cx="15157" cy="20043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/>
          <p:cNvSpPr/>
          <p:nvPr/>
        </p:nvSpPr>
        <p:spPr>
          <a:xfrm>
            <a:off x="776668" y="3410631"/>
            <a:ext cx="1391149" cy="49271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4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사고모니터링</a:t>
            </a:r>
            <a:endParaRPr lang="en-US" altLang="ko-KR" sz="94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776668" y="4071942"/>
            <a:ext cx="1393925" cy="44939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4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재난대응</a:t>
            </a:r>
            <a:endParaRPr lang="en-US" altLang="ko-KR" sz="94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776668" y="4681027"/>
            <a:ext cx="1393925" cy="44939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4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도로교통</a:t>
            </a:r>
            <a:r>
              <a:rPr lang="en-US" altLang="ko-KR" sz="94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94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대기</a:t>
            </a:r>
            <a:r>
              <a:rPr lang="en-US" altLang="ko-KR" sz="94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94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상수도</a:t>
            </a:r>
            <a:endParaRPr lang="en-US" altLang="ko-KR" sz="94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776668" y="5294227"/>
            <a:ext cx="1393925" cy="44939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4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재정정보</a:t>
            </a:r>
            <a:endParaRPr lang="en-US" altLang="ko-KR" sz="94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248656" y="842870"/>
            <a:ext cx="8695136" cy="9899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055">
              <a:lnSpc>
                <a:spcPct val="150000"/>
              </a:lnSpc>
              <a:tabLst>
                <a:tab pos="228055" algn="l"/>
              </a:tabLst>
            </a:pPr>
            <a:r>
              <a:rPr lang="en-US" altLang="ko-KR" sz="1026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 </a:t>
            </a:r>
            <a:r>
              <a:rPr lang="ko-KR" altLang="en-US" sz="1026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시정의 중요도</a:t>
            </a:r>
            <a:r>
              <a:rPr lang="en-US" altLang="ko-KR" sz="1026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26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사회적 관심</a:t>
            </a:r>
            <a:r>
              <a:rPr lang="en-US" altLang="ko-KR" sz="1026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026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이슈</a:t>
            </a:r>
            <a:r>
              <a:rPr lang="en-US" altLang="ko-KR" sz="1026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26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데이터의 실시간성 및 갱신주기와 성격</a:t>
            </a:r>
            <a:r>
              <a:rPr lang="en-US" altLang="ko-KR" sz="1026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26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지속적인 관리 여부 등에 따라 </a:t>
            </a:r>
            <a:r>
              <a:rPr lang="en-US" altLang="ko-KR" sz="1026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26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카테고리 분류 </a:t>
            </a:r>
            <a:r>
              <a:rPr lang="en-US" altLang="ko-KR" sz="1026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  <a:p>
            <a:pPr marL="228055">
              <a:lnSpc>
                <a:spcPct val="150000"/>
              </a:lnSpc>
              <a:tabLst>
                <a:tab pos="228055" algn="l"/>
              </a:tabLst>
            </a:pPr>
            <a:r>
              <a:rPr lang="en-US" altLang="ko-KR" sz="1026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 </a:t>
            </a:r>
            <a:r>
              <a:rPr lang="ko-KR" altLang="en-US" sz="1026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실시간 업데이트 또는 데이터 갱신 등을 위한 연계 대상 시스템 현황 </a:t>
            </a:r>
            <a:r>
              <a:rPr lang="en-US" altLang="ko-KR" sz="1026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  <a:p>
            <a:pPr marL="309503" indent="-81448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8055" algn="l"/>
              </a:tabLst>
            </a:pPr>
            <a:r>
              <a:rPr lang="ko-KR" altLang="en-US" sz="1026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안전통합상황실</a:t>
            </a:r>
            <a:r>
              <a:rPr lang="en-US" altLang="ko-KR" sz="1026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26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아리수통합정보센터</a:t>
            </a:r>
            <a:r>
              <a:rPr lang="en-US" altLang="ko-KR" sz="1026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26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소방방재센터</a:t>
            </a:r>
            <a:r>
              <a:rPr lang="en-US" altLang="ko-KR" sz="1026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TOPIS </a:t>
            </a:r>
            <a:r>
              <a:rPr lang="ko-KR" altLang="en-US" sz="1026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 재난안전분야 데이터</a:t>
            </a:r>
            <a:endParaRPr lang="en-US" altLang="ko-KR" sz="1026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09503" indent="-81448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8055" algn="l"/>
              </a:tabLst>
            </a:pPr>
            <a:r>
              <a:rPr lang="ko-KR" altLang="en-US" sz="1026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열린데이터광장</a:t>
            </a:r>
            <a:r>
              <a:rPr lang="en-US" altLang="ko-KR" sz="1026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26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공간정보플랫폼</a:t>
            </a:r>
            <a:r>
              <a:rPr lang="en-US" altLang="ko-KR" sz="1026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26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성과관리시스템</a:t>
            </a:r>
            <a:r>
              <a:rPr lang="en-US" altLang="ko-KR" sz="1026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26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지도태깅서비스</a:t>
            </a:r>
            <a:r>
              <a:rPr lang="en-US" altLang="ko-KR" sz="1026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26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통계정보시스템</a:t>
            </a:r>
            <a:r>
              <a:rPr lang="en-US" altLang="ko-KR" sz="1026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026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건설정보시스템</a:t>
            </a:r>
            <a:r>
              <a:rPr lang="en-US" altLang="ko-KR" sz="1026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26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인터랙티브</a:t>
            </a:r>
            <a:r>
              <a:rPr lang="ko-KR" altLang="en-US" sz="1026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서울</a:t>
            </a:r>
            <a:r>
              <a:rPr lang="en-US" altLang="ko-KR" sz="1026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26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클린재정</a:t>
            </a:r>
            <a:r>
              <a:rPr lang="en-US" altLang="ko-KR" sz="1026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26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</a:t>
            </a:r>
          </a:p>
        </p:txBody>
      </p:sp>
      <p:cxnSp>
        <p:nvCxnSpPr>
          <p:cNvPr id="46" name="직선 연결선 45"/>
          <p:cNvCxnSpPr/>
          <p:nvPr/>
        </p:nvCxnSpPr>
        <p:spPr>
          <a:xfrm>
            <a:off x="4683874" y="2405670"/>
            <a:ext cx="0" cy="1931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7020272" y="4217536"/>
            <a:ext cx="1393925" cy="59695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4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SNS</a:t>
            </a:r>
          </a:p>
          <a:p>
            <a:pPr algn="ctr"/>
            <a:r>
              <a:rPr lang="en-US" altLang="ko-KR" sz="94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94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원순씨</a:t>
            </a:r>
            <a:r>
              <a:rPr lang="en-US" altLang="ko-KR" sz="94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94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트위터</a:t>
            </a:r>
            <a:r>
              <a:rPr lang="en-US" altLang="ko-KR" sz="94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94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페이스북등</a:t>
            </a:r>
            <a:r>
              <a:rPr lang="en-US" altLang="ko-KR" sz="94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773891" y="5935741"/>
            <a:ext cx="7615729" cy="33147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46607" indent="81448"/>
            <a:r>
              <a:rPr lang="ko-KR" altLang="en-US" sz="94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공통 활용 정보 </a:t>
            </a:r>
            <a:r>
              <a:rPr lang="en-US" altLang="ko-KR" sz="94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CCTV </a:t>
            </a:r>
            <a:r>
              <a:rPr lang="ko-KR" altLang="en-US" sz="94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영상정보</a:t>
            </a:r>
            <a:r>
              <a:rPr lang="en-US" altLang="ko-KR" sz="94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94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실시간 도시현황 데이터</a:t>
            </a:r>
            <a:r>
              <a:rPr lang="en-US" altLang="ko-KR" sz="94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94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여론동향 데이터</a:t>
            </a:r>
            <a:r>
              <a:rPr lang="en-US" altLang="ko-KR" sz="94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94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950512" y="3429000"/>
            <a:ext cx="1393925" cy="230425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941" b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100 </a:t>
            </a:r>
            <a:r>
              <a:rPr lang="ko-KR" altLang="en-US" sz="941" b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여개  항목</a:t>
            </a:r>
            <a:endParaRPr lang="en-US" altLang="ko-KR" sz="941" b="1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941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94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2016 BSC</a:t>
            </a:r>
            <a:r>
              <a:rPr lang="ko-KR" altLang="en-US" sz="94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핵심지표</a:t>
            </a:r>
            <a:endParaRPr lang="en-US" altLang="ko-KR" sz="941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94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(43</a:t>
            </a:r>
            <a:r>
              <a:rPr lang="ko-KR" altLang="en-US" sz="94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 항목</a:t>
            </a:r>
            <a:r>
              <a:rPr lang="en-US" altLang="ko-KR" sz="94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algn="ctr"/>
            <a:endParaRPr lang="en-US" altLang="ko-KR" sz="941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94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시정</a:t>
            </a:r>
            <a:r>
              <a:rPr lang="en-US" altLang="ko-KR" sz="94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94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개년 핵심과제</a:t>
            </a:r>
            <a:endParaRPr lang="en-US" altLang="ko-KR" sz="941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94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(68</a:t>
            </a:r>
            <a:r>
              <a:rPr lang="ko-KR" altLang="en-US" sz="94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 항목</a:t>
            </a:r>
            <a:r>
              <a:rPr lang="en-US" altLang="ko-KR" sz="94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94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94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015754" y="5157192"/>
            <a:ext cx="3212430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4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시장공약</a:t>
            </a:r>
            <a:r>
              <a:rPr lang="en-US" altLang="ko-KR" sz="94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(256), </a:t>
            </a:r>
            <a:r>
              <a:rPr lang="ko-KR" altLang="en-US" sz="94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시장관심</a:t>
            </a:r>
            <a:r>
              <a:rPr lang="en-US" altLang="ko-KR" sz="94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 </a:t>
            </a:r>
            <a:r>
              <a:rPr lang="ko-KR" altLang="en-US" sz="94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시정</a:t>
            </a:r>
            <a:r>
              <a:rPr lang="en-US" altLang="ko-KR" sz="94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94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개년 핵심과제</a:t>
            </a:r>
            <a:r>
              <a:rPr lang="en-US" altLang="ko-KR" sz="94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</a:p>
          <a:p>
            <a:pPr algn="ctr"/>
            <a:r>
              <a:rPr lang="ko-KR" altLang="en-US" sz="94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균형성과계획 지표를 속성으로 구분</a:t>
            </a:r>
            <a:endParaRPr lang="en-US" altLang="ko-KR" sz="94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15625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71700" y="620688"/>
            <a:ext cx="2088232" cy="360040"/>
          </a:xfrm>
          <a:prstGeom prst="roundRect">
            <a:avLst>
              <a:gd name="adj" fmla="val 0"/>
            </a:avLst>
          </a:prstGeom>
          <a:solidFill>
            <a:srgbClr val="92D05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실시간 도시현황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4581747" y="625126"/>
            <a:ext cx="2088232" cy="360040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시정현황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2431940" y="620688"/>
            <a:ext cx="2088232" cy="360040"/>
          </a:xfrm>
          <a:prstGeom prst="roundRect">
            <a:avLst>
              <a:gd name="adj" fmla="val 0"/>
            </a:avLst>
          </a:prstGeom>
          <a:solidFill>
            <a:srgbClr val="FFFF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주요사업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6752420" y="620688"/>
            <a:ext cx="2088232" cy="360040"/>
          </a:xfrm>
          <a:prstGeom prst="roundRect">
            <a:avLst>
              <a:gd name="adj" fmla="val 0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여론동향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271700" y="1052736"/>
            <a:ext cx="2088232" cy="5544616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80975" indent="-90488">
              <a:buFontTx/>
              <a:buChar char="-"/>
            </a:pPr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Font typeface="Wingdings" pitchFamily="2" charset="2"/>
              <a:buChar char="§"/>
            </a:pPr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Font typeface="Wingdings" pitchFamily="2" charset="2"/>
              <a:buChar char="§"/>
            </a:pPr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Font typeface="Wingdings" pitchFamily="2" charset="2"/>
              <a:buChar char="§"/>
            </a:pPr>
            <a:endParaRPr lang="ko-KR" altLang="en-US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431940" y="1052736"/>
            <a:ext cx="2088232" cy="5544616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Font typeface="Wingdings" pitchFamily="2" charset="2"/>
              <a:buChar char="§"/>
            </a:pPr>
            <a:endParaRPr lang="ko-KR" altLang="en-US" sz="100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592180" y="1052736"/>
            <a:ext cx="2088232" cy="5544616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Font typeface="Wingdings" pitchFamily="2" charset="2"/>
              <a:buChar char="§"/>
            </a:pPr>
            <a:endParaRPr lang="ko-KR" altLang="en-US" sz="100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752420" y="1052736"/>
            <a:ext cx="2088232" cy="5544616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Font typeface="Wingdings" pitchFamily="2" charset="2"/>
              <a:buChar char="§"/>
            </a:pPr>
            <a:endParaRPr lang="ko-KR" altLang="en-US" sz="100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39447" y="1052736"/>
            <a:ext cx="2502024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주거지 재생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975" indent="-90488">
              <a:buFontTx/>
              <a:buChar char="-"/>
            </a:pPr>
            <a:r>
              <a:rPr lang="ko-KR" altLang="en-US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창신숭인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도시재생사업 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975" indent="-90488">
              <a:buFontTx/>
              <a:buChar char="-"/>
            </a:pPr>
            <a:r>
              <a:rPr lang="ko-KR" altLang="en-US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해방촌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도시재생사업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975" indent="-90488">
              <a:buFontTx/>
              <a:buChar char="-"/>
            </a:pP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가리봉 도새재생사업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975" indent="-90488">
              <a:buFontTx/>
              <a:buChar char="-"/>
            </a:pP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 도시재생 시범사업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975" indent="-90488">
              <a:buFontTx/>
              <a:buChar char="-"/>
            </a:pPr>
            <a:r>
              <a:rPr lang="ko-KR" altLang="en-US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성곽마을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재생사업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Font typeface="Wingdings" pitchFamily="2" charset="2"/>
              <a:buChar char="§"/>
            </a:pP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도심재생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975" indent="-90488">
              <a:buFontTx/>
              <a:buChar char="-"/>
            </a:pPr>
            <a:r>
              <a:rPr lang="ko-KR" altLang="en-US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세운상가군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재생사업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975" indent="-90488">
              <a:buFontTx/>
              <a:buChar char="-"/>
            </a:pP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남산 </a:t>
            </a:r>
            <a:r>
              <a:rPr lang="ko-KR" altLang="en-US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예장자락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재생사업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975" indent="-90488">
              <a:buFontTx/>
              <a:buChar char="-"/>
            </a:pP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세종대로일대 역사문화특화공간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Font typeface="Wingdings" pitchFamily="2" charset="2"/>
              <a:buChar char="§"/>
            </a:pP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도시고속도로지하화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공원화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975" indent="-90488">
              <a:buFontTx/>
              <a:buChar char="-"/>
            </a:pPr>
            <a:r>
              <a:rPr lang="ko-KR" altLang="en-US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제물포터널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975" indent="-90488">
              <a:buFontTx/>
              <a:buChar char="-"/>
            </a:pP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서부간선도로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975" indent="-90488">
              <a:buFontTx/>
              <a:buChar char="-"/>
            </a:pP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동부간선도로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975" indent="-90488">
              <a:buFontTx/>
              <a:buChar char="-"/>
            </a:pPr>
            <a:r>
              <a:rPr lang="ko-KR" altLang="en-US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국회대로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pPr>
              <a:buFont typeface="Wingdings" pitchFamily="2" charset="2"/>
              <a:buChar char="§"/>
            </a:pP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창조경제단지 조성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975" indent="-90488">
              <a:buFontTx/>
              <a:buChar char="-"/>
            </a:pP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양재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R&amp;D</a:t>
            </a:r>
            <a:r>
              <a:rPr lang="ko-KR" altLang="en-US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혁신지구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육성 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975" indent="-90488">
              <a:buFontTx/>
              <a:buChar char="-"/>
            </a:pPr>
            <a:r>
              <a:rPr lang="ko-KR" altLang="en-US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홍릉바이오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의료클러스터 확대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975" indent="-90488">
              <a:buFontTx/>
              <a:buChar char="-"/>
            </a:pP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밸리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단계 비상 프로젝트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975" indent="-90488">
              <a:buFontTx/>
              <a:buChar char="-"/>
            </a:pPr>
            <a:r>
              <a:rPr lang="ko-KR" altLang="en-US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개포디지털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혁신파크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조성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975" indent="-90488">
              <a:buFontTx/>
              <a:buChar char="-"/>
            </a:pP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도심특화산업 육성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975" indent="-90488">
              <a:buFontTx/>
              <a:buChar char="-"/>
            </a:pP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문화산업 육성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975" indent="-90488">
              <a:buFontTx/>
              <a:buChar char="-"/>
            </a:pP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남산 애니메이션 타운 조성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975" indent="-90488">
              <a:buFontTx/>
              <a:buChar char="-"/>
            </a:pP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상암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DMC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창조산업 거점 육성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975" indent="-90488">
              <a:buFontTx/>
              <a:buChar char="-"/>
            </a:pP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마곡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R&amp;D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단지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‘LG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사이언스파크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Font typeface="Wingdings" pitchFamily="2" charset="2"/>
              <a:buChar char="§"/>
            </a:pP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지역거점개발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서울역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7017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동남권 국제교류복합지구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동북권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신경제중심지 조성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Font typeface="Wingdings" pitchFamily="2" charset="2"/>
              <a:buChar char="§"/>
            </a:pP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자연성 회복 관광명소 조성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-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한강 자연성 회복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-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여의도 수변문화지구 조성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-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마포 석유비축기지재생 및 공원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Font typeface="Wingdings" pitchFamily="2" charset="2"/>
              <a:buChar char="§"/>
            </a:pP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기타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975" indent="-90488">
              <a:buFontTx/>
              <a:buChar char="-"/>
            </a:pP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한양도성 세계유산 등재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79592" y="1063007"/>
            <a:ext cx="235800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응답소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민원현황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Font typeface="Wingdings" pitchFamily="2" charset="2"/>
              <a:buChar char="§"/>
            </a:pP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다산콜센터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민원현황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Font typeface="Wingdings" pitchFamily="2" charset="2"/>
              <a:buChar char="§"/>
            </a:pP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SNS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소통현황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975" indent="-90488">
              <a:buFontTx/>
              <a:buChar char="-"/>
            </a:pP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원순씨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975" indent="-90488">
              <a:buFontTx/>
              <a:buChar char="-"/>
            </a:pP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트위터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975" indent="-90488">
              <a:buFontTx/>
              <a:buChar char="-"/>
            </a:pP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페이스북 등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0487"/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Font typeface="Wingdings" pitchFamily="2" charset="2"/>
              <a:buChar char="§"/>
            </a:pP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온라인 여론동향 보고서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(Simpl.seoul.go.kr)</a:t>
            </a:r>
          </a:p>
          <a:p>
            <a:pPr>
              <a:buFont typeface="Wingdings" pitchFamily="2" charset="2"/>
              <a:buChar char="§"/>
            </a:pP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603411" y="1063007"/>
            <a:ext cx="2088232" cy="5544616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Font typeface="Wingdings" pitchFamily="2" charset="2"/>
              <a:buChar char="§"/>
            </a:pP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보행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교통</a:t>
            </a:r>
          </a:p>
          <a:p>
            <a:pPr marL="180975" indent="-90488">
              <a:buFontTx/>
              <a:buChar char="-"/>
            </a:pP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교통사고발생 및 사상자</a:t>
            </a:r>
          </a:p>
          <a:p>
            <a:pPr marL="180975" indent="-90488">
              <a:buFontTx/>
              <a:buChar char="-"/>
            </a:pP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교통사고개선지점 </a:t>
            </a:r>
            <a:r>
              <a:rPr lang="ko-KR" altLang="en-US" sz="10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사고감소율</a:t>
            </a:r>
            <a:endParaRPr lang="ko-KR" altLang="en-US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975" indent="-90488">
              <a:buFontTx/>
              <a:buChar char="-"/>
            </a:pP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보행전용거리 등</a:t>
            </a:r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Font typeface="Wingdings" pitchFamily="2" charset="2"/>
              <a:buChar char="§"/>
            </a:pP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시민건강</a:t>
            </a:r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975" indent="-90488">
              <a:buFontTx/>
              <a:buChar char="-"/>
            </a:pPr>
            <a:r>
              <a:rPr lang="ko-KR" altLang="en-US" sz="10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환자안심병원병상확충</a:t>
            </a:r>
            <a:endParaRPr lang="ko-KR" altLang="en-US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975" indent="-90488">
              <a:buFontTx/>
              <a:buChar char="-"/>
            </a:pP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해외오염지역입국자 추적조사</a:t>
            </a:r>
          </a:p>
          <a:p>
            <a:pPr marL="180975" indent="-90488">
              <a:buFontTx/>
              <a:buChar char="-"/>
            </a:pPr>
            <a:r>
              <a:rPr lang="ko-KR" altLang="en-US" sz="10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감염병대응교육및훈련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내역</a:t>
            </a:r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Font typeface="Wingdings" pitchFamily="2" charset="2"/>
              <a:buChar char="§"/>
            </a:pP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여성안전</a:t>
            </a:r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975" indent="-90488">
              <a:buFontTx/>
              <a:buChar char="-"/>
            </a:pP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여성안심스카우트 </a:t>
            </a:r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975" indent="-90488">
              <a:buFontTx/>
              <a:buChar char="-"/>
            </a:pP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여성안심택배함</a:t>
            </a:r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975" indent="-90488">
              <a:buFontTx/>
              <a:buChar char="-"/>
            </a:pP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여성 안심지킴이집 등</a:t>
            </a:r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Font typeface="Wingdings" pitchFamily="2" charset="2"/>
              <a:buChar char="§"/>
            </a:pP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복지정책</a:t>
            </a:r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975" indent="-90488">
              <a:buFontTx/>
              <a:buChar char="-"/>
            </a:pP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찾아가는 </a:t>
            </a:r>
            <a:r>
              <a:rPr lang="ko-KR" altLang="en-US" sz="10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동주민센터</a:t>
            </a:r>
            <a:endParaRPr lang="ko-KR" altLang="en-US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975" indent="-90488">
              <a:buFontTx/>
              <a:buChar char="-"/>
            </a:pP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사회복지인력 확충 및 방문</a:t>
            </a:r>
          </a:p>
          <a:p>
            <a:pPr marL="180975" indent="-90488">
              <a:buFontTx/>
              <a:buChar char="-"/>
            </a:pP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50+</a:t>
            </a:r>
            <a:r>
              <a:rPr lang="ko-KR" altLang="en-US" sz="10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캠퍼스이용</a:t>
            </a:r>
            <a:endParaRPr lang="ko-KR" altLang="en-US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Font typeface="Wingdings" pitchFamily="2" charset="2"/>
              <a:buChar char="§"/>
            </a:pP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어르신복지</a:t>
            </a:r>
            <a:endParaRPr lang="ko-KR" altLang="en-US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975" indent="-90488">
              <a:buFontTx/>
              <a:buChar char="-"/>
            </a:pP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치매요양시설</a:t>
            </a:r>
          </a:p>
          <a:p>
            <a:pPr marL="180975" indent="-90488">
              <a:buFontTx/>
              <a:buChar char="-"/>
            </a:pP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공공노인요양시설</a:t>
            </a:r>
          </a:p>
          <a:p>
            <a:pPr marL="180975" indent="-90488">
              <a:buFontTx/>
              <a:buChar char="-"/>
            </a:pPr>
            <a:r>
              <a:rPr lang="ko-KR" altLang="en-US" sz="10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데이케어센터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설치</a:t>
            </a:r>
          </a:p>
          <a:p>
            <a:pPr marL="180975" indent="-90488">
              <a:buFontTx/>
              <a:buChar char="-"/>
            </a:pPr>
            <a:r>
              <a:rPr lang="ko-KR" altLang="en-US" sz="10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서울형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인증제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등</a:t>
            </a:r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Font typeface="Wingdings" pitchFamily="2" charset="2"/>
              <a:buChar char="§"/>
            </a:pP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주택공급</a:t>
            </a:r>
          </a:p>
          <a:p>
            <a:pPr marL="180975" indent="-90488">
              <a:buFontTx/>
              <a:buChar char="-"/>
            </a:pP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공공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민간 임대주택 공급</a:t>
            </a:r>
          </a:p>
          <a:p>
            <a:pPr marL="180975" indent="-90488">
              <a:buFontTx/>
              <a:buChar char="-"/>
            </a:pP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소형주택공급</a:t>
            </a:r>
          </a:p>
          <a:p>
            <a:pPr marL="180975" indent="-90488">
              <a:buFontTx/>
              <a:buChar char="-"/>
            </a:pP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 </a:t>
            </a:r>
            <a:r>
              <a:rPr lang="ko-KR" altLang="en-US" sz="10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청년가구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주거 공급</a:t>
            </a:r>
          </a:p>
          <a:p>
            <a:pPr marL="180975" indent="-90488">
              <a:buFontTx/>
              <a:buChar char="-"/>
            </a:pP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서울리츠공급 등</a:t>
            </a:r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Font typeface="Wingdings" pitchFamily="2" charset="2"/>
              <a:buChar char="§"/>
            </a:pP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주택정책</a:t>
            </a:r>
          </a:p>
          <a:p>
            <a:pPr marL="180975" indent="-90488">
              <a:buFontTx/>
              <a:buChar char="-"/>
            </a:pPr>
            <a:r>
              <a:rPr lang="ko-KR" altLang="en-US" sz="10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공동체주택</a:t>
            </a:r>
            <a:endParaRPr lang="ko-KR" altLang="en-US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975" indent="-90488">
              <a:buFontTx/>
              <a:buChar char="-"/>
            </a:pP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전월세보증금단기지원</a:t>
            </a:r>
          </a:p>
          <a:p>
            <a:pPr marL="180975" indent="-90488">
              <a:buFontTx/>
              <a:buChar char="-"/>
            </a:pPr>
            <a:r>
              <a:rPr lang="ko-KR" altLang="en-US" sz="10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서울형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집수리 등</a:t>
            </a:r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Font typeface="Wingdings" pitchFamily="2" charset="2"/>
              <a:buChar char="§"/>
            </a:pP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물가정보</a:t>
            </a:r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Font typeface="Wingdings" pitchFamily="2" charset="2"/>
              <a:buChar char="§"/>
            </a:pP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일자리</a:t>
            </a:r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Font typeface="Wingdings" pitchFamily="2" charset="2"/>
              <a:buChar char="§"/>
            </a:pP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친환경 에너지</a:t>
            </a:r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Font typeface="Wingdings" pitchFamily="2" charset="2"/>
              <a:buChar char="§"/>
            </a:pP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재난예방</a:t>
            </a:r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Font typeface="Wingdings" pitchFamily="2" charset="2"/>
              <a:buChar char="§"/>
            </a:pP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청년정책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등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여개 분야</a:t>
            </a:r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Font typeface="Wingdings" pitchFamily="2" charset="2"/>
              <a:buChar char="§"/>
            </a:pPr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975" indent="-90488">
              <a:buFontTx/>
              <a:buChar char="-"/>
            </a:pPr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Font typeface="Wingdings" pitchFamily="2" charset="2"/>
              <a:buChar char="§"/>
            </a:pPr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Font typeface="Wingdings" pitchFamily="2" charset="2"/>
              <a:buChar char="§"/>
            </a:pPr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Font typeface="Wingdings" pitchFamily="2" charset="2"/>
              <a:buChar char="§"/>
            </a:pPr>
            <a:endParaRPr lang="ko-KR" altLang="en-US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71700" y="1052736"/>
            <a:ext cx="2088232" cy="5544616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Font typeface="Wingdings" pitchFamily="2" charset="2"/>
              <a:buChar char="§"/>
            </a:pP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도로교통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0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교통관제</a:t>
            </a:r>
            <a:endParaRPr lang="ko-KR" altLang="en-US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975" indent="-90488">
              <a:buFontTx/>
              <a:buChar char="-"/>
            </a:pP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도로소통상황</a:t>
            </a:r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975" indent="-90488">
              <a:buFontTx/>
              <a:buChar char="-"/>
            </a:pPr>
            <a:r>
              <a:rPr lang="ko-KR" altLang="en-US" sz="10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돌발및통제정보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975" indent="-90488">
              <a:buFontTx/>
              <a:buChar char="-"/>
            </a:pPr>
            <a:r>
              <a:rPr lang="ko-KR" altLang="en-US" sz="10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교통관제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등</a:t>
            </a:r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Font typeface="Wingdings" pitchFamily="2" charset="2"/>
              <a:buChar char="§"/>
            </a:pP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버스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지하철 </a:t>
            </a:r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975" indent="-90488">
              <a:buFontTx/>
              <a:buChar char="-"/>
            </a:pP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실시간 버스운행 정보</a:t>
            </a:r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975" indent="-90488">
              <a:buFontTx/>
              <a:buChar char="-"/>
            </a:pP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올빼미 버스 노선 현황</a:t>
            </a:r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975" indent="-90488">
              <a:buFontTx/>
              <a:buChar char="-"/>
            </a:pPr>
            <a:r>
              <a:rPr lang="ko-KR" altLang="en-US" sz="10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승하차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인원 정보 등</a:t>
            </a:r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Font typeface="Wingdings" pitchFamily="2" charset="2"/>
              <a:buChar char="§"/>
            </a:pP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화재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구조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구급</a:t>
            </a:r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975" indent="-90488">
              <a:buFontTx/>
              <a:buChar char="-"/>
            </a:pP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재난발생현황</a:t>
            </a:r>
          </a:p>
          <a:p>
            <a:pPr marL="180975" indent="-90488">
              <a:buFontTx/>
              <a:buChar char="-"/>
            </a:pP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시민안전파수꾼</a:t>
            </a:r>
          </a:p>
          <a:p>
            <a:pPr marL="180975" indent="-90488">
              <a:buFontTx/>
              <a:buChar char="-"/>
            </a:pPr>
            <a:r>
              <a:rPr lang="ko-KR" altLang="en-US" sz="10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재난일보</a:t>
            </a:r>
            <a:endParaRPr lang="ko-KR" altLang="en-US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975" indent="-90488">
              <a:buFontTx/>
              <a:buChar char="-"/>
            </a:pPr>
            <a:r>
              <a:rPr lang="ko-KR" altLang="en-US" sz="10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출동현황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등</a:t>
            </a:r>
          </a:p>
          <a:p>
            <a:pPr>
              <a:buFont typeface="Wingdings" pitchFamily="2" charset="2"/>
              <a:buChar char="§"/>
            </a:pP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기상현황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0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대기현황</a:t>
            </a:r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975" indent="-90488">
              <a:buFontTx/>
              <a:buChar char="-"/>
            </a:pP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온도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풍향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풍속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강수량 등</a:t>
            </a:r>
          </a:p>
          <a:p>
            <a:pPr marL="180975" indent="-90488">
              <a:buFontTx/>
              <a:buChar char="-"/>
            </a:pP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미세먼지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초미세먼지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농도 등</a:t>
            </a:r>
          </a:p>
          <a:p>
            <a:pPr>
              <a:buFont typeface="Wingdings" pitchFamily="2" charset="2"/>
              <a:buChar char="§"/>
            </a:pP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재정현황</a:t>
            </a:r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975" indent="-90488">
              <a:buFontTx/>
              <a:buChar char="-"/>
            </a:pPr>
            <a:r>
              <a:rPr lang="ko-KR" altLang="en-US" sz="10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재정시계</a:t>
            </a:r>
            <a:endParaRPr lang="ko-KR" altLang="en-US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975" indent="-90488">
              <a:buFontTx/>
              <a:buChar char="-"/>
            </a:pP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일별지출현황</a:t>
            </a:r>
          </a:p>
          <a:p>
            <a:pPr marL="180975" indent="-90488">
              <a:buFontTx/>
              <a:buChar char="-"/>
            </a:pP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채무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채무감축 현황</a:t>
            </a:r>
          </a:p>
          <a:p>
            <a:pPr marL="180975" indent="-90488">
              <a:buFontTx/>
              <a:buChar char="-"/>
            </a:pPr>
            <a:r>
              <a:rPr lang="ko-KR" altLang="en-US" sz="10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세입운용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현황</a:t>
            </a:r>
          </a:p>
          <a:p>
            <a:pPr marL="180975" indent="-90488">
              <a:buFontTx/>
              <a:buChar char="-"/>
            </a:pPr>
            <a:r>
              <a:rPr lang="ko-KR" altLang="en-US" sz="10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세출운용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사업 및 예산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8116" y="232879"/>
            <a:ext cx="3530086" cy="315801"/>
          </a:xfrm>
          <a:prstGeom prst="rect">
            <a:avLst/>
          </a:prstGeom>
          <a:noFill/>
        </p:spPr>
        <p:txBody>
          <a:bodyPr wrap="none" lIns="78177" tIns="39089" rIns="78177" bIns="39089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17372" defTabSz="891917">
              <a:spcBef>
                <a:spcPts val="231"/>
              </a:spcBef>
              <a:defRPr/>
            </a:pPr>
            <a:r>
              <a:rPr lang="ko-KR" altLang="en-US" sz="1539" b="1" spc="-9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</a:rPr>
              <a:t>디지털 </a:t>
            </a:r>
            <a:r>
              <a:rPr lang="ko-KR" altLang="en-US" sz="1539" b="1" spc="-9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</a:rPr>
              <a:t>시민시장실</a:t>
            </a:r>
            <a:r>
              <a:rPr lang="ko-KR" altLang="en-US" sz="1539" b="1" spc="-9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</a:rPr>
              <a:t> 주요 데이터 상세목록</a:t>
            </a:r>
            <a:endParaRPr lang="en-US" altLang="ko-KR" sz="1539" b="1" spc="-9" dirty="0" smtClean="0">
              <a:ln>
                <a:solidFill>
                  <a:schemeClr val="bg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 sz="1200" b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7934</TotalTime>
  <Words>492</Words>
  <Application>Microsoft Office PowerPoint</Application>
  <PresentationFormat>화면 슬라이드 쇼(4:3)</PresentationFormat>
  <Paragraphs>164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KoPub돋움체 Medium</vt:lpstr>
      <vt:lpstr>나눔고딕</vt:lpstr>
      <vt:lpstr>맑은 고딕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성과지표 기초분석</dc:title>
  <dc:creator>Microsoft Corporation</dc:creator>
  <cp:lastModifiedBy>chang.sun won</cp:lastModifiedBy>
  <cp:revision>404</cp:revision>
  <dcterms:created xsi:type="dcterms:W3CDTF">2006-10-05T04:04:58Z</dcterms:created>
  <dcterms:modified xsi:type="dcterms:W3CDTF">2016-10-24T02:04:54Z</dcterms:modified>
</cp:coreProperties>
</file>