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804" r:id="rId1"/>
  </p:sldMasterIdLst>
  <p:notesMasterIdLst>
    <p:notesMasterId r:id="rId4"/>
  </p:notesMasterIdLst>
  <p:sldIdLst>
    <p:sldId id="469" r:id="rId2"/>
    <p:sldId id="471" r:id="rId3"/>
  </p:sldIdLst>
  <p:sldSz cx="9906000" cy="6858000" type="A4"/>
  <p:notesSz cx="6735763" cy="9866313"/>
  <p:embeddedFontLst>
    <p:embeddedFont>
      <p:font typeface="Rix고딕 B" panose="02020603020101020101" pitchFamily="18" charset="-127"/>
      <p:regular r:id="rId5"/>
    </p:embeddedFont>
    <p:embeddedFont>
      <p:font typeface="맑은 고딕" panose="020B0503020000020004" pitchFamily="50" charset="-127"/>
      <p:regular r:id="rId6"/>
      <p:bold r:id="rId7"/>
    </p:embeddedFont>
    <p:embeddedFont>
      <p:font typeface="Rix헤드 B" panose="02020603020101020101" pitchFamily="18" charset="-127"/>
      <p:regular r:id="rId8"/>
    </p:embeddedFont>
    <p:embeddedFont>
      <p:font typeface="Rix고딕 EB" panose="02020603020101020101" pitchFamily="18" charset="-127"/>
      <p:regular r:id="rId9"/>
    </p:embeddedFont>
    <p:embeddedFont>
      <p:font typeface="Dinbol" panose="020B0600000101010101" charset="-127"/>
      <p:regular r:id="rId10"/>
    </p:embeddedFont>
    <p:embeddedFont>
      <p:font typeface="Rix고딕 M" panose="02020603020101020101" pitchFamily="18" charset="-127"/>
      <p:regular r:id="rId11"/>
    </p:embeddedFont>
    <p:embeddedFont>
      <p:font typeface="Rix모던고딕 B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2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5640" userDrawn="1">
          <p15:clr>
            <a:srgbClr val="A4A3A4"/>
          </p15:clr>
        </p15:guide>
        <p15:guide id="12" orient="horz" pos="572" userDrawn="1">
          <p15:clr>
            <a:srgbClr val="A4A3A4"/>
          </p15:clr>
        </p15:guide>
        <p15:guide id="13" orient="horz" pos="1298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A6A6A6"/>
    <a:srgbClr val="18626A"/>
    <a:srgbClr val="7F7F7F"/>
    <a:srgbClr val="C5EDF1"/>
    <a:srgbClr val="CC2222"/>
    <a:srgbClr val="FFFFFF"/>
    <a:srgbClr val="3DB1BD"/>
    <a:srgbClr val="82CCD6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27" autoAdjust="0"/>
    <p:restoredTop sz="94845" autoAdjust="0"/>
  </p:normalViewPr>
  <p:slideViewPr>
    <p:cSldViewPr>
      <p:cViewPr varScale="1">
        <p:scale>
          <a:sx n="82" d="100"/>
          <a:sy n="82" d="100"/>
        </p:scale>
        <p:origin x="870" y="96"/>
      </p:cViewPr>
      <p:guideLst>
        <p:guide pos="262"/>
        <p:guide pos="5978"/>
        <p:guide orient="horz" pos="391"/>
        <p:guide pos="5640"/>
        <p:guide orient="horz" pos="572"/>
        <p:guide orient="horz" pos="1298"/>
        <p:guide orient="horz" pos="3974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>
      <p:cViewPr varScale="1">
        <p:scale>
          <a:sx n="76" d="100"/>
          <a:sy n="76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6D894CB6-DEF5-48FD-B5BF-42955D62567E}" type="datetimeFigureOut">
              <a:rPr lang="ko-KR" altLang="en-US" smtClean="0"/>
              <a:pPr/>
              <a:t>2016-12-08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23AFA98C-77CF-4C3E-998D-1963563491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65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공간정보 데이터에 대한 수행방법으로는 </a:t>
            </a:r>
            <a:r>
              <a:rPr lang="en-US" altLang="ko-KR" dirty="0"/>
              <a:t>1</a:t>
            </a:r>
            <a:r>
              <a:rPr lang="ko-KR" altLang="en-US" dirty="0"/>
              <a:t>차적으로 </a:t>
            </a:r>
            <a:r>
              <a:rPr lang="ko-KR" altLang="en-US" dirty="0" err="1"/>
              <a:t>열린데이터</a:t>
            </a:r>
            <a:r>
              <a:rPr lang="ko-KR" altLang="en-US" dirty="0"/>
              <a:t> 광장으로 이관 및 적재 작업을 수행하고 이를 바탕으로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 err="1"/>
              <a:t>월기준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천여건의</a:t>
            </a:r>
            <a:r>
              <a:rPr lang="ko-KR" altLang="en-US" dirty="0"/>
              <a:t> 공간정보데이터에 대하여 </a:t>
            </a:r>
            <a:r>
              <a:rPr lang="ko-KR" altLang="en-US" dirty="0" err="1"/>
              <a:t>디지털시민시장실에도</a:t>
            </a:r>
            <a:r>
              <a:rPr lang="ko-KR" altLang="en-US" dirty="0"/>
              <a:t> 자동 업데이트 연계가 될 수 있도록 하겠습니다</a:t>
            </a:r>
          </a:p>
          <a:p>
            <a:pPr defTabSz="907633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C5022-1C41-418F-BF8F-2F0FF632833E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98C-77CF-4C3E-998D-19635634917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54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 userDrawn="1"/>
        </p:nvSpPr>
        <p:spPr bwMode="auto">
          <a:xfrm>
            <a:off x="4810333" y="6464853"/>
            <a:ext cx="285335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243A91B7-9E0C-4098-B191-7BF0CDF252AC}" type="slidenum"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  <a:latin typeface="Dinbol" pitchFamily="2" charset="0"/>
                <a:ea typeface="Rix고딕 M" panose="02020603020101020101" pitchFamily="18" charset="-127"/>
              </a:rPr>
              <a:pPr algn="r"/>
              <a:t>‹#›</a:t>
            </a:fld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Dinbol" pitchFamily="2" charset="0"/>
              <a:ea typeface="Rix고딕 M" panose="02020603020101020101" pitchFamily="18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8732044" y="217546"/>
            <a:ext cx="1261516" cy="441768"/>
            <a:chOff x="8732044" y="217546"/>
            <a:chExt cx="1261516" cy="441768"/>
          </a:xfrm>
        </p:grpSpPr>
        <p:sp>
          <p:nvSpPr>
            <p:cNvPr id="27" name="TextBox 26"/>
            <p:cNvSpPr txBox="1"/>
            <p:nvPr/>
          </p:nvSpPr>
          <p:spPr>
            <a:xfrm>
              <a:off x="8892629" y="520815"/>
              <a:ext cx="1100931" cy="138499"/>
            </a:xfrm>
            <a:prstGeom prst="rect">
              <a:avLst/>
            </a:prstGeom>
            <a:noFill/>
            <a:effectLst/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>
                <a:spcAft>
                  <a:spcPts val="1798"/>
                </a:spcAft>
                <a:defRPr/>
              </a:pP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Ⅰ. </a:t>
              </a:r>
              <a:r>
                <a:rPr lang="ko-KR" altLang="en-US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사업 개요</a:t>
              </a: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1246" y="217546"/>
              <a:ext cx="882454" cy="275373"/>
            </a:xfrm>
            <a:prstGeom prst="rect">
              <a:avLst/>
            </a:prstGeom>
          </p:spPr>
        </p:pic>
        <p:cxnSp>
          <p:nvCxnSpPr>
            <p:cNvPr id="30" name="직선 연결선 29"/>
            <p:cNvCxnSpPr/>
            <p:nvPr/>
          </p:nvCxnSpPr>
          <p:spPr>
            <a:xfrm flipH="1">
              <a:off x="8732044" y="496094"/>
              <a:ext cx="11739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 userDrawn="1"/>
        </p:nvSpPr>
        <p:spPr>
          <a:xfrm>
            <a:off x="197134" y="6518714"/>
            <a:ext cx="309470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>
              <a:defRPr sz="900">
                <a:solidFill>
                  <a:prstClr val="white">
                    <a:lumMod val="65000"/>
                  </a:prst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r>
              <a:rPr lang="ko-KR" altLang="en-US" dirty="0" smtClean="0"/>
              <a:t>서울특별시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행정데이터 통합 및 </a:t>
            </a:r>
            <a:r>
              <a:rPr lang="ko-KR" altLang="en-US" dirty="0" err="1" smtClean="0"/>
              <a:t>열린데이터광장</a:t>
            </a:r>
            <a:r>
              <a:rPr lang="ko-KR" altLang="en-US" dirty="0" smtClean="0"/>
              <a:t> 확장 사업</a:t>
            </a:r>
            <a:endParaRPr lang="ko-KR" altLang="en-US" dirty="0"/>
          </a:p>
        </p:txBody>
      </p:sp>
      <p:pic>
        <p:nvPicPr>
          <p:cNvPr id="14" name="_x220638608" descr="EMB00000f9810a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00" y="6499169"/>
            <a:ext cx="1193236" cy="24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74" y="345720"/>
            <a:ext cx="596814" cy="103732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95032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4810333" y="6464853"/>
            <a:ext cx="285335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243A91B7-9E0C-4098-B191-7BF0CDF252AC}" type="slidenum"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  <a:latin typeface="Dinbol" pitchFamily="2" charset="0"/>
                <a:ea typeface="Rix고딕 M" panose="02020603020101020101" pitchFamily="18" charset="-127"/>
              </a:rPr>
              <a:pPr algn="r"/>
              <a:t>‹#›</a:t>
            </a:fld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Dinbol" pitchFamily="2" charset="0"/>
              <a:ea typeface="Rix고딕 M" panose="02020603020101020101" pitchFamily="18" charset="-127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732044" y="217546"/>
            <a:ext cx="1333524" cy="441768"/>
            <a:chOff x="8732044" y="217546"/>
            <a:chExt cx="1333524" cy="441768"/>
          </a:xfrm>
        </p:grpSpPr>
        <p:sp>
          <p:nvSpPr>
            <p:cNvPr id="16" name="TextBox 15"/>
            <p:cNvSpPr txBox="1"/>
            <p:nvPr/>
          </p:nvSpPr>
          <p:spPr>
            <a:xfrm>
              <a:off x="8964637" y="520815"/>
              <a:ext cx="1100931" cy="138499"/>
            </a:xfrm>
            <a:prstGeom prst="rect">
              <a:avLst/>
            </a:prstGeom>
            <a:noFill/>
            <a:effectLst/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>
                <a:spcAft>
                  <a:spcPts val="1798"/>
                </a:spcAft>
                <a:defRPr/>
              </a:pP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II. </a:t>
              </a:r>
              <a:r>
                <a:rPr lang="ko-KR" altLang="en-US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사업 </a:t>
              </a:r>
              <a:r>
                <a:rPr lang="ko-KR" altLang="en-US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수행 내용</a:t>
              </a:r>
              <a:endPara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1246" y="217546"/>
              <a:ext cx="882454" cy="275373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 flipH="1">
              <a:off x="8732044" y="496094"/>
              <a:ext cx="11739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 userDrawn="1"/>
        </p:nvSpPr>
        <p:spPr>
          <a:xfrm>
            <a:off x="197134" y="6518714"/>
            <a:ext cx="309470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>
              <a:defRPr sz="900">
                <a:solidFill>
                  <a:prstClr val="white">
                    <a:lumMod val="65000"/>
                  </a:prst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r>
              <a:rPr lang="ko-KR" altLang="en-US" dirty="0" smtClean="0"/>
              <a:t>서울특별시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행정데이터 통합 및 </a:t>
            </a:r>
            <a:r>
              <a:rPr lang="ko-KR" altLang="en-US" dirty="0" err="1" smtClean="0"/>
              <a:t>열린데이터광장</a:t>
            </a:r>
            <a:r>
              <a:rPr lang="ko-KR" altLang="en-US" dirty="0" smtClean="0"/>
              <a:t> 확장 사업</a:t>
            </a:r>
            <a:endParaRPr lang="ko-KR" altLang="en-US" dirty="0"/>
          </a:p>
        </p:txBody>
      </p:sp>
      <p:pic>
        <p:nvPicPr>
          <p:cNvPr id="21" name="_x220638608" descr="EMB00000f9810a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00" y="6499169"/>
            <a:ext cx="1193236" cy="24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74" y="345720"/>
            <a:ext cx="596814" cy="103732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7355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 userDrawn="1"/>
        </p:nvSpPr>
        <p:spPr bwMode="auto">
          <a:xfrm>
            <a:off x="4810333" y="6464853"/>
            <a:ext cx="285335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243A91B7-9E0C-4098-B191-7BF0CDF252AC}" type="slidenum"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  <a:latin typeface="Dinbol" pitchFamily="2" charset="0"/>
                <a:ea typeface="Rix고딕 M" panose="02020603020101020101" pitchFamily="18" charset="-127"/>
              </a:rPr>
              <a:pPr algn="r"/>
              <a:t>‹#›</a:t>
            </a:fld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Dinbol" pitchFamily="2" charset="0"/>
              <a:ea typeface="Rix고딕 M" panose="02020603020101020101" pitchFamily="18" charset="-127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732044" y="217546"/>
            <a:ext cx="1333524" cy="441768"/>
            <a:chOff x="8732044" y="217546"/>
            <a:chExt cx="1333524" cy="441768"/>
          </a:xfrm>
        </p:grpSpPr>
        <p:sp>
          <p:nvSpPr>
            <p:cNvPr id="16" name="TextBox 15"/>
            <p:cNvSpPr txBox="1"/>
            <p:nvPr/>
          </p:nvSpPr>
          <p:spPr>
            <a:xfrm>
              <a:off x="8964637" y="520815"/>
              <a:ext cx="1100931" cy="138499"/>
            </a:xfrm>
            <a:prstGeom prst="rect">
              <a:avLst/>
            </a:prstGeom>
            <a:noFill/>
            <a:effectLst/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>
                <a:spcAft>
                  <a:spcPts val="1798"/>
                </a:spcAft>
                <a:defRPr/>
              </a:pP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III. </a:t>
              </a:r>
              <a:r>
                <a:rPr lang="ko-KR" altLang="en-US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사후 지원 방안</a:t>
              </a: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endPara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1246" y="217546"/>
              <a:ext cx="882454" cy="275373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 flipH="1">
              <a:off x="8732044" y="496094"/>
              <a:ext cx="11739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197134" y="6518714"/>
            <a:ext cx="309470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>
              <a:defRPr sz="900">
                <a:solidFill>
                  <a:prstClr val="white">
                    <a:lumMod val="65000"/>
                  </a:prst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r>
              <a:rPr lang="ko-KR" altLang="en-US" dirty="0" smtClean="0"/>
              <a:t>서울특별시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행정데이터 통합 및 </a:t>
            </a:r>
            <a:r>
              <a:rPr lang="ko-KR" altLang="en-US" dirty="0" err="1" smtClean="0"/>
              <a:t>열린데이터광장</a:t>
            </a:r>
            <a:r>
              <a:rPr lang="ko-KR" altLang="en-US" dirty="0" smtClean="0"/>
              <a:t> 확장 사업</a:t>
            </a:r>
            <a:endParaRPr lang="ko-KR" altLang="en-US" dirty="0"/>
          </a:p>
        </p:txBody>
      </p:sp>
      <p:pic>
        <p:nvPicPr>
          <p:cNvPr id="20" name="_x220638608" descr="EMB00000f9810a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00" y="6499169"/>
            <a:ext cx="1193236" cy="24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74" y="345720"/>
            <a:ext cx="596814" cy="103732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1235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 userDrawn="1"/>
        </p:nvSpPr>
        <p:spPr bwMode="auto">
          <a:xfrm>
            <a:off x="4810333" y="6464853"/>
            <a:ext cx="285335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243A91B7-9E0C-4098-B191-7BF0CDF252AC}" type="slidenum"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  <a:latin typeface="Dinbol" pitchFamily="2" charset="0"/>
                <a:ea typeface="Rix고딕 M" panose="02020603020101020101" pitchFamily="18" charset="-127"/>
              </a:rPr>
              <a:pPr algn="r"/>
              <a:t>‹#›</a:t>
            </a:fld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Dinbol" pitchFamily="2" charset="0"/>
              <a:ea typeface="Rix고딕 M" panose="02020603020101020101" pitchFamily="18" charset="-127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732044" y="217546"/>
            <a:ext cx="1333524" cy="441768"/>
            <a:chOff x="8732044" y="217546"/>
            <a:chExt cx="1333524" cy="441768"/>
          </a:xfrm>
        </p:grpSpPr>
        <p:sp>
          <p:nvSpPr>
            <p:cNvPr id="16" name="TextBox 15"/>
            <p:cNvSpPr txBox="1"/>
            <p:nvPr/>
          </p:nvSpPr>
          <p:spPr>
            <a:xfrm>
              <a:off x="8964637" y="520815"/>
              <a:ext cx="1100931" cy="138499"/>
            </a:xfrm>
            <a:prstGeom prst="rect">
              <a:avLst/>
            </a:prstGeom>
            <a:noFill/>
            <a:effectLst/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>
                <a:spcAft>
                  <a:spcPts val="1798"/>
                </a:spcAft>
                <a:defRPr/>
              </a:pP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IV. </a:t>
              </a:r>
              <a:r>
                <a:rPr lang="ko-KR" altLang="en-US" sz="9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향후주진일정</a:t>
              </a: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endPara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1246" y="217546"/>
              <a:ext cx="882454" cy="275373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 flipH="1">
              <a:off x="8732044" y="496094"/>
              <a:ext cx="11739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197134" y="6518714"/>
            <a:ext cx="309470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>
              <a:defRPr sz="900">
                <a:solidFill>
                  <a:prstClr val="white">
                    <a:lumMod val="65000"/>
                  </a:prst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r>
              <a:rPr lang="ko-KR" altLang="en-US" dirty="0" smtClean="0"/>
              <a:t>서울특별시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행정데이터 통합 및 </a:t>
            </a:r>
            <a:r>
              <a:rPr lang="ko-KR" altLang="en-US" dirty="0" err="1" smtClean="0"/>
              <a:t>열린데이터광장</a:t>
            </a:r>
            <a:r>
              <a:rPr lang="ko-KR" altLang="en-US" dirty="0" smtClean="0"/>
              <a:t> 확장 사업</a:t>
            </a:r>
            <a:endParaRPr lang="ko-KR" altLang="en-US" dirty="0"/>
          </a:p>
        </p:txBody>
      </p:sp>
      <p:pic>
        <p:nvPicPr>
          <p:cNvPr id="20" name="_x220638608" descr="EMB00000f9810a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00" y="6499169"/>
            <a:ext cx="1193236" cy="24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74" y="345720"/>
            <a:ext cx="596814" cy="103732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96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9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7" r:id="rId2"/>
    <p:sldLayoutId id="2147483808" r:id="rId3"/>
    <p:sldLayoutId id="214748383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모서리가 둥근 직사각형 301"/>
          <p:cNvSpPr/>
          <p:nvPr/>
        </p:nvSpPr>
        <p:spPr>
          <a:xfrm>
            <a:off x="0" y="1484314"/>
            <a:ext cx="9906000" cy="4837942"/>
          </a:xfrm>
          <a:prstGeom prst="roundRect">
            <a:avLst>
              <a:gd name="adj" fmla="val 0"/>
            </a:avLst>
          </a:prstGeom>
          <a:solidFill>
            <a:srgbClr val="2AA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12" name="한쪽 모서리가 둥근 사각형 311"/>
          <p:cNvSpPr/>
          <p:nvPr/>
        </p:nvSpPr>
        <p:spPr>
          <a:xfrm flipH="1" flipV="1">
            <a:off x="3537674" y="1524000"/>
            <a:ext cx="6130778" cy="4597398"/>
          </a:xfrm>
          <a:prstGeom prst="round1Rect">
            <a:avLst>
              <a:gd name="adj" fmla="val 33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/>
            <a:endParaRPr lang="ko-KR" altLang="en-US" sz="1300" spc="-150" dirty="0">
              <a:solidFill>
                <a:schemeClr val="bg1">
                  <a:lumMod val="50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39" name="Rectangle 38"/>
          <p:cNvSpPr>
            <a:spLocks noChangeArrowheads="1"/>
          </p:cNvSpPr>
          <p:nvPr/>
        </p:nvSpPr>
        <p:spPr bwMode="auto">
          <a:xfrm>
            <a:off x="200472" y="1744989"/>
            <a:ext cx="27058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  <a:contourClr>
                <a:schemeClr val="bg1"/>
              </a:contourClr>
            </a:sp3d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EB" panose="02020603020101020101" pitchFamily="18" charset="-127"/>
                <a:ea typeface="Rix고딕 EB" panose="02020603020101020101" pitchFamily="18" charset="-127"/>
              </a:rPr>
              <a:t>추진 실적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8612971" y="808484"/>
            <a:ext cx="1293031" cy="205550"/>
            <a:chOff x="3005724" y="2405648"/>
            <a:chExt cx="1293031" cy="205550"/>
          </a:xfrm>
        </p:grpSpPr>
        <p:sp>
          <p:nvSpPr>
            <p:cNvPr id="103" name="타원 102"/>
            <p:cNvSpPr/>
            <p:nvPr/>
          </p:nvSpPr>
          <p:spPr>
            <a:xfrm>
              <a:off x="3842292" y="2405648"/>
              <a:ext cx="200472" cy="200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H="1">
              <a:off x="3080792" y="2505885"/>
              <a:ext cx="1217963" cy="0"/>
            </a:xfrm>
            <a:prstGeom prst="line">
              <a:avLst/>
            </a:prstGeom>
            <a:ln>
              <a:solidFill>
                <a:srgbClr val="FD97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3889917" y="2453274"/>
              <a:ext cx="105222" cy="105222"/>
            </a:xfrm>
            <a:prstGeom prst="ellipse">
              <a:avLst/>
            </a:prstGeom>
            <a:solidFill>
              <a:srgbClr val="FEC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rgbClr val="FC7D4A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</a:t>
              </a:r>
              <a:endParaRPr lang="ko-KR" altLang="en-US" sz="700" dirty="0">
                <a:solidFill>
                  <a:srgbClr val="FC7D4A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3005724" y="2457026"/>
              <a:ext cx="105222" cy="105222"/>
            </a:xfrm>
            <a:prstGeom prst="ellipse">
              <a:avLst/>
            </a:prstGeom>
            <a:solidFill>
              <a:srgbClr val="FEC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rgbClr val="FC7D4A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</a:t>
              </a:r>
              <a:endParaRPr lang="ko-KR" altLang="en-US" sz="700" dirty="0">
                <a:solidFill>
                  <a:srgbClr val="FC7D4A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3547533" y="2410726"/>
              <a:ext cx="200472" cy="200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3595158" y="2458352"/>
              <a:ext cx="105222" cy="105222"/>
            </a:xfrm>
            <a:prstGeom prst="ellipse">
              <a:avLst/>
            </a:prstGeom>
            <a:solidFill>
              <a:srgbClr val="FEC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rgbClr val="FC7D4A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3</a:t>
              </a:r>
              <a:endParaRPr lang="ko-KR" altLang="en-US" sz="700" dirty="0">
                <a:solidFill>
                  <a:srgbClr val="FC7D4A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3548552" y="2410726"/>
              <a:ext cx="200472" cy="200472"/>
              <a:chOff x="7969936" y="808484"/>
              <a:chExt cx="200472" cy="200472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7969936" y="808484"/>
                <a:ext cx="200472" cy="200472"/>
              </a:xfrm>
              <a:prstGeom prst="ellipse">
                <a:avLst/>
              </a:prstGeom>
              <a:solidFill>
                <a:srgbClr val="FC7D4A"/>
              </a:solidFill>
              <a:ln w="19050">
                <a:solidFill>
                  <a:srgbClr val="FD97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8017561" y="856110"/>
                <a:ext cx="105222" cy="105222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3</a:t>
                </a:r>
                <a:endParaRPr lang="ko-KR" altLang="en-US" sz="1050" dirty="0"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</p:grpSp>
        <p:sp>
          <p:nvSpPr>
            <p:cNvPr id="141" name="타원 140"/>
            <p:cNvSpPr/>
            <p:nvPr/>
          </p:nvSpPr>
          <p:spPr>
            <a:xfrm>
              <a:off x="3277599" y="2458352"/>
              <a:ext cx="105222" cy="105222"/>
            </a:xfrm>
            <a:prstGeom prst="ellipse">
              <a:avLst/>
            </a:prstGeom>
            <a:solidFill>
              <a:srgbClr val="FEC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rgbClr val="FC7D4A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</a:t>
              </a:r>
              <a:endParaRPr lang="ko-KR" altLang="en-US" sz="700" dirty="0">
                <a:solidFill>
                  <a:srgbClr val="FC7D4A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68027"/>
              </p:ext>
            </p:extLst>
          </p:nvPr>
        </p:nvGraphicFramePr>
        <p:xfrm>
          <a:off x="179664" y="2150296"/>
          <a:ext cx="3170220" cy="385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40"/>
                <a:gridCol w="1056740"/>
                <a:gridCol w="1056740"/>
              </a:tblGrid>
              <a:tr h="551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단계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구분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실적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</a:tr>
              <a:tr h="551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분석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요구사항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12 </a:t>
                      </a:r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개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</a:tr>
              <a:tr h="55138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설계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화면설계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 </a:t>
                      </a:r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개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</a:tr>
              <a:tr h="5513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테이블 설계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 </a:t>
                      </a:r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개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</a:tr>
              <a:tr h="5513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인터페이스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 </a:t>
                      </a:r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개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</a:tr>
              <a:tr h="5513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구현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프로그램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8 </a:t>
                      </a:r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개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</a:tr>
              <a:tr h="5513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UI</a:t>
                      </a:r>
                      <a:r>
                        <a:rPr lang="en-US" altLang="ko-KR" sz="1400" b="0" baseline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개선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 </a:t>
                      </a:r>
                      <a:r>
                        <a:rPr lang="ko-KR" altLang="en-US" sz="1400" b="0" dirty="0" smtClean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개</a:t>
                      </a:r>
                      <a:endParaRPr lang="ko-KR" altLang="en-US" sz="1400" b="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ectangle 38"/>
          <p:cNvSpPr>
            <a:spLocks noChangeArrowheads="1"/>
          </p:cNvSpPr>
          <p:nvPr/>
        </p:nvSpPr>
        <p:spPr bwMode="auto">
          <a:xfrm>
            <a:off x="4304928" y="1367123"/>
            <a:ext cx="273630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  <a:contourClr>
                <a:schemeClr val="bg1"/>
              </a:contourClr>
            </a:sp3d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rgbClr val="2AA9B6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추진경과</a:t>
            </a:r>
            <a:endParaRPr lang="ko-KR" altLang="en-US" dirty="0">
              <a:solidFill>
                <a:srgbClr val="2AA9B6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80" name="AutoShape 1521"/>
          <p:cNvSpPr>
            <a:spLocks noChangeArrowheads="1"/>
          </p:cNvSpPr>
          <p:nvPr/>
        </p:nvSpPr>
        <p:spPr bwMode="auto">
          <a:xfrm rot="16200000">
            <a:off x="3304874" y="4315625"/>
            <a:ext cx="2168007" cy="1114836"/>
          </a:xfrm>
          <a:prstGeom prst="rightArrow">
            <a:avLst>
              <a:gd name="adj1" fmla="val 100000"/>
              <a:gd name="adj2" fmla="val 13369"/>
            </a:avLst>
          </a:prstGeom>
          <a:solidFill>
            <a:srgbClr val="C9E1E9">
              <a:alpha val="87000"/>
            </a:srgbClr>
          </a:solidFill>
          <a:ln w="12700" algn="ctr">
            <a:solidFill>
              <a:srgbClr val="7490A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0" tIns="0" rIns="0" bIns="0" anchor="ctr"/>
          <a:lstStyle>
            <a:lvl1pPr defTabSz="60801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60801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60801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60801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60801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분석 </a:t>
            </a:r>
            <a:r>
              <a:rPr kumimoji="0"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/ </a:t>
            </a:r>
            <a:r>
              <a:rPr kumimoji="0"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설계</a:t>
            </a:r>
          </a:p>
        </p:txBody>
      </p:sp>
      <p:sp>
        <p:nvSpPr>
          <p:cNvPr id="82" name="AutoShape 1520" descr="밝은 상향 대각선"/>
          <p:cNvSpPr>
            <a:spLocks noChangeArrowheads="1"/>
          </p:cNvSpPr>
          <p:nvPr/>
        </p:nvSpPr>
        <p:spPr bwMode="auto">
          <a:xfrm rot="16200000">
            <a:off x="3852965" y="1904546"/>
            <a:ext cx="1070274" cy="1094846"/>
          </a:xfrm>
          <a:prstGeom prst="chevron">
            <a:avLst>
              <a:gd name="adj" fmla="val 17095"/>
            </a:avLst>
          </a:prstGeom>
          <a:solidFill>
            <a:srgbClr val="C9E1E9">
              <a:alpha val="87000"/>
            </a:srgbClr>
          </a:solidFill>
          <a:ln w="12700" algn="ctr">
            <a:solidFill>
              <a:srgbClr val="7490A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0" tIns="0" rIns="0" bIns="0" anchor="ctr"/>
          <a:lstStyle/>
          <a:p>
            <a:pPr algn="ctr" defTabSz="608013" latinLnBrk="0"/>
            <a:r>
              <a:rPr lang="ko-KR" altLang="en-US" sz="16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테스트</a:t>
            </a:r>
            <a:endParaRPr lang="en-US" altLang="ko-KR" sz="1600" dirty="0" smtClean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algn="ctr" defTabSz="608013" latinLnBrk="0"/>
            <a:r>
              <a:rPr lang="ko-KR" altLang="en-US" sz="16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전개</a:t>
            </a:r>
            <a:endParaRPr lang="ko-KR" altLang="en-US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3" name="AutoShape 1520" descr="밝은 상향 대각선"/>
          <p:cNvSpPr>
            <a:spLocks noChangeArrowheads="1"/>
          </p:cNvSpPr>
          <p:nvPr/>
        </p:nvSpPr>
        <p:spPr bwMode="auto">
          <a:xfrm rot="16200000">
            <a:off x="3914175" y="2842624"/>
            <a:ext cx="942002" cy="1094846"/>
          </a:xfrm>
          <a:prstGeom prst="chevron">
            <a:avLst>
              <a:gd name="adj" fmla="val 17095"/>
            </a:avLst>
          </a:prstGeom>
          <a:solidFill>
            <a:srgbClr val="C9E1E9">
              <a:alpha val="87000"/>
            </a:srgbClr>
          </a:solidFill>
          <a:ln w="12700" algn="ctr">
            <a:solidFill>
              <a:srgbClr val="7490A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0" tIns="0" rIns="0" bIns="0" anchor="ctr"/>
          <a:lstStyle/>
          <a:p>
            <a:pPr algn="ctr" defTabSz="608013" latinLnBrk="0"/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구현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056893" y="2070515"/>
            <a:ext cx="832212" cy="3734749"/>
            <a:chOff x="5056892" y="1993193"/>
            <a:chExt cx="1121917" cy="3734749"/>
          </a:xfrm>
        </p:grpSpPr>
        <p:sp>
          <p:nvSpPr>
            <p:cNvPr id="86" name="Line 116"/>
            <p:cNvSpPr>
              <a:spLocks noChangeShapeType="1"/>
            </p:cNvSpPr>
            <p:nvPr/>
          </p:nvSpPr>
          <p:spPr bwMode="auto">
            <a:xfrm>
              <a:off x="5060892" y="4019205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Line 116"/>
            <p:cNvSpPr>
              <a:spLocks noChangeShapeType="1"/>
            </p:cNvSpPr>
            <p:nvPr/>
          </p:nvSpPr>
          <p:spPr bwMode="auto">
            <a:xfrm>
              <a:off x="5060891" y="4366997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116"/>
            <p:cNvSpPr>
              <a:spLocks noChangeShapeType="1"/>
            </p:cNvSpPr>
            <p:nvPr/>
          </p:nvSpPr>
          <p:spPr bwMode="auto">
            <a:xfrm>
              <a:off x="5060896" y="4713416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116"/>
            <p:cNvSpPr>
              <a:spLocks noChangeShapeType="1"/>
            </p:cNvSpPr>
            <p:nvPr/>
          </p:nvSpPr>
          <p:spPr bwMode="auto">
            <a:xfrm>
              <a:off x="5060890" y="5053004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116"/>
            <p:cNvSpPr>
              <a:spLocks noChangeShapeType="1"/>
            </p:cNvSpPr>
            <p:nvPr/>
          </p:nvSpPr>
          <p:spPr bwMode="auto">
            <a:xfrm>
              <a:off x="5060896" y="5398536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Line 116"/>
            <p:cNvSpPr>
              <a:spLocks noChangeShapeType="1"/>
            </p:cNvSpPr>
            <p:nvPr/>
          </p:nvSpPr>
          <p:spPr bwMode="auto">
            <a:xfrm>
              <a:off x="5060889" y="5727942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Line 116"/>
            <p:cNvSpPr>
              <a:spLocks noChangeShapeType="1"/>
            </p:cNvSpPr>
            <p:nvPr/>
          </p:nvSpPr>
          <p:spPr bwMode="auto">
            <a:xfrm>
              <a:off x="5056900" y="3345932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116"/>
            <p:cNvSpPr>
              <a:spLocks noChangeShapeType="1"/>
            </p:cNvSpPr>
            <p:nvPr/>
          </p:nvSpPr>
          <p:spPr bwMode="auto">
            <a:xfrm>
              <a:off x="5056898" y="2672664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Line 116"/>
            <p:cNvSpPr>
              <a:spLocks noChangeShapeType="1"/>
            </p:cNvSpPr>
            <p:nvPr/>
          </p:nvSpPr>
          <p:spPr bwMode="auto">
            <a:xfrm>
              <a:off x="5060885" y="2332929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116"/>
            <p:cNvSpPr>
              <a:spLocks noChangeShapeType="1"/>
            </p:cNvSpPr>
            <p:nvPr/>
          </p:nvSpPr>
          <p:spPr bwMode="auto">
            <a:xfrm>
              <a:off x="5056892" y="1993193"/>
              <a:ext cx="1117913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0" name="Textfeld 37"/>
          <p:cNvSpPr txBox="1">
            <a:spLocks noChangeArrowheads="1"/>
          </p:cNvSpPr>
          <p:nvPr/>
        </p:nvSpPr>
        <p:spPr bwMode="auto">
          <a:xfrm>
            <a:off x="5999697" y="1875692"/>
            <a:ext cx="3668755" cy="413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defTabSz="8016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016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016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016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016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2016.12.18 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~ 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12.19   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인수테스트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진행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2016.12.16 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~ 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12.17  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서비스 이관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2016.12.15 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~ 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12.16  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통합테스트 진행</a:t>
            </a:r>
          </a:p>
          <a:p>
            <a:pPr latinLnBrk="0">
              <a:spcAft>
                <a:spcPts val="600"/>
              </a:spcAft>
            </a:pPr>
            <a:endParaRPr kumimoji="0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Arial" charset="0"/>
            </a:endParaRPr>
          </a:p>
          <a:p>
            <a:pPr latinLnBrk="0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2016.12.09 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~ 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12.14  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프로그램 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개발</a:t>
            </a:r>
            <a:endParaRPr kumimoji="0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Arial" charset="0"/>
            </a:endParaRPr>
          </a:p>
          <a:p>
            <a:pPr latinLnBrk="0">
              <a:spcAft>
                <a:spcPts val="600"/>
              </a:spcAft>
            </a:pP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Arial" charset="0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500"/>
              </a:spcAft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2016.11.21 ~   DataMart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및 데이터 관리 화면 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설계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Arial" charset="0"/>
            </a:endParaRPr>
          </a:p>
          <a:p>
            <a:pPr latinLnBrk="0">
              <a:lnSpc>
                <a:spcPct val="150000"/>
              </a:lnSpc>
              <a:spcAft>
                <a:spcPts val="500"/>
              </a:spcAft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2016.11.03 ~ 11.18   DB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전환 및 아키텍처 설계</a:t>
            </a:r>
          </a:p>
          <a:p>
            <a:pPr latinLnBrk="0">
              <a:lnSpc>
                <a:spcPct val="150000"/>
              </a:lnSpc>
              <a:spcAft>
                <a:spcPts val="500"/>
              </a:spcAft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2016.11.03  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요구사항 정의서 검토</a:t>
            </a:r>
          </a:p>
          <a:p>
            <a:pPr latinLnBrk="0">
              <a:lnSpc>
                <a:spcPct val="150000"/>
              </a:lnSpc>
              <a:spcAft>
                <a:spcPts val="500"/>
              </a:spcAft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2016.10.27  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요구사항 정의서 작성</a:t>
            </a:r>
          </a:p>
          <a:p>
            <a:pPr latinLnBrk="0">
              <a:lnSpc>
                <a:spcPct val="150000"/>
              </a:lnSpc>
              <a:spcAft>
                <a:spcPts val="500"/>
              </a:spcAft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2016.10.06 ~ 10.21   </a:t>
            </a:r>
            <a:r>
              <a:rPr kumimoji="0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디지털시민시장실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 </a:t>
            </a:r>
            <a:r>
              <a:rPr kumimoji="0"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구축팀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협업</a:t>
            </a:r>
          </a:p>
          <a:p>
            <a:pPr latinLnBrk="0">
              <a:lnSpc>
                <a:spcPct val="150000"/>
              </a:lnSpc>
              <a:spcAft>
                <a:spcPts val="500"/>
              </a:spcAft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2016.10.04 ~ 11.11   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charset="0"/>
              </a:rPr>
              <a:t>대상 시스템 현황 조사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06497" y="443967"/>
            <a:ext cx="7185025" cy="680777"/>
            <a:chOff x="415924" y="335955"/>
            <a:chExt cx="7185025" cy="680777"/>
          </a:xfrm>
        </p:grpSpPr>
        <p:sp>
          <p:nvSpPr>
            <p:cNvPr id="37" name="TextBox 36"/>
            <p:cNvSpPr txBox="1"/>
            <p:nvPr/>
          </p:nvSpPr>
          <p:spPr>
            <a:xfrm>
              <a:off x="415924" y="585845"/>
              <a:ext cx="7185025" cy="430887"/>
            </a:xfrm>
            <a:prstGeom prst="rect">
              <a:avLst/>
            </a:prstGeom>
            <a:noFill/>
            <a:effectLst/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>
                <a:spcAft>
                  <a:spcPts val="1798"/>
                </a:spcAft>
                <a:defRPr sz="2800">
                  <a:latin typeface="Rix헤드 B" panose="02020603020101020101" pitchFamily="18" charset="-127"/>
                  <a:ea typeface="Rix헤드 B" panose="02020603020101020101" pitchFamily="18" charset="-127"/>
                </a:defRPr>
              </a:lvl1pPr>
            </a:lstStyle>
            <a:p>
              <a:r>
                <a:rPr lang="ko-KR" altLang="en-US" dirty="0" smtClean="0"/>
                <a:t>추진경과 및 실적</a:t>
              </a:r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16496" y="335955"/>
              <a:ext cx="2806003" cy="212725"/>
            </a:xfrm>
            <a:prstGeom prst="roundRect">
              <a:avLst/>
            </a:prstGeom>
            <a:solidFill>
              <a:srgbClr val="F99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디지털 </a:t>
              </a:r>
              <a:r>
                <a:rPr lang="ko-KR" altLang="en-US" sz="1300" dirty="0" err="1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시민시장실</a:t>
              </a:r>
              <a:r>
                <a:rPr lang="ko-KR" altLang="en-US" sz="13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시스템 구축 연계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4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0" y="1484314"/>
            <a:ext cx="9906000" cy="4837942"/>
          </a:xfrm>
          <a:prstGeom prst="roundRect">
            <a:avLst>
              <a:gd name="adj" fmla="val 0"/>
            </a:avLst>
          </a:prstGeom>
          <a:solidFill>
            <a:srgbClr val="2AA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8" name="한쪽 모서리가 둥근 사각형 17"/>
          <p:cNvSpPr/>
          <p:nvPr/>
        </p:nvSpPr>
        <p:spPr>
          <a:xfrm flipH="1" flipV="1">
            <a:off x="2720752" y="1485640"/>
            <a:ext cx="6947700" cy="4635758"/>
          </a:xfrm>
          <a:prstGeom prst="round1Rect">
            <a:avLst>
              <a:gd name="adj" fmla="val 333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/>
            <a:endParaRPr lang="ko-KR" altLang="en-US" sz="1300" spc="-150" dirty="0">
              <a:solidFill>
                <a:schemeClr val="bg1">
                  <a:lumMod val="50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415925" y="1706517"/>
            <a:ext cx="270582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  <a:contourClr>
                <a:schemeClr val="bg1"/>
              </a:contourClr>
            </a:sp3d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EB" panose="02020603020101020101" pitchFamily="18" charset="-127"/>
                <a:ea typeface="Rix고딕 EB" panose="02020603020101020101" pitchFamily="18" charset="-127"/>
              </a:rPr>
              <a:t>주요 사항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24087" y="2689076"/>
            <a:ext cx="2390055" cy="14362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30175" indent="-130175" latinLnBrk="0">
              <a:spcBef>
                <a:spcPts val="13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기존 메타데이터 정보에 디지털 </a:t>
            </a:r>
            <a:r>
              <a:rPr lang="ko-KR" altLang="en-US" sz="1500" dirty="0" err="1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시장실</a:t>
            </a:r>
            <a:r>
              <a:rPr lang="ko-KR" altLang="en-US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500" dirty="0" smtClean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메타정보를 추가</a:t>
            </a:r>
            <a:endParaRPr lang="ko-KR" altLang="en-US" sz="1500" dirty="0">
              <a:solidFill>
                <a:srgbClr val="333333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30175" indent="-130175" latinLnBrk="0">
              <a:spcBef>
                <a:spcPts val="13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추가 메타데이터 </a:t>
            </a:r>
            <a:r>
              <a:rPr lang="en-US" altLang="ko-KR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개방유무</a:t>
            </a:r>
            <a:r>
              <a:rPr lang="en-US" altLang="ko-KR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</a:t>
            </a:r>
            <a:r>
              <a:rPr lang="ko-KR" altLang="en-US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공개범위</a:t>
            </a:r>
            <a:r>
              <a:rPr lang="en-US" altLang="ko-KR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</a:t>
            </a:r>
            <a:r>
              <a:rPr lang="ko-KR" altLang="en-US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시각화</a:t>
            </a:r>
            <a:endParaRPr lang="en-US" altLang="ko-KR" sz="1500" dirty="0">
              <a:solidFill>
                <a:srgbClr val="333333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30175" indent="-130175" latinLnBrk="0">
              <a:spcBef>
                <a:spcPts val="130"/>
              </a:spcBef>
              <a:spcAft>
                <a:spcPts val="130"/>
              </a:spcAft>
            </a:pPr>
            <a:r>
              <a:rPr lang="en-US" altLang="ko-KR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  </a:t>
            </a:r>
            <a:r>
              <a:rPr lang="ko-KR" altLang="en-US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유형 </a:t>
            </a:r>
            <a:r>
              <a:rPr lang="ko-KR" altLang="en-US" sz="1500" dirty="0" smtClean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등</a:t>
            </a:r>
            <a:endParaRPr lang="ko-KR" altLang="en-US" sz="1500" dirty="0">
              <a:solidFill>
                <a:srgbClr val="333333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1391" y="4797152"/>
            <a:ext cx="2389361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30175" indent="-130175" latinLnBrk="0">
              <a:spcBef>
                <a:spcPts val="13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열린데이터광장</a:t>
            </a:r>
            <a:r>
              <a:rPr lang="ko-KR" altLang="en-US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관리 시스템에서 </a:t>
            </a:r>
            <a:r>
              <a:rPr lang="en-US" altLang="ko-KR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500" dirty="0">
                <a:solidFill>
                  <a:srgbClr val="333333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메타 관리 및 개방 유무를 적용하는 기능 추가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612971" y="808484"/>
            <a:ext cx="1293031" cy="205550"/>
            <a:chOff x="3005724" y="2405648"/>
            <a:chExt cx="1293031" cy="205550"/>
          </a:xfrm>
        </p:grpSpPr>
        <p:sp>
          <p:nvSpPr>
            <p:cNvPr id="33" name="타원 32"/>
            <p:cNvSpPr/>
            <p:nvPr/>
          </p:nvSpPr>
          <p:spPr>
            <a:xfrm>
              <a:off x="3842292" y="2405648"/>
              <a:ext cx="200472" cy="200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>
              <a:off x="3080792" y="2505885"/>
              <a:ext cx="1217963" cy="0"/>
            </a:xfrm>
            <a:prstGeom prst="line">
              <a:avLst/>
            </a:prstGeom>
            <a:ln>
              <a:solidFill>
                <a:srgbClr val="FD97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3889917" y="2453274"/>
              <a:ext cx="105222" cy="105222"/>
            </a:xfrm>
            <a:prstGeom prst="ellipse">
              <a:avLst/>
            </a:prstGeom>
            <a:solidFill>
              <a:srgbClr val="FEC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rgbClr val="FC7D4A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</a:t>
              </a:r>
              <a:endParaRPr lang="ko-KR" altLang="en-US" sz="700" dirty="0">
                <a:solidFill>
                  <a:srgbClr val="FC7D4A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005724" y="2457026"/>
              <a:ext cx="105222" cy="105222"/>
            </a:xfrm>
            <a:prstGeom prst="ellipse">
              <a:avLst/>
            </a:prstGeom>
            <a:solidFill>
              <a:srgbClr val="FEC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rgbClr val="FC7D4A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</a:t>
              </a:r>
              <a:endParaRPr lang="ko-KR" altLang="en-US" sz="700" dirty="0">
                <a:solidFill>
                  <a:srgbClr val="FC7D4A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547533" y="2410726"/>
              <a:ext cx="200472" cy="200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95158" y="2458352"/>
              <a:ext cx="105222" cy="105222"/>
            </a:xfrm>
            <a:prstGeom prst="ellipse">
              <a:avLst/>
            </a:prstGeom>
            <a:solidFill>
              <a:srgbClr val="FEC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rgbClr val="FC7D4A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3</a:t>
              </a:r>
              <a:endParaRPr lang="ko-KR" altLang="en-US" sz="700" dirty="0">
                <a:solidFill>
                  <a:srgbClr val="FC7D4A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3548552" y="2410726"/>
              <a:ext cx="200472" cy="200472"/>
              <a:chOff x="7969936" y="808484"/>
              <a:chExt cx="200472" cy="200472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7969936" y="808484"/>
                <a:ext cx="200472" cy="200472"/>
              </a:xfrm>
              <a:prstGeom prst="ellipse">
                <a:avLst/>
              </a:prstGeom>
              <a:solidFill>
                <a:srgbClr val="FC7D4A"/>
              </a:solidFill>
              <a:ln w="19050">
                <a:solidFill>
                  <a:srgbClr val="FD97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017561" y="856110"/>
                <a:ext cx="105222" cy="105222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3</a:t>
                </a:r>
                <a:endParaRPr lang="ko-KR" altLang="en-US" sz="1050" dirty="0"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</p:grpSp>
        <p:sp>
          <p:nvSpPr>
            <p:cNvPr id="40" name="타원 39"/>
            <p:cNvSpPr/>
            <p:nvPr/>
          </p:nvSpPr>
          <p:spPr>
            <a:xfrm>
              <a:off x="3277599" y="2458352"/>
              <a:ext cx="105222" cy="105222"/>
            </a:xfrm>
            <a:prstGeom prst="ellipse">
              <a:avLst/>
            </a:prstGeom>
            <a:solidFill>
              <a:srgbClr val="FEC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rgbClr val="FC7D4A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</a:t>
              </a:r>
              <a:endParaRPr lang="ko-KR" altLang="en-US" sz="700" dirty="0">
                <a:solidFill>
                  <a:srgbClr val="FC7D4A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 flipH="1">
            <a:off x="262287" y="2249037"/>
            <a:ext cx="2564791" cy="320468"/>
          </a:xfrm>
          <a:prstGeom prst="round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latinLnBrk="0"/>
            <a:endParaRPr lang="ko-KR" altLang="en-US" sz="1400" kern="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3240" y="2268524"/>
            <a:ext cx="2433839" cy="275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latinLnBrk="0">
              <a:lnSpc>
                <a:spcPct val="110000"/>
              </a:lnSpc>
              <a:spcAft>
                <a:spcPts val="336"/>
              </a:spcAft>
              <a:buClr>
                <a:srgbClr val="4D4D4D"/>
              </a:buClr>
              <a:defRPr sz="1700" b="1" spc="-70">
                <a:ln>
                  <a:solidFill>
                    <a:schemeClr val="bg1">
                      <a:alpha val="0"/>
                    </a:schemeClr>
                  </a:solidFill>
                </a:ln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b="0" dirty="0"/>
              <a:t>메타 데이터</a:t>
            </a:r>
          </a:p>
        </p:txBody>
      </p:sp>
      <p:sp>
        <p:nvSpPr>
          <p:cNvPr id="42" name="모서리가 둥근 직사각형 41"/>
          <p:cNvSpPr/>
          <p:nvPr/>
        </p:nvSpPr>
        <p:spPr>
          <a:xfrm flipH="1">
            <a:off x="249034" y="4365104"/>
            <a:ext cx="2564791" cy="320468"/>
          </a:xfrm>
          <a:prstGeom prst="round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latinLnBrk="0"/>
            <a:endParaRPr lang="ko-KR" altLang="en-US" sz="1400" kern="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3240" y="4385817"/>
            <a:ext cx="2433839" cy="275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latinLnBrk="0">
              <a:lnSpc>
                <a:spcPct val="110000"/>
              </a:lnSpc>
              <a:spcAft>
                <a:spcPts val="336"/>
              </a:spcAft>
              <a:buClr>
                <a:srgbClr val="4D4D4D"/>
              </a:buClr>
              <a:defRPr sz="1700" b="1" spc="-70">
                <a:ln>
                  <a:solidFill>
                    <a:schemeClr val="bg1">
                      <a:alpha val="0"/>
                    </a:schemeClr>
                  </a:solidFill>
                </a:ln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b="0" dirty="0"/>
              <a:t>관리자 기능 개선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2432720" y="1816547"/>
            <a:ext cx="2211944" cy="0"/>
          </a:xfrm>
          <a:prstGeom prst="line">
            <a:avLst/>
          </a:prstGeom>
          <a:ln w="38100">
            <a:solidFill>
              <a:srgbClr val="2AA9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3283122" y="1688395"/>
            <a:ext cx="273630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  <a:contourClr>
                <a:schemeClr val="bg1"/>
              </a:contourClr>
            </a:sp3d>
          </a:bodyPr>
          <a:lstStyle/>
          <a:p>
            <a:pPr>
              <a:defRPr/>
            </a:pPr>
            <a:r>
              <a:rPr lang="ko-KR" altLang="en-US" dirty="0" smtClean="0">
                <a:solidFill>
                  <a:srgbClr val="2AA9B6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  메타데이터 </a:t>
            </a:r>
            <a:r>
              <a:rPr lang="ko-KR" altLang="en-US" dirty="0" smtClean="0">
                <a:solidFill>
                  <a:srgbClr val="2AA9B6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관리 화면</a:t>
            </a:r>
            <a:endParaRPr lang="ko-KR" altLang="en-US" dirty="0">
              <a:solidFill>
                <a:srgbClr val="2AA9B6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06497" y="443967"/>
            <a:ext cx="7185025" cy="680777"/>
            <a:chOff x="415924" y="335955"/>
            <a:chExt cx="7185025" cy="680777"/>
          </a:xfrm>
        </p:grpSpPr>
        <p:sp>
          <p:nvSpPr>
            <p:cNvPr id="50" name="TextBox 49"/>
            <p:cNvSpPr txBox="1"/>
            <p:nvPr/>
          </p:nvSpPr>
          <p:spPr>
            <a:xfrm>
              <a:off x="415924" y="585845"/>
              <a:ext cx="7185025" cy="430887"/>
            </a:xfrm>
            <a:prstGeom prst="rect">
              <a:avLst/>
            </a:prstGeom>
            <a:noFill/>
            <a:effectLst/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>
                <a:spcAft>
                  <a:spcPts val="1798"/>
                </a:spcAft>
                <a:defRPr sz="2800">
                  <a:latin typeface="Rix헤드 B" panose="02020603020101020101" pitchFamily="18" charset="-127"/>
                  <a:ea typeface="Rix헤드 B" panose="02020603020101020101" pitchFamily="18" charset="-127"/>
                </a:defRPr>
              </a:lvl1pPr>
            </a:lstStyle>
            <a:p>
              <a:r>
                <a:rPr lang="ko-KR" altLang="en-US" dirty="0"/>
                <a:t>디지털 </a:t>
              </a:r>
              <a:r>
                <a:rPr lang="ko-KR" altLang="en-US" dirty="0" err="1"/>
                <a:t>시민시장실</a:t>
              </a:r>
              <a:r>
                <a:rPr lang="ko-KR" altLang="en-US" dirty="0"/>
                <a:t> 데이터 관리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16496" y="335955"/>
              <a:ext cx="2806003" cy="212725"/>
            </a:xfrm>
            <a:prstGeom prst="roundRect">
              <a:avLst/>
            </a:prstGeom>
            <a:solidFill>
              <a:srgbClr val="F99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디지털 </a:t>
              </a:r>
              <a:r>
                <a:rPr lang="ko-KR" altLang="en-US" sz="1300" dirty="0" err="1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시민시장실</a:t>
              </a:r>
              <a:r>
                <a:rPr lang="ko-KR" altLang="en-US" sz="13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시스템 구축 연계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69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10863</TotalTime>
  <Words>193</Words>
  <Application>Microsoft Office PowerPoint</Application>
  <PresentationFormat>A4 용지(210x297mm)</PresentationFormat>
  <Paragraphs>61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Rix고딕 B</vt:lpstr>
      <vt:lpstr>Arial</vt:lpstr>
      <vt:lpstr>맑은 고딕</vt:lpstr>
      <vt:lpstr>Rix헤드 B</vt:lpstr>
      <vt:lpstr>Rix고딕 EB</vt:lpstr>
      <vt:lpstr>Dinbol</vt:lpstr>
      <vt:lpstr>Rix고딕 M</vt:lpstr>
      <vt:lpstr>Rix모던고딕 B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이승철</dc:creator>
  <cp:lastModifiedBy>Grutech</cp:lastModifiedBy>
  <cp:revision>733</cp:revision>
  <cp:lastPrinted>2016-10-05T10:27:55Z</cp:lastPrinted>
  <dcterms:created xsi:type="dcterms:W3CDTF">2015-06-22T05:08:27Z</dcterms:created>
  <dcterms:modified xsi:type="dcterms:W3CDTF">2016-12-08T08:19:53Z</dcterms:modified>
</cp:coreProperties>
</file>