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8" r:id="rId2"/>
  </p:sldMasterIdLst>
  <p:notesMasterIdLst>
    <p:notesMasterId r:id="rId23"/>
  </p:notesMasterIdLst>
  <p:sldIdLst>
    <p:sldId id="360" r:id="rId3"/>
    <p:sldId id="530" r:id="rId4"/>
    <p:sldId id="478" r:id="rId5"/>
    <p:sldId id="525" r:id="rId6"/>
    <p:sldId id="536" r:id="rId7"/>
    <p:sldId id="504" r:id="rId8"/>
    <p:sldId id="491" r:id="rId9"/>
    <p:sldId id="515" r:id="rId10"/>
    <p:sldId id="542" r:id="rId11"/>
    <p:sldId id="544" r:id="rId12"/>
    <p:sldId id="545" r:id="rId13"/>
    <p:sldId id="541" r:id="rId14"/>
    <p:sldId id="548" r:id="rId15"/>
    <p:sldId id="547" r:id="rId16"/>
    <p:sldId id="531" r:id="rId17"/>
    <p:sldId id="526" r:id="rId18"/>
    <p:sldId id="532" r:id="rId19"/>
    <p:sldId id="518" r:id="rId20"/>
    <p:sldId id="533" r:id="rId21"/>
    <p:sldId id="551" r:id="rId22"/>
  </p:sldIdLst>
  <p:sldSz cx="10693400" cy="7561263"/>
  <p:notesSz cx="6807200" cy="9939338"/>
  <p:embeddedFontLst>
    <p:embeddedFont>
      <p:font typeface="나눔고딕" pitchFamily="50" charset="-127"/>
      <p:regular r:id="rId24"/>
      <p:bold r:id="rId25"/>
    </p:embeddedFont>
    <p:embeddedFont>
      <p:font typeface="Malgun Gothic" pitchFamily="50" charset="-127"/>
      <p:regular r:id="rId26"/>
      <p:bold r:id="rId27"/>
    </p:embeddedFont>
    <p:embeddedFont>
      <p:font typeface="KoPub돋움체 Medium" pitchFamily="18" charset="-127"/>
      <p:regular r:id="rId28"/>
    </p:embeddedFont>
  </p:embeddedFontLst>
  <p:defaultTextStyle>
    <a:defPPr>
      <a:defRPr lang="ko-KR"/>
    </a:defPPr>
    <a:lvl1pPr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1pPr>
    <a:lvl2pPr marL="520700" indent="-63500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2pPr>
    <a:lvl3pPr marL="1042988" indent="-1285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3pPr>
    <a:lvl4pPr marL="1563688" indent="-1920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4pPr>
    <a:lvl5pPr marL="2085975" indent="-257175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27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C1414"/>
    <a:srgbClr val="FFFFCC"/>
    <a:srgbClr val="FFCC66"/>
    <a:srgbClr val="CCFFCC"/>
    <a:srgbClr val="66FF66"/>
    <a:srgbClr val="214F87"/>
    <a:srgbClr val="33CCFF"/>
    <a:srgbClr val="E0E0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39" autoAdjust="0"/>
    <p:restoredTop sz="95745" autoAdjust="0"/>
  </p:normalViewPr>
  <p:slideViewPr>
    <p:cSldViewPr>
      <p:cViewPr varScale="1">
        <p:scale>
          <a:sx n="98" d="100"/>
          <a:sy n="98" d="100"/>
        </p:scale>
        <p:origin x="-144" y="-102"/>
      </p:cViewPr>
      <p:guideLst>
        <p:guide orient="horz" pos="2427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3" cy="496888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 defTabSz="1042977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1" y="0"/>
            <a:ext cx="2951163" cy="496888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 defTabSz="1042977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0F797B8-CD4C-41F8-B027-FC4F8A2B5BC3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705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2" tIns="45776" rIns="91552" bIns="4577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552" tIns="45776" rIns="91552" bIns="45776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51163" cy="496887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 defTabSz="1042977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1" y="9440864"/>
            <a:ext cx="2951163" cy="496887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 defTabSz="1042977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2E57E6-DFF4-4C1E-9E9B-AC36C6B798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698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984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448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23263" y="0"/>
            <a:ext cx="2381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311150" y="1331913"/>
            <a:ext cx="4867275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1060450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5407025" y="1331913"/>
            <a:ext cx="4903788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75" t="21429" r="1733" b="70950"/>
          <a:stretch>
            <a:fillRect/>
          </a:stretch>
        </p:blipFill>
        <p:spPr bwMode="auto">
          <a:xfrm>
            <a:off x="119063" y="1331913"/>
            <a:ext cx="104568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B452B00-BD82-464D-B86F-B99273B6D14E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EB899-8B11-4E34-AC1D-4AB1B3F7DAF2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21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0693400" cy="37798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7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696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5397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5840"/>
          <a:stretch>
            <a:fillRect/>
          </a:stretch>
        </p:blipFill>
        <p:spPr bwMode="auto">
          <a:xfrm>
            <a:off x="0" y="0"/>
            <a:ext cx="1071245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 descr="IDigitalU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47100" y="6588943"/>
            <a:ext cx="1658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114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10693400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001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32157-8C18-4859-9A25-315986C0BC0D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915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23263" y="0"/>
            <a:ext cx="2381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311150" y="1331913"/>
            <a:ext cx="2879725" cy="56165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311150" y="1503363"/>
            <a:ext cx="3082925" cy="765175"/>
            <a:chOff x="3215421" y="1955721"/>
            <a:chExt cx="3083747" cy="496715"/>
          </a:xfrm>
        </p:grpSpPr>
        <p:sp>
          <p:nvSpPr>
            <p:cNvPr id="5" name="직사각형 4"/>
            <p:cNvSpPr/>
            <p:nvPr/>
          </p:nvSpPr>
          <p:spPr>
            <a:xfrm>
              <a:off x="3215421" y="1955721"/>
              <a:ext cx="3080571" cy="3596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6097502" y="2308162"/>
              <a:ext cx="201666" cy="14427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직사각형 6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060450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DF2D938-D359-49D5-8953-DF6D24630308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4F61E-7FB3-4212-90E7-47F85AAE812D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158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23263" y="0"/>
            <a:ext cx="2381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060450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3E25577-E1B0-40B0-AFFC-BE351772372F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6F354-3965-405A-AA0B-37DFDBBD1282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390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 userDrawn="1"/>
        </p:nvSpPr>
        <p:spPr>
          <a:xfrm>
            <a:off x="8973492" y="7099151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32157-8C18-4859-9A25-315986C0BC0D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499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32157-8C18-4859-9A25-315986C0BC0D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896016031"/>
              </p:ext>
            </p:extLst>
          </p:nvPr>
        </p:nvGraphicFramePr>
        <p:xfrm>
          <a:off x="398980" y="1656255"/>
          <a:ext cx="9916272" cy="51970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495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6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Layout</a:t>
                      </a:r>
                      <a:endParaRPr lang="ko-KR" altLang="en-US" sz="10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44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996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23263" y="0"/>
            <a:ext cx="2381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311150" y="1331913"/>
            <a:ext cx="9999663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1060450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85" t="21429" r="50066" b="70950"/>
          <a:stretch>
            <a:fillRect/>
          </a:stretch>
        </p:blipFill>
        <p:spPr bwMode="auto">
          <a:xfrm>
            <a:off x="90488" y="1331913"/>
            <a:ext cx="10512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0D05BC6-F075-4CCB-B29F-85C8C3449DE2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34B69-7CC7-4E23-B0EE-699322B7FD28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52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8588" y="0"/>
            <a:ext cx="16859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828675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8E9945A-CC52-4F50-A03E-1A37F1C34639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A3D44-C8D9-4856-B0AB-FCA99AC55D47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817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93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60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3FA960-DDB2-4B55-B992-7005A9199C7E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4E6F06-9684-4F2C-B1C8-9977D893A2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6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txStyles>
    <p:titleStyle>
      <a:lvl1pPr algn="ctr" defTabSz="1042988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j-cs"/>
        </a:defRPr>
      </a:lvl1pPr>
      <a:lvl2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2pPr>
      <a:lvl3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3pPr>
      <a:lvl4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4pPr>
      <a:lvl5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1pPr>
      <a:lvl2pPr marL="846138" indent="-325438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3pPr>
      <a:lvl4pPr marL="18240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4pPr>
      <a:lvl5pPr marL="2346325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8" r:id="rId4"/>
  </p:sldLayoutIdLst>
  <p:txStyles>
    <p:titleStyle>
      <a:lvl1pPr algn="l" defTabSz="995363" rtl="0" eaLnBrk="0" fontAlgn="base" latinLnBrk="1" hangingPunct="0">
        <a:spcBef>
          <a:spcPct val="0"/>
        </a:spcBef>
        <a:spcAft>
          <a:spcPct val="0"/>
        </a:spcAft>
        <a:defRPr lang="ko-KR" altLang="en-US" sz="2900" kern="1200" dirty="0">
          <a:solidFill>
            <a:schemeClr val="tx1"/>
          </a:solidFill>
          <a:latin typeface="Rix모던고딕 EB" pitchFamily="18" charset="-127"/>
          <a:ea typeface="Rix모던고딕 EB" pitchFamily="18" charset="-127"/>
          <a:cs typeface="+mj-cs"/>
        </a:defRPr>
      </a:lvl1pPr>
      <a:lvl2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2pPr>
      <a:lvl3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3pPr>
      <a:lvl4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4pPr>
      <a:lvl5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5pPr>
      <a:lvl6pPr marL="4572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6pPr>
      <a:lvl7pPr marL="9144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7pPr>
      <a:lvl8pPr marL="13716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8pPr>
      <a:lvl9pPr marL="18288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9pPr>
    </p:titleStyle>
    <p:bodyStyle>
      <a:lvl1pPr marL="373063" indent="-3730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1pPr>
      <a:lvl2pPr marL="808038" indent="-3095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2pPr>
      <a:lvl3pPr marL="124301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3pPr>
      <a:lvl4pPr marL="1741488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4pPr>
      <a:lvl5pPr marL="223996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5pPr>
      <a:lvl6pPr marL="2737749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21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293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067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2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5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17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3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35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08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8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430" y="1614305"/>
            <a:ext cx="910858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0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  <a:outerShdw blurRad="177800" dist="50800" dir="5400000" algn="ctr" rotWithShape="0">
                    <a:schemeClr val="tx1"/>
                  </a:outerShdw>
                </a:effectLst>
                <a:latin typeface="나눔고딕" pitchFamily="50" charset="-127"/>
                <a:ea typeface="나눔고딕" pitchFamily="50" charset="-127"/>
              </a:rPr>
              <a:t>도시통계지도 및 정책지도 고도화를 통한 </a:t>
            </a:r>
            <a:endParaRPr kumimoji="0" lang="en-US" altLang="ko-KR" sz="40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bg1"/>
              </a:solidFill>
              <a:effectLst>
                <a:glow>
                  <a:schemeClr val="tx2"/>
                </a:glow>
                <a:outerShdw blurRad="177800" dist="50800" dir="5400000" algn="ctr" rotWithShape="0">
                  <a:schemeClr val="tx1"/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0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  <a:outerShdw blurRad="177800" dist="50800" dir="5400000" algn="ctr" rotWithShape="0">
                    <a:schemeClr val="tx1"/>
                  </a:outerShdw>
                </a:effectLst>
                <a:latin typeface="나눔고딕" pitchFamily="50" charset="-127"/>
                <a:ea typeface="나눔고딕" pitchFamily="50" charset="-127"/>
              </a:rPr>
              <a:t>디지털 </a:t>
            </a:r>
            <a:r>
              <a:rPr kumimoji="0" lang="ko-KR" altLang="en-US" sz="4000" b="1" dirty="0" err="1" smtClean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  <a:outerShdw blurRad="177800" dist="50800" dir="5400000" algn="ctr" rotWithShape="0">
                    <a:schemeClr val="tx1"/>
                  </a:outerShdw>
                </a:effectLst>
                <a:latin typeface="나눔고딕" pitchFamily="50" charset="-127"/>
                <a:ea typeface="나눔고딕" pitchFamily="50" charset="-127"/>
              </a:rPr>
              <a:t>시민시장실</a:t>
            </a:r>
            <a:r>
              <a:rPr kumimoji="0" lang="ko-KR" altLang="en-US" sz="40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  <a:outerShdw blurRad="177800" dist="50800" dir="5400000" algn="ctr" rotWithShape="0">
                    <a:schemeClr val="tx1"/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40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  <a:outerShdw blurRad="177800" dist="50800" dir="5400000" algn="ctr" rotWithShape="0">
                    <a:schemeClr val="tx1"/>
                  </a:outerShdw>
                </a:effectLst>
                <a:latin typeface="나눔고딕" pitchFamily="50" charset="-127"/>
                <a:ea typeface="나눔고딕" pitchFamily="50" charset="-127"/>
              </a:rPr>
              <a:t>구축</a:t>
            </a:r>
          </a:p>
        </p:txBody>
      </p:sp>
      <p:pic>
        <p:nvPicPr>
          <p:cNvPr id="14340" name="Picture 2" descr="C:\Users\pck\Desktop\서울시로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388" y="685958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9312" y="3423441"/>
            <a:ext cx="330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defTabSz="914400">
              <a:defRPr sz="4000" b="1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  <a:outerShdw blurRad="177800" dist="50800" dir="5400000" algn="ctr" rotWithShape="0">
                    <a:schemeClr val="tx1"/>
                  </a:outerShdw>
                </a:effectLst>
                <a:latin typeface="KoPub돋움체 Bold" pitchFamily="18" charset="-127"/>
                <a:ea typeface="KoPub돋움체 Bold" pitchFamily="18" charset="-127"/>
              </a:defRPr>
            </a:lvl1pPr>
          </a:lstStyle>
          <a:p>
            <a:pPr latinLnBrk="0"/>
            <a:r>
              <a:rPr lang="ko-KR" altLang="en-US" sz="3200" dirty="0">
                <a:solidFill>
                  <a:schemeClr val="tx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시나리오 설계</a:t>
            </a:r>
            <a:r>
              <a:rPr lang="en-US" altLang="ko-KR" sz="3200" dirty="0">
                <a:solidFill>
                  <a:schemeClr val="tx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3200" dirty="0">
                <a:solidFill>
                  <a:schemeClr val="tx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안</a:t>
            </a:r>
            <a:r>
              <a:rPr lang="en-US" altLang="ko-KR" sz="3200" dirty="0" smtClean="0">
                <a:solidFill>
                  <a:schemeClr val="tx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9378" y="5638019"/>
            <a:ext cx="2339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통계데이터담당관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03164" y="324247"/>
            <a:ext cx="525528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대기환경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흐름도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79400" y="1244600"/>
            <a:ext cx="10214429" cy="5707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91886" y="1737116"/>
            <a:ext cx="9876064" cy="4491787"/>
            <a:chOff x="391886" y="1737116"/>
            <a:chExt cx="9347302" cy="4491787"/>
          </a:xfrm>
        </p:grpSpPr>
        <p:sp>
          <p:nvSpPr>
            <p:cNvPr id="55" name="직사각형 54"/>
            <p:cNvSpPr/>
            <p:nvPr/>
          </p:nvSpPr>
          <p:spPr>
            <a:xfrm>
              <a:off x="3706658" y="4549557"/>
              <a:ext cx="141254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주의보 또는 경보 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발령 시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알림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1886" y="4549558"/>
              <a:ext cx="1467156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상황 문제발생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65486" y="4549557"/>
              <a:ext cx="1441937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사고 정보 파악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410270" y="4549557"/>
              <a:ext cx="138168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정보조회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91886" y="3168987"/>
              <a:ext cx="1467156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대기상황 탐색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065486" y="3168984"/>
              <a:ext cx="1441937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지역별 대기환경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모니터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링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706660" y="3168984"/>
              <a:ext cx="1419649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오존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미세먼지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, </a:t>
              </a:r>
              <a:b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</a:rPr>
                <a:t>초미세먼지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 현황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411370" y="3168984"/>
              <a:ext cx="138168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교통수단별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위치정보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8" name="직선 화살표 연결선 77"/>
            <p:cNvCxnSpPr>
              <a:stCxn id="69" idx="3"/>
              <a:endCxn id="70" idx="1"/>
            </p:cNvCxnSpPr>
            <p:nvPr/>
          </p:nvCxnSpPr>
          <p:spPr>
            <a:xfrm flipV="1">
              <a:off x="1859042" y="3447662"/>
              <a:ext cx="206444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0" idx="3"/>
              <a:endCxn id="71" idx="1"/>
            </p:cNvCxnSpPr>
            <p:nvPr/>
          </p:nvCxnSpPr>
          <p:spPr>
            <a:xfrm>
              <a:off x="3507422" y="3447662"/>
              <a:ext cx="1992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1" idx="3"/>
              <a:endCxn id="76" idx="1"/>
            </p:cNvCxnSpPr>
            <p:nvPr/>
          </p:nvCxnSpPr>
          <p:spPr>
            <a:xfrm>
              <a:off x="5126308" y="3447662"/>
              <a:ext cx="285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66" idx="3"/>
              <a:endCxn id="67" idx="1"/>
            </p:cNvCxnSpPr>
            <p:nvPr/>
          </p:nvCxnSpPr>
          <p:spPr>
            <a:xfrm flipV="1">
              <a:off x="1859042" y="4828235"/>
              <a:ext cx="20644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67" idx="3"/>
              <a:endCxn id="55" idx="1"/>
            </p:cNvCxnSpPr>
            <p:nvPr/>
          </p:nvCxnSpPr>
          <p:spPr>
            <a:xfrm>
              <a:off x="3507423" y="4828235"/>
              <a:ext cx="199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55" idx="3"/>
              <a:endCxn id="68" idx="1"/>
            </p:cNvCxnSpPr>
            <p:nvPr/>
          </p:nvCxnSpPr>
          <p:spPr>
            <a:xfrm>
              <a:off x="5119198" y="4828235"/>
              <a:ext cx="291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7179335" y="3448169"/>
              <a:ext cx="2559853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관련 보고 자료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1" name="꺾인 연결선 100"/>
            <p:cNvCxnSpPr>
              <a:stCxn id="68" idx="3"/>
              <a:endCxn id="100" idx="1"/>
            </p:cNvCxnSpPr>
            <p:nvPr/>
          </p:nvCxnSpPr>
          <p:spPr>
            <a:xfrm flipV="1">
              <a:off x="6791955" y="3726847"/>
              <a:ext cx="387380" cy="110138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76" idx="3"/>
              <a:endCxn id="100" idx="1"/>
            </p:cNvCxnSpPr>
            <p:nvPr/>
          </p:nvCxnSpPr>
          <p:spPr>
            <a:xfrm>
              <a:off x="6793055" y="3447662"/>
              <a:ext cx="386280" cy="27918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2065486" y="1737116"/>
              <a:ext cx="1441937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065486" y="2005031"/>
              <a:ext cx="1441937" cy="7017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실시간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서울시 전체가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모니터링되고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있다는 이미지가 시각적으로 표현되도록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설계중요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8" name="직선 화살표 연결선 107"/>
            <p:cNvCxnSpPr>
              <a:stCxn id="107" idx="2"/>
              <a:endCxn id="70" idx="0"/>
            </p:cNvCxnSpPr>
            <p:nvPr/>
          </p:nvCxnSpPr>
          <p:spPr>
            <a:xfrm>
              <a:off x="2786455" y="2706797"/>
              <a:ext cx="0" cy="46218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7174068" y="1737116"/>
              <a:ext cx="256512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시장님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기획담당관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174068" y="2005030"/>
              <a:ext cx="2565120" cy="1154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실시간 서울시 전체가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모니터링되고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있다는 이미지가 시각적 표현되도록 설계중요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실시간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업데이트 자료가 제공되어야 함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1" name="직선 화살표 연결선 110"/>
            <p:cNvCxnSpPr>
              <a:stCxn id="110" idx="2"/>
              <a:endCxn id="100" idx="0"/>
            </p:cNvCxnSpPr>
            <p:nvPr/>
          </p:nvCxnSpPr>
          <p:spPr>
            <a:xfrm>
              <a:off x="8456628" y="3159721"/>
              <a:ext cx="2634" cy="2884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3695516" y="5468171"/>
              <a:ext cx="1385906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대형사고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410270" y="5444285"/>
              <a:ext cx="138168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사고모니터링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4" name="꺾인 연결선 113"/>
            <p:cNvCxnSpPr>
              <a:stCxn id="67" idx="2"/>
              <a:endCxn id="112" idx="1"/>
            </p:cNvCxnSpPr>
            <p:nvPr/>
          </p:nvCxnSpPr>
          <p:spPr>
            <a:xfrm rot="16200000" flipH="1">
              <a:off x="2921017" y="4972350"/>
              <a:ext cx="639936" cy="9090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112" idx="3"/>
            </p:cNvCxnSpPr>
            <p:nvPr/>
          </p:nvCxnSpPr>
          <p:spPr>
            <a:xfrm>
              <a:off x="5081421" y="5746849"/>
              <a:ext cx="3288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7179335" y="4186797"/>
              <a:ext cx="2559853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담당자 연결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화상통화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회의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전화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174068" y="5140654"/>
              <a:ext cx="256512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시장님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174068" y="5408568"/>
              <a:ext cx="2565120" cy="820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시장실과 현장의 긴밀한 결합이 필요함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인터렉티브한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활용이 필요함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현장연결 및 화상통화가 가능해야 함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.)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9" name="직선 화살표 연결선 118"/>
            <p:cNvCxnSpPr>
              <a:stCxn id="117" idx="0"/>
              <a:endCxn id="116" idx="2"/>
            </p:cNvCxnSpPr>
            <p:nvPr/>
          </p:nvCxnSpPr>
          <p:spPr>
            <a:xfrm flipV="1">
              <a:off x="8456628" y="4744153"/>
              <a:ext cx="2633" cy="396501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/>
          <p:cNvSpPr/>
          <p:nvPr/>
        </p:nvSpPr>
        <p:spPr>
          <a:xfrm>
            <a:off x="3882396" y="1737116"/>
            <a:ext cx="3267703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882396" y="2005031"/>
            <a:ext cx="3267703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다양한 기관에서 제공하고 있는 정보 중 관련된 정보들이 디지털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시장실에서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통합되어 제시 및 관리되는 인상을 주어야 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3683663" y="2706797"/>
            <a:ext cx="438901" cy="46219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2826420" y="900113"/>
            <a:ext cx="4323680" cy="344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도시현황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대기환경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기상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상수도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65486" y="5570940"/>
            <a:ext cx="1441937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065486" y="5838855"/>
            <a:ext cx="1441937" cy="82784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안전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위기관리와 관련된 상황 기능을 우선적으로 제공해야 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26" name="직선 화살표 연결선 125"/>
          <p:cNvCxnSpPr>
            <a:stCxn id="124" idx="0"/>
          </p:cNvCxnSpPr>
          <p:nvPr/>
        </p:nvCxnSpPr>
        <p:spPr>
          <a:xfrm flipV="1">
            <a:off x="2786455" y="5106913"/>
            <a:ext cx="0" cy="464027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379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164" y="324247"/>
            <a:ext cx="594393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대기환경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검토의견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6142905"/>
              </p:ext>
            </p:extLst>
          </p:nvPr>
        </p:nvGraphicFramePr>
        <p:xfrm>
          <a:off x="279399" y="5436815"/>
          <a:ext cx="10035853" cy="1728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5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714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검토 의견 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지역별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대기현황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서울시 대기환경정보 연계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대기환경통계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평균오염도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기간별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추이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전화연결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화상회의 </a:t>
                      </a:r>
                      <a:endParaRPr lang="en-US" altLang="ko-KR" sz="11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대기환경라이브캠</a:t>
                      </a:r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영상송출</a:t>
                      </a:r>
                      <a:endParaRPr lang="en-US" altLang="ko-KR" sz="1100" u="none" strike="noStrike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태블릿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터치스크린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대기경보 발령에 대한 정보가 제공되었으면 합니다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1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2685953"/>
              </p:ext>
            </p:extLst>
          </p:nvPr>
        </p:nvGraphicFramePr>
        <p:xfrm>
          <a:off x="279400" y="1044327"/>
          <a:ext cx="10035852" cy="4248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33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극심한 미세먼지에 대처하기 위해 회의를 소집하여 회의테이블에서 터치스크린을 켜고 대기환경화면으로 진입하였고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서울 시내 각 지역의 미세먼지 농도 현황을 지역별로 확인하였다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대기환경의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라이브캠으로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서울시 대기환경 상황을 확인하고 담당자에게 오늘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서울시 야회 행사가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어떤것이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있는지 질의한 뒤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행사 담당자에게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전화연결하여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미세먼지에 따른 시민참여 행사에 주의를 요하라고 지시하였고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대기관리 부서 담당자에게 미세먼지  취약 인구에게 대피 권고가 필요하다는 메시지를 보내 미세먼지 주의보를 알리고 대처 요령을 전달하도록 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90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집무실에서 혼자 서울시내 미세먼지 농도 현황을 살펴보기 위해 책상에서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태블릿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켜고 디지털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시민시장실로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진입하였다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실시간 도시현황 점검의 대기환경 모니터링으로 한 눈에 서울 시내 각 지역의 미세먼지 농도 현황을 확인할 수 있었고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대기 환경이 좋지 않은 지역이 발견되어 대기환경 담당자에게 화상회의 연결하여 그 원인과 대책에 대한 보고를 받았다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937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돌발 상황과  관련한 민원접수 내용을 문의할 수 있습니다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0834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03164" y="324247"/>
            <a:ext cx="525528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재정현황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흐름도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79400" y="1244600"/>
            <a:ext cx="10214429" cy="5707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9399" y="900113"/>
            <a:ext cx="10214429" cy="344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도시현황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재정현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1886" y="3168987"/>
            <a:ext cx="1550151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재정 현황 탐색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60159" y="3168984"/>
            <a:ext cx="152350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지출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세출 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세부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재정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현황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95314" y="3168984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재정시계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/>
          <p:cNvCxnSpPr>
            <a:stCxn id="50" idx="3"/>
            <a:endCxn id="51" idx="1"/>
          </p:cNvCxnSpPr>
          <p:nvPr/>
        </p:nvCxnSpPr>
        <p:spPr>
          <a:xfrm flipV="1">
            <a:off x="1942037" y="3447662"/>
            <a:ext cx="21812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2" idx="3"/>
            <a:endCxn id="56" idx="1"/>
          </p:cNvCxnSpPr>
          <p:nvPr/>
        </p:nvCxnSpPr>
        <p:spPr>
          <a:xfrm>
            <a:off x="7155159" y="3447662"/>
            <a:ext cx="408131" cy="8259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563290" y="3994885"/>
            <a:ext cx="2704660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담당자 연결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현장 연결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화상통화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전화연결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557725" y="1746264"/>
            <a:ext cx="2710225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57725" y="2014178"/>
            <a:ext cx="2710225" cy="692619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시장실과 현장의 긴밀한 결합이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인터렉티브한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활용이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현장연결 및 화상통화가 가능해야 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>
            <a:stCxn id="58" idx="2"/>
            <a:endCxn id="56" idx="0"/>
          </p:cNvCxnSpPr>
          <p:nvPr/>
        </p:nvCxnSpPr>
        <p:spPr>
          <a:xfrm>
            <a:off x="8912838" y="2706797"/>
            <a:ext cx="2782" cy="128808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894169" y="1737116"/>
            <a:ext cx="1962405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94169" y="2005031"/>
            <a:ext cx="1962405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부채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채무 감소 등 서울시가 행한 정책의 성과에 대한 파악이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894171" y="3994885"/>
            <a:ext cx="1499956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세부정보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95314" y="3994885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물가동향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95314" y="4762494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유관정보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3660116" y="2706797"/>
            <a:ext cx="951448" cy="469869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894171" y="5140653"/>
            <a:ext cx="1499956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894171" y="5408568"/>
            <a:ext cx="1499956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가능한 모든 정보 도표화했으면 좋겠음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4644149" y="4552241"/>
            <a:ext cx="2782" cy="588413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2" idx="3"/>
            <a:endCxn id="52" idx="1"/>
          </p:cNvCxnSpPr>
          <p:nvPr/>
        </p:nvCxnSpPr>
        <p:spPr>
          <a:xfrm flipV="1">
            <a:off x="5394127" y="3447662"/>
            <a:ext cx="301187" cy="8259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2" idx="3"/>
            <a:endCxn id="64" idx="1"/>
          </p:cNvCxnSpPr>
          <p:nvPr/>
        </p:nvCxnSpPr>
        <p:spPr>
          <a:xfrm>
            <a:off x="5394127" y="4273563"/>
            <a:ext cx="301187" cy="76760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2" idx="3"/>
            <a:endCxn id="63" idx="1"/>
          </p:cNvCxnSpPr>
          <p:nvPr/>
        </p:nvCxnSpPr>
        <p:spPr>
          <a:xfrm>
            <a:off x="5394127" y="4273563"/>
            <a:ext cx="3011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4" idx="3"/>
            <a:endCxn id="56" idx="1"/>
          </p:cNvCxnSpPr>
          <p:nvPr/>
        </p:nvCxnSpPr>
        <p:spPr>
          <a:xfrm flipV="1">
            <a:off x="7155159" y="4273563"/>
            <a:ext cx="408131" cy="76760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3" idx="3"/>
            <a:endCxn id="56" idx="1"/>
          </p:cNvCxnSpPr>
          <p:nvPr/>
        </p:nvCxnSpPr>
        <p:spPr>
          <a:xfrm>
            <a:off x="7155159" y="4273563"/>
            <a:ext cx="40813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26220" y="5140653"/>
            <a:ext cx="2633896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기획담당관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26220" y="5408568"/>
            <a:ext cx="2633896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부채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채무 감소 등 서울시가 행한 정책의 성과에 대한 파악이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87" name="직선 화살표 연결선 86"/>
          <p:cNvCxnSpPr>
            <a:endCxn id="51" idx="2"/>
          </p:cNvCxnSpPr>
          <p:nvPr/>
        </p:nvCxnSpPr>
        <p:spPr>
          <a:xfrm flipV="1">
            <a:off x="2921911" y="3726340"/>
            <a:ext cx="1" cy="1414315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51" idx="3"/>
            <a:endCxn id="62" idx="0"/>
          </p:cNvCxnSpPr>
          <p:nvPr/>
        </p:nvCxnSpPr>
        <p:spPr>
          <a:xfrm>
            <a:off x="3683664" y="3447662"/>
            <a:ext cx="960485" cy="5472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295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164" y="324247"/>
            <a:ext cx="5974713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재정현황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검토의견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3701163"/>
              </p:ext>
            </p:extLst>
          </p:nvPr>
        </p:nvGraphicFramePr>
        <p:xfrm>
          <a:off x="279399" y="5436815"/>
          <a:ext cx="10035853" cy="1728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5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714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검토 의견 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정보소통광장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재정정보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물가정보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지출현황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채무현황 등</a:t>
                      </a:r>
                      <a:endParaRPr lang="en-US" altLang="ko-KR" sz="11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인터렉티브서울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재정시계 등</a:t>
                      </a:r>
                    </a:p>
                    <a:p>
                      <a:pPr marL="85725" indent="95250" algn="l" fontAlgn="ctr">
                        <a:buAutoNum type="arabicPeriod"/>
                      </a:pPr>
                      <a:endParaRPr lang="en-US" altLang="ko-KR" sz="11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전화연결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화상회의 </a:t>
                      </a:r>
                      <a:endParaRPr lang="en-US" altLang="ko-KR" sz="11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태블릿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터치스크린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1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8090654"/>
              </p:ext>
            </p:extLst>
          </p:nvPr>
        </p:nvGraphicFramePr>
        <p:xfrm>
          <a:off x="279400" y="1044327"/>
          <a:ext cx="10035852" cy="4248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33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기획조정실 재정관리 담당관과 재정현황에 대한 회의 중 일별지출현황 및 자동차세의 세입 총액에 대해 파악하였다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터치스크린을 켜고 재정현황화면으로 진입하여 일별지출현황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확인후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관련한 궁금한 사항을 담당관에게 질의하고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채무현황 추이를 그래프를 확인하던 중 재정관리 담당관과의 회의가 필요하다고 생각되어 화상회의를 연결하였다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90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재정 현황을 확인하기 위해 집무실 책상의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태블릿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통해 일별지출현황을 확인한 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채무 현황 추이 그래프를 살펴 보던 중 최근 채무 감축 비율이 낮은 것을 확인하고 채무 감축 운영 회의를 소집하였다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937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돌발 상황과  관련한 민원접수 내용을 문의할 수 있습니다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07338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9400" y="1244600"/>
            <a:ext cx="10214429" cy="5707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1886" y="3168987"/>
            <a:ext cx="1550151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주요 사업 탐색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60159" y="3168984"/>
            <a:ext cx="152350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주요 사업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위치 정보 표시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94171" y="3168984"/>
            <a:ext cx="1499956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지도상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요약정보 조회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95314" y="3168984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유관정보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/>
          <p:cNvCxnSpPr>
            <a:stCxn id="43" idx="3"/>
            <a:endCxn id="44" idx="1"/>
          </p:cNvCxnSpPr>
          <p:nvPr/>
        </p:nvCxnSpPr>
        <p:spPr>
          <a:xfrm flipV="1">
            <a:off x="1942037" y="3447662"/>
            <a:ext cx="21812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3"/>
            <a:endCxn id="45" idx="1"/>
          </p:cNvCxnSpPr>
          <p:nvPr/>
        </p:nvCxnSpPr>
        <p:spPr>
          <a:xfrm>
            <a:off x="3683663" y="3447662"/>
            <a:ext cx="210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6" idx="3"/>
            <a:endCxn id="66" idx="1"/>
          </p:cNvCxnSpPr>
          <p:nvPr/>
        </p:nvCxnSpPr>
        <p:spPr>
          <a:xfrm>
            <a:off x="7155159" y="3447662"/>
            <a:ext cx="408131" cy="8259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563290" y="3994885"/>
            <a:ext cx="2704660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담당자 연결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현장 연결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화상통화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회의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전화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57725" y="1746264"/>
            <a:ext cx="2710225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57725" y="2014178"/>
            <a:ext cx="2710225" cy="692619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시장실과 현장의 긴밀한 결합이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인터렉티브한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활용이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현장연결 및 화상통화가 가능해야 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68" idx="2"/>
            <a:endCxn id="66" idx="0"/>
          </p:cNvCxnSpPr>
          <p:nvPr/>
        </p:nvCxnSpPr>
        <p:spPr>
          <a:xfrm>
            <a:off x="8912838" y="2706797"/>
            <a:ext cx="2782" cy="128808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160159" y="1737116"/>
            <a:ext cx="1962405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60159" y="2005031"/>
            <a:ext cx="1962405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지도 상에 최대한 많은 정보를 표시하여 서울시 전체 현황 및 각 지역별 상황을 한눈에 파악할 수 있도록 해야 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..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9399" y="900113"/>
            <a:ext cx="10214429" cy="344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개년 계획 및 핵심과제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시장공약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 주요 관심 사업의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시책점검</a:t>
            </a:r>
            <a:endParaRPr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94171" y="3994885"/>
            <a:ext cx="1499956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세부정보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직선 화살표 연결선 78"/>
          <p:cNvCxnSpPr>
            <a:stCxn id="45" idx="2"/>
            <a:endCxn id="78" idx="0"/>
          </p:cNvCxnSpPr>
          <p:nvPr/>
        </p:nvCxnSpPr>
        <p:spPr>
          <a:xfrm>
            <a:off x="4644149" y="3726340"/>
            <a:ext cx="0" cy="26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695314" y="3994885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시정지표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695314" y="4762494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여론동향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2610396" y="2706797"/>
            <a:ext cx="0" cy="469869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268359" y="1737116"/>
            <a:ext cx="2734525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68359" y="2005031"/>
            <a:ext cx="2734525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시정 지표를 지도 상에 표시하는 경우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서울시정 전체에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대한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판단을 도울 수 있음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3683663" y="2706797"/>
            <a:ext cx="584696" cy="46693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894171" y="5140653"/>
            <a:ext cx="1499956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894171" y="5408568"/>
            <a:ext cx="1499956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공사의 경우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공정률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예산 등 크고 굵직한 정보를 질의하는 경우가 많음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91886" y="4022325"/>
            <a:ext cx="1550151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기획담당관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1886" y="4290240"/>
            <a:ext cx="1550151" cy="58656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주요 사업에 대한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콘텐츠가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우선적으로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배치되어야 함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4644149" y="4552241"/>
            <a:ext cx="2782" cy="588413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78" idx="3"/>
            <a:endCxn id="46" idx="1"/>
          </p:cNvCxnSpPr>
          <p:nvPr/>
        </p:nvCxnSpPr>
        <p:spPr>
          <a:xfrm flipV="1">
            <a:off x="5394127" y="3447662"/>
            <a:ext cx="301187" cy="8259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78" idx="3"/>
            <a:endCxn id="84" idx="1"/>
          </p:cNvCxnSpPr>
          <p:nvPr/>
        </p:nvCxnSpPr>
        <p:spPr>
          <a:xfrm>
            <a:off x="5394127" y="4273563"/>
            <a:ext cx="301187" cy="76760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78" idx="3"/>
            <a:endCxn id="83" idx="1"/>
          </p:cNvCxnSpPr>
          <p:nvPr/>
        </p:nvCxnSpPr>
        <p:spPr>
          <a:xfrm>
            <a:off x="5394127" y="4273563"/>
            <a:ext cx="3011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4" idx="3"/>
            <a:endCxn id="66" idx="1"/>
          </p:cNvCxnSpPr>
          <p:nvPr/>
        </p:nvCxnSpPr>
        <p:spPr>
          <a:xfrm flipV="1">
            <a:off x="7155159" y="4273563"/>
            <a:ext cx="408131" cy="76760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3" idx="3"/>
            <a:endCxn id="66" idx="1"/>
          </p:cNvCxnSpPr>
          <p:nvPr/>
        </p:nvCxnSpPr>
        <p:spPr>
          <a:xfrm>
            <a:off x="7155159" y="4273563"/>
            <a:ext cx="40813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07" idx="0"/>
          </p:cNvCxnSpPr>
          <p:nvPr/>
        </p:nvCxnSpPr>
        <p:spPr>
          <a:xfrm flipH="1" flipV="1">
            <a:off x="1166961" y="3689128"/>
            <a:ext cx="1" cy="333197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3164" y="324247"/>
            <a:ext cx="525528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주요사업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흐름도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773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164" y="324247"/>
            <a:ext cx="594393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주요사업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검토의견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4053637"/>
              </p:ext>
            </p:extLst>
          </p:nvPr>
        </p:nvGraphicFramePr>
        <p:xfrm>
          <a:off x="279399" y="5436815"/>
          <a:ext cx="10035853" cy="1728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5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714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검토 의견 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주요사업위치정보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기본계획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추진근거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시정지표 및 유관정보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뉴스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전화연결</a:t>
                      </a:r>
                      <a:endParaRPr lang="en-US" altLang="ko-KR" sz="11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현장사진</a:t>
                      </a:r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영상송출</a:t>
                      </a:r>
                      <a:endParaRPr lang="en-US" altLang="ko-KR" sz="1100" u="none" strike="noStrike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태블릿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터치스크린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해시태그검색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API)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사업전반에 걸친 자료를 첨부파일로 </a:t>
                      </a:r>
                      <a:r>
                        <a:rPr lang="ko-KR" altLang="en-US" sz="11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내려받아서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볼 수 있었으면 합니다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1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2676083"/>
              </p:ext>
            </p:extLst>
          </p:nvPr>
        </p:nvGraphicFramePr>
        <p:xfrm>
          <a:off x="279400" y="1044327"/>
          <a:ext cx="10035852" cy="4248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33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회의실에서 디지털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시민시장실을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터치스크린으로 보면서 유관 부서 책임자들과 양재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혁신지구 개발사업과 관련해서 회의를 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주요사업 화면으로 진입하여 사업의 세부 구역 및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공정별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진행률과 예산집행 현황을 확인하고 당초 계획과 비교하고 현장 사진 및 영상을 보면서 현재의 진행 상황을 파악하고 해당 담당자에게 공사현장상황을 보여줄 수 있는지 요청하였고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담당자는 실시간 영상송출을 통해 현장 상황을 둘러볼 수 있게 하였다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90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태블릿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디지털 시민시장실의 주요사업으로 진입하여 중점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추진진사업의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하나인 도심 재생 사업을 살펴보던 중 세운상가군 재생사업을 확인하였다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사업의 일정에 따른 진행률을 확인하시고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응답소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SNS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 올라온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시민의견등을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조회하고 관련된 기사를 살펴보며 사업에 대한 외부 시각과 반응을 파악했다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937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돌발 상황과  관련한 민원접수 내용을 문의할 수 있습니다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16523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9400" y="1244600"/>
            <a:ext cx="10214429" cy="5707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1886" y="3168987"/>
            <a:ext cx="1550151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시정현황탐색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60159" y="3168984"/>
            <a:ext cx="152350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분류별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시정목록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94171" y="3168984"/>
            <a:ext cx="1499956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시정조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회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95314" y="3168984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유관정보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/>
          <p:cNvCxnSpPr>
            <a:stCxn id="43" idx="3"/>
            <a:endCxn id="44" idx="1"/>
          </p:cNvCxnSpPr>
          <p:nvPr/>
        </p:nvCxnSpPr>
        <p:spPr>
          <a:xfrm flipV="1">
            <a:off x="1942037" y="3447662"/>
            <a:ext cx="21812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3"/>
            <a:endCxn id="45" idx="1"/>
          </p:cNvCxnSpPr>
          <p:nvPr/>
        </p:nvCxnSpPr>
        <p:spPr>
          <a:xfrm>
            <a:off x="3683663" y="3447662"/>
            <a:ext cx="210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6" idx="3"/>
            <a:endCxn id="66" idx="1"/>
          </p:cNvCxnSpPr>
          <p:nvPr/>
        </p:nvCxnSpPr>
        <p:spPr>
          <a:xfrm>
            <a:off x="7155159" y="3447662"/>
            <a:ext cx="408131" cy="8259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563290" y="3994885"/>
            <a:ext cx="2704660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담당자 연결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현장 연결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화상통화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회의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전화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57725" y="1746264"/>
            <a:ext cx="2710225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57725" y="2014178"/>
            <a:ext cx="2710225" cy="692619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시장실과 현장의 긴밀한 결합이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인터렉티브한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활용이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현장연결 및 화상통화가 가능해야 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68" idx="2"/>
            <a:endCxn id="66" idx="0"/>
          </p:cNvCxnSpPr>
          <p:nvPr/>
        </p:nvCxnSpPr>
        <p:spPr>
          <a:xfrm>
            <a:off x="8912838" y="2706797"/>
            <a:ext cx="2782" cy="128808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894169" y="1737116"/>
            <a:ext cx="1962405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94169" y="2005031"/>
            <a:ext cx="1962405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부채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채무 감소 등 서울시가 행한 정책의 성과에 대한 파악이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91885" y="900113"/>
            <a:ext cx="10101943" cy="344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시정현황 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 전반에 걸친 사업의 성과지표 및 현황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아카이빙</a:t>
            </a:r>
            <a:endParaRPr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94171" y="3994885"/>
            <a:ext cx="1499956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세부정보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직선 화살표 연결선 78"/>
          <p:cNvCxnSpPr>
            <a:stCxn id="45" idx="2"/>
            <a:endCxn id="78" idx="0"/>
          </p:cNvCxnSpPr>
          <p:nvPr/>
        </p:nvCxnSpPr>
        <p:spPr>
          <a:xfrm>
            <a:off x="4644149" y="3726340"/>
            <a:ext cx="0" cy="26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695314" y="3994885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시정지표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695314" y="4762494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여론동향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4611564" y="2706797"/>
            <a:ext cx="0" cy="469869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894171" y="5140653"/>
            <a:ext cx="1499956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894171" y="5408568"/>
            <a:ext cx="1499956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가능한 모든 정보 도표화했으면 좋겠음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4644149" y="4552241"/>
            <a:ext cx="2782" cy="588413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78" idx="3"/>
            <a:endCxn id="46" idx="1"/>
          </p:cNvCxnSpPr>
          <p:nvPr/>
        </p:nvCxnSpPr>
        <p:spPr>
          <a:xfrm flipV="1">
            <a:off x="5394127" y="3447662"/>
            <a:ext cx="301187" cy="8259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78" idx="3"/>
            <a:endCxn id="84" idx="1"/>
          </p:cNvCxnSpPr>
          <p:nvPr/>
        </p:nvCxnSpPr>
        <p:spPr>
          <a:xfrm>
            <a:off x="5394127" y="4273563"/>
            <a:ext cx="301187" cy="76760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78" idx="3"/>
            <a:endCxn id="83" idx="1"/>
          </p:cNvCxnSpPr>
          <p:nvPr/>
        </p:nvCxnSpPr>
        <p:spPr>
          <a:xfrm>
            <a:off x="5394127" y="4273563"/>
            <a:ext cx="3011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4" idx="3"/>
            <a:endCxn id="66" idx="1"/>
          </p:cNvCxnSpPr>
          <p:nvPr/>
        </p:nvCxnSpPr>
        <p:spPr>
          <a:xfrm flipV="1">
            <a:off x="7155159" y="4273563"/>
            <a:ext cx="408131" cy="76760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3" idx="3"/>
            <a:endCxn id="66" idx="1"/>
          </p:cNvCxnSpPr>
          <p:nvPr/>
        </p:nvCxnSpPr>
        <p:spPr>
          <a:xfrm>
            <a:off x="7155159" y="4273563"/>
            <a:ext cx="40813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026220" y="5140653"/>
            <a:ext cx="2633896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시장님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26220" y="5408568"/>
            <a:ext cx="2633896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시정 지표를 지도 상에 표시하는 경우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서울시정 전체에 대한 판단을 도울 수 있음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2921911" y="4552241"/>
            <a:ext cx="972260" cy="588414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3164" y="324247"/>
            <a:ext cx="525528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시정현황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흐름도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88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164" y="324247"/>
            <a:ext cx="5947462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시정현황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검토의견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8671942"/>
              </p:ext>
            </p:extLst>
          </p:nvPr>
        </p:nvGraphicFramePr>
        <p:xfrm>
          <a:off x="279399" y="5436815"/>
          <a:ext cx="10206168" cy="1728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5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41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검토 의견 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주요사업위치정보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기본계획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추진근거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시정지표 및 유관정보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뉴스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태블릿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터치스크린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API)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시정현황에 대해서 분류로 찾아가는 것보다 검색하는 기능이 있었으면 합니다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1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007212"/>
              </p:ext>
            </p:extLst>
          </p:nvPr>
        </p:nvGraphicFramePr>
        <p:xfrm>
          <a:off x="279400" y="1044327"/>
          <a:ext cx="10179868" cy="4248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77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교통안전관련 회의 중 보행교통 현황을 파악하기 위해 터치스크린을 켜고 디지털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시민시장실의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시정현황 메뉴에서  “보행교통현황”을 선택하여 교통사고 발생 및  사상자 통계 등 관련 지표를 확인하고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실시간도시현황으로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이동하여 화재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구조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구급 현황과 의료시설 현황을 점검하였다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안전과 관련한 시정활동을 검색해보기 위해 시정현황 메뉴로 다시 진입하여 음성인식버튼을 터치하고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“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이라고 말하자 검색화면에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이라는 텍스트가 입력되고 안전과 관련한 시정지표 목록이 펼쳐졌다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 관련한 시정지표들을 보면서 앞으로의 시정활동에 대해서 담당자들과 회의를 진행하였다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90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국공립어린이집에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대한 뉴스기사를 접하던 중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태블릿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켜고 서울시의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어린이집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복지 관련 시정현황 확인을 위해 시정현황 메뉴에서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국공립어린이집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확충에 관한 시정지표를 선택하였다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그러자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국공립어린이집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확충 사업의 연도별 시정목표와 관련된 성과지표가 차트 형식으로 화면에 나타났다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담당자와 전화연결을 하여 대응 현황을 보고 받았고 이와 관련한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응답소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SNS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시민의견들을 조회할 수 있었다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937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돌발 상황과  관련한 민원접수 내용을 문의할 수 있습니다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704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9400" y="1244600"/>
            <a:ext cx="10214429" cy="5707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1886" y="3017143"/>
            <a:ext cx="1550151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초기화면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60159" y="3017140"/>
            <a:ext cx="1523505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실시간도시현황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26996" y="3017140"/>
            <a:ext cx="1459845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상황발생 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현장 지휘 기능 설명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>
            <a:stCxn id="37" idx="3"/>
            <a:endCxn id="38" idx="1"/>
          </p:cNvCxnSpPr>
          <p:nvPr/>
        </p:nvCxnSpPr>
        <p:spPr>
          <a:xfrm flipV="1">
            <a:off x="1942037" y="3272935"/>
            <a:ext cx="21812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8" idx="3"/>
            <a:endCxn id="43" idx="1"/>
          </p:cNvCxnSpPr>
          <p:nvPr/>
        </p:nvCxnSpPr>
        <p:spPr>
          <a:xfrm>
            <a:off x="3683664" y="3272935"/>
            <a:ext cx="22433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3" idx="3"/>
            <a:endCxn id="47" idx="1"/>
          </p:cNvCxnSpPr>
          <p:nvPr/>
        </p:nvCxnSpPr>
        <p:spPr>
          <a:xfrm>
            <a:off x="7386841" y="3272935"/>
            <a:ext cx="739939" cy="7930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126780" y="3810196"/>
            <a:ext cx="2141170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담당자 연결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현장 연결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화상통화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회의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전화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8126780" y="1711244"/>
            <a:ext cx="2141170" cy="881661"/>
            <a:chOff x="7557725" y="1711244"/>
            <a:chExt cx="2710225" cy="881661"/>
          </a:xfrm>
        </p:grpSpPr>
        <p:sp>
          <p:nvSpPr>
            <p:cNvPr id="48" name="직사각형 47"/>
            <p:cNvSpPr/>
            <p:nvPr/>
          </p:nvSpPr>
          <p:spPr>
            <a:xfrm>
              <a:off x="7557725" y="1711244"/>
              <a:ext cx="2710225" cy="2459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시장님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557725" y="1957159"/>
              <a:ext cx="2710225" cy="6357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시장실과 현장의 긴밀한 결합이 필요함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인터렉티브한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활용이 필요함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현장연결 및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화상통화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0" name="직선 화살표 연결선 49"/>
          <p:cNvCxnSpPr>
            <a:stCxn id="49" idx="2"/>
            <a:endCxn id="47" idx="0"/>
          </p:cNvCxnSpPr>
          <p:nvPr/>
        </p:nvCxnSpPr>
        <p:spPr>
          <a:xfrm>
            <a:off x="9197365" y="2592905"/>
            <a:ext cx="0" cy="1217291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894171" y="3810196"/>
            <a:ext cx="1499956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세부정보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160159" y="3816641"/>
            <a:ext cx="1523505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주요시정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942037" y="3528731"/>
            <a:ext cx="218122" cy="287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26996" y="2450491"/>
            <a:ext cx="1459845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교통정보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26996" y="1879317"/>
            <a:ext cx="1459845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대기환경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상수도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기상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26996" y="1319773"/>
            <a:ext cx="1459845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재정현황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꺾인 연결선 78"/>
          <p:cNvCxnSpPr/>
          <p:nvPr/>
        </p:nvCxnSpPr>
        <p:spPr>
          <a:xfrm rot="5400000" flipH="1" flipV="1">
            <a:off x="4945093" y="2291036"/>
            <a:ext cx="1697370" cy="2664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 rot="5400000" flipH="1" flipV="1">
            <a:off x="5224867" y="2570806"/>
            <a:ext cx="1137823" cy="2664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5400000" flipH="1" flipV="1">
            <a:off x="5510454" y="2856394"/>
            <a:ext cx="566650" cy="2664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926997" y="3810196"/>
            <a:ext cx="1499956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시정지표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26997" y="4393055"/>
            <a:ext cx="1499956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유관정보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26997" y="4975913"/>
            <a:ext cx="1499956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여론동향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3683663" y="4077909"/>
            <a:ext cx="210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5394127" y="4065988"/>
            <a:ext cx="532869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endCxn id="85" idx="1"/>
          </p:cNvCxnSpPr>
          <p:nvPr/>
        </p:nvCxnSpPr>
        <p:spPr>
          <a:xfrm rot="16200000" flipH="1">
            <a:off x="5502349" y="4224201"/>
            <a:ext cx="582861" cy="2664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86" idx="1"/>
          </p:cNvCxnSpPr>
          <p:nvPr/>
        </p:nvCxnSpPr>
        <p:spPr>
          <a:xfrm rot="16200000" flipH="1">
            <a:off x="5214142" y="4518853"/>
            <a:ext cx="1159272" cy="266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160159" y="5608639"/>
            <a:ext cx="1523505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여론동향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746300" y="3528733"/>
            <a:ext cx="463500" cy="2081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5926997" y="5610554"/>
            <a:ext cx="1499956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여론동향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소통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7" idx="3"/>
            <a:endCxn id="102" idx="1"/>
          </p:cNvCxnSpPr>
          <p:nvPr/>
        </p:nvCxnSpPr>
        <p:spPr>
          <a:xfrm>
            <a:off x="3683664" y="5864434"/>
            <a:ext cx="2243333" cy="1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926997" y="6234043"/>
            <a:ext cx="1499956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SNS/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응답소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55012" y="5610554"/>
            <a:ext cx="2112938" cy="51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참여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소통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꺾인 연결선 109"/>
          <p:cNvCxnSpPr>
            <a:endCxn id="106" idx="1"/>
          </p:cNvCxnSpPr>
          <p:nvPr/>
        </p:nvCxnSpPr>
        <p:spPr>
          <a:xfrm rot="16200000" flipH="1">
            <a:off x="5482034" y="6044874"/>
            <a:ext cx="623489" cy="2664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85" idx="3"/>
            <a:endCxn id="47" idx="2"/>
          </p:cNvCxnSpPr>
          <p:nvPr/>
        </p:nvCxnSpPr>
        <p:spPr>
          <a:xfrm flipV="1">
            <a:off x="7426953" y="4321786"/>
            <a:ext cx="1770412" cy="3270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endCxn id="47" idx="2"/>
          </p:cNvCxnSpPr>
          <p:nvPr/>
        </p:nvCxnSpPr>
        <p:spPr>
          <a:xfrm flipV="1">
            <a:off x="7426953" y="4321786"/>
            <a:ext cx="1770412" cy="9764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84" idx="3"/>
            <a:endCxn id="47" idx="1"/>
          </p:cNvCxnSpPr>
          <p:nvPr/>
        </p:nvCxnSpPr>
        <p:spPr>
          <a:xfrm>
            <a:off x="7426953" y="4065991"/>
            <a:ext cx="6998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endCxn id="108" idx="2"/>
          </p:cNvCxnSpPr>
          <p:nvPr/>
        </p:nvCxnSpPr>
        <p:spPr>
          <a:xfrm flipV="1">
            <a:off x="7426953" y="6122144"/>
            <a:ext cx="1784528" cy="4863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02" idx="3"/>
          </p:cNvCxnSpPr>
          <p:nvPr/>
        </p:nvCxnSpPr>
        <p:spPr>
          <a:xfrm>
            <a:off x="7426953" y="5866349"/>
            <a:ext cx="7479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391187" y="1433576"/>
            <a:ext cx="1550851" cy="24591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91188" y="1679490"/>
            <a:ext cx="1550850" cy="835109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디지털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시장실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첫화면은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설정된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화면이나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데이터가 자동 전환 되는 화면이 좋음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279399" y="900113"/>
            <a:ext cx="10214429" cy="344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외부인사 접견 시 디지털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시민시장실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홍보 및 주요 시정 소개</a:t>
            </a:r>
            <a:endParaRPr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160158" y="1433576"/>
            <a:ext cx="3186543" cy="24591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160158" y="1679490"/>
            <a:ext cx="3186541" cy="835109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사건 사고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도로교통 정보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상수도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정보와 같은 실시간 정보를 통합하여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제공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실시간 재난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대응을 위해 시장실과 긴밀한 결합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3114452" y="2514599"/>
            <a:ext cx="0" cy="5025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1149861" y="2514599"/>
            <a:ext cx="0" cy="5025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3894171" y="4586400"/>
            <a:ext cx="1477929" cy="24591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894172" y="4832313"/>
            <a:ext cx="1477928" cy="836977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회의 또는 외빈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접견시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주요사업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시정지표를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활용하는것이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바람직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24991" y="5153020"/>
            <a:ext cx="1477929" cy="24591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기획담당관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24992" y="5398934"/>
            <a:ext cx="1477928" cy="1346699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주요 사업에 대한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콘텐츠가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우선적으로 배치되어야 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외부 인사 방문 시 의미 있는 추세와 현황들을 보여주는 것이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4" name="직선 화살표 연결선 143"/>
          <p:cNvCxnSpPr>
            <a:stCxn id="139" idx="0"/>
          </p:cNvCxnSpPr>
          <p:nvPr/>
        </p:nvCxnSpPr>
        <p:spPr>
          <a:xfrm flipH="1" flipV="1">
            <a:off x="4629150" y="4284687"/>
            <a:ext cx="3986" cy="3017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42" idx="0"/>
            <a:endCxn id="37" idx="2"/>
          </p:cNvCxnSpPr>
          <p:nvPr/>
        </p:nvCxnSpPr>
        <p:spPr>
          <a:xfrm flipV="1">
            <a:off x="1163956" y="3528733"/>
            <a:ext cx="3006" cy="1624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3164" y="324247"/>
            <a:ext cx="525528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외빈접견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흐름도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560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164" y="324247"/>
            <a:ext cx="594393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외빈접견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검토의견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8533156"/>
              </p:ext>
            </p:extLst>
          </p:nvPr>
        </p:nvGraphicFramePr>
        <p:xfrm>
          <a:off x="279400" y="1044327"/>
          <a:ext cx="10035852" cy="5687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5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시나리오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사고</a:t>
                      </a:r>
                      <a:endParaRPr lang="en-US" altLang="ko-KR" sz="1200" b="0" i="0" u="none" strike="noStrike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서울시의 선진적인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시스템을 견학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하러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방문한 타 시도 지역 외부 손님들에게 서울시의 재난대응 시스템을 소개하기 위해 대형 멀티스크린 앞에서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실시간도시현황점검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메뉴를 터치하고 사고모니터링 화면으로 진입하여 서울시 전역의 지도를 보여주며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지도위에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깜빡이는 가상의 사고현장을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CCTV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관제하고 현장 담당자를 연결하여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실시간 영상송출을 통해 현장 상황을 둘러볼 수 있게 하였다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또한 화면 중앙에 배치된 시간대별 재난대응현황과 현장사진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주변지역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CCTV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정보를 소개하고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SNS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통한 여론동향을 설명하였다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</a:t>
                      </a:r>
                      <a:endParaRPr lang="en-US" altLang="ko-KR" sz="1200" b="0" i="0" u="none" strike="noStrike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실시간 모니터링 시스템을 체험하기 위해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시장실을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방문한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외빈들에게실시간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교통상황정보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보여주며 통제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돌발상황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도로교통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CCTV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영상 정보를 보여주며 서울 전역의 교통흐름을 관제할 수 있다고 설명하고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지도위에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깜빡이는 돌발 상황 아이콘을 터치하자 돌발통제상황의 설명이 팝업으로 보여졌다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</a:t>
                      </a:r>
                      <a:endParaRPr lang="en-US" altLang="ko-KR" sz="1200" b="0" i="0" u="none" strike="noStrike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endParaRPr lang="en-US" altLang="ko-KR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외부 인사들에게 서울시의 대기 환경 대응 시스템을 선보였다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 시스템을 통해 최근 서울 시내의 지역별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미세먼지 성분 별 농도 추이를 살펴보는 과정과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라이브캠을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터치하여 서울시 대기현황을 실시간 영상으로 보여주었다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937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</a:t>
                      </a:r>
                      <a:endParaRPr lang="en-US" altLang="ko-KR" sz="1200" b="0" i="0" u="none" strike="noStrike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endParaRPr lang="en-US" altLang="ko-KR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네덜란드 총리에게 디지털 시민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시장실을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통해 전반적인 재정 지출 흐름 및  세부 흐름 현황을 보여주었고 실시간으로 변동되는 재정현황을 시계를 모티브로 제작된 시각화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컨탠츠를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설명하였다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취임 이후 서울시의 채무 감소현황에 대해 소개하고 채무감소와 관련한 시정활동에 대해 브리핑하였다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937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</a:t>
                      </a:r>
                      <a:endParaRPr lang="en-US" altLang="ko-KR" sz="1200" b="0" i="0" u="none" strike="noStrike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endParaRPr lang="en-US" altLang="ko-KR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국빈으로 방문한 총리와 친환경 정책 및 지속 가능한 발전을 위한 도시정책에 대해 논의를 하던 중 디지털 시민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시장실을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이용하여 서울역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7017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투자사업의 간략한 개요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실적 등을 소개하였다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사업진행 상황은 사진과 함께 설명하였고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서울역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7017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사업의 전체적인 조감도를 보여주면서 서울시가 추구하는 친환경 정책 및 서울시민이 받게 될 혜택을 간략히 설명하였다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이를 통해 짧은 시간에도 불구하고 총리는 현 사업에 대해 명확히 이해할 수 있었다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11860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90116" y="324247"/>
            <a:ext cx="805316" cy="477038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25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목차</a:t>
            </a:r>
            <a:endParaRPr kumimoji="0" lang="en-US" altLang="ko-KR" sz="25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43867" y="1158751"/>
            <a:ext cx="8237715" cy="1072576"/>
            <a:chOff x="1443867" y="1188343"/>
            <a:chExt cx="8237715" cy="1072576"/>
          </a:xfrm>
        </p:grpSpPr>
        <p:sp>
          <p:nvSpPr>
            <p:cNvPr id="38" name="직사각형 37"/>
            <p:cNvSpPr/>
            <p:nvPr/>
          </p:nvSpPr>
          <p:spPr>
            <a:xfrm>
              <a:off x="2028613" y="1942677"/>
              <a:ext cx="315044" cy="2884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kumimoji="0"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3867" y="1188343"/>
              <a:ext cx="8237715" cy="64633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>
              <a:defPPr>
                <a:defRPr lang="ko-KR"/>
              </a:defPPr>
              <a:lvl1pPr marL="20320">
                <a:spcBef>
                  <a:spcPts val="270"/>
                </a:spcBef>
                <a:defRPr sz="2500" b="1" spc="-1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M" panose="02020603020101020101" pitchFamily="18" charset="-127"/>
                  <a:ea typeface="Rix고딕 M" panose="02020603020101020101" pitchFamily="18" charset="-127"/>
                  <a:cs typeface="Malgun Gothic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400" spc="-30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Ⅰ</a:t>
              </a:r>
              <a:r>
                <a:rPr lang="en-US" altLang="ko-KR" sz="2400" spc="-3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  <a:r>
                <a:rPr lang="ko-KR" altLang="en-US" sz="2400" dirty="0" smtClean="0">
                  <a:ln>
                    <a:solidFill>
                      <a:schemeClr val="tx2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 데이터 분류</a:t>
              </a:r>
              <a:r>
                <a:rPr lang="en-US" altLang="ko-KR" sz="2400" dirty="0" smtClean="0">
                  <a:ln>
                    <a:solidFill>
                      <a:schemeClr val="tx2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(TOP-VIEW</a:t>
              </a:r>
              <a:r>
                <a:rPr lang="en-US" altLang="ko-KR" sz="2400" dirty="0">
                  <a:ln>
                    <a:solidFill>
                      <a:schemeClr val="tx2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en-US" altLang="ko-KR" sz="2400" dirty="0" smtClean="0">
                  <a:ln>
                    <a:solidFill>
                      <a:schemeClr val="tx2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·····················     </a:t>
              </a:r>
              <a:r>
                <a:rPr lang="en-US" altLang="ko-KR" sz="2000" dirty="0" smtClean="0">
                  <a:ln>
                    <a:solidFill>
                      <a:schemeClr val="tx2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3P~5P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349578" y="1842343"/>
              <a:ext cx="6165474" cy="418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n>
                    <a:solidFill>
                      <a:schemeClr val="tx2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 데이터 </a:t>
              </a:r>
              <a:r>
                <a:rPr lang="ko-KR" altLang="en-US" sz="1600" dirty="0" smtClean="0">
                  <a:ln>
                    <a:solidFill>
                      <a:schemeClr val="tx2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분류 </a:t>
              </a:r>
              <a:r>
                <a:rPr lang="en-US" altLang="ko-KR" sz="1600" dirty="0" smtClean="0">
                  <a:ln>
                    <a:solidFill>
                      <a:schemeClr val="tx2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··································································      3P </a:t>
              </a:r>
              <a:endParaRPr lang="en-US" altLang="ko-KR" sz="16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028613" y="3074876"/>
            <a:ext cx="315044" cy="288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22950" y="3478531"/>
            <a:ext cx="315044" cy="288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10542" y="2320740"/>
            <a:ext cx="823771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pc="-3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 . UI/UX </a:t>
            </a:r>
            <a:r>
              <a:rPr lang="ko-KR" altLang="en-US" sz="2400" spc="-3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설계 </a:t>
            </a:r>
            <a:r>
              <a:rPr lang="en-US" altLang="ko-KR" sz="2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················································    </a:t>
            </a:r>
            <a:r>
              <a:rPr lang="en-US" altLang="ko-KR" sz="20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4P~20P</a:t>
            </a:r>
            <a:endParaRPr lang="en-US" altLang="ko-KR" sz="2000" dirty="0" smtClean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49578" y="2951823"/>
            <a:ext cx="6957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디스플레이 설치 예시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······································································      4P</a:t>
            </a:r>
            <a:endParaRPr lang="en-US" altLang="ko-KR" sz="800" dirty="0" smtClean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16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구성요소 및 개요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</a:t>
            </a:r>
            <a:r>
              <a:rPr lang="en-US" altLang="ko-KR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··············································      5P</a:t>
            </a:r>
            <a:endParaRPr lang="en-US" altLang="ko-KR" sz="800" dirty="0" smtClean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16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유형별 시나리오 </a:t>
            </a:r>
            <a:r>
              <a:rPr lang="en-US" altLang="ko-KR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·········································………………………·······     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6P ~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20P</a:t>
            </a:r>
            <a:endParaRPr lang="en-US" altLang="ko-KR" sz="1400" dirty="0" smtClean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22950" y="3838571"/>
            <a:ext cx="315044" cy="288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49578" y="4197252"/>
            <a:ext cx="6957562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·················………………………·······……………………      6P ~ 7P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도로</a:t>
            </a: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교통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·················……………………·············…………………·······      8P </a:t>
            </a:r>
            <a:r>
              <a:rPr lang="en-US" altLang="ko-KR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9P</a:t>
            </a:r>
            <a:endParaRPr lang="en-US" altLang="ko-KR" sz="1400" dirty="0" smtClean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대기환경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·················……………………………………………··············     10P ~ 11P</a:t>
            </a:r>
            <a:endParaRPr lang="en-US" altLang="ko-KR" sz="1400" dirty="0" smtClean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재정현황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·······················………………………·······……………………      12P </a:t>
            </a:r>
            <a:r>
              <a:rPr lang="en-US" altLang="ko-KR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13P</a:t>
            </a:r>
            <a:endParaRPr lang="en-US" altLang="ko-KR" sz="1400" dirty="0" smtClean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주요사업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···················································………………………······ 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14P </a:t>
            </a:r>
            <a:r>
              <a:rPr lang="en-US" altLang="ko-KR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15P</a:t>
            </a:r>
            <a:endParaRPr lang="en-US" altLang="ko-KR" sz="1400" dirty="0" smtClean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바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시정현황 </a:t>
            </a:r>
            <a:r>
              <a:rPr lang="en-US" altLang="ko-KR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···················································………………………······  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16P </a:t>
            </a:r>
            <a:r>
              <a:rPr lang="en-US" altLang="ko-KR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17P</a:t>
            </a:r>
            <a:endParaRPr lang="en-US" altLang="ko-KR" sz="1400" dirty="0" smtClean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외빈접견</a:t>
            </a:r>
            <a:r>
              <a:rPr lang="ko-KR" altLang="en-US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···················································………………………······  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18P </a:t>
            </a:r>
            <a:r>
              <a:rPr lang="en-US" altLang="ko-KR" sz="1400" dirty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en-US" altLang="ko-KR" sz="1400" dirty="0" smtClean="0">
                <a:ln>
                  <a:solidFill>
                    <a:schemeClr val="tx2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endParaRPr lang="en-US" altLang="ko-KR" sz="1400" dirty="0">
              <a:ln>
                <a:solidFill>
                  <a:schemeClr val="tx2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0890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164" y="324247"/>
            <a:ext cx="594393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외빈접견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검토의견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7814104"/>
              </p:ext>
            </p:extLst>
          </p:nvPr>
        </p:nvGraphicFramePr>
        <p:xfrm>
          <a:off x="279400" y="1044327"/>
          <a:ext cx="10179868" cy="4237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시나리오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시장실에서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손님들에게 디지털 시민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시장실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시스템을 소개하면서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주요 시정 소개 화면에서 여성안전 관련 현황을 선택하여 관련 지표를 보여주었다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관련 지표들은 그래프 형태로 기간 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지역 별로 나타났다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외빈들은 서울시의 체계적인 여성안전 서비스와 잘 구축된 시스템을 통해 서울시에 대한 좋은 인상을 가질 수 있었다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안전과 관련한 시정활동을 보여주고자 음성인식버튼을 터치하고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“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이라고 말하자 검색화면에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이라는 텍스트가 입력되고 안전과 관련한 시정지표 목록이 펼쳐졌다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 관련한 시정지표들을 보면서 앞으로의 시정활동에 대해서 설명하였다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디지털 시민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시장실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벤치마킹을 위해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시장실에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방문한 외부 손님들에게 재난대응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도로소통관제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대기환경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 실시간으로 도시 현황을 점검하는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시스템에 대해 설명하였다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주요 시정 현황에 대한 지표를 모아둔 “주요사업“ 화면에 진입하여 서울시의 주요 사업과 시정 지표를 보여줬다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마지막으로 여론동향을 실시간으로 파악할 수 있는 페이지에 진입하여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SNS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통한 시민과의 소통과  “원순씨에게 바랍니다”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“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천만상상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오아시스” 등 시민들이 직접 기입한 글들이 화면에 보여졌다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728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서울시의 주요사업에 대해 구체적으로 설명하시는 경우가 많습니다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0761300"/>
              </p:ext>
            </p:extLst>
          </p:nvPr>
        </p:nvGraphicFramePr>
        <p:xfrm>
          <a:off x="279399" y="5436815"/>
          <a:ext cx="10206168" cy="1728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5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41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검토 의견 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실시간도시현황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주요사업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시정현황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현장사진</a:t>
                      </a:r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CCTV</a:t>
                      </a:r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영상정보</a:t>
                      </a:r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SNS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영상송출</a:t>
                      </a:r>
                      <a:endParaRPr lang="en-US" altLang="ko-KR" sz="1100" u="none" strike="noStrike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터치스크린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해시태그검색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SNS,</a:t>
                      </a:r>
                      <a:r>
                        <a:rPr lang="en-US" altLang="ko-KR" sz="11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여론동향에서는 개인정보에 대한 대책이 있어야 합니다</a:t>
                      </a:r>
                      <a:r>
                        <a:rPr lang="en-US" altLang="ko-KR" sz="11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1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포인터를 사용했으면 합니다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9696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 rot="10800000">
            <a:off x="1411708" y="1548384"/>
            <a:ext cx="7607400" cy="571123"/>
            <a:chOff x="1062864" y="5526659"/>
            <a:chExt cx="5487055" cy="719274"/>
          </a:xfrm>
        </p:grpSpPr>
        <p:sp>
          <p:nvSpPr>
            <p:cNvPr id="33" name="AutoShape 6"/>
            <p:cNvSpPr>
              <a:spLocks/>
            </p:cNvSpPr>
            <p:nvPr/>
          </p:nvSpPr>
          <p:spPr bwMode="auto">
            <a:xfrm rot="5400000">
              <a:off x="3482759" y="3106764"/>
              <a:ext cx="647266" cy="5487055"/>
            </a:xfrm>
            <a:prstGeom prst="leftBrace">
              <a:avLst>
                <a:gd name="adj1" fmla="val 79984"/>
                <a:gd name="adj2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01334" tIns="50667" rIns="101334" bIns="50667" anchor="ctr"/>
            <a:lstStyle/>
            <a:p>
              <a:pPr defTabSz="101333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sysClr val="windowText" lastClr="000000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34" name="AutoShape 7"/>
            <p:cNvSpPr>
              <a:spLocks/>
            </p:cNvSpPr>
            <p:nvPr/>
          </p:nvSpPr>
          <p:spPr bwMode="auto">
            <a:xfrm rot="5400000">
              <a:off x="3482759" y="3178772"/>
              <a:ext cx="647266" cy="5487055"/>
            </a:xfrm>
            <a:prstGeom prst="leftBrace">
              <a:avLst>
                <a:gd name="adj1" fmla="val 79984"/>
                <a:gd name="adj2" fmla="val 50000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01334" tIns="50667" rIns="101334" bIns="50667" anchor="ctr"/>
            <a:lstStyle/>
            <a:p>
              <a:pPr defTabSz="101333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sysClr val="windowText" lastClr="000000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64" y="324247"/>
            <a:ext cx="3382016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 -      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시정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039815" y="1053568"/>
            <a:ext cx="8383220" cy="6044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개년 핵심과제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2016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균형성과계획 핵심지표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2016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주요투자사업 고려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시정현황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개년 핵심과제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2016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균형성과계획 핵심지표와 관련된 업무 고려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시장공약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(256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시장관심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개년 핵심과제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균형성과계획 핵심지표는 관련 데이터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업무영역의 속성으로 고려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9095" y="1053568"/>
            <a:ext cx="1693230" cy="6044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 대상 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9095" y="6660951"/>
            <a:ext cx="10153940" cy="2982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공통활용정보</a:t>
            </a:r>
            <a:r>
              <a:rPr lang="en-US" altLang="ko-KR" sz="1000" b="1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CCTV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영상정보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실시간 도시현황 데이터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여론동향 데이터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공간데이터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정책지도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서울통계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000" b="1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79401" y="1980431"/>
            <a:ext cx="10143634" cy="928502"/>
            <a:chOff x="1312981" y="2238892"/>
            <a:chExt cx="7922151" cy="928502"/>
          </a:xfrm>
        </p:grpSpPr>
        <p:sp>
          <p:nvSpPr>
            <p:cNvPr id="71" name="직사각형 70"/>
            <p:cNvSpPr/>
            <p:nvPr/>
          </p:nvSpPr>
          <p:spPr>
            <a:xfrm>
              <a:off x="1312981" y="2942699"/>
              <a:ext cx="1656184" cy="22469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26" b="1" dirty="0">
                  <a:solidFill>
                    <a:schemeClr val="tx1"/>
                  </a:solidFill>
                  <a:latin typeface="+mn-ea"/>
                </a:rPr>
                <a:t>실시간 </a:t>
              </a:r>
              <a:r>
                <a:rPr lang="ko-KR" altLang="en-US" sz="1026" b="1" dirty="0" smtClean="0">
                  <a:solidFill>
                    <a:schemeClr val="tx1"/>
                  </a:solidFill>
                  <a:latin typeface="+mn-ea"/>
                </a:rPr>
                <a:t>도시현황</a:t>
              </a:r>
              <a:r>
                <a:rPr lang="en-US" altLang="ko-KR" sz="1026" b="1" dirty="0" smtClean="0">
                  <a:solidFill>
                    <a:schemeClr val="tx1"/>
                  </a:solidFill>
                  <a:latin typeface="+mn-ea"/>
                </a:rPr>
                <a:t>(51)</a:t>
              </a:r>
              <a:endParaRPr lang="en-US" altLang="ko-KR" sz="1026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577677" y="2916497"/>
              <a:ext cx="1657455" cy="2246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26" b="1" dirty="0" smtClean="0">
                  <a:solidFill>
                    <a:schemeClr val="tx1"/>
                  </a:solidFill>
                  <a:latin typeface="+mn-ea"/>
                </a:rPr>
                <a:t>시정현황</a:t>
              </a:r>
              <a:r>
                <a:rPr lang="en-US" altLang="ko-KR" sz="1026" b="1" dirty="0" smtClean="0">
                  <a:solidFill>
                    <a:schemeClr val="tx1"/>
                  </a:solidFill>
                  <a:latin typeface="+mn-ea"/>
                </a:rPr>
                <a:t>(95)</a:t>
              </a:r>
              <a:endParaRPr lang="en-US" altLang="ko-KR" sz="1026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3" name="직선 연결선 11"/>
            <p:cNvCxnSpPr>
              <a:stCxn id="72" idx="0"/>
              <a:endCxn id="71" idx="0"/>
            </p:cNvCxnSpPr>
            <p:nvPr/>
          </p:nvCxnSpPr>
          <p:spPr>
            <a:xfrm rot="16200000" flipH="1" flipV="1">
              <a:off x="5260638" y="-203068"/>
              <a:ext cx="26202" cy="6265332"/>
            </a:xfrm>
            <a:prstGeom prst="bentConnector3">
              <a:avLst>
                <a:gd name="adj1" fmla="val -87245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3245958" y="2942699"/>
              <a:ext cx="1739432" cy="2246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26" b="1" dirty="0" smtClean="0">
                  <a:solidFill>
                    <a:schemeClr val="tx1"/>
                  </a:solidFill>
                  <a:latin typeface="+mn-ea"/>
                </a:rPr>
                <a:t>여론동향</a:t>
              </a:r>
              <a:r>
                <a:rPr lang="en-US" altLang="ko-KR" sz="1026" b="1" dirty="0" smtClean="0">
                  <a:solidFill>
                    <a:schemeClr val="tx1"/>
                  </a:solidFill>
                  <a:latin typeface="+mn-ea"/>
                </a:rPr>
                <a:t>(8)</a:t>
              </a:r>
              <a:endParaRPr lang="en-US" altLang="ko-KR" sz="1026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417437" y="2917760"/>
              <a:ext cx="1656184" cy="224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26" b="1" dirty="0" smtClean="0">
                  <a:solidFill>
                    <a:schemeClr val="tx1"/>
                  </a:solidFill>
                  <a:latin typeface="+mn-ea"/>
                </a:rPr>
                <a:t>주요사업</a:t>
              </a:r>
              <a:r>
                <a:rPr lang="en-US" altLang="ko-KR" sz="1026" b="1" dirty="0" smtClean="0">
                  <a:solidFill>
                    <a:schemeClr val="tx1"/>
                  </a:solidFill>
                  <a:latin typeface="+mn-ea"/>
                </a:rPr>
                <a:t>(26)</a:t>
              </a:r>
              <a:endParaRPr lang="en-US" altLang="ko-KR" sz="1026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6" name="직선 연결선 11"/>
            <p:cNvCxnSpPr/>
            <p:nvPr/>
          </p:nvCxnSpPr>
          <p:spPr>
            <a:xfrm>
              <a:off x="4158465" y="2677597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11"/>
            <p:cNvCxnSpPr/>
            <p:nvPr/>
          </p:nvCxnSpPr>
          <p:spPr>
            <a:xfrm>
              <a:off x="6281533" y="2690699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11"/>
            <p:cNvCxnSpPr/>
            <p:nvPr/>
          </p:nvCxnSpPr>
          <p:spPr>
            <a:xfrm>
              <a:off x="5201413" y="2425597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4374489" y="2238892"/>
              <a:ext cx="1656184" cy="289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26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시정분류</a:t>
              </a:r>
              <a:endParaRPr lang="en-US" altLang="ko-KR" sz="1026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27831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3673125"/>
              </p:ext>
            </p:extLst>
          </p:nvPr>
        </p:nvGraphicFramePr>
        <p:xfrm>
          <a:off x="306434" y="2988558"/>
          <a:ext cx="2093568" cy="352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5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5407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교통 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도로교통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교통관제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128591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 smtClean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영상정보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3310828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버스정보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3060457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지하철정보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8786250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자전거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9774817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주차장정보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6669004"/>
                  </a:ext>
                </a:extLst>
              </a:tr>
              <a:tr h="155407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안전</a:t>
                      </a:r>
                      <a:endParaRPr lang="en-US" altLang="ko-KR" sz="900" b="1" dirty="0" smtClean="0"/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화재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구조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구급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9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err="1" smtClean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</a:rPr>
                        <a:t>영상정보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하천수위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교량안전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9251319"/>
                  </a:ext>
                </a:extLst>
              </a:tr>
              <a:tr h="155407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환경</a:t>
                      </a:r>
                      <a:endParaRPr lang="en-US" altLang="ko-KR" sz="900" b="1" dirty="0" smtClean="0"/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상수도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물재생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err="1" smtClean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영상정보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3282466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실내환경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687219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하천수질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05062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mtClean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기상 현황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대기질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7115756"/>
                  </a:ext>
                </a:extLst>
              </a:tr>
              <a:tr h="15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도로분진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06587"/>
                  </a:ext>
                </a:extLst>
              </a:tr>
              <a:tr h="15990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일반행정</a:t>
                      </a:r>
                      <a:endParaRPr lang="en-US" altLang="ko-KR" sz="900" b="1" dirty="0" smtClean="0"/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재정현황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348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mtClean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세입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세출 현황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6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산업경제</a:t>
                      </a:r>
                      <a:endParaRPr lang="en-US" altLang="ko-KR" sz="900" b="1" dirty="0" smtClean="0"/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물가정보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65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보건</a:t>
                      </a:r>
                      <a:endParaRPr lang="en-US" altLang="ko-KR" sz="900" b="1" dirty="0" smtClean="0"/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의료자원</a:t>
                      </a:r>
                      <a:endParaRPr lang="ko-KR" altLang="en-US" sz="600" dirty="0"/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31502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7854375"/>
              </p:ext>
            </p:extLst>
          </p:nvPr>
        </p:nvGraphicFramePr>
        <p:xfrm>
          <a:off x="2754412" y="2988551"/>
          <a:ext cx="2227194" cy="305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597">
                  <a:extLst>
                    <a:ext uri="{9D8B030D-6E8A-4147-A177-3AD203B41FA5}">
                      <a16:colId xmlns:a16="http://schemas.microsoft.com/office/drawing/2014/main" xmlns="" val="904579820"/>
                    </a:ext>
                  </a:extLst>
                </a:gridCol>
              </a:tblGrid>
              <a:tr h="334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응답소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다산콜센터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질의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민원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정책제안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SIMPL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 SEOUL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주제별 여론동향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버즈량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0161465"/>
                  </a:ext>
                </a:extLst>
              </a:tr>
              <a:tr h="4754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천만상상오아시스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서울시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제안공모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자유제안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4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 손안의 서울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뉴스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시민참여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893050"/>
                  </a:ext>
                </a:extLst>
              </a:tr>
              <a:tr h="4823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원순씨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시민토론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설전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언론으로 보는 공약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공약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Q&amp;A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4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해시태그 검색결과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트윗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9337643"/>
                  </a:ext>
                </a:extLst>
              </a:tr>
              <a:tr h="4754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서울시 홈페이지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키워드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인기검색어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14387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8170742"/>
              </p:ext>
            </p:extLst>
          </p:nvPr>
        </p:nvGraphicFramePr>
        <p:xfrm>
          <a:off x="5534803" y="2930538"/>
          <a:ext cx="2120601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주거지 재생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사업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창신∙숭인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해방촌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가리봉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시범사업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성곽마을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도심 재생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사업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세운상가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남산예장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세종대로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도로 지하화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공원화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사업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제물포길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국회대로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서부간선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동부간선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창조경제단지조성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개사업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홍릉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/G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밸리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남산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상암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지역개발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사업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서울역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동남권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동북권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한강 자연성 회복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사업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 핵심사업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노들섬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사업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LG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사이언스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한양도성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2655658"/>
              </p:ext>
            </p:extLst>
          </p:nvPr>
        </p:nvGraphicFramePr>
        <p:xfrm>
          <a:off x="8300805" y="2930539"/>
          <a:ext cx="2122230" cy="3528380"/>
        </p:xfrm>
        <a:graphic>
          <a:graphicData uri="http://schemas.openxmlformats.org/drawingml/2006/table">
            <a:tbl>
              <a:tblPr/>
              <a:tblGrid>
                <a:gridCol w="718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3945">
                <a:tc rowSpan="5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복지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복지 일반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어르신 복지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장애인 복지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여성안전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보육</a:t>
                      </a: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․</a:t>
                      </a: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가족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3945">
                <a:tc rowSpan="4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산업경제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일자리 현황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일자리 정책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물가정보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3945"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화재∙구급∙구조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재난예방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3945"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도시관리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주책공급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주책정책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3945">
                <a:tc rowSpan="3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환경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대기관리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친환경 에너지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녹지정책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7975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문화관광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서울관광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33945"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보건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시민건강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식품안전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33945"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교통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교통정책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보행정책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33945">
                <a:tc rowSpan="5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일반행정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재정현황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청년정책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서울혁신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법률</a:t>
                      </a: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․</a:t>
                      </a: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세무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행정일반</a:t>
                      </a:r>
                    </a:p>
                  </a:txBody>
                  <a:tcPr marL="43758" marR="43758" marT="21879" marB="218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1146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K\Desktop\20160926_1907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840" y="1288454"/>
            <a:ext cx="9948014" cy="50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76894" y="5661376"/>
            <a:ext cx="2218906" cy="495679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실측사이즈 참고</a:t>
            </a:r>
          </a:p>
        </p:txBody>
      </p:sp>
      <p:sp>
        <p:nvSpPr>
          <p:cNvPr id="6" name="직사각형 5"/>
          <p:cNvSpPr/>
          <p:nvPr/>
        </p:nvSpPr>
        <p:spPr>
          <a:xfrm rot="21016989">
            <a:off x="7015935" y="3920499"/>
            <a:ext cx="1332148" cy="267878"/>
          </a:xfrm>
          <a:prstGeom prst="rect">
            <a:avLst/>
          </a:prstGeom>
          <a:solidFill>
            <a:schemeClr val="bg1">
              <a:alpha val="15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Illustrated</a:t>
            </a:r>
            <a:endParaRPr lang="ko-KR" altLang="en-US" sz="14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164" y="324247"/>
            <a:ext cx="3880871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디스플레이 설치 예시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375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3164" y="324247"/>
            <a:ext cx="4685257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구성요소 및 개요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0436" y="2556495"/>
            <a:ext cx="4608512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endParaRPr lang="ko-KR" altLang="en-US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992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/>
          <p:cNvSpPr/>
          <p:nvPr/>
        </p:nvSpPr>
        <p:spPr>
          <a:xfrm>
            <a:off x="279400" y="1244600"/>
            <a:ext cx="10214429" cy="57077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/>
          <p:cNvGrpSpPr/>
          <p:nvPr/>
        </p:nvGrpSpPr>
        <p:grpSpPr>
          <a:xfrm>
            <a:off x="391886" y="1737116"/>
            <a:ext cx="9985828" cy="4995843"/>
            <a:chOff x="289731" y="1737116"/>
            <a:chExt cx="10063549" cy="4995843"/>
          </a:xfrm>
        </p:grpSpPr>
        <p:sp>
          <p:nvSpPr>
            <p:cNvPr id="71" name="직사각형 70"/>
            <p:cNvSpPr/>
            <p:nvPr/>
          </p:nvSpPr>
          <p:spPr>
            <a:xfrm>
              <a:off x="3630302" y="4549557"/>
              <a:ext cx="154451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지역 및 사건 개요 확인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89731" y="4549558"/>
              <a:ext cx="147857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사건 발생 후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976357" y="4549557"/>
              <a:ext cx="145316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주요 사건인 경우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소리 알림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347174" y="4549557"/>
              <a:ext cx="1392439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해당 사건의 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상세 정보 확인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130008" y="4922868"/>
              <a:ext cx="156480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실시간 여론동향 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902858" y="3920945"/>
              <a:ext cx="1450422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담당자 연결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전화 또는 화상회의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130009" y="2925352"/>
              <a:ext cx="1564801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사건 현장 연결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파견된 직원 연결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사진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영상 확인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89731" y="3168987"/>
              <a:ext cx="147857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사건 발생 전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976357" y="3168984"/>
              <a:ext cx="145316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사고 모니터링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630304" y="3168984"/>
              <a:ext cx="1430698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사건사고 예방 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상세 정보 확인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348282" y="3168984"/>
              <a:ext cx="1392439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사건사고 예방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활동 보고 확인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2" name="직선 화살표 연결선 81"/>
            <p:cNvCxnSpPr>
              <a:stCxn id="78" idx="3"/>
              <a:endCxn id="79" idx="1"/>
            </p:cNvCxnSpPr>
            <p:nvPr/>
          </p:nvCxnSpPr>
          <p:spPr>
            <a:xfrm flipV="1">
              <a:off x="1768306" y="3447662"/>
              <a:ext cx="208051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9" idx="3"/>
              <a:endCxn id="80" idx="1"/>
            </p:cNvCxnSpPr>
            <p:nvPr/>
          </p:nvCxnSpPr>
          <p:spPr>
            <a:xfrm>
              <a:off x="3429516" y="3447662"/>
              <a:ext cx="2007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80" idx="3"/>
              <a:endCxn id="81" idx="1"/>
            </p:cNvCxnSpPr>
            <p:nvPr/>
          </p:nvCxnSpPr>
          <p:spPr>
            <a:xfrm>
              <a:off x="5061002" y="3447662"/>
              <a:ext cx="2872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2" idx="3"/>
              <a:endCxn id="73" idx="1"/>
            </p:cNvCxnSpPr>
            <p:nvPr/>
          </p:nvCxnSpPr>
          <p:spPr>
            <a:xfrm flipV="1">
              <a:off x="1768306" y="4828235"/>
              <a:ext cx="2080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3" idx="3"/>
              <a:endCxn id="71" idx="1"/>
            </p:cNvCxnSpPr>
            <p:nvPr/>
          </p:nvCxnSpPr>
          <p:spPr>
            <a:xfrm>
              <a:off x="3429516" y="4828235"/>
              <a:ext cx="2007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71" idx="3"/>
              <a:endCxn id="74" idx="1"/>
            </p:cNvCxnSpPr>
            <p:nvPr/>
          </p:nvCxnSpPr>
          <p:spPr>
            <a:xfrm>
              <a:off x="5174813" y="4828235"/>
              <a:ext cx="1723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92" idx="3"/>
            </p:cNvCxnSpPr>
            <p:nvPr/>
          </p:nvCxnSpPr>
          <p:spPr>
            <a:xfrm flipV="1">
              <a:off x="8694808" y="4199623"/>
              <a:ext cx="208050" cy="107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7130008" y="3931705"/>
              <a:ext cx="156480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관련사건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 사고 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976357" y="5570940"/>
              <a:ext cx="145316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976357" y="5838855"/>
              <a:ext cx="1453160" cy="8278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안전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위기관리와 관련된 상황 기능을 우선적으로 제공해야 함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cxnSp>
          <p:nvCxnSpPr>
            <p:cNvPr id="16" name="직선 화살표 연결선 15"/>
            <p:cNvCxnSpPr>
              <a:stCxn id="94" idx="0"/>
              <a:endCxn id="73" idx="2"/>
            </p:cNvCxnSpPr>
            <p:nvPr/>
          </p:nvCxnSpPr>
          <p:spPr>
            <a:xfrm flipV="1">
              <a:off x="2702937" y="5106913"/>
              <a:ext cx="0" cy="46402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74" idx="3"/>
              <a:endCxn id="92" idx="1"/>
            </p:cNvCxnSpPr>
            <p:nvPr/>
          </p:nvCxnSpPr>
          <p:spPr>
            <a:xfrm flipV="1">
              <a:off x="6739613" y="4210383"/>
              <a:ext cx="390395" cy="61785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꺾인 연결선 96"/>
            <p:cNvCxnSpPr>
              <a:stCxn id="81" idx="3"/>
              <a:endCxn id="92" idx="1"/>
            </p:cNvCxnSpPr>
            <p:nvPr/>
          </p:nvCxnSpPr>
          <p:spPr>
            <a:xfrm>
              <a:off x="6740721" y="3447662"/>
              <a:ext cx="389287" cy="7627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77" idx="2"/>
              <a:endCxn id="92" idx="0"/>
            </p:cNvCxnSpPr>
            <p:nvPr/>
          </p:nvCxnSpPr>
          <p:spPr>
            <a:xfrm flipH="1">
              <a:off x="7912408" y="3482708"/>
              <a:ext cx="2" cy="4489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75" idx="0"/>
              <a:endCxn id="92" idx="2"/>
            </p:cNvCxnSpPr>
            <p:nvPr/>
          </p:nvCxnSpPr>
          <p:spPr>
            <a:xfrm flipV="1">
              <a:off x="7912408" y="4489061"/>
              <a:ext cx="0" cy="433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1976357" y="1737116"/>
              <a:ext cx="145316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976357" y="2005031"/>
              <a:ext cx="1453160" cy="7017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실시간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서울시 전체가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모니터링되고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있다는 이미지가 시각적으로 표현되도록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설계중요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3" name="직선 화살표 연결선 112"/>
            <p:cNvCxnSpPr>
              <a:stCxn id="109" idx="2"/>
              <a:endCxn id="79" idx="0"/>
            </p:cNvCxnSpPr>
            <p:nvPr/>
          </p:nvCxnSpPr>
          <p:spPr>
            <a:xfrm>
              <a:off x="2702937" y="2706797"/>
              <a:ext cx="0" cy="46218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>
            <a:xfrm>
              <a:off x="7112000" y="5637198"/>
              <a:ext cx="156210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7112000" y="5905112"/>
              <a:ext cx="1562100" cy="8278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위험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안전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교통 등 상황 발생시 상황을 바로 보여줄 수 있는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CCTV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와 같은 형태가 필요함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cxnSp>
          <p:nvCxnSpPr>
            <p:cNvPr id="133" name="직선 화살표 연결선 132"/>
            <p:cNvCxnSpPr/>
            <p:nvPr/>
          </p:nvCxnSpPr>
          <p:spPr>
            <a:xfrm flipV="1">
              <a:off x="7912408" y="5478938"/>
              <a:ext cx="0" cy="158261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7124700" y="1737116"/>
              <a:ext cx="158281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24700" y="2005031"/>
              <a:ext cx="1582810" cy="7017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실시간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서울시 전체가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모니터링되고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있다는 이미지가 시각적으로 표현되도록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설계중요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1" name="직선 화살표 연결선 140"/>
            <p:cNvCxnSpPr>
              <a:stCxn id="139" idx="2"/>
              <a:endCxn id="77" idx="0"/>
            </p:cNvCxnSpPr>
            <p:nvPr/>
          </p:nvCxnSpPr>
          <p:spPr>
            <a:xfrm flipH="1">
              <a:off x="7912410" y="2706797"/>
              <a:ext cx="3695" cy="218555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8880129" y="1737116"/>
              <a:ext cx="1473151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시장님</a:t>
              </a:r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8880129" y="2005031"/>
              <a:ext cx="1473151" cy="7017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시장실과 현장의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긴밀한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결합인터렉티브한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활용이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필요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현장연결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및 화상통화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회의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 flipH="1">
              <a:off x="8694808" y="2706797"/>
              <a:ext cx="999963" cy="122490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직사각형 151"/>
          <p:cNvSpPr/>
          <p:nvPr/>
        </p:nvSpPr>
        <p:spPr>
          <a:xfrm>
            <a:off x="279399" y="900113"/>
            <a:ext cx="10214429" cy="344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도시현황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사건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대형 사고 발생시 현장상황을 관제 및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모니터링하는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상황</a:t>
            </a:r>
            <a:endParaRPr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164" y="324247"/>
            <a:ext cx="6059672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흐름도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463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5855572"/>
              </p:ext>
            </p:extLst>
          </p:nvPr>
        </p:nvGraphicFramePr>
        <p:xfrm>
          <a:off x="279400" y="1044327"/>
          <a:ext cx="10035854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32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시나리오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85725" indent="0">
                        <a:lnSpc>
                          <a:spcPts val="16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갑자기 발생한 마포구의 도로함몰 대책을 위한 회의를 소집하여 회의테이블에서 터치스크린을 켠 후 사고모니터링 화면으로 진입하여 지역적 정보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시간대 별 사고 현황 보고자료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SNS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여론동향 등을 확인하였다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현장 분위기를 파악하기 위해 시장님은 현장에 파견된 직원과 통화를 하고 현장 근처의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CCTV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영상과 담당자가 송출하는 실시간 영상을 보며 수습 현황을 파악하였다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연속적으로 일어나는 도로함몰 사태 전반에 대한 수습 진행 정도를 파악하고 담당자와 화상통화를 연결하여 질의를 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marL="85725" indent="0" algn="l" fontAlgn="ctr">
                        <a:lnSpc>
                          <a:spcPts val="1600"/>
                        </a:lnSpc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indent="85725">
                        <a:lnSpc>
                          <a:spcPts val="16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집무실에서 일을 보던 중 서울시의 현재 상황 파악을 위해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태블릿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켜고 디지털 시민 시장실의 사고모니터링 화면을 켠 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사건사고 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indent="85725">
                        <a:lnSpc>
                          <a:spcPts val="16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대응 관련 지표 및 예방 활동 목록을 펼쳤다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 중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얼마 전에 시행하였던 지진 재난시민대피 훈련이 잘 이루어졌는지 확인하기 위해 해당 보고 자료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indent="85725">
                        <a:lnSpc>
                          <a:spcPts val="16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관련 지표를 확인하였다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자료를 확인하던 중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몇 가지 질의를 위해 보고서 작성자와 화상통화를 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algn="l" fontAlgn="ctr">
                        <a:lnSpc>
                          <a:spcPts val="1600"/>
                        </a:lnSpc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사고발생시에 미디어매체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연합뉴스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,KBS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뉴스를 상시적으로 켜놓고 시청하신다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3164" y="324247"/>
            <a:ext cx="6748322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및 검토의견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7040353"/>
              </p:ext>
            </p:extLst>
          </p:nvPr>
        </p:nvGraphicFramePr>
        <p:xfrm>
          <a:off x="279399" y="5076775"/>
          <a:ext cx="10035853" cy="201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검토 의견 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사고위치 지도표시</a:t>
                      </a:r>
                      <a:endParaRPr lang="en-US" altLang="ko-KR" sz="110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사고지역 교통상황</a:t>
                      </a:r>
                      <a:r>
                        <a:rPr lang="en-US" altLang="ko-KR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</a:t>
                      </a:r>
                      <a:r>
                        <a:rPr lang="en-US" altLang="ko-KR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 </a:t>
                      </a: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현장사진</a:t>
                      </a:r>
                      <a:endParaRPr lang="en-US" altLang="ko-KR" sz="110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사고개요</a:t>
                      </a:r>
                      <a:r>
                        <a:rPr lang="en-US" altLang="ko-KR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사고조치 및 대응현황 및 보고내용</a:t>
                      </a:r>
                      <a:endParaRPr lang="en-US" altLang="ko-KR" sz="110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담당자 정보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사건의 뉴스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동향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디지털여론동향보고서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전화연결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화상회의 </a:t>
                      </a:r>
                      <a:endParaRPr lang="en-US" altLang="ko-KR" sz="11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현장사진</a:t>
                      </a:r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CCTV</a:t>
                      </a:r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영상정보</a:t>
                      </a:r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SNS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영상송출</a:t>
                      </a:r>
                      <a:endParaRPr lang="en-US" altLang="ko-KR" sz="1100" u="none" strike="noStrike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태블릿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터치스크린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해시태그검색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</a:t>
                      </a:r>
                      <a:r>
                        <a:rPr lang="ko-KR" altLang="en-US" sz="11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사고지역의 </a:t>
                      </a:r>
                      <a:r>
                        <a:rPr lang="ko-KR" altLang="en-US" sz="110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ko-KR" altLang="en-US" sz="11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민원내용의 확인이 필요하다</a:t>
                      </a:r>
                      <a:r>
                        <a:rPr lang="en-US" altLang="ko-KR" sz="11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1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610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03164" y="324247"/>
            <a:ext cx="525528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도로교통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흐름도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79400" y="1244600"/>
            <a:ext cx="10214429" cy="5707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762524" y="900113"/>
            <a:ext cx="3387576" cy="344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도시현황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도로교통상황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94169" y="4549557"/>
            <a:ext cx="1499958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돌발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통제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1886" y="4549558"/>
            <a:ext cx="1550151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도로교통 문제발생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60159" y="4549557"/>
            <a:ext cx="152350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사고 정보 파악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94152" y="4549557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정보조회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1886" y="3168987"/>
            <a:ext cx="1550151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도로교통 상황탐색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60159" y="3168984"/>
            <a:ext cx="152350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세부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지역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교통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상황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파악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894171" y="3168984"/>
            <a:ext cx="1499956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교통수단 별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교통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상황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95314" y="3168984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교통수단별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위치정보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화살표 연결선 59"/>
          <p:cNvCxnSpPr>
            <a:stCxn id="56" idx="3"/>
            <a:endCxn id="57" idx="1"/>
          </p:cNvCxnSpPr>
          <p:nvPr/>
        </p:nvCxnSpPr>
        <p:spPr>
          <a:xfrm flipV="1">
            <a:off x="1942037" y="3447662"/>
            <a:ext cx="21812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7" idx="3"/>
            <a:endCxn id="58" idx="1"/>
          </p:cNvCxnSpPr>
          <p:nvPr/>
        </p:nvCxnSpPr>
        <p:spPr>
          <a:xfrm>
            <a:off x="3683663" y="3447662"/>
            <a:ext cx="210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8" idx="3"/>
            <a:endCxn id="59" idx="1"/>
          </p:cNvCxnSpPr>
          <p:nvPr/>
        </p:nvCxnSpPr>
        <p:spPr>
          <a:xfrm>
            <a:off x="5394127" y="3447662"/>
            <a:ext cx="3011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2" idx="3"/>
            <a:endCxn id="53" idx="1"/>
          </p:cNvCxnSpPr>
          <p:nvPr/>
        </p:nvCxnSpPr>
        <p:spPr>
          <a:xfrm flipV="1">
            <a:off x="1942037" y="4828235"/>
            <a:ext cx="2181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3" idx="3"/>
            <a:endCxn id="51" idx="1"/>
          </p:cNvCxnSpPr>
          <p:nvPr/>
        </p:nvCxnSpPr>
        <p:spPr>
          <a:xfrm>
            <a:off x="3683664" y="4828235"/>
            <a:ext cx="2105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1" idx="3"/>
            <a:endCxn id="54" idx="1"/>
          </p:cNvCxnSpPr>
          <p:nvPr/>
        </p:nvCxnSpPr>
        <p:spPr>
          <a:xfrm>
            <a:off x="5394127" y="4828235"/>
            <a:ext cx="30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563290" y="3448169"/>
            <a:ext cx="2704660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CCTV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영상 확인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3" name="꺾인 연결선 72"/>
          <p:cNvCxnSpPr>
            <a:stCxn id="54" idx="3"/>
            <a:endCxn id="72" idx="1"/>
          </p:cNvCxnSpPr>
          <p:nvPr/>
        </p:nvCxnSpPr>
        <p:spPr>
          <a:xfrm flipV="1">
            <a:off x="7153997" y="3726847"/>
            <a:ext cx="409293" cy="110138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9" idx="3"/>
            <a:endCxn id="72" idx="1"/>
          </p:cNvCxnSpPr>
          <p:nvPr/>
        </p:nvCxnSpPr>
        <p:spPr>
          <a:xfrm>
            <a:off x="7155159" y="3447662"/>
            <a:ext cx="408131" cy="2791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160160" y="1737116"/>
            <a:ext cx="1523504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60160" y="2005031"/>
            <a:ext cx="1523504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실시간 서울시 전체가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모니터링되고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있다는 이미지가 시각적으로 표현되도록 설계중요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0" name="직선 화살표 연결선 79"/>
          <p:cNvCxnSpPr>
            <a:endCxn id="57" idx="0"/>
          </p:cNvCxnSpPr>
          <p:nvPr/>
        </p:nvCxnSpPr>
        <p:spPr>
          <a:xfrm>
            <a:off x="2921912" y="2706797"/>
            <a:ext cx="0" cy="462187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557725" y="1737116"/>
            <a:ext cx="2710225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시장님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기획담당관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557725" y="2005030"/>
            <a:ext cx="2710225" cy="1154691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실시간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서울시 전체가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모니터링되고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있다는 이미지가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시각적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표현되도록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설계중요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안전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교통 등 상황 발생시 바로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보여줄 수 있는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CCTV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와 같은 형태 중요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5" name="직선 화살표 연결선 84"/>
          <p:cNvCxnSpPr>
            <a:stCxn id="82" idx="2"/>
            <a:endCxn id="72" idx="0"/>
          </p:cNvCxnSpPr>
          <p:nvPr/>
        </p:nvCxnSpPr>
        <p:spPr>
          <a:xfrm>
            <a:off x="8912838" y="3159721"/>
            <a:ext cx="2783" cy="28844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882397" y="5468171"/>
            <a:ext cx="1479310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대형사고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94152" y="5444285"/>
            <a:ext cx="1459845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사고모니터링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8" name="꺾인 연결선 87"/>
          <p:cNvCxnSpPr>
            <a:stCxn id="53" idx="2"/>
            <a:endCxn id="86" idx="1"/>
          </p:cNvCxnSpPr>
          <p:nvPr/>
        </p:nvCxnSpPr>
        <p:spPr>
          <a:xfrm rot="16200000" flipH="1">
            <a:off x="3082186" y="4946638"/>
            <a:ext cx="639936" cy="9604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6" idx="3"/>
          </p:cNvCxnSpPr>
          <p:nvPr/>
        </p:nvCxnSpPr>
        <p:spPr>
          <a:xfrm>
            <a:off x="5361707" y="5746849"/>
            <a:ext cx="332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563290" y="4186797"/>
            <a:ext cx="2704660" cy="557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담당자 연결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화상통화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회의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전화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1" name="꺾인 연결선 90"/>
          <p:cNvCxnSpPr/>
          <p:nvPr/>
        </p:nvCxnSpPr>
        <p:spPr>
          <a:xfrm>
            <a:off x="7155159" y="4186290"/>
            <a:ext cx="408131" cy="2791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557725" y="5140654"/>
            <a:ext cx="2710225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7725" y="5408568"/>
            <a:ext cx="2710225" cy="82033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시장실과 현장의 긴밀한 결합이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인터렉티브한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활용이 필요함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현장연결 및 화상통화가 가능해야 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82396" y="1737116"/>
            <a:ext cx="3267703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82396" y="2005031"/>
            <a:ext cx="3267703" cy="70176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다양한 기관에서 제공하고 있는 정보 중 관련된 정보들이 디지털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시장실에서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통합되어 제시 및 관리되는 인상을 주어야 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97" name="직선 화살표 연결선 96"/>
          <p:cNvCxnSpPr/>
          <p:nvPr/>
        </p:nvCxnSpPr>
        <p:spPr>
          <a:xfrm flipH="1">
            <a:off x="3683663" y="2706797"/>
            <a:ext cx="438901" cy="46219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2" idx="0"/>
            <a:endCxn id="90" idx="2"/>
          </p:cNvCxnSpPr>
          <p:nvPr/>
        </p:nvCxnSpPr>
        <p:spPr>
          <a:xfrm flipV="1">
            <a:off x="8912838" y="4744153"/>
            <a:ext cx="2782" cy="396501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065486" y="5570940"/>
            <a:ext cx="1441937" cy="26791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065486" y="5838855"/>
            <a:ext cx="1441937" cy="82784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안전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위기관리와 관련된 상황 기능을 우선적으로 제공해야 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04" name="직선 화살표 연결선 103"/>
          <p:cNvCxnSpPr>
            <a:stCxn id="102" idx="0"/>
          </p:cNvCxnSpPr>
          <p:nvPr/>
        </p:nvCxnSpPr>
        <p:spPr>
          <a:xfrm flipV="1">
            <a:off x="2786455" y="5106913"/>
            <a:ext cx="0" cy="464027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0382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922135"/>
              </p:ext>
            </p:extLst>
          </p:nvPr>
        </p:nvGraphicFramePr>
        <p:xfrm>
          <a:off x="279400" y="1044327"/>
          <a:ext cx="10035852" cy="4100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33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강남도로 공사가 길어지면서 서울 출퇴근 교통정체가 극심하다는 현장 보고를 받고 터치스크린은 켰다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서울시 도로교통 상황 지도 중 강남대로 부근을 중심으로 그 일대의 통행속도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교통량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CCTV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교통상황 등의 다양한 관련 정보와 지표를 실시간 및 시간대 별로 확인하였다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상황을 빠르게 파악한 시장님은 화상회의 시스템을 이용하여 담당자를 불렀고 공사 시간을 조정하여 사안을 해결하는 방안을 검토할 것을 지시하였다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90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지난해 연말 서울역 고가차도 폐쇄에 따른 서울시의 원활한 교통소통과 대중교통 실태를 확인하기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태블릿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켜고  퇴계로 인근의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CCTV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통해 실시간 도로 교통상황을 보았다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또한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교통섬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정비 관련 통계를 조회하여 관련 통계 지표를 보면서 서울역 고가차도 폐쇄에 따른 교통혼잡 문제가 없다는 것을 확인하였다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18000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15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en-US" altLang="ko-KR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돌발 상황과  관련한 민원접수 내용을 문의할 수 있습니다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80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3164" y="324247"/>
            <a:ext cx="5943935" cy="4770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1043056" fontAlgn="auto">
              <a:spcAft>
                <a:spcPts val="0"/>
              </a:spcAft>
              <a:defRPr/>
            </a:pP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II -     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도로교통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검토의견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269" y="385763"/>
            <a:ext cx="373063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2370598"/>
              </p:ext>
            </p:extLst>
          </p:nvPr>
        </p:nvGraphicFramePr>
        <p:xfrm>
          <a:off x="279399" y="5292799"/>
          <a:ext cx="10035853" cy="1728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5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714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검토 의견 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소통정보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나눔카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주차장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TOPIS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연계 정보 </a:t>
                      </a:r>
                      <a:endParaRPr lang="en-US" altLang="ko-KR" sz="11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교통정보 자료실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속도정보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교통량정보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기타정보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전화연결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화상회의 </a:t>
                      </a:r>
                      <a:endParaRPr lang="en-US" altLang="ko-KR" sz="11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영상정보</a:t>
                      </a:r>
                      <a:endParaRPr lang="en-US" altLang="ko-KR" sz="1100" u="none" strike="noStrike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태블릿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터치스크린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1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419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10500</TotalTime>
  <Words>2932</Words>
  <Application>Microsoft Office PowerPoint</Application>
  <PresentationFormat>사용자 지정</PresentationFormat>
  <Paragraphs>555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Arial</vt:lpstr>
      <vt:lpstr>나눔고딕</vt:lpstr>
      <vt:lpstr>Malgun Gothic</vt:lpstr>
      <vt:lpstr>Rix고딕 M</vt:lpstr>
      <vt:lpstr>Rix모던고딕 EB</vt:lpstr>
      <vt:lpstr>KoPub돋움체 Medium</vt:lpstr>
      <vt:lpstr>Office 테마</vt:lpstr>
      <vt:lpstr>10_Office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603</cp:revision>
  <cp:lastPrinted>2016-10-25T13:41:48Z</cp:lastPrinted>
  <dcterms:created xsi:type="dcterms:W3CDTF">2014-06-17T14:38:15Z</dcterms:created>
  <dcterms:modified xsi:type="dcterms:W3CDTF">2016-11-02T05:23:05Z</dcterms:modified>
</cp:coreProperties>
</file>