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8" r:id="rId2"/>
  </p:sldMasterIdLst>
  <p:notesMasterIdLst>
    <p:notesMasterId r:id="rId13"/>
  </p:notesMasterIdLst>
  <p:sldIdLst>
    <p:sldId id="552" r:id="rId3"/>
    <p:sldId id="553" r:id="rId4"/>
    <p:sldId id="554" r:id="rId5"/>
    <p:sldId id="555" r:id="rId6"/>
    <p:sldId id="556" r:id="rId7"/>
    <p:sldId id="558" r:id="rId8"/>
    <p:sldId id="557" r:id="rId9"/>
    <p:sldId id="559" r:id="rId10"/>
    <p:sldId id="560" r:id="rId11"/>
    <p:sldId id="561" r:id="rId12"/>
  </p:sldIdLst>
  <p:sldSz cx="10693400" cy="7561263"/>
  <p:notesSz cx="6735763" cy="9866313"/>
  <p:embeddedFontLst>
    <p:embeddedFont>
      <p:font typeface="나눔고딕" panose="020D0604000000000000" pitchFamily="50" charset="-127"/>
      <p:regular r:id="rId14"/>
      <p:bold r:id="rId15"/>
    </p:embeddedFont>
    <p:embeddedFont>
      <p:font typeface="KoPub돋움체 Medium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Rix모던고딕 EB" panose="02020603020101020101" pitchFamily="18" charset="-127"/>
      <p:regular r:id="rId19"/>
    </p:embeddedFont>
  </p:embeddedFontLst>
  <p:defaultTextStyle>
    <a:defPPr>
      <a:defRPr lang="ko-KR"/>
    </a:defPPr>
    <a:lvl1pPr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1pPr>
    <a:lvl2pPr marL="520700" indent="-63500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2pPr>
    <a:lvl3pPr marL="1042988" indent="-128588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3pPr>
    <a:lvl4pPr marL="1563688" indent="-192088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4pPr>
    <a:lvl5pPr marL="2085975" indent="-257175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27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1414"/>
    <a:srgbClr val="FFFFCC"/>
    <a:srgbClr val="FFCC66"/>
    <a:srgbClr val="CCFFCC"/>
    <a:srgbClr val="66FF66"/>
    <a:srgbClr val="214F87"/>
    <a:srgbClr val="33CCF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9" autoAdjust="0"/>
    <p:restoredTop sz="95745" autoAdjust="0"/>
  </p:normalViewPr>
  <p:slideViewPr>
    <p:cSldViewPr>
      <p:cViewPr>
        <p:scale>
          <a:sx n="75" d="100"/>
          <a:sy n="75" d="100"/>
        </p:scale>
        <p:origin x="-2898" y="-972"/>
      </p:cViewPr>
      <p:guideLst>
        <p:guide orient="horz" pos="2427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20192" cy="493237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 defTabSz="1033881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002" y="0"/>
            <a:ext cx="2920192" cy="493237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 defTabSz="1033881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0F797B8-CD4C-41F8-B027-FC4F8A2B5BC3}" type="datetimeFigureOut">
              <a:rPr lang="ko-KR" altLang="en-US"/>
              <a:pPr>
                <a:defRPr/>
              </a:pPr>
              <a:t>2016-12-06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52475" y="741363"/>
            <a:ext cx="523081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4" tIns="45377" rIns="90754" bIns="4537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892" y="4686538"/>
            <a:ext cx="5387982" cy="4439132"/>
          </a:xfrm>
          <a:prstGeom prst="rect">
            <a:avLst/>
          </a:prstGeom>
        </p:spPr>
        <p:txBody>
          <a:bodyPr vert="horz" lIns="90754" tIns="45377" rIns="90754" bIns="45377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1502"/>
            <a:ext cx="2920192" cy="493236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 defTabSz="1033881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002" y="9371502"/>
            <a:ext cx="2920192" cy="493236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 defTabSz="1033881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2E57E6-DFF4-4C1E-9E9B-AC36C6B798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8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IDigitalU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63" y="0"/>
            <a:ext cx="2381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 userDrawn="1"/>
        </p:nvSpPr>
        <p:spPr>
          <a:xfrm>
            <a:off x="311150" y="1331913"/>
            <a:ext cx="4867275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1060450"/>
            <a:ext cx="10693400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5407025" y="1331913"/>
            <a:ext cx="4903788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1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t="21429" r="1733" b="70950"/>
          <a:stretch>
            <a:fillRect/>
          </a:stretch>
        </p:blipFill>
        <p:spPr bwMode="auto">
          <a:xfrm>
            <a:off x="119063" y="1331913"/>
            <a:ext cx="104568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311150" y="1441450"/>
            <a:ext cx="9999663" cy="37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슬라이드 번호 개체 틀 1"/>
          <p:cNvSpPr txBox="1">
            <a:spLocks/>
          </p:cNvSpPr>
          <p:nvPr userDrawn="1"/>
        </p:nvSpPr>
        <p:spPr>
          <a:xfrm>
            <a:off x="8609013" y="689768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B452B00-BD82-464D-B86F-B99273B6D14E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EB899-8B11-4E34-AC1D-4AB1B3F7DAF2}" type="datetimeFigureOut">
              <a:rPr lang="ko-KR" altLang="en-US"/>
              <a:pPr>
                <a:defRPr/>
              </a:pPr>
              <a:t>2016-12-06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0693400" cy="37798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47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696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97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IDigitalU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00" y="6588943"/>
            <a:ext cx="1658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 descr="IDigitalU.bmp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3"/>
          <a:stretch/>
        </p:blipFill>
        <p:spPr bwMode="auto">
          <a:xfrm>
            <a:off x="8947100" y="6703244"/>
            <a:ext cx="1658937" cy="85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6954838"/>
            <a:ext cx="11572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kimsy\Desktop\그림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" y="1548434"/>
            <a:ext cx="10689636" cy="134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14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25"/>
            <a:ext cx="10693400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01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IDigitalU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63" y="0"/>
            <a:ext cx="2381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 userDrawn="1"/>
        </p:nvSpPr>
        <p:spPr>
          <a:xfrm>
            <a:off x="311150" y="1331913"/>
            <a:ext cx="2879725" cy="56165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311150" y="1503363"/>
            <a:ext cx="3082925" cy="765175"/>
            <a:chOff x="3215421" y="1955721"/>
            <a:chExt cx="3083747" cy="496715"/>
          </a:xfrm>
        </p:grpSpPr>
        <p:sp>
          <p:nvSpPr>
            <p:cNvPr id="5" name="직사각형 4"/>
            <p:cNvSpPr/>
            <p:nvPr/>
          </p:nvSpPr>
          <p:spPr>
            <a:xfrm>
              <a:off x="3215421" y="1955721"/>
              <a:ext cx="3080571" cy="3596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6097502" y="2308162"/>
              <a:ext cx="201666" cy="14427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7" name="직사각형 6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060450"/>
            <a:ext cx="10693400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슬라이드 번호 개체 틀 1"/>
          <p:cNvSpPr txBox="1">
            <a:spLocks/>
          </p:cNvSpPr>
          <p:nvPr userDrawn="1"/>
        </p:nvSpPr>
        <p:spPr>
          <a:xfrm>
            <a:off x="8609013" y="689768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DF2D938-D359-49D5-8953-DF6D24630308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4F61E-7FB3-4212-90E7-47F85AAE812D}" type="datetimeFigureOut">
              <a:rPr lang="ko-KR" altLang="en-US"/>
              <a:pPr>
                <a:defRPr/>
              </a:pPr>
              <a:t>2016-12-06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8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IDigitalU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63" y="0"/>
            <a:ext cx="2381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060450"/>
            <a:ext cx="10693400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11150" y="1441450"/>
            <a:ext cx="9999663" cy="37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1"/>
          <p:cNvSpPr txBox="1">
            <a:spLocks/>
          </p:cNvSpPr>
          <p:nvPr userDrawn="1"/>
        </p:nvSpPr>
        <p:spPr>
          <a:xfrm>
            <a:off x="8609013" y="689768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3E25577-E1B0-40B0-AFFC-BE351772372F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6F354-3965-405A-AA0B-37DFDBBD1282}" type="datetimeFigureOut">
              <a:rPr lang="ko-KR" altLang="en-US"/>
              <a:pPr>
                <a:defRPr/>
              </a:pPr>
              <a:t>2016-12-06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90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11150" y="1441450"/>
            <a:ext cx="9999663" cy="37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슬라이드 번호 개체 틀 1"/>
          <p:cNvSpPr txBox="1">
            <a:spLocks/>
          </p:cNvSpPr>
          <p:nvPr userDrawn="1"/>
        </p:nvSpPr>
        <p:spPr>
          <a:xfrm>
            <a:off x="8973492" y="7099151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D1A472F-E1AA-490E-88F7-82C37E63A517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32157-8C18-4859-9A25-315986C0BC0D}" type="datetimeFigureOut">
              <a:rPr lang="ko-KR" altLang="en-US"/>
              <a:pPr>
                <a:defRPr/>
              </a:pPr>
              <a:t>2016-12-06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9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11150" y="1441450"/>
            <a:ext cx="9999663" cy="37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슬라이드 번호 개체 틀 1"/>
          <p:cNvSpPr txBox="1">
            <a:spLocks/>
          </p:cNvSpPr>
          <p:nvPr userDrawn="1"/>
        </p:nvSpPr>
        <p:spPr>
          <a:xfrm>
            <a:off x="8609013" y="689768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D1A472F-E1AA-490E-88F7-82C37E63A517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32157-8C18-4859-9A25-315986C0BC0D}" type="datetimeFigureOut">
              <a:rPr lang="ko-KR" altLang="en-US"/>
              <a:pPr>
                <a:defRPr/>
              </a:pPr>
              <a:t>2016-12-06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96016031"/>
              </p:ext>
            </p:extLst>
          </p:nvPr>
        </p:nvGraphicFramePr>
        <p:xfrm>
          <a:off x="398980" y="1656255"/>
          <a:ext cx="9916272" cy="519703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495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6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Layout</a:t>
                      </a:r>
                      <a:endParaRPr lang="ko-KR" altLang="en-US" sz="10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44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96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IDigitalU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63" y="0"/>
            <a:ext cx="2381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 userDrawn="1"/>
        </p:nvSpPr>
        <p:spPr>
          <a:xfrm>
            <a:off x="311150" y="1331913"/>
            <a:ext cx="9999663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1060450"/>
            <a:ext cx="10693400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" name="그림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 t="21429" r="50066" b="70950"/>
          <a:stretch>
            <a:fillRect/>
          </a:stretch>
        </p:blipFill>
        <p:spPr bwMode="auto">
          <a:xfrm>
            <a:off x="90488" y="1331913"/>
            <a:ext cx="105124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311150" y="1441450"/>
            <a:ext cx="9999663" cy="37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9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8609013" y="689768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0D05BC6-F075-4CCB-B29F-85C8C3449DE2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34B69-7CC7-4E23-B0EE-699322B7FD28}" type="datetimeFigureOut">
              <a:rPr lang="ko-KR" altLang="en-US"/>
              <a:pPr>
                <a:defRPr/>
              </a:pPr>
              <a:t>2016-12-06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9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IDigitalU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588" y="0"/>
            <a:ext cx="16859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 userDrawn="1"/>
        </p:nvSpPr>
        <p:spPr>
          <a:xfrm>
            <a:off x="425450" y="1503363"/>
            <a:ext cx="73025" cy="9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828675"/>
            <a:ext cx="10693400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1"/>
          <p:cNvSpPr txBox="1">
            <a:spLocks/>
          </p:cNvSpPr>
          <p:nvPr userDrawn="1"/>
        </p:nvSpPr>
        <p:spPr>
          <a:xfrm>
            <a:off x="8609013" y="689768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8E9945A-CC52-4F50-A03E-1A37F1C34639}" type="slidenum">
              <a:rPr kumimoji="0" lang="ko-KR" altLang="en-US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A3D44-C8D9-4856-B0AB-FCA99AC55D47}" type="datetimeFigureOut">
              <a:rPr lang="ko-KR" altLang="en-US"/>
              <a:pPr>
                <a:defRPr/>
              </a:pPr>
              <a:t>2016-12-06</a:t>
            </a:fld>
            <a:endParaRPr lang="ko-KR" altLang="en-US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7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93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60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23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34988" y="1763713"/>
            <a:ext cx="96234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3FA960-DDB2-4B55-B992-7005A9199C7E}" type="datetimeFigureOut">
              <a:rPr lang="ko-KR" altLang="en-US"/>
              <a:pPr>
                <a:defRPr/>
              </a:pPr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4E6F06-9684-4F2C-B1C8-9977D893A2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6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txStyles>
    <p:titleStyle>
      <a:lvl1pPr algn="ctr" defTabSz="1042988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j-cs"/>
        </a:defRPr>
      </a:lvl1pPr>
      <a:lvl2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2pPr>
      <a:lvl3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3pPr>
      <a:lvl4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4pPr>
      <a:lvl5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1pPr>
      <a:lvl2pPr marL="846138" indent="-325438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3pPr>
      <a:lvl4pPr marL="1824038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4pPr>
      <a:lvl5pPr marL="2346325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</p:sldLayoutIdLst>
  <p:txStyles>
    <p:titleStyle>
      <a:lvl1pPr algn="l" defTabSz="995363" rtl="0" eaLnBrk="0" fontAlgn="base" latinLnBrk="1" hangingPunct="0">
        <a:spcBef>
          <a:spcPct val="0"/>
        </a:spcBef>
        <a:spcAft>
          <a:spcPct val="0"/>
        </a:spcAft>
        <a:defRPr lang="ko-KR" altLang="en-US" sz="2900" kern="1200" dirty="0">
          <a:solidFill>
            <a:schemeClr val="tx1"/>
          </a:solidFill>
          <a:latin typeface="Rix모던고딕 EB" pitchFamily="18" charset="-127"/>
          <a:ea typeface="Rix모던고딕 EB" pitchFamily="18" charset="-127"/>
          <a:cs typeface="+mj-cs"/>
        </a:defRPr>
      </a:lvl1pPr>
      <a:lvl2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2pPr>
      <a:lvl3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3pPr>
      <a:lvl4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4pPr>
      <a:lvl5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5pPr>
      <a:lvl6pPr marL="4572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6pPr>
      <a:lvl7pPr marL="9144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7pPr>
      <a:lvl8pPr marL="13716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8pPr>
      <a:lvl9pPr marL="18288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9pPr>
    </p:titleStyle>
    <p:bodyStyle>
      <a:lvl1pPr marL="373063" indent="-373063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1pPr>
      <a:lvl2pPr marL="808038" indent="-309563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2pPr>
      <a:lvl3pPr marL="1243013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3pPr>
      <a:lvl4pPr marL="1741488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4pPr>
      <a:lvl5pPr marL="2239963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5pPr>
      <a:lvl6pPr marL="2737749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521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293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067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2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5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17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0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3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35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08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80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71879"/>
              </p:ext>
            </p:extLst>
          </p:nvPr>
        </p:nvGraphicFramePr>
        <p:xfrm>
          <a:off x="234132" y="4932759"/>
          <a:ext cx="10081120" cy="2245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296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 의견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사고위치 지도표시</a:t>
                      </a:r>
                      <a:endParaRPr lang="en-US" altLang="ko-KR" sz="100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사고지역 교통상황</a:t>
                      </a:r>
                      <a:r>
                        <a:rPr lang="en-US" altLang="ko-KR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</a:t>
                      </a:r>
                      <a:r>
                        <a:rPr lang="en-US" altLang="ko-KR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 </a:t>
                      </a: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현장사진</a:t>
                      </a:r>
                      <a:endParaRPr lang="en-US" altLang="ko-KR" sz="100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사고개요</a:t>
                      </a:r>
                      <a:r>
                        <a:rPr lang="en-US" altLang="ko-KR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사고조치 및 대응현황 및 보고내용</a:t>
                      </a:r>
                      <a:endParaRPr lang="en-US" altLang="ko-KR" sz="100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담당자 정보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여론동향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사건의 뉴스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동향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디지털여론동향보고서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메시지</a:t>
                      </a:r>
                      <a:endParaRPr lang="en-US" altLang="ko-KR" sz="10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지도이동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위치검색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음성검색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SNS(#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해시태그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98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</a:t>
                      </a:r>
                      <a:r>
                        <a:rPr lang="ko-KR" altLang="en-US" sz="10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사고지역의 </a:t>
                      </a:r>
                      <a:r>
                        <a:rPr lang="ko-KR" altLang="en-US" sz="100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r>
                        <a:rPr lang="ko-KR" altLang="en-US" sz="10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민원내용의 확인이 필요하다</a:t>
                      </a:r>
                      <a:r>
                        <a:rPr lang="en-US" altLang="ko-KR" sz="10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7012"/>
              </p:ext>
            </p:extLst>
          </p:nvPr>
        </p:nvGraphicFramePr>
        <p:xfrm>
          <a:off x="233981" y="1016709"/>
          <a:ext cx="10081271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xmlns="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xmlns="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xmlns="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xmlns="" val="2768637501"/>
                    </a:ext>
                  </a:extLst>
                </a:gridCol>
                <a:gridCol w="2942562">
                  <a:extLst>
                    <a:ext uri="{9D8B030D-6E8A-4147-A177-3AD203B41FA5}">
                      <a16:colId xmlns:a16="http://schemas.microsoft.com/office/drawing/2014/main" xmlns="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</a:t>
                      </a:r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구성 요소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task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실시간도시현황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보조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회의참여자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컨트롤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Touch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Panel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영상통화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97620"/>
              </p:ext>
            </p:extLst>
          </p:nvPr>
        </p:nvGraphicFramePr>
        <p:xfrm>
          <a:off x="234132" y="2124447"/>
          <a:ext cx="10081120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시장님은 갑자기 발생한 서울역의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도로함몰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대책을 위한 회의를 소집하여 터치패널에서 음성인식 버튼을 누르고 “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재난안전대응현황＂이라고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말하여 재난안전대응현황 화면으로 진입하였다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시스템에 가장 최근에 등록된 재난사고현장인 “서울역도로함몰사고” 현장이 지도상에 하이라이트 되고 사고지점을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하면 해당 지역에 사고 정보 팝업이 출력된다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자세한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대응현황을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보기 위해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상세보기를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하였다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상세화면으로 이동 한 시장님은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재난지점의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 근처의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영상과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담당자가 송출하는 실시간 영상을 보며 수습 현황을 파악하였다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이후 연속적으로 일어나는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도로함몰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사태 전반에 대한 수습 진행 정도를 파악하고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담당자와 영상통화를 연결하여 질의를 하였고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)SNS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여론동향 등을 확인하였다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71993" marR="71993" marT="71971" marB="719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재난상황발생시 미디어 매체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(TV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시청하실 수 있습니다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993" marR="71993" marT="71971" marB="719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3164" y="324247"/>
            <a:ext cx="7981544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  <a:defRPr/>
            </a:pPr>
            <a:r>
              <a:rPr lang="ko-KR" altLang="en-US" sz="2800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실시간도시현황</a:t>
            </a:r>
            <a:r>
              <a:rPr lang="ko-KR" altLang="en-US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재난안전대응현황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Touch Panel </a:t>
            </a:r>
          </a:p>
        </p:txBody>
      </p:sp>
    </p:spTree>
    <p:extLst>
      <p:ext uri="{BB962C8B-B14F-4D97-AF65-F5344CB8AC3E}">
        <p14:creationId xmlns:p14="http://schemas.microsoft.com/office/powerpoint/2010/main" val="3584805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67939"/>
              </p:ext>
            </p:extLst>
          </p:nvPr>
        </p:nvGraphicFramePr>
        <p:xfrm>
          <a:off x="234132" y="4932759"/>
          <a:ext cx="10081120" cy="2245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296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 의견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 </a:t>
                      </a: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시민시장실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소개하는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종의 화면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메시지</a:t>
                      </a:r>
                      <a:endParaRPr lang="en-US" altLang="ko-KR" sz="10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지도이동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위치검색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음성검색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키넥트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모션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컨트럴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SNS(#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해시태그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98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서울시의 긍정적인 사업성과정보를 제공할 수 있어야 합니다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배경음악이 함께 재생되었으면 합니다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20574"/>
              </p:ext>
            </p:extLst>
          </p:nvPr>
        </p:nvGraphicFramePr>
        <p:xfrm>
          <a:off x="233981" y="1016709"/>
          <a:ext cx="10081271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xmlns="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xmlns="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xmlns="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xmlns="" val="2768637501"/>
                    </a:ext>
                  </a:extLst>
                </a:gridCol>
                <a:gridCol w="2942562">
                  <a:extLst>
                    <a:ext uri="{9D8B030D-6E8A-4147-A177-3AD203B41FA5}">
                      <a16:colId xmlns:a16="http://schemas.microsoft.com/office/drawing/2014/main" xmlns="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</a:t>
                      </a:r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#10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구성 요소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task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목표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spc="-9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외빈응대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환경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시장실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보조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없음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활동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회의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컨트롤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Kinect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 Touch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Panel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음성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영상통화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47566"/>
              </p:ext>
            </p:extLst>
          </p:nvPr>
        </p:nvGraphicFramePr>
        <p:xfrm>
          <a:off x="234132" y="2124447"/>
          <a:ext cx="10081120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0" marR="0" indent="0" algn="l" defTabSz="891917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오늘은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서울시와  행정업무협약을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맺고있는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더블린시의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시장이 방문을 하였다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여러 일정을 소화하고 있는 가운데 시장님과의 환담을 위해 집무실을 방문한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더블린시장에게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시장님은 서울시에 대한 개략적인 소개를 하시던 중 디지털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시민시장실을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소개하시기로 하였다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“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음성검색버튼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”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눌러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서울소개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＂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라고 말하자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외빈방문을 대비하여 아래의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6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개화면으로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구성된  디지털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시민시장실이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화면에 나타나고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시장님이 왼손을 들어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키네틱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센서를 이용하여 화면을 전환하시며 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실시간도시현황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여론동향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주요사업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시정현황순으로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소개를 하셨다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시장님은 시연도중 세부 화면에서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서울시 신청사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＂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비추는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CCTV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열어보이시고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안전상황실 담당자와 영상통화를 하시는 등 주요 기능을 사용하여 디지털 서울의 역동적인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모습을 소개하셨다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1993" marR="71993" marT="71971" marB="719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외빈에게 직접 사용해보라고 권하실 수 있습니다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993" marR="71993" marT="71971" marB="719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3164" y="324247"/>
            <a:ext cx="565077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  <a:defRPr/>
            </a:pPr>
            <a:r>
              <a:rPr lang="ko-KR" altLang="en-US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외빈응대 </a:t>
            </a:r>
            <a:r>
              <a:rPr lang="en-US" altLang="ko-KR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Kinect Motion Control </a:t>
            </a:r>
          </a:p>
        </p:txBody>
      </p:sp>
    </p:spTree>
    <p:extLst>
      <p:ext uri="{BB962C8B-B14F-4D97-AF65-F5344CB8AC3E}">
        <p14:creationId xmlns:p14="http://schemas.microsoft.com/office/powerpoint/2010/main" val="3376601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07640"/>
              </p:ext>
            </p:extLst>
          </p:nvPr>
        </p:nvGraphicFramePr>
        <p:xfrm>
          <a:off x="234132" y="4932759"/>
          <a:ext cx="10081120" cy="2245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296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 의견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사고위치 지도표시</a:t>
                      </a:r>
                      <a:endParaRPr lang="en-US" altLang="ko-KR" sz="100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사고지역 교통상황</a:t>
                      </a:r>
                      <a:r>
                        <a:rPr lang="en-US" altLang="ko-KR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</a:t>
                      </a:r>
                      <a:r>
                        <a:rPr lang="en-US" altLang="ko-KR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 </a:t>
                      </a: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</a:t>
                      </a:r>
                      <a:r>
                        <a:rPr lang="en-US" altLang="ko-KR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현장사진</a:t>
                      </a:r>
                      <a:endParaRPr lang="en-US" altLang="ko-KR" sz="100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사고개요</a:t>
                      </a:r>
                      <a:r>
                        <a:rPr lang="en-US" altLang="ko-KR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사고조치 및 대응현황 및 보고내용</a:t>
                      </a:r>
                      <a:endParaRPr lang="en-US" altLang="ko-KR" sz="100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담당자 정보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여론동향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사건의 뉴스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동향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디지털여론동향보고서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메시지</a:t>
                      </a:r>
                      <a:endParaRPr lang="en-US" altLang="ko-KR" sz="10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지도이동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위치검색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음성검색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SNS(#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해시태그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98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</a:t>
                      </a:r>
                      <a:r>
                        <a:rPr lang="ko-KR" altLang="en-US" sz="10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사고지역의 </a:t>
                      </a:r>
                      <a:r>
                        <a:rPr lang="ko-KR" altLang="en-US" sz="100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r>
                        <a:rPr lang="ko-KR" altLang="en-US" sz="10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민원내용의 확인이 필요하다</a:t>
                      </a:r>
                      <a:r>
                        <a:rPr lang="en-US" altLang="ko-KR" sz="10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14477"/>
              </p:ext>
            </p:extLst>
          </p:nvPr>
        </p:nvGraphicFramePr>
        <p:xfrm>
          <a:off x="233981" y="1016709"/>
          <a:ext cx="10081271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xmlns="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xmlns="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xmlns="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xmlns="" val="2768637501"/>
                    </a:ext>
                  </a:extLst>
                </a:gridCol>
                <a:gridCol w="2942562">
                  <a:extLst>
                    <a:ext uri="{9D8B030D-6E8A-4147-A177-3AD203B41FA5}">
                      <a16:colId xmlns:a16="http://schemas.microsoft.com/office/drawing/2014/main" xmlns="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</a:t>
                      </a:r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구성 요소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task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목표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실시간도시현황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환경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이동중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보조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없음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활동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이동중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개인집무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컨트롤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Tablet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PC/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음성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영상통화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6126"/>
              </p:ext>
            </p:extLst>
          </p:nvPr>
        </p:nvGraphicFramePr>
        <p:xfrm>
          <a:off x="234132" y="2124447"/>
          <a:ext cx="10081120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시장님은 어제 발생한 석촌호수 근처의 상수도 파열로 인한 도로 침수사고현장을 방문하기 위해 이동하시던 중 </a:t>
                      </a:r>
                      <a:r>
                        <a:rPr lang="en-US" altLang="ko-KR" sz="1000" b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테블릿</a:t>
                      </a:r>
                      <a:r>
                        <a:rPr lang="en-US" altLang="ko-KR" sz="1000" b="0" baseline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PC</a:t>
                      </a:r>
                      <a:r>
                        <a:rPr lang="ko-KR" altLang="en-US" sz="1000" b="0" baseline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의 음성버튼을 눌러 </a:t>
                      </a:r>
                      <a:r>
                        <a:rPr lang="en-US" altLang="ko-KR" sz="1000" b="0" baseline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“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재난안전대응현황</a:t>
                      </a:r>
                      <a:r>
                        <a:rPr lang="en-US" altLang="ko-KR" sz="1000" b="0" baseline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“</a:t>
                      </a:r>
                      <a:r>
                        <a:rPr lang="ko-KR" altLang="en-US" sz="1000" b="0" baseline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이라고 말하여</a:t>
                      </a:r>
                      <a:r>
                        <a:rPr lang="en-US" altLang="ko-KR" sz="1000" b="0" baseline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석촌호수 인근 상수도파열사고의 상세화면으로 전환시키고 </a:t>
                      </a:r>
                      <a:r>
                        <a:rPr lang="en-US" altLang="ko-KR" sz="1000" b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사고의</a:t>
                      </a:r>
                      <a:r>
                        <a:rPr lang="ko-KR" altLang="en-US" sz="1000" b="0" baseline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발생부터 현재까지의 처리상황을 점검하시고</a:t>
                      </a:r>
                      <a:r>
                        <a:rPr lang="en-US" altLang="ko-KR" sz="1000" b="0" baseline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담당부서장과의 화상전화 연결을 통해 사고의 원인 및 재발방지에 대한 의견을 청취하셨다</a:t>
                      </a:r>
                      <a:r>
                        <a:rPr lang="en-US" altLang="ko-KR" sz="1000" b="0" baseline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dk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1993" marR="71993" marT="71971" marB="719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태블릿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통해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ㅇㅇㅇㅇㅇㅇㅇ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993" marR="71993" marT="71971" marB="719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3164" y="324247"/>
            <a:ext cx="7560981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  <a:defRPr/>
            </a:pPr>
            <a:r>
              <a:rPr lang="ko-KR" altLang="en-US" sz="2800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실시간도시현황</a:t>
            </a:r>
            <a:r>
              <a:rPr lang="ko-KR" altLang="en-US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재난안전대응현황 </a:t>
            </a:r>
            <a:r>
              <a:rPr lang="en-US" altLang="ko-KR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</a:t>
            </a:r>
            <a:r>
              <a:rPr lang="ko-KR" altLang="en-US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</a:p>
        </p:txBody>
      </p:sp>
    </p:spTree>
    <p:extLst>
      <p:ext uri="{BB962C8B-B14F-4D97-AF65-F5344CB8AC3E}">
        <p14:creationId xmlns:p14="http://schemas.microsoft.com/office/powerpoint/2010/main" val="1449074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57672"/>
              </p:ext>
            </p:extLst>
          </p:nvPr>
        </p:nvGraphicFramePr>
        <p:xfrm>
          <a:off x="234132" y="4932759"/>
          <a:ext cx="10081120" cy="2245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296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 의견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소통정보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버스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지하철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TOPIS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연계 정보 </a:t>
                      </a: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CCTV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영상정보 </a:t>
                      </a: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교통정보 자료실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속도정보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교통량정보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기타정보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메시지</a:t>
                      </a:r>
                      <a:endParaRPr lang="en-US" altLang="ko-KR" sz="10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지도이동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위치검색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음성검색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98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</a:t>
                      </a:r>
                      <a:r>
                        <a:rPr lang="ko-KR" altLang="en-US" sz="10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사고지역의 </a:t>
                      </a:r>
                      <a:r>
                        <a:rPr lang="ko-KR" altLang="en-US" sz="100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r>
                        <a:rPr lang="ko-KR" altLang="en-US" sz="10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민원내용의 확인이 필요하다</a:t>
                      </a:r>
                      <a:r>
                        <a:rPr lang="en-US" altLang="ko-KR" sz="10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86562"/>
              </p:ext>
            </p:extLst>
          </p:nvPr>
        </p:nvGraphicFramePr>
        <p:xfrm>
          <a:off x="233981" y="1016709"/>
          <a:ext cx="10081271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xmlns="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xmlns="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xmlns="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xmlns="" val="2768637501"/>
                    </a:ext>
                  </a:extLst>
                </a:gridCol>
                <a:gridCol w="2942562">
                  <a:extLst>
                    <a:ext uri="{9D8B030D-6E8A-4147-A177-3AD203B41FA5}">
                      <a16:colId xmlns:a16="http://schemas.microsoft.com/office/drawing/2014/main" xmlns="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</a:t>
                      </a:r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구성 요소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task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목표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실시간도시현황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환경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시장실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보조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없음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활동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개인집무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컨트롤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Touch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Panel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음성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영상통화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7443"/>
              </p:ext>
            </p:extLst>
          </p:nvPr>
        </p:nvGraphicFramePr>
        <p:xfrm>
          <a:off x="234132" y="2124447"/>
          <a:ext cx="10081120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0" marR="0" lvl="0" indent="0" algn="l" defTabSz="891917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시장님은 시청인근 공사가 길어지면서 서울 출퇴근 교통정체가 극심하다는 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SNS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소식을 접하시고는 터치스크린을 켰다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noProof="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실시간도시현황의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 교통정보 화면으로 진입하여 음성인식버튼을 누르고 “충정로”라고 말하자 화면 중앙의 지도가 충정로 인근지도로 </a:t>
                      </a:r>
                      <a:r>
                        <a:rPr lang="ko-KR" altLang="en-US" sz="1000" kern="1200" noProof="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포커싱되며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화면 우측에 충정로 주변 주요도로의 교통흐름에 대한 정보가 표시된다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서울시 도로교통 상황 지도 중 서대문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충정로 구간의 도로소통상황을 살펴보시기 위해 소통구간을  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하여 구간 속도 등을 파악하고 시청 주변 일대의 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CCTV, 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단속카메라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돌발상황을  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하여 공사로 인한 정체 구간 및 인근 도로의 소통현황을 파악하고 통행속도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교통량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CCTV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교통상황 등의 관련 정보를 확인하고  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담당자와 연결하여 공사 시간대를 조정할 것을 지시하였다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marL="71993" marR="71993" marT="71971" marB="719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돌발 상황과  관련한 민원접수 내용을 문의할 수 있습니다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993" marR="71993" marT="71971" marB="719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3164" y="324247"/>
            <a:ext cx="6633226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  <a:defRPr/>
            </a:pPr>
            <a:r>
              <a:rPr lang="ko-KR" altLang="en-US" sz="2800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실시간도시현황</a:t>
            </a:r>
            <a:r>
              <a:rPr lang="ko-KR" altLang="en-US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도로교통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 Panel </a:t>
            </a:r>
          </a:p>
        </p:txBody>
      </p:sp>
    </p:spTree>
    <p:extLst>
      <p:ext uri="{BB962C8B-B14F-4D97-AF65-F5344CB8AC3E}">
        <p14:creationId xmlns:p14="http://schemas.microsoft.com/office/powerpoint/2010/main" val="2416332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38177"/>
              </p:ext>
            </p:extLst>
          </p:nvPr>
        </p:nvGraphicFramePr>
        <p:xfrm>
          <a:off x="234132" y="4932759"/>
          <a:ext cx="10081120" cy="2245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296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 의견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지역별 기상정보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지역별 대기현황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서울시 대기환경정보 연계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대기환경통계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평균오염도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메시지</a:t>
                      </a:r>
                      <a:endParaRPr lang="en-US" altLang="ko-KR" sz="10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지도이동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위치검색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음성검색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98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대기경보 발령에 대한 정보가 제공되었으면 합니다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71234"/>
              </p:ext>
            </p:extLst>
          </p:nvPr>
        </p:nvGraphicFramePr>
        <p:xfrm>
          <a:off x="233981" y="1016709"/>
          <a:ext cx="10081271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xmlns="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xmlns="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xmlns="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xmlns="" val="2768637501"/>
                    </a:ext>
                  </a:extLst>
                </a:gridCol>
                <a:gridCol w="2942562">
                  <a:extLst>
                    <a:ext uri="{9D8B030D-6E8A-4147-A177-3AD203B41FA5}">
                      <a16:colId xmlns:a16="http://schemas.microsoft.com/office/drawing/2014/main" xmlns="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</a:t>
                      </a:r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구성 요소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task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목표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실시간도시현황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환경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시장실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보조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회의참여자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활동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개인집무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컨트롤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Touch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Panel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음성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영상통화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08964"/>
              </p:ext>
            </p:extLst>
          </p:nvPr>
        </p:nvGraphicFramePr>
        <p:xfrm>
          <a:off x="234132" y="2124447"/>
          <a:ext cx="10081120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0" algn="l" defTabSz="891917" rtl="0" eaLnBrk="1" latinLnBrk="1" hangingPunct="1">
                        <a:lnSpc>
                          <a:spcPts val="12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시장님은 극심한 미세먼지에 대처하기 위해 회의를 소집하여 회의테이블에서 터치스크린을 켜고 대기환경화면으로 진입하였다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실시간도시현황의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 대기환경정보 화면으로 진입하여 서울 시내 각 지역의 날씨와 미세먼지 농도 현황을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지역별로 확인하였다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대기환경의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라이브캠으로 서울시 대기환경 상황을 확인하고 오늘 서울시 행사담당자와 학교담당자에게 시민참여 행사와 야외활동 주의를 요하라고 지시하였고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대기관리 부서 담당자에게 미세먼지  취약 인구에게 대피 권고가 필요하다는 메시지를 보내 미세먼지 주의보를 발령하도록 지시하였다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lang="en-US" altLang="ko-KR" sz="1000" kern="1200" noProof="0" dirty="0" smtClean="0">
                        <a:solidFill>
                          <a:schemeClr val="dk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71993" marR="71993" marT="71971" marB="719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미세먼지에 따라 야외활동 및 행사정보를 조회하시거나 환경개선과 관련한 질의가 있을 수 있습니다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993" marR="71993" marT="71971" marB="719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3164" y="324247"/>
            <a:ext cx="7325019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  <a:defRPr/>
            </a:pPr>
            <a:r>
              <a:rPr lang="ko-KR" altLang="en-US" sz="2800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실시간도시현황</a:t>
            </a:r>
            <a:r>
              <a:rPr lang="ko-KR" altLang="en-US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대기환경정보 </a:t>
            </a:r>
            <a:r>
              <a:rPr lang="en-US" altLang="ko-KR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 Panel </a:t>
            </a:r>
          </a:p>
        </p:txBody>
      </p:sp>
    </p:spTree>
    <p:extLst>
      <p:ext uri="{BB962C8B-B14F-4D97-AF65-F5344CB8AC3E}">
        <p14:creationId xmlns:p14="http://schemas.microsoft.com/office/powerpoint/2010/main" val="3474860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14786"/>
              </p:ext>
            </p:extLst>
          </p:nvPr>
        </p:nvGraphicFramePr>
        <p:xfrm>
          <a:off x="234132" y="4932759"/>
          <a:ext cx="10081120" cy="2245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296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 의견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정보소통광장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재정정보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물가정보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지출현황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채무현황 등</a:t>
                      </a: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인터렉티브서울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재정시계 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메시지</a:t>
                      </a:r>
                      <a:endParaRPr lang="en-US" altLang="ko-KR" sz="10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음성검색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98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17289"/>
              </p:ext>
            </p:extLst>
          </p:nvPr>
        </p:nvGraphicFramePr>
        <p:xfrm>
          <a:off x="233981" y="1016709"/>
          <a:ext cx="10081271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xmlns="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xmlns="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xmlns="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xmlns="" val="2768637501"/>
                    </a:ext>
                  </a:extLst>
                </a:gridCol>
                <a:gridCol w="2942562">
                  <a:extLst>
                    <a:ext uri="{9D8B030D-6E8A-4147-A177-3AD203B41FA5}">
                      <a16:colId xmlns:a16="http://schemas.microsoft.com/office/drawing/2014/main" xmlns="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</a:t>
                      </a:r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구성 요소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task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목표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실시간도시현황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환경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시장실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보조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없음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활동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개인집무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컨트롤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Touch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Panel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음성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영상통화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83243"/>
              </p:ext>
            </p:extLst>
          </p:nvPr>
        </p:nvGraphicFramePr>
        <p:xfrm>
          <a:off x="234132" y="2124447"/>
          <a:ext cx="10081120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0" algn="l" defTabSz="891917" rtl="0" eaLnBrk="1" latinLnBrk="1" hangingPunct="1">
                        <a:lnSpc>
                          <a:spcPts val="12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시장님은 기획조정실로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부터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 서면으로 일별지출현황 및 자동차세의 세입 총액에 대해 보고를 받던 중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터치스크린을 켜고 재정현황화면으로 진입하여 일별지출현황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확인후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 관련한 궁금한 사항을 담당관에게 질의하고 채무현황 추이를 그래프를 확인하던 중 재정관리 담당관과의 회의가 필요하다고 생각되어 화상전화를 연결하였다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71993" marR="71993" marT="71971" marB="719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기간에 따라 예상되는 채무감축액을 예측할 수 있습니다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993" marR="71993" marT="71971" marB="719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3164" y="324247"/>
            <a:ext cx="6650860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  <a:defRPr/>
            </a:pPr>
            <a:r>
              <a:rPr lang="ko-KR" altLang="en-US" sz="2800" spc="-9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실시간도시현황</a:t>
            </a:r>
            <a:r>
              <a:rPr lang="ko-KR" altLang="en-US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재정현황 </a:t>
            </a:r>
            <a:r>
              <a:rPr lang="en-US" altLang="ko-KR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 Panel </a:t>
            </a:r>
          </a:p>
        </p:txBody>
      </p:sp>
    </p:spTree>
    <p:extLst>
      <p:ext uri="{BB962C8B-B14F-4D97-AF65-F5344CB8AC3E}">
        <p14:creationId xmlns:p14="http://schemas.microsoft.com/office/powerpoint/2010/main" val="2872733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29268"/>
              </p:ext>
            </p:extLst>
          </p:nvPr>
        </p:nvGraphicFramePr>
        <p:xfrm>
          <a:off x="234132" y="4932759"/>
          <a:ext cx="10081120" cy="2245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296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 의견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시민참여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시민제안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시민토론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분야별뉴스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이슈모니터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버즈량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,SNS)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메시지</a:t>
                      </a:r>
                      <a:endParaRPr lang="en-US" altLang="ko-KR" sz="10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음성검색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SNS(#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해시태그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98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이슈모니터의 분석결과가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다운로드되어야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합니다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07382"/>
              </p:ext>
            </p:extLst>
          </p:nvPr>
        </p:nvGraphicFramePr>
        <p:xfrm>
          <a:off x="233981" y="1016709"/>
          <a:ext cx="10081271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xmlns="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xmlns="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xmlns="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xmlns="" val="2768637501"/>
                    </a:ext>
                  </a:extLst>
                </a:gridCol>
                <a:gridCol w="2942562">
                  <a:extLst>
                    <a:ext uri="{9D8B030D-6E8A-4147-A177-3AD203B41FA5}">
                      <a16:colId xmlns:a16="http://schemas.microsoft.com/office/drawing/2014/main" xmlns="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</a:t>
                      </a:r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구성 요소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task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목표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여론동향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환경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시장실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보조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회의참가자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활동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회의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컨트롤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Touch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Panel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음성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영상통화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28819"/>
              </p:ext>
            </p:extLst>
          </p:nvPr>
        </p:nvGraphicFramePr>
        <p:xfrm>
          <a:off x="234132" y="2124447"/>
          <a:ext cx="10081120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0" marR="0" lvl="0" indent="0" algn="l" defTabSz="891917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시장님은 최근 이슈가 되고 서울시의 청년활동지원사업과 관련하여 담당자와 회의테이블에서 보고를 받고 있는 중에 시민들의 의견을 보고자 터치스크린을 켜고 디지털시민시장실의 여론동향 화면으로 진입하였다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실시간으로 채집되어 나타나는 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SNS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상의 서울시관련 여론동향과는 별개로 음성인식버튼을 눌러 “</a:t>
                      </a:r>
                      <a:r>
                        <a:rPr lang="ko-KR" altLang="en-US" sz="1000" kern="1200" noProof="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트위터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 서울시 청년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청년복지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일자리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"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를 말하자 화면에 ”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#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서울시청년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#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청년복지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#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일자리“로 변환되어 입력되면서 여론동향페이지는 해당 </a:t>
                      </a:r>
                      <a:r>
                        <a:rPr lang="ko-KR" altLang="en-US" sz="1000" kern="1200" noProof="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해쉬태그와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 관련된 연론 정보를 채집해오기 시작한다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시장님은 담당자들과 여론동향을 관찰하시면서 서울시 청년들의 적극적인 제도활용이 가능할 수 있도록 청년활동지원사업에 대한 홍보강화를 당부하셨다</a:t>
                      </a:r>
                      <a:r>
                        <a:rPr lang="en-US" altLang="ko-KR" sz="1000" kern="1200" noProof="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marL="71993" marR="71993" marT="71971" marB="719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트위터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활동을 하실 수 있습니다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993" marR="71993" marT="71971" marB="719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3164" y="324247"/>
            <a:ext cx="3945311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  <a:defRPr/>
            </a:pPr>
            <a:r>
              <a:rPr lang="ko-KR" altLang="en-US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여론동향 </a:t>
            </a:r>
            <a:r>
              <a:rPr lang="en-US" altLang="ko-KR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 Panel </a:t>
            </a:r>
          </a:p>
        </p:txBody>
      </p:sp>
    </p:spTree>
    <p:extLst>
      <p:ext uri="{BB962C8B-B14F-4D97-AF65-F5344CB8AC3E}">
        <p14:creationId xmlns:p14="http://schemas.microsoft.com/office/powerpoint/2010/main" val="1727375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56728"/>
              </p:ext>
            </p:extLst>
          </p:nvPr>
        </p:nvGraphicFramePr>
        <p:xfrm>
          <a:off x="234132" y="4932759"/>
          <a:ext cx="10081120" cy="2245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296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 의견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사업위치정보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사업개요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기본계획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추진근거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주요내용 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시정지표 및 유관정보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여론동향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메시지</a:t>
                      </a:r>
                      <a:endParaRPr lang="en-US" altLang="ko-KR" sz="10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지도이동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위치검색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음성검색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SNS(#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해시태그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98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사업전반에 걸친 자료를 첨부파일로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내려받아서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볼 수 있었으면 합니다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55306"/>
              </p:ext>
            </p:extLst>
          </p:nvPr>
        </p:nvGraphicFramePr>
        <p:xfrm>
          <a:off x="233981" y="1016709"/>
          <a:ext cx="10081271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xmlns="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xmlns="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xmlns="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xmlns="" val="2768637501"/>
                    </a:ext>
                  </a:extLst>
                </a:gridCol>
                <a:gridCol w="2942562">
                  <a:extLst>
                    <a:ext uri="{9D8B030D-6E8A-4147-A177-3AD203B41FA5}">
                      <a16:colId xmlns:a16="http://schemas.microsoft.com/office/drawing/2014/main" xmlns="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</a:t>
                      </a:r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구성 요소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task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목표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실시간도시현황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환경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시장실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보조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없음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활동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개인집무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컨트롤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Touch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Panel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음성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영상통화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79495"/>
              </p:ext>
            </p:extLst>
          </p:nvPr>
        </p:nvGraphicFramePr>
        <p:xfrm>
          <a:off x="234132" y="2124447"/>
          <a:ext cx="10081120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0" algn="l" defTabSz="891917" rtl="0" eaLnBrk="1" latinLnBrk="1" hangingPunct="1">
                        <a:lnSpc>
                          <a:spcPts val="12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시장님은 회의실에서 디지털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시민시장실을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 터치스크린으로 보면서 유관 부서 책임자들과 서울역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7017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개발사업과 관련해서 회의를 하기 위해 주요사업 화면으로 진입하였다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서울역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7017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프로젝트 상세화면으로 이동한 시장님은 사업의 위치정보를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확인하였고 사업내용에 대해 질의를 하기 위해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담당자와 영상통화를 연결하여 공정현황과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현장사진과 영상을 보며 현재의 진행 상황을 파악하였다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또한 서울역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7017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프로젝트와 관련하여 미디어 매체의 여론을 확인하기 위하여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뉴스기사을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 확인할 수 있었다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marL="71993" marR="71993" marT="71971" marB="719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추진되고 있는 사업에 따른 예산대비 기대효과를 상세히 질의하실 수 있습니다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993" marR="71993" marT="71971" marB="719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3164" y="324247"/>
            <a:ext cx="3945311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  <a:defRPr/>
            </a:pPr>
            <a:r>
              <a:rPr lang="ko-KR" altLang="en-US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주요사업 </a:t>
            </a:r>
            <a:r>
              <a:rPr lang="en-US" altLang="ko-KR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 Panel </a:t>
            </a:r>
          </a:p>
        </p:txBody>
      </p:sp>
    </p:spTree>
    <p:extLst>
      <p:ext uri="{BB962C8B-B14F-4D97-AF65-F5344CB8AC3E}">
        <p14:creationId xmlns:p14="http://schemas.microsoft.com/office/powerpoint/2010/main" val="3955622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02888"/>
              </p:ext>
            </p:extLst>
          </p:nvPr>
        </p:nvGraphicFramePr>
        <p:xfrm>
          <a:off x="234132" y="4932759"/>
          <a:ext cx="10081120" cy="2245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296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 의견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사업위치정보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사업개요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기본계획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추진근거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주요내용 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시정지표 및 유관정보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여론동향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메시지</a:t>
                      </a:r>
                      <a:endParaRPr lang="en-US" altLang="ko-KR" sz="10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지도이동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위치검색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음성검색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SNS(#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해시태그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98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사업전반에 걸친 자료를 첨부파일로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내려받아서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볼 수 있었으면 합니다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91629"/>
              </p:ext>
            </p:extLst>
          </p:nvPr>
        </p:nvGraphicFramePr>
        <p:xfrm>
          <a:off x="233981" y="1016709"/>
          <a:ext cx="10081271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xmlns="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xmlns="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xmlns="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xmlns="" val="2768637501"/>
                    </a:ext>
                  </a:extLst>
                </a:gridCol>
                <a:gridCol w="2942562">
                  <a:extLst>
                    <a:ext uri="{9D8B030D-6E8A-4147-A177-3AD203B41FA5}">
                      <a16:colId xmlns:a16="http://schemas.microsoft.com/office/drawing/2014/main" xmlns="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</a:t>
                      </a:r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구성 요소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task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목표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spc="-9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주요사업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환경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이동중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보조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없음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활동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이동중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개인집무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컨트롤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Tablet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PC/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음성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영상통화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8187"/>
              </p:ext>
            </p:extLst>
          </p:nvPr>
        </p:nvGraphicFramePr>
        <p:xfrm>
          <a:off x="234132" y="2124447"/>
          <a:ext cx="10081120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0" algn="l" defTabSz="891917" rtl="0" eaLnBrk="1" latinLnBrk="1" hangingPunct="1">
                        <a:lnSpc>
                          <a:spcPts val="12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시장님은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태블릿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로 음성인식 버튼을 누른 후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“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주요사업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”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이라고 말하여 디지털 시민시장실의 주요사업으로 진입하여 중점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추진진사업의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 하나인 도심 재생 사업을 살펴보던 중 세운상가군 재생사업을 확인하였다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사업의 일정에 따른 진행률을 확인하시고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응답소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SNS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에 올라온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시민의견등을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 조회하고 관련된 기사를 살펴보며 사업에 대한 외부 시각과 반응을 파악했다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시장님은 몇 가지 질의를 위해 보고서 작성자와 영상통화를 하였다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71993" marR="71993" marT="71971" marB="719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추진되고 있는 사업에 따른 예산대비 기대효과를 상세히 질의하실 수 있습니다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993" marR="71993" marT="71971" marB="719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3164" y="324247"/>
            <a:ext cx="3507114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  <a:defRPr/>
            </a:pPr>
            <a:r>
              <a:rPr lang="ko-KR" altLang="en-US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주요사업 </a:t>
            </a:r>
            <a:r>
              <a:rPr lang="en-US" altLang="ko-KR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</a:t>
            </a:r>
            <a:r>
              <a:rPr lang="ko-KR" altLang="en-US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</a:p>
        </p:txBody>
      </p:sp>
    </p:spTree>
    <p:extLst>
      <p:ext uri="{BB962C8B-B14F-4D97-AF65-F5344CB8AC3E}">
        <p14:creationId xmlns:p14="http://schemas.microsoft.com/office/powerpoint/2010/main" val="2905289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00113"/>
            <a:ext cx="10693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68334"/>
              </p:ext>
            </p:extLst>
          </p:nvPr>
        </p:nvGraphicFramePr>
        <p:xfrm>
          <a:off x="234132" y="4932759"/>
          <a:ext cx="10081120" cy="2245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296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 의견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사업위치정보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사업개요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기본계획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추진근거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주요내용 등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시정지표 및 유관정보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여론동향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SNS)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영상전화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메시지</a:t>
                      </a:r>
                      <a:endParaRPr lang="en-US" altLang="ko-KR" sz="1000" u="none" strike="noStrike" baseline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음성인식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지도이동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위치검색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음성검색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0975" indent="-95250" algn="l" fontAlgn="ctr">
                        <a:buAutoNum type="arabicPeriod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SNS(#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해시태그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98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검토의견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구성계획 외에 제공해야 하는 핵심 정보가 있다면 어떤 정보가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사업전반에 걸친 자료를 첨부파일로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내려받아서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볼 수 있었으면 합니다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관련 </a:t>
                      </a:r>
                      <a:r>
                        <a:rPr lang="ko-KR" altLang="en-US" sz="100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기술외에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제공했으면 하는 의견이 있습니까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포인터가 되는 마우스를 꼭 사용해야 한다</a:t>
                      </a:r>
                      <a:r>
                        <a:rPr lang="en-US" altLang="ko-KR" sz="100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81913"/>
              </p:ext>
            </p:extLst>
          </p:nvPr>
        </p:nvGraphicFramePr>
        <p:xfrm>
          <a:off x="233981" y="1016709"/>
          <a:ext cx="10081271" cy="107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4889">
                  <a:extLst>
                    <a:ext uri="{9D8B030D-6E8A-4147-A177-3AD203B41FA5}">
                      <a16:colId xmlns:a16="http://schemas.microsoft.com/office/drawing/2014/main" xmlns="" val="240348597"/>
                    </a:ext>
                  </a:extLst>
                </a:gridCol>
                <a:gridCol w="1496333">
                  <a:extLst>
                    <a:ext uri="{9D8B030D-6E8A-4147-A177-3AD203B41FA5}">
                      <a16:colId xmlns:a16="http://schemas.microsoft.com/office/drawing/2014/main" xmlns="" val="4051570887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xmlns="" val="3141493919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xmlns="" val="2768637501"/>
                    </a:ext>
                  </a:extLst>
                </a:gridCol>
                <a:gridCol w="2942562">
                  <a:extLst>
                    <a:ext uri="{9D8B030D-6E8A-4147-A177-3AD203B41FA5}">
                      <a16:colId xmlns:a16="http://schemas.microsoft.com/office/drawing/2014/main" xmlns="" val="3143613654"/>
                    </a:ext>
                  </a:extLst>
                </a:gridCol>
              </a:tblGrid>
              <a:tr h="24386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</a:t>
                      </a:r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805">
                <a:tc gridSpan="9">
                  <a:txBody>
                    <a:bodyPr/>
                    <a:lstStyle/>
                    <a:p>
                      <a:pPr marL="0" marR="0" indent="0" algn="ctr" defTabSz="89191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구성 요소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0842939"/>
                  </a:ext>
                </a:extLst>
              </a:tr>
              <a:tr h="2768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주조작자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task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목표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spc="-9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시정현황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환경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시장실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보조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조작자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회의참가자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활동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회의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컨트롤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Touch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Panel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음성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영상통화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19636"/>
              </p:ext>
            </p:extLst>
          </p:nvPr>
        </p:nvGraphicFramePr>
        <p:xfrm>
          <a:off x="234132" y="2124447"/>
          <a:ext cx="10081120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marL="0" algn="l" defTabSz="891917" rtl="0" eaLnBrk="1" latinLnBrk="1" hangingPunct="1">
                        <a:lnSpc>
                          <a:spcPts val="1200"/>
                        </a:lnSpc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시장님은 교통안전관련 회의 중 보행교통 현황을 파악하기 위해 터치스크린을 켜고 디지털 시민시장실의 시정현황 메뉴로 진입하였다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초기화면에서  시정현황 화면으로 진입한 시장님은  음성인식 버튼을 활용하여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"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보행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"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이라고 말하자 현재 화면에서 보행과 관련한 시정지표목록으로 전환 되었다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보행과 관련한 다양한 시각화 차트 중에서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"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보행자배려신호체계 시범사업 진행률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"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를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하여 상세화면으로 진입하였다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시정현황 목록에서 상세화면으로 진입한 시장님은 해당 시정활동의 추진경위와 기대효과를 살펴보고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담당자와 연결하여 영상통화를 하면서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시범사업의 위치정보를 확인하고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터치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여론동향의 시민반응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트위터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을 살펴보았다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.   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71993" marR="71993" marT="71971" marB="719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 시나리오에서 시장님이 추가로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확인하시거나 예상되는 활동이 있습니까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시정에 대한 지표와 관련 시정을 조회하실 수 있습니다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993" marR="71993" marT="71971" marB="719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3164" y="324247"/>
            <a:ext cx="3945311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marL="20320">
              <a:spcBef>
                <a:spcPts val="270"/>
              </a:spcBef>
              <a:defRPr sz="2500" b="1" spc="-10">
                <a:ln>
                  <a:solidFill>
                    <a:schemeClr val="bg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Malgun Gothic"/>
              </a:defRPr>
            </a:lvl1pPr>
          </a:lstStyle>
          <a:p>
            <a:pPr marL="17376" defTabSz="891917">
              <a:spcBef>
                <a:spcPts val="231"/>
              </a:spcBef>
              <a:defRPr/>
            </a:pPr>
            <a:r>
              <a:rPr lang="ko-KR" altLang="en-US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시정현황 </a:t>
            </a:r>
            <a:r>
              <a:rPr lang="en-US" altLang="ko-KR" sz="2800" spc="-9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spc="-9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Touch Panel </a:t>
            </a:r>
          </a:p>
        </p:txBody>
      </p:sp>
    </p:spTree>
    <p:extLst>
      <p:ext uri="{BB962C8B-B14F-4D97-AF65-F5344CB8AC3E}">
        <p14:creationId xmlns:p14="http://schemas.microsoft.com/office/powerpoint/2010/main" val="3690234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>
            <a:solidFill>
              <a:schemeClr val="tx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1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10597</TotalTime>
  <Words>1668</Words>
  <Application>Microsoft Office PowerPoint</Application>
  <PresentationFormat>사용자 지정</PresentationFormat>
  <Paragraphs>364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나눔고딕</vt:lpstr>
      <vt:lpstr>KoPub돋움체 Medium</vt:lpstr>
      <vt:lpstr>맑은 고딕</vt:lpstr>
      <vt:lpstr>Rix모던고딕 EB</vt:lpstr>
      <vt:lpstr>Office 테마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kimsy</cp:lastModifiedBy>
  <cp:revision>613</cp:revision>
  <cp:lastPrinted>2016-11-15T14:14:47Z</cp:lastPrinted>
  <dcterms:created xsi:type="dcterms:W3CDTF">2014-06-17T14:38:15Z</dcterms:created>
  <dcterms:modified xsi:type="dcterms:W3CDTF">2016-12-05T15:07:23Z</dcterms:modified>
</cp:coreProperties>
</file>