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1"/>
  </p:notesMasterIdLst>
  <p:sldIdLst>
    <p:sldId id="341" r:id="rId2"/>
    <p:sldId id="343" r:id="rId3"/>
    <p:sldId id="344" r:id="rId4"/>
    <p:sldId id="345" r:id="rId5"/>
    <p:sldId id="342" r:id="rId6"/>
    <p:sldId id="264" r:id="rId7"/>
    <p:sldId id="265" r:id="rId8"/>
    <p:sldId id="266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663" userDrawn="1">
          <p15:clr>
            <a:srgbClr val="A4A3A4"/>
          </p15:clr>
        </p15:guide>
        <p15:guide id="3" pos="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>
        <p:scale>
          <a:sx n="125" d="100"/>
          <a:sy n="125" d="100"/>
        </p:scale>
        <p:origin x="317" y="-725"/>
      </p:cViewPr>
      <p:guideLst>
        <p:guide orient="horz" pos="663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908B0-E699-42E0-9E90-740B9BD1B286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91A2A-5C06-41E4-BA40-F4EFC2BAE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2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5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3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5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5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0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75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44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56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661" indent="-74661" algn="ctr" defTabSz="891917">
              <a:buFont typeface="Arial" panose="020B0604020202020204" pitchFamily="34" charset="0"/>
              <a:buChar char="•"/>
              <a:defRPr/>
            </a:pPr>
            <a:endParaRPr lang="ko-KR" altLang="en-US" sz="1026" dirty="0" err="1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5" y="6307978"/>
            <a:ext cx="989604" cy="2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"/>
          <p:cNvSpPr txBox="1">
            <a:spLocks/>
          </p:cNvSpPr>
          <p:nvPr userDrawn="1"/>
        </p:nvSpPr>
        <p:spPr>
          <a:xfrm>
            <a:off x="7361626" y="6238865"/>
            <a:ext cx="1455221" cy="516905"/>
          </a:xfrm>
          <a:prstGeom prst="rect">
            <a:avLst/>
          </a:prstGeom>
        </p:spPr>
        <p:txBody>
          <a:bodyPr lIns="89193" tIns="44596" rIns="89193" bIns="44596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D1A472F-E1AA-490E-88F7-82C37E63A517}" type="slidenum">
              <a:rPr lang="ko-KR" altLang="en-US" sz="855" b="1" spc="-9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pPr>
                <a:defRPr/>
              </a:pPr>
              <a:t>‹#›</a:t>
            </a:fld>
            <a:endParaRPr lang="ko-KR" altLang="en-US" sz="855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9208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 txBox="1">
            <a:spLocks/>
          </p:cNvSpPr>
          <p:nvPr userDrawn="1"/>
        </p:nvSpPr>
        <p:spPr>
          <a:xfrm>
            <a:off x="7361626" y="6238865"/>
            <a:ext cx="1455221" cy="516905"/>
          </a:xfrm>
          <a:prstGeom prst="rect">
            <a:avLst/>
          </a:prstGeom>
        </p:spPr>
        <p:txBody>
          <a:bodyPr lIns="89193" tIns="44596" rIns="89193" bIns="44596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D1A472F-E1AA-490E-88F7-82C37E63A517}" type="slidenum">
              <a:rPr lang="ko-KR" altLang="en-US" sz="855" b="1" spc="-9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pPr>
                <a:defRPr/>
              </a:pPr>
              <a:t>‹#›</a:t>
            </a:fld>
            <a:endParaRPr lang="ko-KR" altLang="en-US" sz="855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56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661" indent="-74661" algn="ctr" defTabSz="891917">
              <a:buFont typeface="Arial" panose="020B0604020202020204" pitchFamily="34" charset="0"/>
              <a:buChar char="•"/>
              <a:defRPr/>
            </a:pPr>
            <a:endParaRPr lang="ko-KR" altLang="en-US" sz="1026" dirty="0" err="1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16395"/>
            <a:ext cx="914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6652825" y="256506"/>
            <a:ext cx="222939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185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770" b="1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디지털시민시장실</a:t>
            </a:r>
            <a:r>
              <a:rPr lang="ko-KR" altLang="en-US" sz="770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구축사업</a:t>
            </a:r>
            <a:r>
              <a:rPr lang="en-US" altLang="ko-KR" sz="770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– </a:t>
            </a:r>
            <a:r>
              <a:rPr lang="en-US" altLang="ko-KR" sz="770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UI/UX </a:t>
            </a:r>
            <a:r>
              <a:rPr lang="ko-KR" altLang="en-US" sz="770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표준가이드</a:t>
            </a:r>
            <a:endParaRPr lang="en-US" altLang="ko-KR" sz="770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pic>
        <p:nvPicPr>
          <p:cNvPr id="1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5" y="6307978"/>
            <a:ext cx="989604" cy="2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12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472" y="275012"/>
            <a:ext cx="8229057" cy="11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472" y="1599673"/>
            <a:ext cx="8229057" cy="452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72" y="6356933"/>
            <a:ext cx="2133962" cy="364281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 defTabSz="891917" fontAlgn="auto">
              <a:spcBef>
                <a:spcPts val="0"/>
              </a:spcBef>
              <a:spcAft>
                <a:spcPts val="0"/>
              </a:spcAft>
              <a:defRPr kumimoji="0" sz="119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3FA960-DDB2-4B55-B992-7005A9199C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567" y="6356933"/>
            <a:ext cx="2896867" cy="364281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891917" fontAlgn="auto">
              <a:spcBef>
                <a:spcPts val="0"/>
              </a:spcBef>
              <a:spcAft>
                <a:spcPts val="0"/>
              </a:spcAft>
              <a:defRPr kumimoji="0" sz="119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567" y="6356933"/>
            <a:ext cx="2133962" cy="364281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 defTabSz="891917" fontAlgn="auto">
              <a:spcBef>
                <a:spcPts val="0"/>
              </a:spcBef>
              <a:spcAft>
                <a:spcPts val="0"/>
              </a:spcAft>
              <a:defRPr kumimoji="0" sz="119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4E6F06-9684-4F2C-B1C8-9977D893A2D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891859" rtl="0" eaLnBrk="0" fontAlgn="base" latinLnBrk="1" hangingPunct="0">
        <a:spcBef>
          <a:spcPct val="0"/>
        </a:spcBef>
        <a:spcAft>
          <a:spcPct val="0"/>
        </a:spcAft>
        <a:defRPr sz="4276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j-cs"/>
        </a:defRPr>
      </a:lvl1pPr>
      <a:lvl2pPr algn="ctr" defTabSz="891859" rtl="0" eaLnBrk="0" fontAlgn="base" latinLnBrk="1" hangingPunct="0">
        <a:spcBef>
          <a:spcPct val="0"/>
        </a:spcBef>
        <a:spcAft>
          <a:spcPct val="0"/>
        </a:spcAft>
        <a:defRPr sz="4276">
          <a:solidFill>
            <a:schemeClr val="tx1"/>
          </a:solidFill>
          <a:latin typeface="Malgun Gothic" pitchFamily="50" charset="-127"/>
          <a:ea typeface="Malgun Gothic" pitchFamily="50" charset="-127"/>
        </a:defRPr>
      </a:lvl2pPr>
      <a:lvl3pPr algn="ctr" defTabSz="891859" rtl="0" eaLnBrk="0" fontAlgn="base" latinLnBrk="1" hangingPunct="0">
        <a:spcBef>
          <a:spcPct val="0"/>
        </a:spcBef>
        <a:spcAft>
          <a:spcPct val="0"/>
        </a:spcAft>
        <a:defRPr sz="4276">
          <a:solidFill>
            <a:schemeClr val="tx1"/>
          </a:solidFill>
          <a:latin typeface="Malgun Gothic" pitchFamily="50" charset="-127"/>
          <a:ea typeface="Malgun Gothic" pitchFamily="50" charset="-127"/>
        </a:defRPr>
      </a:lvl3pPr>
      <a:lvl4pPr algn="ctr" defTabSz="891859" rtl="0" eaLnBrk="0" fontAlgn="base" latinLnBrk="1" hangingPunct="0">
        <a:spcBef>
          <a:spcPct val="0"/>
        </a:spcBef>
        <a:spcAft>
          <a:spcPct val="0"/>
        </a:spcAft>
        <a:defRPr sz="4276">
          <a:solidFill>
            <a:schemeClr val="tx1"/>
          </a:solidFill>
          <a:latin typeface="Malgun Gothic" pitchFamily="50" charset="-127"/>
          <a:ea typeface="Malgun Gothic" pitchFamily="50" charset="-127"/>
        </a:defRPr>
      </a:lvl4pPr>
      <a:lvl5pPr algn="ctr" defTabSz="891859" rtl="0" eaLnBrk="0" fontAlgn="base" latinLnBrk="1" hangingPunct="0">
        <a:spcBef>
          <a:spcPct val="0"/>
        </a:spcBef>
        <a:spcAft>
          <a:spcPct val="0"/>
        </a:spcAft>
        <a:defRPr sz="4276">
          <a:solidFill>
            <a:schemeClr val="tx1"/>
          </a:solidFill>
          <a:latin typeface="Malgun Gothic" pitchFamily="50" charset="-127"/>
          <a:ea typeface="Malgun Gothic" pitchFamily="50" charset="-127"/>
        </a:defRPr>
      </a:lvl5pPr>
      <a:lvl6pPr marL="390952" algn="ctr" defTabSz="891859" rtl="0" fontAlgn="base" latinLnBrk="1">
        <a:spcBef>
          <a:spcPct val="0"/>
        </a:spcBef>
        <a:spcAft>
          <a:spcPct val="0"/>
        </a:spcAft>
        <a:defRPr sz="4276">
          <a:solidFill>
            <a:schemeClr val="tx1"/>
          </a:solidFill>
          <a:latin typeface="Malgun Gothic" pitchFamily="50" charset="-127"/>
          <a:ea typeface="Malgun Gothic" pitchFamily="50" charset="-127"/>
        </a:defRPr>
      </a:lvl6pPr>
      <a:lvl7pPr marL="781903" algn="ctr" defTabSz="891859" rtl="0" fontAlgn="base" latinLnBrk="1">
        <a:spcBef>
          <a:spcPct val="0"/>
        </a:spcBef>
        <a:spcAft>
          <a:spcPct val="0"/>
        </a:spcAft>
        <a:defRPr sz="4276">
          <a:solidFill>
            <a:schemeClr val="tx1"/>
          </a:solidFill>
          <a:latin typeface="Malgun Gothic" pitchFamily="50" charset="-127"/>
          <a:ea typeface="Malgun Gothic" pitchFamily="50" charset="-127"/>
        </a:defRPr>
      </a:lvl7pPr>
      <a:lvl8pPr marL="1172855" algn="ctr" defTabSz="891859" rtl="0" fontAlgn="base" latinLnBrk="1">
        <a:spcBef>
          <a:spcPct val="0"/>
        </a:spcBef>
        <a:spcAft>
          <a:spcPct val="0"/>
        </a:spcAft>
        <a:defRPr sz="4276">
          <a:solidFill>
            <a:schemeClr val="tx1"/>
          </a:solidFill>
          <a:latin typeface="Malgun Gothic" pitchFamily="50" charset="-127"/>
          <a:ea typeface="Malgun Gothic" pitchFamily="50" charset="-127"/>
        </a:defRPr>
      </a:lvl8pPr>
      <a:lvl9pPr marL="1563807" algn="ctr" defTabSz="891859" rtl="0" fontAlgn="base" latinLnBrk="1">
        <a:spcBef>
          <a:spcPct val="0"/>
        </a:spcBef>
        <a:spcAft>
          <a:spcPct val="0"/>
        </a:spcAft>
        <a:defRPr sz="4276">
          <a:solidFill>
            <a:schemeClr val="tx1"/>
          </a:solidFill>
          <a:latin typeface="Malgun Gothic" pitchFamily="50" charset="-127"/>
          <a:ea typeface="Malgun Gothic" pitchFamily="50" charset="-127"/>
        </a:defRPr>
      </a:lvl9pPr>
    </p:titleStyle>
    <p:bodyStyle>
      <a:lvl1pPr marL="333938" indent="-333938" algn="l" defTabSz="891859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164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1pPr>
      <a:lvl2pPr marL="723533" indent="-278282" algn="l" defTabSz="891859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36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2pPr>
      <a:lvl3pPr marL="1114484" indent="-222625" algn="l" defTabSz="891859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9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3pPr>
      <a:lvl4pPr marL="1559735" indent="-222625" algn="l" defTabSz="891859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7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4pPr>
      <a:lvl5pPr marL="2006343" indent="-222625" algn="l" defTabSz="891859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7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5pPr>
      <a:lvl6pPr marL="2452772" indent="-222979" algn="l" defTabSz="891917" rtl="0" eaLnBrk="1" latinLnBrk="1" hangingPunct="1">
        <a:spcBef>
          <a:spcPct val="20000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898731" indent="-222979" algn="l" defTabSz="891917" rtl="0" eaLnBrk="1" latinLnBrk="1" hangingPunct="1">
        <a:spcBef>
          <a:spcPct val="20000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344689" indent="-222979" algn="l" defTabSz="891917" rtl="0" eaLnBrk="1" latinLnBrk="1" hangingPunct="1">
        <a:spcBef>
          <a:spcPct val="20000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790648" indent="-222979" algn="l" defTabSz="891917" rtl="0" eaLnBrk="1" latinLnBrk="1" hangingPunct="1">
        <a:spcBef>
          <a:spcPct val="20000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191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45959" algn="l" defTabSz="89191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891917" algn="l" defTabSz="89191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37876" algn="l" defTabSz="89191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783834" algn="l" defTabSz="89191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29793" algn="l" defTabSz="89191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675752" algn="l" defTabSz="89191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21710" algn="l" defTabSz="89191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567669" algn="l" defTabSz="89191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5518" y="473422"/>
            <a:ext cx="327525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 및 고려사항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(2/9)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47707" y="1325581"/>
            <a:ext cx="336076" cy="3192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88772" y="5563502"/>
            <a:ext cx="1245962" cy="237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4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점검</a:t>
            </a:r>
          </a:p>
        </p:txBody>
      </p:sp>
      <p:cxnSp>
        <p:nvCxnSpPr>
          <p:cNvPr id="101" name="꺾인 연결선 100"/>
          <p:cNvCxnSpPr>
            <a:stCxn id="97" idx="3"/>
            <a:endCxn id="98" idx="1"/>
          </p:cNvCxnSpPr>
          <p:nvPr/>
        </p:nvCxnSpPr>
        <p:spPr>
          <a:xfrm flipV="1">
            <a:off x="2034734" y="5479712"/>
            <a:ext cx="294050" cy="19564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97" idx="3"/>
            <a:endCxn id="99" idx="1"/>
          </p:cNvCxnSpPr>
          <p:nvPr/>
        </p:nvCxnSpPr>
        <p:spPr>
          <a:xfrm>
            <a:off x="2034734" y="5675355"/>
            <a:ext cx="294050" cy="1539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97" idx="3"/>
            <a:endCxn id="100" idx="1"/>
          </p:cNvCxnSpPr>
          <p:nvPr/>
        </p:nvCxnSpPr>
        <p:spPr>
          <a:xfrm>
            <a:off x="2034734" y="5675355"/>
            <a:ext cx="294050" cy="21503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8772" y="4870282"/>
            <a:ext cx="1245962" cy="3818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4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사업 현황 점검</a:t>
            </a:r>
          </a:p>
        </p:txBody>
      </p:sp>
      <p:cxnSp>
        <p:nvCxnSpPr>
          <p:cNvPr id="64" name="꺾인 연결선 63"/>
          <p:cNvCxnSpPr>
            <a:stCxn id="59" idx="3"/>
            <a:endCxn id="60" idx="1"/>
          </p:cNvCxnSpPr>
          <p:nvPr/>
        </p:nvCxnSpPr>
        <p:spPr>
          <a:xfrm flipV="1">
            <a:off x="2034734" y="4759184"/>
            <a:ext cx="290905" cy="2229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9" idx="3"/>
            <a:endCxn id="61" idx="1"/>
          </p:cNvCxnSpPr>
          <p:nvPr/>
        </p:nvCxnSpPr>
        <p:spPr>
          <a:xfrm>
            <a:off x="2034734" y="4982135"/>
            <a:ext cx="282908" cy="1483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9" idx="3"/>
          </p:cNvCxnSpPr>
          <p:nvPr/>
        </p:nvCxnSpPr>
        <p:spPr>
          <a:xfrm>
            <a:off x="2034734" y="4982135"/>
            <a:ext cx="294936" cy="25599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6208" y="1635863"/>
            <a:ext cx="1218789" cy="2371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41">
                <a:latin typeface="맑은 고딕" panose="020B0503020000020004" pitchFamily="50" charset="-127"/>
                <a:ea typeface="맑은 고딕" panose="020B0503020000020004" pitchFamily="50" charset="-127"/>
              </a:rPr>
              <a:t>사고 모니터링</a:t>
            </a:r>
            <a:endParaRPr lang="ko-KR" altLang="en-US" sz="94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꺾인 연결선 105"/>
          <p:cNvCxnSpPr>
            <a:stCxn id="67" idx="3"/>
            <a:endCxn id="68" idx="1"/>
          </p:cNvCxnSpPr>
          <p:nvPr/>
        </p:nvCxnSpPr>
        <p:spPr>
          <a:xfrm flipV="1">
            <a:off x="2054998" y="1503504"/>
            <a:ext cx="288652" cy="24427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67" idx="3"/>
            <a:endCxn id="104" idx="1"/>
          </p:cNvCxnSpPr>
          <p:nvPr/>
        </p:nvCxnSpPr>
        <p:spPr>
          <a:xfrm>
            <a:off x="2054997" y="1747775"/>
            <a:ext cx="289534" cy="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67" idx="3"/>
            <a:endCxn id="105" idx="1"/>
          </p:cNvCxnSpPr>
          <p:nvPr/>
        </p:nvCxnSpPr>
        <p:spPr>
          <a:xfrm>
            <a:off x="2054997" y="1747774"/>
            <a:ext cx="289534" cy="238919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36208" y="2297529"/>
            <a:ext cx="1218789" cy="2371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4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 모니터링</a:t>
            </a:r>
          </a:p>
        </p:txBody>
      </p:sp>
      <p:cxnSp>
        <p:nvCxnSpPr>
          <p:cNvPr id="113" name="꺾인 연결선 112"/>
          <p:cNvCxnSpPr>
            <a:stCxn id="109" idx="3"/>
            <a:endCxn id="110" idx="1"/>
          </p:cNvCxnSpPr>
          <p:nvPr/>
        </p:nvCxnSpPr>
        <p:spPr>
          <a:xfrm flipV="1">
            <a:off x="2054997" y="2273081"/>
            <a:ext cx="285523" cy="13630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09" idx="3"/>
            <a:endCxn id="111" idx="1"/>
          </p:cNvCxnSpPr>
          <p:nvPr/>
        </p:nvCxnSpPr>
        <p:spPr>
          <a:xfrm>
            <a:off x="2054997" y="2409382"/>
            <a:ext cx="289071" cy="8888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09" idx="3"/>
            <a:endCxn id="112" idx="1"/>
          </p:cNvCxnSpPr>
          <p:nvPr/>
        </p:nvCxnSpPr>
        <p:spPr>
          <a:xfrm>
            <a:off x="2054997" y="2409382"/>
            <a:ext cx="289534" cy="32779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6208" y="3092759"/>
            <a:ext cx="1218789" cy="2371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4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 환경 모니터링</a:t>
            </a:r>
          </a:p>
        </p:txBody>
      </p:sp>
      <p:cxnSp>
        <p:nvCxnSpPr>
          <p:cNvPr id="120" name="꺾인 연결선 119"/>
          <p:cNvCxnSpPr>
            <a:stCxn id="116" idx="3"/>
            <a:endCxn id="117" idx="1"/>
          </p:cNvCxnSpPr>
          <p:nvPr/>
        </p:nvCxnSpPr>
        <p:spPr>
          <a:xfrm flipV="1">
            <a:off x="2054998" y="2980989"/>
            <a:ext cx="288652" cy="223622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16" idx="3"/>
            <a:endCxn id="118" idx="1"/>
          </p:cNvCxnSpPr>
          <p:nvPr/>
        </p:nvCxnSpPr>
        <p:spPr>
          <a:xfrm>
            <a:off x="2054997" y="3204612"/>
            <a:ext cx="289534" cy="10809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116" idx="3"/>
            <a:endCxn id="119" idx="1"/>
          </p:cNvCxnSpPr>
          <p:nvPr/>
        </p:nvCxnSpPr>
        <p:spPr>
          <a:xfrm>
            <a:off x="2054997" y="3204612"/>
            <a:ext cx="289534" cy="263829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36208" y="3916035"/>
            <a:ext cx="1218789" cy="2371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4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재정 현황 점검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28783" y="5381019"/>
            <a:ext cx="6498344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보행교통정책 중 교통사고 사상자수 감소 지역 탐색 후 벤치마킹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28783" y="5592055"/>
            <a:ext cx="6498344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어르신 복지 정보화면 중 치매요양시설 치매등급변화율 높은 기관 탐색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328783" y="5791693"/>
            <a:ext cx="6498344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외빈들에게 여성 안심 스카우트’ 관련 현황 소개 및 주택과 관련된 재정지출 현황 탐색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5638" y="4660491"/>
            <a:ext cx="6498344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 사업 성과에 대한 회의 중 양재 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혁신지구 개발의 진행 일정 및 예산 집행 현황 파악 및 현장의 실무자 연결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17641" y="4896352"/>
            <a:ext cx="6498344" cy="2012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집무책상에서 세운상가군 재생사업에 관한 지표와 동향을 파악하다가 </a:t>
            </a:r>
            <a:r>
              <a:rPr lang="ko-KR" altLang="en-US" sz="7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세운리빙랩의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추진현황에 대한 현황을 탐색한 후 담당자 연결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 또는 화상회의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29669" y="5139438"/>
            <a:ext cx="6498344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인사들에게 서울역 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7017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사업의 진행 현황 및 조감도를 통해 세부 건물 조성 소개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43650" y="1404028"/>
            <a:ext cx="6455580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도로함몰 사고 대처를 위한 회의 중 실시간으로 현장 연결 후 정보 파악 및 지휘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344532" y="1648299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개인집무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집무책상에서 사건사고 예방 활동 보고 자료 확인 및 담당자 연결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 또는 화상회의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44532" y="1888000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외부인사들에게 상황발생 시 통합적인 현장 지휘가 가능한 시스템 기능 설명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340520" y="2173605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 공사관련 회의 중 교통정체에 대한 실시간 정보 및 지표 확인 후 담당자 연결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 또는 화상회의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344068" y="2398791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개인집무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집무책상에서 </a:t>
            </a:r>
            <a:r>
              <a:rPr lang="ko-KR" altLang="en-US" sz="7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교통섬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정비에 대한 효과 확인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44532" y="2637695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인사들에게 지역 별 실시간 교통정체 상황과 교통사고 현장을 영상으로 보여줌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43650" y="2881513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 경보 발생 시 대처를 위한 회의 중 실시간 정보 확인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화상통화로 실무자와 회의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44532" y="3115945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개인집무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집무책상에서 지역별 미세먼지 농도에 대한 현황 파악을 위해 지표 확인 후 담당자에게 전화 연결하여 지시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44532" y="3368964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인사들에게 지역별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초미세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먼지 농도의 수치를 보여준 후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대처 활동 및 유해물질 감소 정책을 보여줌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344532" y="3655899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일별지출현황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세입 총액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자동차세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채무현황 확인 및 운영 문제 탐색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344532" y="3868040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개인집무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일별 지출현황 및 일주일간 세입운용 현황 확인 후 하수도 사업 세입운용 내역 확인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채무 현황 확인 감축회의 소집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344532" y="4088997"/>
            <a:ext cx="6466666" cy="2108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77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실시간 모니터링 시스템을 소개하는 중 재정 현황 </a:t>
            </a:r>
            <a:r>
              <a:rPr lang="ko-KR" altLang="en-US" sz="7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사용을 시연</a:t>
            </a:r>
            <a:r>
              <a:rPr lang="en-US" altLang="ko-KR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국빈이 함께 시스템을 조작해 보는 기회를 제공</a:t>
            </a:r>
          </a:p>
        </p:txBody>
      </p:sp>
      <p:cxnSp>
        <p:nvCxnSpPr>
          <p:cNvPr id="127" name="꺾인 연결선 126"/>
          <p:cNvCxnSpPr>
            <a:stCxn id="123" idx="3"/>
            <a:endCxn id="124" idx="1"/>
          </p:cNvCxnSpPr>
          <p:nvPr/>
        </p:nvCxnSpPr>
        <p:spPr>
          <a:xfrm flipV="1">
            <a:off x="2054997" y="3755376"/>
            <a:ext cx="289534" cy="27257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23" idx="3"/>
            <a:endCxn id="125" idx="1"/>
          </p:cNvCxnSpPr>
          <p:nvPr/>
        </p:nvCxnSpPr>
        <p:spPr>
          <a:xfrm flipV="1">
            <a:off x="2054997" y="3967517"/>
            <a:ext cx="289534" cy="6043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23" idx="3"/>
            <a:endCxn id="126" idx="1"/>
          </p:cNvCxnSpPr>
          <p:nvPr/>
        </p:nvCxnSpPr>
        <p:spPr>
          <a:xfrm>
            <a:off x="2054997" y="4027947"/>
            <a:ext cx="289534" cy="15974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247707" y="4591829"/>
            <a:ext cx="336076" cy="1538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</a:t>
            </a:r>
            <a:endParaRPr lang="en-US" altLang="ko-KR" sz="1026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3783" y="4250646"/>
            <a:ext cx="1461012" cy="27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1026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026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시나리오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83783" y="5863631"/>
            <a:ext cx="1461012" cy="27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026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시나리오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247707" y="1325581"/>
            <a:ext cx="8647567" cy="3192361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97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7707" y="4591829"/>
            <a:ext cx="8664383" cy="1538502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97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>
              <a:defRPr/>
            </a:pPr>
            <a:r>
              <a:rPr lang="en-US" altLang="ko-KR" sz="171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71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30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2. </a:t>
            </a:r>
            <a:r>
              <a:rPr lang="ko-KR" altLang="en-US" sz="1197" b="1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제스쳐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1783" y="1458615"/>
            <a:ext cx="8662472" cy="154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모션링으로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정확한 위치를 선택하는 데 팔에 큰 피로가 없어야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모션링이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작동되었다는 것을 알려주는 피드백이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별도의 도구 없이 전화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화상통화 가능해야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지도나 사진을 보고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확대하고 선택하는데 어려움이 없어야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주요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제스쳐를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잘 보이는 곳에 안내하는 것이 좋음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커서의 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CR ratio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가 적절해야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제스쳐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방식은 사용자가 자연스럽게 생각할 수 있는 방식이어야 하며 쉽고 간단하며 학습 효과가 우수해야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반복적인 동작을 최소한으로 줄임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확대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축소를 할 때 한계 지점을 인식할 수 있도록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164" y="324207"/>
            <a:ext cx="1569628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lang="ko-KR" altLang="en-US" sz="2000" b="1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콘트롤</a:t>
            </a:r>
            <a:r>
              <a:rPr lang="en-US" altLang="ko-KR" sz="20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</a:t>
            </a:r>
            <a:r>
              <a:rPr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분석</a:t>
            </a:r>
            <a:endParaRPr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705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3.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1783" y="1458615"/>
            <a:ext cx="8662472" cy="203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기존의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스마트폰이나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태블렛과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동일한 작동 방법을 사용함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터치패드나 터치스크린은 일반적으로 통용되는 방식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멀티핑거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등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을 활용하여 컨트롤을 할 수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있음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).</a:t>
            </a: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스크린과 동일한 화면이 나오지 않는 터치패드의 경우 작동에 대한 피드백을 보여줌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터치스크린의 경우 메인 화면과 일관적인 화면 레이아웃을 제공해야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별도의 도구 없이 전화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화상통화 가능해야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지도나 사진을 보고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확대하고 선택하는데 어려움이 없어야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터치패드와 터치스크린의 동시 사용에 따른 기능 충돌의 방지가 필요함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텍스트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숫자 입력이 용이 하도록 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QWERTY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키보드 등 일반적 키보드 형태를 제공해야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오작동을 방지하기 위해 터치패드 활성화 전환 버튼이 필요함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주요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제스쳐를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잘 보이는 곳에 표기함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테이블의 터치 스크린은 사용자가 팔을 뻗을 때 무리가 가지 않는 위치에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틸팅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각도를 조절할 수 있는 것이 좋음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터치스크린의 경우 메인 화면과 일관적인 화면 레이아웃을 제공해야 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164" y="324207"/>
            <a:ext cx="1569628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lang="ko-KR" altLang="en-US" sz="2000" b="1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콘트롤</a:t>
            </a:r>
            <a:r>
              <a:rPr lang="en-US" altLang="ko-KR" sz="20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</a:t>
            </a:r>
            <a:r>
              <a:rPr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분석</a:t>
            </a:r>
            <a:endParaRPr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5244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1.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맥락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1783" y="1458615"/>
            <a:ext cx="4605492" cy="104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모든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화면이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테이블에 앉아서 보여야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테이블이 음성인식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모션링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 인식 범위 안에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테이블의 터치 스크린은 사용자가 팔을 뻗을 때 무리가 가지 않는 위치에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자유로운 발표 동선을 위해 디스플레이와 회의 테이블 간 간격이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지도의 지역별 정보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현황 정보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를 육안으로 가능해야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화상통화 시 시장님 목소리가 전달될 수 있어야 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164" y="324207"/>
            <a:ext cx="1314430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설치 위치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07177" y="2709480"/>
            <a:ext cx="4879173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개인 집무 맥락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783" y="3118048"/>
            <a:ext cx="4700742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모든 화면이 시장책상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테이블에 앉아서 보여야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테이블이 음성인식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모션링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 인식 범위 안에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테이블의 터치 스크린은 사용자가 팔을 뻗을 때 무리가 가지 않는 위치에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자유로운 발표 동선을 위해 디스플레이와 회의 테이블 간 간격이 있어야 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61783" y="4160000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3.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외빈 응대 맥락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6389" y="4568568"/>
            <a:ext cx="437943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선 자세에서도 화면 전체 내용 및 세부내용이 잘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보여야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집무실 전체가 음성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모션링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 인식 범위 안에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화상통화 시 시장님 목소리가 전달될 수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5128494" y="1651399"/>
            <a:ext cx="495300" cy="34753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5014" y="2293943"/>
            <a:ext cx="2972632" cy="23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모든 화면이 회의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테이블에 앉아서 보여야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  <a:endParaRPr lang="en-US" altLang="ko-KR" sz="898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선 자세에서도 화면 전체 내용 및 세부내용이 잘 보여야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테이블이 음성인식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모션링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 인식 범위 안에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테이블의 터치 스크린은 사용자가 팔을 뻗을 때 무리가 가지 않는 위치에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자유로운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발표 동선을 위해 디스플레이와 회의 테이블 간 간격이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지도의 지역별 정보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현황 정보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를 육안으로 가능해야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통화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시 시장님 목소리가 전달될 수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집무실 전체가 음성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모션링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 인식 범위 안에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82682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1.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맥락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1783" y="1458615"/>
            <a:ext cx="4605492" cy="86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서울의 구와 동이 나오는 정도로 서울시의 지도가 한번에 보여지고 옆에 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2~3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개의 세부 지표가 보여질 수 있는 화면 크기와 해상도여야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콘트롤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별로 우선순위가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(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터치패드를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모션링보다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먼저 실행하도록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여러종류의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콘트롤을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사용하는 경우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콘트롤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별로 우선순위가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틸팅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각도를 조절할 수 있는 것이 좋음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164" y="324207"/>
            <a:ext cx="3621472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설치 방법 및 디스플레이 종류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07177" y="2709480"/>
            <a:ext cx="4879173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개인 집무 맥락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783" y="3118048"/>
            <a:ext cx="4700742" cy="102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시장 책상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책상에서 모두 보이는 위치 및 디스플레이여야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서울의 구와 동이 나오는 정도로 서울시의 지도가 한번에 보여지고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세부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지표가 보여질 수 있는 화면 크기와 해상도여야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여러 개의 주요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지표를 한 눈에 볼 수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집무책상의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태블릿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이동이 용이해야 함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태블릿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틸팅을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가능하도록 하는 거치대가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61783" y="4332273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3.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외빈 응대 맥락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83" y="4778074"/>
            <a:ext cx="4379436" cy="6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서울의 구와 동이 나오는 정도로 서울시의 지도가 한번에 보여지고 옆에 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2~3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개의 세부 지표가 보여질 수 있는 화면 크기와 해상도여야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서울시의 주요 성과 지표를 한 눈에 볼 수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익숙하지 않은 사람도 시스템을 직관적으로 사용할 수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5128494" y="1651399"/>
            <a:ext cx="495300" cy="34753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5014" y="2293943"/>
            <a:ext cx="297263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시장 책상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책상에서 모두 보이는 위치 및 디스플레이여야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서울의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구와 동이 나오는 정도로 서울시의 지도가 한번에 보여지고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세부 지표의 내용이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보여질 수 있는 화면 크기와 해상도여야 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여러 개의 주요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지표를 한 눈에 볼 수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서울시의 주요 성과 지표를 한 눈에 볼 수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여러종류의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콘트롤을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사용하는 경우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콘트롤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별로 우선순위가 있어야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(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터치패드를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모션링보다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먼저 실행하도록 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).</a:t>
            </a: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틸팅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각도를 조절할 수 있는 것이 좋음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집무책상의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태블릿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이동이 용이해야 함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태블릿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틸팅을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가능하도록 하는 거치대가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익숙하지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않은 사람도 시스템을 직관적으로 사용할 수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87612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1.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첫 화면 설계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1782" y="1458615"/>
            <a:ext cx="8596467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담당자가 소리 알림을 울리는 경우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적정 음량으로 제공됨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주요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정보가 지도 기반으로 보여져야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주요 정보가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한눈에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보여져야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요약 정보는 제목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중요도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발생 시기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진행 현황에 대한 것을 포함함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주요 관련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지표를 한 눈에 파악할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시간 기반 지표는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주기별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패턴을 파악할 수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있어야함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실시간 정보는 진행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현황 및 대응 정도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담당부서를 요약 표시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해야 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중요한 정보나 계속적인 주의를 줘야 하는 정보가 표시되어야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필요한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관련 정보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를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바로 검색할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지도의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정보가 하단에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목록으로도 제공됨 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표 형식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여론 정보가 제공되는 경우 워드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클라우드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형식으로 요약하여 보여줌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서울시의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주요 지표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성취율을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한 눈에 볼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하단에 주요 기능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숏컷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short cut)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을 제시함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여론 정보가 제공되는 경우 워드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클라우드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형식으로 요약하여 보여줌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필요한 지표나 관련 정보를 바로 검색할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보안상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외빈에게 보이지 않아야 하는 정보는 가릴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164" y="324207"/>
            <a:ext cx="1314430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화면 설계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5004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세부화면설계</a:t>
            </a:r>
            <a:endParaRPr lang="ko-KR" altLang="en-US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1782" y="1458615"/>
            <a:ext cx="8596467" cy="317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관련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없는 정보는 보여주지 않음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하나의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그래프는 추가적인 정보 없이 온전히 이해할 수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관련  지표나 요소에 대한 정보를 한 눈에 파악할 수 있음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목록 아이템 수가 많은 경우 카테고리 별로 나눠서 보여지도록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카테고리 분류 시 직관적인 분류 체계를 사용함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모든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 또는 보고자료마다 담당 부서와 담당자에 대한 정보가 있어야 하며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바로 전화를 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각종 부서의 활동이 종합적으로 나타나야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관련 지표나 정책 등에 대한 시민들의 민원이나 반응이 보여짐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실시간 데이터와 각 지표의 담당자에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대한 정보를 요약적으로 보여줌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CCTV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목록은 지도 기반으로 표시함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보고 자료 목록은 제목만으로도 어떤 내용인지 알 수 있도록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라벨링함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보고서는 팝업 형식으로 보여짐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보고 자료의 기본 화면 배율은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가독성을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고려하여 설정함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현장에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파견 나가있는 직원의 정보를 보여줌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현장 사진이나 동영상으로 실시간 상황을 보여줌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시스템으로 연결되는 직원들이 회의 중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시장님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외빈 응대 중이라는 것을 알 수 있음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일반 전화와 화상통화 아이콘을 차별화함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화상통화 팝업창의 기본 위치는 정보를 최소한으로 가림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164" y="324207"/>
            <a:ext cx="1314430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화면 설계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446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207177" y="1067840"/>
            <a:ext cx="8551892" cy="33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3. </a:t>
            </a:r>
            <a:r>
              <a:rPr lang="ko-KR" altLang="en-US" sz="1197" b="1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기능 탐색 및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선택 </a:t>
            </a: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ko-KR" altLang="en-US" sz="1197" b="1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화면전환 및 </a:t>
            </a:r>
            <a:r>
              <a:rPr lang="ko-KR" altLang="en-US" sz="1197" b="1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네비게이션</a:t>
            </a: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</a:t>
            </a:r>
            <a:endParaRPr lang="ko-KR" altLang="en-US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1782" y="1458615"/>
            <a:ext cx="8596467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최근 보고 자료는 상단에 위치하여 쉽게 탐색 가능함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사진이나 동영상은 별도의 화면 전환 없이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팝업창으로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보여줌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상세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화면의 지표나 정책에 관련된 정보는 링크를 통해 바로 탐색 가능함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연관 사건사고 정보는 카테고리 별로 탐색 가능함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CCTV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확인 또는 화상통화 시 뜨는 팝업창의 위치를 조절할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필요한 정보를 가릴 수 있으므로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지도의 위치 선택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확대 및 축소 방법이 직관적임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보고서를 읽을 때 스크롤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선택 해제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확대 축소 등의 기능이 기존 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PC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환경과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유사해야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주요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지표를 누르는 경우 상세 화면으로 전환됨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어떤 화면에서든지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검색창을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띄워서 검색할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선택 가능한 아이콘은 직관적으로 표시함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이전화면으로 전환이 용이함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상세 화면의 지표나 정책에 관련된 시민들의 민원이나 반응을 바로 탐색할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지표를 누르면 지역별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기간별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관찰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대상별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세부 정보를 확인할 수 있음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endParaRPr lang="en-US" altLang="ko-KR" sz="898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연결하고자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하는 상대방과 화상통화가 가능한 경우에만 화상통화 버튼이 활성화됨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화상통화가 끝나면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팝업창이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자동으로 닫힘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164" y="324207"/>
            <a:ext cx="1314430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화면 설계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6557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42281" y="1020465"/>
            <a:ext cx="4386869" cy="41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1917">
              <a:spcBef>
                <a:spcPts val="231"/>
              </a:spcBef>
              <a:buClr>
                <a:srgbClr val="000000"/>
              </a:buClr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1.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사고 모니터링</a:t>
            </a:r>
            <a:endParaRPr lang="en-US" altLang="ko-KR" sz="898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사건사고의 실시간 상황 정보를 업데이트하여 제공함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필요한 유관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정보에 빠르게 접근할 수 있음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현장 및 담당자와 쉽게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인터랙션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가능함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상황 진단에 필요한 적절한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정보를 제공함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898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 defTabSz="891917">
              <a:spcBef>
                <a:spcPts val="231"/>
              </a:spcBef>
              <a:buClr>
                <a:srgbClr val="000000"/>
              </a:buClr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2. </a:t>
            </a:r>
            <a:r>
              <a:rPr lang="ko-KR" altLang="en-US" sz="1197" b="1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도로교통상황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모니터링</a:t>
            </a:r>
            <a:endParaRPr lang="en-US" altLang="ko-KR" sz="1197" b="1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실시간으로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서울시 도로 전체가 모니터링 되는 것을 지도정보 기반으로 보여줌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끊임없이 변하는 교통상황에 대한 연속적인 정보를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종합적으로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제공함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도로교통문제의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통합적 접근 및 분석이 가능함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시장실과 관련부서와의 긴밀하고 신속한 결합이 가능함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898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 defTabSz="891917">
              <a:spcBef>
                <a:spcPts val="231"/>
              </a:spcBef>
              <a:buClr>
                <a:srgbClr val="000000"/>
              </a:buClr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3.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재정현황 </a:t>
            </a:r>
            <a:r>
              <a:rPr lang="ko-KR" altLang="en-US" sz="1197" b="1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모니터링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실시간 재정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현황을 한눈에 파악할 수 있도록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정보를 제공함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세부 재정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현황을 쉽게 파악할 수 있음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주요 정책의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성과에 대한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정보를 빠르게 파악 가능함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모든 관련 정보를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도표화하여 시각적으로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정보를 제공함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관련 부서와 손쉽게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인터랙션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가능함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898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 defTabSz="891917">
              <a:spcBef>
                <a:spcPts val="231"/>
              </a:spcBef>
              <a:buClr>
                <a:srgbClr val="000000"/>
              </a:buClr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4.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투자사업 모니터링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서울시 투자 사업의 주요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내용과 진행 상황을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한눈에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파악할 수 있음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직관적이고 합리적인 카테고리 분류로 주요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정보를 쉽고 빠르게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확인함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필수 지표 및 현황을 제외한 정보는 보고서를 통해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보완함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관련 부서와 쉽고 빠르게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인터랙션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가능함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164" y="324207"/>
            <a:ext cx="2512194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lang="ko-KR" altLang="en-US" sz="20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화면별</a:t>
            </a:r>
            <a:r>
              <a:rPr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핵심 효용성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29150" y="1020465"/>
            <a:ext cx="4572000" cy="228851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91917">
              <a:spcBef>
                <a:spcPts val="231"/>
              </a:spcBef>
              <a:buClr>
                <a:srgbClr val="000000"/>
              </a:buClr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5.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재정현황 모니터링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marL="146607" lvl="0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현재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상황을 빠르게 업데이트할 수 있음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.</a:t>
            </a: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필요한 유관 정보에 빠르게 접근할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lvl="0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상황진단에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필요한 정보 및 정보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시각화가 적절하게 제공됨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marL="146607" lvl="0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작업 기억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사용을 최소화함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.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marL="146607" lvl="0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lvl="0" defTabSz="891917">
              <a:spcBef>
                <a:spcPts val="231"/>
              </a:spcBef>
              <a:buClr>
                <a:srgbClr val="000000"/>
              </a:buClr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6. </a:t>
            </a:r>
            <a:r>
              <a:rPr lang="ko-KR" altLang="en-US" sz="1197" b="1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대시보드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서울시의 현황을 한눈에 파악할 수 있도록 주요 지표를 제공함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실시간 데이터를 빠르게 업데이트할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필요한 유관 정보에 빠르게 접근할 수 있음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현장 및 담당자와 쉽게 </a:t>
            </a:r>
            <a:r>
              <a:rPr lang="ko-KR" altLang="en-US" sz="89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인터랙션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가능함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상황 진단에 필요한 적절한 정보 및 정보 시각화 방식 제공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일관적이고 친숙한 사용방식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제공</a:t>
            </a:r>
            <a:endParaRPr lang="ko-KR" altLang="en-US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23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+mn-ea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3528979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사고 모니터링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회의 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음성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521026"/>
          <a:ext cx="8867955" cy="3261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7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4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1131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상황에 대한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실시간 정보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유관 정보의 빠른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접근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현장과의 </a:t>
                      </a:r>
                      <a:r>
                        <a:rPr lang="ko-KR" altLang="en-US" sz="700" u="none" strike="noStrike" dirty="0">
                          <a:effectLst/>
                        </a:rPr>
                        <a:t>쉬운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</a:t>
                      </a:r>
                      <a:r>
                        <a:rPr lang="ko-KR" altLang="en-US" sz="700" u="none" strike="noStrike" dirty="0">
                          <a:effectLst/>
                        </a:rPr>
                        <a:t>진단에 필요한 적절한 정보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음성인식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err="1" smtClean="0">
                          <a:effectLst/>
                        </a:rPr>
                        <a:t>시장책상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회의 책상에서 모두 보이는 위치 및 디스플레이여야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서울의 </a:t>
                      </a:r>
                      <a:r>
                        <a:rPr lang="ko-KR" altLang="en-US" sz="700" u="none" strike="noStrike" dirty="0">
                          <a:effectLst/>
                        </a:rPr>
                        <a:t>구와 동이 나오는 정도로 서울시의 지도가 한번에 보여지고 옆에 </a:t>
                      </a:r>
                      <a:r>
                        <a:rPr lang="en-US" altLang="ko-KR" sz="700" u="none" strike="noStrike" dirty="0">
                          <a:effectLst/>
                        </a:rPr>
                        <a:t>2~3</a:t>
                      </a:r>
                      <a:r>
                        <a:rPr lang="ko-KR" altLang="en-US" sz="700" u="none" strike="noStrike" dirty="0">
                          <a:effectLst/>
                        </a:rPr>
                        <a:t>개의 세부 지표가 보여질 수 있는 화면 크기와 해상도여야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여러종류의</a:t>
                      </a:r>
                      <a:r>
                        <a:rPr lang="ko-KR" altLang="en-US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커서의 색을 다르게 해서 사용자 구별함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터치패드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틸팅</a:t>
                      </a:r>
                      <a:r>
                        <a:rPr lang="ko-KR" altLang="en-US" sz="700" dirty="0" smtClean="0">
                          <a:latin typeface="+mn-ea"/>
                        </a:rPr>
                        <a:t> 각도를 조절할 수 있는 것이 좋음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</a:t>
                      </a:r>
                      <a:r>
                        <a:rPr lang="ko-KR" altLang="en-US" sz="700" u="none" strike="noStrike" dirty="0">
                          <a:effectLst/>
                        </a:rPr>
                        <a:t>사고에 대한 알림이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처리 진행 중인 사고에 </a:t>
                      </a:r>
                      <a:r>
                        <a:rPr lang="ko-KR" altLang="en-US" sz="700" u="none" strike="noStrike" dirty="0">
                          <a:effectLst/>
                        </a:rPr>
                        <a:t>대한 현황 및 대응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부서를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대응 관련 주요 지표를 한 눈에 볼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정도나 계속적인 주의를 줘야 하는 정도가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표시되어야 </a:t>
                      </a:r>
                      <a:r>
                        <a:rPr lang="ko-KR" altLang="en-US" sz="700" u="none" strike="noStrike" dirty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필요한 정보나 지표는 바로 검색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담당자가 소리 알림을 알리는 경우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적정 음량으로 제공하도록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지도 위의 정보가 목록이나 표 형식으로도 제공됨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사고로 인해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영향 받을 </a:t>
                      </a:r>
                      <a:r>
                        <a:rPr lang="ko-KR" altLang="en-US" sz="700" u="none" strike="noStrike" dirty="0">
                          <a:effectLst/>
                        </a:rPr>
                        <a:t>수 있는 요소에 대한 정보가 모두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</a:t>
                      </a:r>
                      <a:r>
                        <a:rPr lang="ko-KR" altLang="en-US" sz="700" u="none" strike="noStrike" dirty="0">
                          <a:effectLst/>
                        </a:rPr>
                        <a:t>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있도록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부서의 활동이 종합적으로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나타나야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보고서는 팝업 형식으로 보여짐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보고자료의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기본 화면 배율은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가독성을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고려하여 설정함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종합적인 사고수습 처리 단계와 현재 상황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 별 담당자에 대한 정보를 요약적으로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지표나 정책 등에 대한 시민들의 민원이나 반응이 요약되어 보여짐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 통화와 화상통화 아이콘을 차별함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CCTV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목록은 지도 기반으로 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시스템으로 연결되는 직원이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회의중이라는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것을 알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관련없는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정보는 보이지 않음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화상통화 팝업창의 위치는 화면 위의 정보를 최소한으로 가림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</a:t>
                      </a:r>
                      <a:r>
                        <a:rPr lang="ko-KR" altLang="en-US" sz="700" u="none" strike="noStrike" dirty="0">
                          <a:effectLst/>
                        </a:rPr>
                        <a:t>동영상은 별도의 화면 전환 없이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최근 보고 자료는 상단에 위치하여 쉽게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연관 사건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연결하고자 하는 상대방과 화상통화가 가능한 경우에만 화상통화 버튼이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활성화됨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CCTV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 또는 화상통화 시 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화상통화가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 중인지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2997"/>
              </p:ext>
            </p:extLst>
          </p:nvPr>
        </p:nvGraphicFramePr>
        <p:xfrm>
          <a:off x="77637" y="1053594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3872"/>
              </p:ext>
            </p:extLst>
          </p:nvPr>
        </p:nvGraphicFramePr>
        <p:xfrm>
          <a:off x="77637" y="2192530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 marL="0" marR="0" indent="0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갑자기 발생한 마포구의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도로함몰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대책을 위한 회의를 소집하여 회의테이블에서 음성인식 버튼을 누르고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사고모니터링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말하여 사고모니터링 화면으로 진입하여 지역적 정보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 별 사고 현황 보고자료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 등을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 분위기를 파악하기 위해 시장님은 현장에 파견된 직원과 통화를 하고 현장 근처의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영상과 담당자가 송출하는 실시간 영상을 보며 수습 현황을 파악하였다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연속적으로 일어나는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도로함몰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사태 전반에 대한 수습 진행 정도를 파악하고 담당자와 화상통화를 연결하여 질의를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2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380193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사고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회의 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213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모션링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68073"/>
          <a:ext cx="8818711" cy="2402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55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안전총괄본부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씨는 시장님께 마포구에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도로함몰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싱크홀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 발생했다는 소식을 듣고 시장님의 디지털 시민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위급상황이 발생했다는 알림을 넣었다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띵동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하는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알림소리를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듣고 집무실의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태블랫을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보았다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첫화면에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보이는 지도 위 마포구 지역에 돌발상황을 표시하는 동그라미 표시가 깜빡이는 것을 볼 수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어떤 사고인지 확인하기 위에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태블랫의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동그라미를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 위에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마포구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도로함몰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발생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(2016.10.18)"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이라는 제목과 함께 사고 날짜와 시간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구체적인 장소 등의 개요가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 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씨가 보고를 하기 위해 집무실에 들어왔다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씨와 함께 화면을 보기 위해 회의 테이블로 이동하였다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씨는 다행히 사상자는 없다고 보고를 한 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손가락에 끼고 지도의 마포구 위에 있는 동그라미를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오늘 발생한 사고가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왼쪽 화면에는 발생 지역의 지역적 정보가 지도 위에 표시되었고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중앙에는 시간대 별로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사고현황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보고에 대한 메시지가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우측에는 관련 여론 동향이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시간대 별로 나열된 보고의 제목을 훑어보다가 시장님은 현장에 나가있는 재난상황팀의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직원이 올린 보고를 읽었다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사건 직후 현장에 파견된 직원은 새로운 이슈가 있을 때마다 간략하게 메시지 형식의 보고와 함께 현장의 사진을 올렸는데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보고의 하단에는 직원과 바로 통화할 수 있는 전화 아이콘이 표시되어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건네 받고 전화 아이콘을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B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직원과 간략하게 현장의 분위기와 언제쯤 해결될 수 있는지 등에 대하여 질의를 한 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해당 건이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하수관로의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노후화로 인한 것임을 확인하고 전화를 끊었다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화면의 우측에는 여론동향이 보여졌는데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씽크홀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도로함몰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이라는 단어가 포함된 기사의 개수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버즈량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와 기사의 제목 목록이 나열되었다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현장 상황을 보고싶어서 좌측 상단에 있는 지도 위에 동그라미를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팝업창이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떠서 사고 현장을 보여주는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화면이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계속되는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씽크홀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발생에 우려가 생겨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도로 함몰에 대한 전반적인 정보를 보기 위해 우측 의 하단에 있는 관련 정보 페이지 링크에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도로 함몰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씽크홀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사고가 있었던 모든 지역이 지도 위에 표시되었고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중앙에는 사고 날짜와 정확한 주소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피해 현황이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우측에는 이전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씽크홀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발생 목록이 보여졌는데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이미 수습된 곳은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라고 표시되어 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아직 공사중인 곳은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"70%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과 같이 수습 진행 정도와 함께 담당자의 연락처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화상통화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아이콘과 함께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오늘 발생한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씽크홀은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"0%"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로 표시되어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노후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하수관로에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의한 도로 함몰을 담당해온 직원에게 연락을 하고싶어서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화상통화 버튼을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담당자의 얼굴이 화면의 중앙에 팝업 형식으로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궁금한 점을 몇 개 물은 뒤에 마포구의 사건 현장에 투입하여 정확한 피해 현황에 대해 보고하도록 지시를 내리고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일이 진척 되는대로 정보를 알려달라고 당부한 후에 통화를 종료하였다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7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모션링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572856"/>
          <a:ext cx="8867955" cy="3261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9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84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상황에 대한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실시간 정보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유관 정보의 빠른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접근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현장과의 </a:t>
                      </a:r>
                      <a:r>
                        <a:rPr lang="ko-KR" altLang="en-US" sz="700" u="none" strike="noStrike" dirty="0">
                          <a:effectLst/>
                        </a:rPr>
                        <a:t>쉬운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</a:t>
                      </a:r>
                      <a:r>
                        <a:rPr lang="ko-KR" altLang="en-US" sz="700" u="none" strike="noStrike" dirty="0">
                          <a:effectLst/>
                        </a:rPr>
                        <a:t>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통화 시 시장님 목소리가 전달될 수 있어야 함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여러종류의</a:t>
                      </a:r>
                      <a:r>
                        <a:rPr lang="ko-KR" altLang="en-US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커서의 색을 다르게 해서 사용자 구별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</a:t>
                      </a:r>
                      <a:r>
                        <a:rPr lang="ko-KR" altLang="en-US" sz="700" u="none" strike="noStrike" dirty="0">
                          <a:effectLst/>
                        </a:rPr>
                        <a:t>사고에 대한 알림이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처리 진행 중인 사고에 </a:t>
                      </a:r>
                      <a:r>
                        <a:rPr lang="ko-KR" altLang="en-US" sz="700" u="none" strike="noStrike" dirty="0">
                          <a:effectLst/>
                        </a:rPr>
                        <a:t>대한 현황 및 대응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부서를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대응 관련 주요 지표를 한 눈에 볼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정도나 계속적인 주의를 줘야 하는 정도가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표시되어야 </a:t>
                      </a:r>
                      <a:r>
                        <a:rPr lang="ko-KR" altLang="en-US" sz="700" u="none" strike="noStrike" dirty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필요한 정보나 지표는 바로 검색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담당자가 소리 알림을 알리는 경우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적정 음량으로 제공하도록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지도 위의 정보가 목록이나 표 형식으로도 제공됨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사고로 인해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영향 받을 </a:t>
                      </a:r>
                      <a:r>
                        <a:rPr lang="ko-KR" altLang="en-US" sz="700" u="none" strike="noStrike" dirty="0">
                          <a:effectLst/>
                        </a:rPr>
                        <a:t>수 있는 요소에 대한 정보가 모두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</a:t>
                      </a:r>
                      <a:r>
                        <a:rPr lang="ko-KR" altLang="en-US" sz="700" u="none" strike="noStrike" dirty="0">
                          <a:effectLst/>
                        </a:rPr>
                        <a:t>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있도록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부서의 활동이 종합적으로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나타나야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보고서는 팝업 형식으로 보여짐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보고자료의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기본 화면 배율은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가독성을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고려하여 설정함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종합적인 사고수습 처리 단계와 현재 상황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 별 담당자에 대한 정보를 요약적으로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지표나 정책 등에 대한 시민들의 민원이나 반응이 요약되어 보여짐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 통화와 화상통화 아이콘을 차별함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CCTV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목록은 지도 기반으로 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시스템으로 연결되는 직원이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회의중이라는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것을 알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관련없는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정보는 보이지 않음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화상통화 팝업창의 위치는 화면 위의 정보를 최소한으로 가림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</a:t>
                      </a:r>
                      <a:r>
                        <a:rPr lang="ko-KR" altLang="en-US" sz="700" u="none" strike="noStrike" dirty="0">
                          <a:effectLst/>
                        </a:rPr>
                        <a:t>동영상은 별도의 화면 전환 없이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최근 보고 자료는 상단에 위치하여 쉽게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연관 사건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연결하고자 하는 상대방과 화상통화가 가능한 경우에만 화상통화 버튼이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활성화됨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CCTV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 또는 화상통화 시 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화상통화가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939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221" y="502414"/>
            <a:ext cx="434358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1.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기본 환경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기본사항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-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해상도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, DID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환경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, </a:t>
            </a:r>
            <a:r>
              <a:rPr lang="ko-KR" altLang="en-US" sz="1100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콘트롤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장비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, PC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환경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,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웹 접근성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환경 별 컨트롤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장비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화면 밝기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 –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글자 콘트라스트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화면 위치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거리 및 높이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+mn-ea"/>
              <a:cs typeface="Malgun Gothic"/>
            </a:endParaRPr>
          </a:p>
          <a:p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2. </a:t>
            </a:r>
            <a:r>
              <a:rPr lang="ko-KR" altLang="en-US" sz="11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세부요소</a:t>
            </a:r>
            <a:endParaRPr lang="en-US" altLang="ko-KR" sz="1100" b="1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2-1. </a:t>
            </a:r>
            <a:r>
              <a:rPr lang="ko-KR" altLang="en-US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레이아웃 구성 원칙</a:t>
            </a:r>
            <a:endParaRPr lang="en-US" altLang="ko-KR" sz="1100" b="1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2-1-1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레이아웃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(</a:t>
            </a:r>
            <a:r>
              <a:rPr lang="ko-KR" altLang="en-US" sz="1100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멀티스크린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) –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분할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기준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2-1-2.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레이아웃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(</a:t>
            </a:r>
            <a:r>
              <a:rPr lang="ko-KR" altLang="en-US" sz="1100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멀티스크린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) -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지도 활용 시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(6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개의 스크린 기준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) </a:t>
            </a: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2-1-3.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레이아웃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(</a:t>
            </a:r>
            <a:r>
              <a:rPr lang="ko-KR" altLang="en-US" sz="1100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멀티스크린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) -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지표 활용 시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(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단일 스크린 기준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) </a:t>
            </a: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2-1-4.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레이아웃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(</a:t>
            </a:r>
            <a:r>
              <a:rPr lang="ko-KR" altLang="en-US" sz="1100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멀티스크린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)–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콘텐츠 활용 시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(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단일 스크린 기준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) </a:t>
            </a: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2-1-5.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레이아웃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(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태블릿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)–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분할 기준 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endParaRPr lang="ko-KR" altLang="en-US" sz="1100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2-2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. </a:t>
            </a:r>
            <a:r>
              <a:rPr lang="ko-KR" altLang="en-US" sz="11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컬러규정</a:t>
            </a:r>
            <a:endParaRPr lang="en-US" altLang="ko-KR" sz="1100" b="1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2-2-1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컬러 규정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-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의미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2-2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-2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컬러 규정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개수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2-2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-3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컬러 규정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칼라코딩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범례는 색조를 다르게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수준은 명도를 다르게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2-3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. </a:t>
            </a:r>
            <a:r>
              <a:rPr lang="ko-KR" altLang="en-US" sz="11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폰트규정</a:t>
            </a:r>
            <a:endParaRPr lang="en-US" altLang="ko-KR" sz="1100" b="1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2-3-1.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글자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-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폰트 규정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글자체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크기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2-3-2.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글자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-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배열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 ,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자간 간격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2-3-3.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글자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- </a:t>
            </a:r>
            <a:r>
              <a:rPr lang="ko-KR" altLang="en-US" sz="1100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라벨링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/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타이틀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2-3-4.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글자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-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서식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밑줄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기울임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굵기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2-3-5.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글자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-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숫자 코딩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endParaRPr lang="ko-KR" altLang="en-US" sz="1100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2-4-1.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팝업 </a:t>
            </a:r>
            <a:r>
              <a:rPr lang="ko-KR" altLang="en-US" sz="11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구성원칙</a:t>
            </a:r>
            <a:endParaRPr lang="en-US" altLang="ko-KR" sz="1100" b="1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2-4-2.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팝업 </a:t>
            </a:r>
            <a:r>
              <a:rPr lang="ko-KR" altLang="en-US" sz="1100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구성원칙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색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타이틀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2-4-3. </a:t>
            </a:r>
            <a:r>
              <a:rPr lang="ko-KR" altLang="en-US" sz="1100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팝업규정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2-4-4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팝업 규정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형태 및 위치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2-4-5.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화상통화 시 팝업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/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보고자료 확인 시 팝업 가이드라인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endParaRPr lang="ko-KR" altLang="en-US" sz="11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5801" y="254764"/>
            <a:ext cx="4572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ko-KR" altLang="en-US" sz="1100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2-5. </a:t>
            </a:r>
            <a:r>
              <a:rPr lang="ko-KR" altLang="en-US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타이틀</a:t>
            </a:r>
          </a:p>
          <a:p>
            <a:pPr lvl="0"/>
            <a:endParaRPr lang="en-US" altLang="ko-KR" sz="1100" spc="-1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2-6</a:t>
            </a:r>
            <a:r>
              <a:rPr lang="en-US" altLang="ko-KR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  <a:r>
              <a:rPr lang="ko-KR" altLang="en-US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그리드</a:t>
            </a:r>
            <a:r>
              <a:rPr lang="en-US" altLang="ko-KR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ko-KR" altLang="en-US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표</a:t>
            </a:r>
            <a:r>
              <a:rPr lang="en-US" altLang="ko-KR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)</a:t>
            </a:r>
          </a:p>
          <a:p>
            <a:pPr lvl="0"/>
            <a:r>
              <a:rPr lang="en-US" altLang="ko-KR" sz="1100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2-6-1 </a:t>
            </a:r>
            <a:r>
              <a:rPr lang="ko-KR" altLang="en-US" sz="1100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그리드 양식</a:t>
            </a:r>
            <a:endParaRPr lang="en-US" altLang="ko-KR" sz="1100" spc="-1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pPr lvl="0"/>
            <a:endParaRPr lang="en-US" altLang="ko-KR" sz="1100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2-7. </a:t>
            </a:r>
            <a:r>
              <a:rPr lang="ko-KR" altLang="en-US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탭</a:t>
            </a:r>
          </a:p>
          <a:p>
            <a:pPr lvl="0"/>
            <a:endParaRPr lang="en-US" altLang="ko-KR" sz="1100" b="1" spc="-1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2-8</a:t>
            </a:r>
            <a:r>
              <a:rPr lang="en-US" altLang="ko-KR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. </a:t>
            </a:r>
            <a:r>
              <a:rPr lang="ko-KR" altLang="en-US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버튼</a:t>
            </a:r>
            <a:endParaRPr lang="en-US" altLang="ko-KR" sz="1100" b="1" spc="-1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2-8-1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버튼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기능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(status bar, progress bar, navigation bar, return, home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버튼 추가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2-8-2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버튼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활성화 표시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pPr lvl="0"/>
            <a:endParaRPr lang="en-US" altLang="ko-KR" sz="11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2-9. </a:t>
            </a:r>
            <a:r>
              <a:rPr lang="ko-KR" altLang="en-US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입력 폼</a:t>
            </a:r>
            <a:r>
              <a:rPr lang="en-US" altLang="ko-KR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서식</a:t>
            </a:r>
            <a:endParaRPr lang="en-US" altLang="ko-KR" sz="11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/>
            <a:endParaRPr lang="en-US" altLang="ko-KR" sz="1100" b="1" spc="-1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2-10</a:t>
            </a:r>
            <a:r>
              <a:rPr lang="en-US" altLang="ko-KR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  <a:r>
              <a:rPr lang="ko-KR" altLang="en-US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</a:t>
            </a:r>
            <a:endParaRPr lang="en-US" altLang="ko-KR" sz="11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endParaRPr lang="en-US" altLang="ko-KR" sz="1100" b="1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2-11-1.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아이콘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레이아웃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b="1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그룹핑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위치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2-11-2.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아이콘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</a:t>
            </a:r>
            <a:r>
              <a:rPr lang="ko-KR" altLang="en-US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크기</a:t>
            </a:r>
            <a:endParaRPr lang="en-US" altLang="ko-KR" sz="1100" b="1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2-13.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네비게이션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정보 구성</a:t>
            </a:r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?)</a:t>
            </a:r>
          </a:p>
          <a:p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2-14.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모양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/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심볼 사용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2-15.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메뉴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(pull down, hierarchical, cascading, pop-up, tear-off, toggled, graphic) </a:t>
            </a: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2-16.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커서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2-17.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메시지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/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알림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2-18.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피드백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2-19.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스크롤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크기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위치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2-20.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modal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표시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2-21.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control panel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제공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volume </a:t>
            </a: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2-22.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mouse over –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위치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크기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글자 크기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2-23. </a:t>
            </a:r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Help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endParaRPr lang="ko-KR" altLang="en-US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3</a:t>
            </a:r>
            <a:r>
              <a:rPr lang="en-US" altLang="ko-KR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  <a:r>
              <a:rPr lang="ko-KR" altLang="en-US" sz="1100" b="1" spc="-1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콘트롤</a:t>
            </a:r>
            <a:endParaRPr lang="en-US" altLang="ko-KR" sz="11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3-1. </a:t>
            </a:r>
            <a:r>
              <a:rPr lang="ko-KR" altLang="en-US" sz="1100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음성인식</a:t>
            </a:r>
            <a:r>
              <a:rPr lang="ko-KR" altLang="en-US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endParaRPr lang="en-US" altLang="ko-KR" sz="11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3-2. </a:t>
            </a:r>
            <a:r>
              <a:rPr lang="ko-KR" altLang="en-US" sz="1100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키네틱</a:t>
            </a:r>
            <a:endParaRPr lang="en-US" altLang="ko-KR" sz="1100" spc="-1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lvl="0"/>
            <a:r>
              <a:rPr lang="en-US" altLang="ko-KR" sz="1100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3-3. </a:t>
            </a:r>
            <a:r>
              <a:rPr lang="ko-KR" altLang="en-US" sz="1100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터치패드</a:t>
            </a:r>
            <a:r>
              <a:rPr lang="en-US" altLang="ko-KR" sz="1100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/</a:t>
            </a:r>
            <a:r>
              <a:rPr lang="ko-KR" altLang="en-US" sz="1100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터치스크린</a:t>
            </a:r>
            <a:endParaRPr lang="en-US" altLang="ko-KR" sz="1100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02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570072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사고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회의 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터치패드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터치 스크린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68055"/>
              </p:ext>
            </p:extLst>
          </p:nvPr>
        </p:nvGraphicFramePr>
        <p:xfrm>
          <a:off x="77637" y="1053594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52310"/>
              </p:ext>
            </p:extLst>
          </p:nvPr>
        </p:nvGraphicFramePr>
        <p:xfrm>
          <a:off x="77639" y="2809111"/>
          <a:ext cx="8936965" cy="3368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6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상황에 대한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실시간 정보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유관 정보의 빠른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접근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현장과의 </a:t>
                      </a:r>
                      <a:r>
                        <a:rPr lang="ko-KR" altLang="en-US" sz="700" u="none" strike="noStrike" dirty="0">
                          <a:effectLst/>
                        </a:rPr>
                        <a:t>쉬운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</a:t>
                      </a:r>
                      <a:r>
                        <a:rPr lang="ko-KR" altLang="en-US" sz="700" u="none" strike="noStrike" dirty="0">
                          <a:effectLst/>
                        </a:rPr>
                        <a:t>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</a:t>
                      </a:r>
                      <a:r>
                        <a:rPr lang="en-US" altLang="ko-KR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</a:rPr>
                        <a:t>터치패드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(</a:t>
                      </a:r>
                      <a:r>
                        <a:rPr lang="ko-KR" altLang="en-US" sz="700" dirty="0" smtClean="0"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모션링보다</a:t>
                      </a:r>
                      <a:r>
                        <a:rPr lang="ko-KR" altLang="en-US" sz="700" dirty="0" smtClean="0"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여러종류의</a:t>
                      </a:r>
                      <a:r>
                        <a:rPr lang="ko-KR" altLang="en-US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터치패드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틸팅</a:t>
                      </a:r>
                      <a:r>
                        <a:rPr lang="ko-KR" altLang="en-US" sz="700" dirty="0" smtClean="0">
                          <a:latin typeface="+mn-ea"/>
                        </a:rPr>
                        <a:t> 각도를 조절할 수 있는 것이 좋음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</a:t>
                      </a:r>
                      <a:r>
                        <a:rPr lang="ko-KR" altLang="en-US" sz="700" u="none" strike="noStrike" dirty="0">
                          <a:effectLst/>
                        </a:rPr>
                        <a:t>사고에 대한 알림이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처리 진행 중인 사고에 </a:t>
                      </a:r>
                      <a:r>
                        <a:rPr lang="ko-KR" altLang="en-US" sz="700" u="none" strike="noStrike" dirty="0">
                          <a:effectLst/>
                        </a:rPr>
                        <a:t>대한 현황 및 대응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부서를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대응 관련 주요 지표를 한 눈에 볼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정도나 계속적인 주의를 줘야 하는 정도가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표시되어야 </a:t>
                      </a:r>
                      <a:r>
                        <a:rPr lang="ko-KR" altLang="en-US" sz="700" u="none" strike="noStrike" dirty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필요한 정보나 지표는 바로 검색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담당자가 소리 알림을 알리는 경우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적정 음량으로 제공하도록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지도 위의 정보가 목록이나 표 형식으로도 제공됨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사고로 인해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영향 받을 </a:t>
                      </a:r>
                      <a:r>
                        <a:rPr lang="ko-KR" altLang="en-US" sz="700" u="none" strike="noStrike" dirty="0">
                          <a:effectLst/>
                        </a:rPr>
                        <a:t>수 있는 요소에 대한 정보가 모두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</a:t>
                      </a:r>
                      <a:r>
                        <a:rPr lang="ko-KR" altLang="en-US" sz="700" u="none" strike="noStrike" dirty="0">
                          <a:effectLst/>
                        </a:rPr>
                        <a:t>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있도록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부서의 활동이 종합적으로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나타나야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보고서는 팝업 형식으로 보여짐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보고자료의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기본 화면 배율은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가독성을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고려하여 설정함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종합적인 사고수습 처리 단계와 현재 상황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단계 별 담당자에 대한 정보를 요약적으로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지표나 정책 등에 대한 시민들의 민원이나 반응이 요약되어 보여짐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 통화와 화상통화 아이콘을 차별함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CCTV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목록은 지도 기반으로 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시스템으로 연결되는 직원이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회의중이라는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것을 알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관련없는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정보는 보이지 않음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화상통화 팝업창의 위치는 화면 위의 정보를 최소한으로 가림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</a:t>
                      </a:r>
                      <a:r>
                        <a:rPr lang="ko-KR" altLang="en-US" sz="700" u="none" strike="noStrike" dirty="0">
                          <a:effectLst/>
                        </a:rPr>
                        <a:t>동영상은 별도의 화면 전환 없이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최근 보고 자료는 상단에 위치하여 쉽게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연관 사건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연결하고자 하는 상대방과 화상통화가 가능한 경우에만 화상통화 버튼이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활성화됨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CCTV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 또는 화상통화 시 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화상통화가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스마트폰이나 </a:t>
                      </a:r>
                      <a:r>
                        <a:rPr lang="ko-KR" altLang="en-US" sz="700" dirty="0" err="1" smtClean="0"/>
                        <a:t>태블렛과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터치 </a:t>
                      </a:r>
                      <a:r>
                        <a:rPr lang="ko-KR" altLang="en-US" sz="700" dirty="0" err="1" smtClean="0"/>
                        <a:t>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261"/>
              </p:ext>
            </p:extLst>
          </p:nvPr>
        </p:nvGraphicFramePr>
        <p:xfrm>
          <a:off x="77637" y="2192530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 marL="0" marR="0" indent="0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갑자기 발생한 마포구의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도로함몰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대책을 위한 회의를 소집하여 회의테이블에서 터치스크린을 켠 후 사고모니터링 화면으로 진입하여 지역적 정보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 별 사고 현황 보고자료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 등을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 분위기를 파악하기 위해 시장님은 현장에 파견된 직원과 통화를 하고 현장 근처의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영상과 담당자가 송출하는 실시간 영상을 보며 수습 현황을 파악하였다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연속적으로 일어나는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도로함몰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사태 전반에 대한 수습 진행 정도를 파악하고 담당자와 화상통화를 연결하여 질의를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31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07489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사고 모니터링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213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개인집무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음성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64" y="3197980"/>
          <a:ext cx="8867955" cy="3540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5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8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5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첫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6527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</a:t>
                      </a:r>
                      <a:r>
                        <a:rPr lang="ko-KR" altLang="en-US" sz="700" u="none" strike="noStrike" dirty="0">
                          <a:effectLst/>
                        </a:rPr>
                        <a:t>상황에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대한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실시간 정보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유관 정보의 빠른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접근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현장과의 </a:t>
                      </a:r>
                      <a:r>
                        <a:rPr lang="ko-KR" altLang="en-US" sz="700" u="none" strike="noStrike" dirty="0">
                          <a:effectLst/>
                        </a:rPr>
                        <a:t>쉬운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</a:t>
                      </a:r>
                      <a:r>
                        <a:rPr lang="ko-KR" altLang="en-US" sz="700" u="none" strike="noStrike" dirty="0">
                          <a:effectLst/>
                        </a:rPr>
                        <a:t>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집무책상</a:t>
                      </a:r>
                      <a:r>
                        <a:rPr lang="ko-KR" altLang="en-US" sz="700" dirty="0" smtClean="0"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 smtClean="0"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태블렛이</a:t>
                      </a:r>
                      <a:r>
                        <a:rPr lang="ko-KR" altLang="en-US" sz="700" dirty="0" smtClean="0">
                          <a:latin typeface="+mn-ea"/>
                        </a:rPr>
                        <a:t> 음성인식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주요 사건 발생 시 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</a:b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즉시 알 수 있는 위치에 두도록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시장 책상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회의 책상에서 모두 보이는 위치 및 디스플레이여야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서울의 </a:t>
                      </a:r>
                      <a:r>
                        <a:rPr lang="ko-KR" altLang="en-US" sz="700" u="none" strike="noStrike" dirty="0">
                          <a:effectLst/>
                        </a:rPr>
                        <a:t>구와 동이 나오는 정도로 서울시의 지도가 한번에 보여지고 옆에 </a:t>
                      </a:r>
                      <a:r>
                        <a:rPr lang="en-US" altLang="ko-KR" sz="700" u="none" strike="noStrike" dirty="0">
                          <a:effectLst/>
                        </a:rPr>
                        <a:t>2~3</a:t>
                      </a:r>
                      <a:r>
                        <a:rPr lang="ko-KR" altLang="en-US" sz="700" u="none" strike="noStrike" dirty="0">
                          <a:effectLst/>
                        </a:rPr>
                        <a:t>개의 세부 지표가 보여질 수 있는 화면 크기와 해상도여야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 smtClean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처리 진행 중인 사고에 </a:t>
                      </a:r>
                      <a:r>
                        <a:rPr lang="ko-KR" altLang="en-US" sz="700" u="none" strike="noStrike" dirty="0">
                          <a:effectLst/>
                        </a:rPr>
                        <a:t>대한 현황 및 대응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부서를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대응 관련 주요 지표를 한 눈에 볼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카테고리 별로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예방훈련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현황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대응 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부서를 요약 표시해야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정도나 계속적인 주의를 줘야 하는 정도가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표시되어야 </a:t>
                      </a:r>
                      <a:r>
                        <a:rPr lang="ko-KR" altLang="en-US" sz="700" u="none" strike="noStrike" dirty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파악이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가능해야함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필요한 정보나 지표는 바로 검색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지도 위의 정보가 목록이나 표 형식으로도 제공됨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여론 정보가 제공되는 경우 워드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클라우드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형식으로 요약하여 보여줌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사고로 인해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영향 받을 </a:t>
                      </a:r>
                      <a:r>
                        <a:rPr lang="ko-KR" altLang="en-US" sz="700" u="none" strike="noStrike" dirty="0">
                          <a:effectLst/>
                        </a:rPr>
                        <a:t>수 있는 요소에 대한 정보가 모두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</a:t>
                      </a:r>
                      <a:r>
                        <a:rPr lang="ko-KR" altLang="en-US" sz="700" u="none" strike="noStrike" dirty="0">
                          <a:effectLst/>
                        </a:rPr>
                        <a:t>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있도록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사진이나 동영상으로 현장을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부서의 활동이 종합적으로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나타나야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보고서는 팝업 형식으로 보여짐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보고자료의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기본 화면 배율은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가독성을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고려하여 설정함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예방활동 계획과 현재 상황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담당자에 대한 정보를 요약적으로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사건사고에 대한 시민들의 민원이나 반응이 요약되어 보여짐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 통화와 화상통화 아이콘을 차별함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시스템으로 연결되는 직원이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시장님이라는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것을 알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없는 정보는 보이지 않음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화상통화 팝업창의 위치는 화면 위의 정보를 최소한으로 가림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</a:t>
                      </a:r>
                      <a:r>
                        <a:rPr lang="ko-KR" altLang="en-US" sz="700" u="none" strike="noStrike" dirty="0">
                          <a:effectLst/>
                        </a:rPr>
                        <a:t>동영상은 별도의 화면 전환 없이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최근 보고 자료는 상단에 위치하여 쉽게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연관 사건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화면에 나오는 지표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</a:t>
                      </a: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활성화됨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화상통화 시 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화상통화가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 등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.”)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8449"/>
              </p:ext>
            </p:extLst>
          </p:nvPr>
        </p:nvGraphicFramePr>
        <p:xfrm>
          <a:off x="77637" y="1053594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05742"/>
              </p:ext>
            </p:extLst>
          </p:nvPr>
        </p:nvGraphicFramePr>
        <p:xfrm>
          <a:off x="77637" y="2192530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집무실에서 일을 보던 중 서울시의 현재 상황 파악을 위해 태블릿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켜고 음성인식 버튼을 누르고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사고모니터링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말하여 디지털시민시장실의 사고모니터링 화면을 켠 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사건사고 대응 관련 지표 및 예방 활동 목록을 펼쳤다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중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얼마 전에 시행하였던 지진 재난시민대피 훈련이 잘 이루어졌는지 확인하기 위해 해당 보고 자료와 관련 지표를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자료를 확인하던 중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몇 가지 질의를 위해 보고서 작성자와 화상통화를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54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347857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사고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213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개인집무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213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모션링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4"/>
          <a:ext cx="8867953" cy="2206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5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서울의 현재 상황을 훑어보기 위해 집무실 테이블 위에 있는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타블렛을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보았다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첫 화면에는 지도 위에  사건사고 발생 지역이 표시가 되고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특정 사고에 대한 상세 내용보다는 전반적인 상황을 훑어보기 위해 터치패드로 하단의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사고모니터링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화면의 좌측에는 지도 아래에 현재 발생한 사건사고 목록이 표 형식으로 나열되었다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지도에는 사건사고가 발생한 지역에 동그라미 표시로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알람이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되어있었고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동그라미의 색을 통해 사건의 중요도를 한 눈에 볼 수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좌측 하단의 사건사고 목록에는 현재 발생한 사건 사고 중 피해규모가 큰 것들이 상단에 우선적으로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화면의 중앙에는 서울시가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사건사고에 대응하는 평균 시간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월별 구조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구급활동 건수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에 대한 지표가 보여졌고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우측에는 최근에 일어났던 사건 사고들이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어떤 것들은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해결중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어떤 것들은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 부서와 담당자의 연락처가 함께 표시되어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해당 목록에 특이점이 없는 것을 확인하고 나서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좌측에 나타난 사건사고 목록 표의 상단에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사건사고 예방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버튼을 발견하고 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사건사고 예방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표의 내용이 사건사고를 예방하기 위한 훈련 및 시설관리에 관한 것으로 바뀌었다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목록의 상단에는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"2016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재난위험시설물 안전점검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가을철 산악사고 대응 안전시설 및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위약지역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자체점검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등으로 최근 활동중인 것이 보여졌고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동시에 화면의 중앙에는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상황전파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시민들에게 경보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알람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예방 교육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대응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훈련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복구 지원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 사건사고 예방에 대한 전반적인 지표가 나타났다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더 큰 화면에서 지표들을 훑어보기 위해 회의 테이블로 이동하여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전원을 켰다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현재 어떤 사안들이 진행중인지를 보기 위해 목록 하단의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서울시에서 추진중인 사건사고 예방 목록이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자연 재난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사회 재난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생활 안전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 재난 유형 별로 구분되어 펼쳐졌다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그 중에서 얼마 전 시행하였던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지진재난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시민대피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훈련이 잘 되었는지 궁금하여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지진대피모의 훈련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화면의 중앙에 관련 보고 자료가 보여졌고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중앙 하단에는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지진취약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시설물 관리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소방용수시설 점검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 지진 예방에 관련된 다른 지표 목록이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직원 보고 자료에는 담당자가 간략하게 보고한 내용과 함께 훈련 당시의 사진이 첨부되어 있었고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통계 지표는 모의훈련이 실시된 장소와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모의훈련에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참여한 인원이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보고자료를 읽다가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현장 반응이 어떤지 궁금하여 하단의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화상통화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직원에게 화상으로 몇 가지 질문을 한 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통화를 종료하였다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7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모션링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302227"/>
          <a:ext cx="8867955" cy="3496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7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6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4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674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</a:t>
                      </a:r>
                      <a:r>
                        <a:rPr lang="ko-KR" altLang="en-US" sz="700" u="none" strike="noStrike" dirty="0">
                          <a:effectLst/>
                        </a:rPr>
                        <a:t>상황에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대한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실시간 정보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유관 정보의 빠른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접근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현장과의 </a:t>
                      </a:r>
                      <a:r>
                        <a:rPr lang="ko-KR" altLang="en-US" sz="700" u="none" strike="noStrike" dirty="0">
                          <a:effectLst/>
                        </a:rPr>
                        <a:t>쉬운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</a:t>
                      </a:r>
                      <a:r>
                        <a:rPr lang="ko-KR" altLang="en-US" sz="700" u="none" strike="noStrike" dirty="0">
                          <a:effectLst/>
                        </a:rPr>
                        <a:t>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집무책상</a:t>
                      </a:r>
                      <a:r>
                        <a:rPr lang="ko-KR" altLang="en-US" sz="700" dirty="0" smtClean="0"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 smtClean="0"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주요 사건 발생 시 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</a:b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즉시 알 수 있는 위치에 두도록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시장 책상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회의 책상에서 모두 보이는 위치 및 디스플레이여야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서울의 </a:t>
                      </a:r>
                      <a:r>
                        <a:rPr lang="ko-KR" altLang="en-US" sz="700" u="none" strike="noStrike" dirty="0">
                          <a:effectLst/>
                        </a:rPr>
                        <a:t>구와 동이 나오는 정도로 서울시의 지도가 한번에 보여지고 옆에 </a:t>
                      </a:r>
                      <a:r>
                        <a:rPr lang="en-US" altLang="ko-KR" sz="700" u="none" strike="noStrike" dirty="0">
                          <a:effectLst/>
                        </a:rPr>
                        <a:t>2~3</a:t>
                      </a:r>
                      <a:r>
                        <a:rPr lang="ko-KR" altLang="en-US" sz="700" u="none" strike="noStrike" dirty="0">
                          <a:effectLst/>
                        </a:rPr>
                        <a:t>개의 세부 지표가 보여질 수 있는 화면 크기와 해상도여야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 smtClean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처리 진행 중인 사고에 </a:t>
                      </a:r>
                      <a:r>
                        <a:rPr lang="ko-KR" altLang="en-US" sz="700" u="none" strike="noStrike" dirty="0">
                          <a:effectLst/>
                        </a:rPr>
                        <a:t>대한 현황 및 대응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부서를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대응 관련 주요 지표를 한 눈에 볼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카테고리 별로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예방훈련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현황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대응 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부서를 요약 표시해야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정도나 계속적인 주의를 줘야 하는 정도가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표시되어야 </a:t>
                      </a:r>
                      <a:r>
                        <a:rPr lang="ko-KR" altLang="en-US" sz="700" u="none" strike="noStrike" dirty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파악이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가능해야함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필요한 정보나 지표는 바로 검색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지도 위의 정보가 목록이나 표 형식으로도 제공됨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여론 정보가 제공되는 경우 워드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클라우드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형식으로 요약하여 보여줌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사고로 인해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영향 받을 </a:t>
                      </a:r>
                      <a:r>
                        <a:rPr lang="ko-KR" altLang="en-US" sz="700" u="none" strike="noStrike" dirty="0">
                          <a:effectLst/>
                        </a:rPr>
                        <a:t>수 있는 요소에 대한 정보가 모두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</a:t>
                      </a:r>
                      <a:r>
                        <a:rPr lang="ko-KR" altLang="en-US" sz="700" u="none" strike="noStrike" dirty="0">
                          <a:effectLst/>
                        </a:rPr>
                        <a:t>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있도록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사진이나 동영상으로 현장을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부서의 활동이 종합적으로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나타나야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보고서는 팝업 형식으로 보여짐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보고자료의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기본 화면 배율은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가독성을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고려하여 설정함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예방활동 계획과 현재 상황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담당자에 대한 정보를 요약적으로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사건사고에 대한 시민들의 민원이나 반응이 요약되어 보여짐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 통화와 화상통화 아이콘을 차별함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시스템으로 연결되는 직원이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시장님이라는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것을 알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없는 정보는 보이지 않음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화상통화 팝업창의 위치는 화면 위의 정보를 최소한으로 가림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</a:t>
                      </a:r>
                      <a:r>
                        <a:rPr lang="ko-KR" altLang="en-US" sz="700" u="none" strike="noStrike" dirty="0">
                          <a:effectLst/>
                        </a:rPr>
                        <a:t>동영상은 별도의 화면 전환 없이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최근 보고 자료는 상단에 위치하여 쉽게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연관 사건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화면에 나오는 지표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</a:t>
                      </a: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활성화됨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화상통화 시 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화상통화가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59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24664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사고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213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개인집무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터치패드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터치 스크린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64" y="3205604"/>
          <a:ext cx="8867955" cy="3582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77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</a:t>
                      </a:r>
                      <a:r>
                        <a:rPr lang="ko-KR" altLang="en-US" sz="700" u="none" strike="noStrike" dirty="0">
                          <a:effectLst/>
                        </a:rPr>
                        <a:t>상황에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대한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실시간 정보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유관 정보의 빠른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접근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현장과의 </a:t>
                      </a:r>
                      <a:r>
                        <a:rPr lang="ko-KR" altLang="en-US" sz="700" u="none" strike="noStrike" dirty="0">
                          <a:effectLst/>
                        </a:rPr>
                        <a:t>쉬운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</a:t>
                      </a:r>
                      <a:r>
                        <a:rPr lang="ko-KR" altLang="en-US" sz="700" u="none" strike="noStrike" dirty="0">
                          <a:effectLst/>
                        </a:rPr>
                        <a:t>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집무책상</a:t>
                      </a:r>
                      <a:r>
                        <a:rPr lang="ko-KR" altLang="en-US" sz="700" dirty="0" smtClean="0"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 smtClean="0"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태블렛이</a:t>
                      </a:r>
                      <a:r>
                        <a:rPr lang="ko-KR" altLang="en-US" sz="700" dirty="0" smtClean="0">
                          <a:latin typeface="+mn-ea"/>
                        </a:rPr>
                        <a:t> 음성인식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주요 사건 발생 시 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</a:b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즉시 알 수 있는 위치에 두도록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시장 책상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회의 책상에서 모두 보이는 위치 및 디스플레이여야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서울의 </a:t>
                      </a:r>
                      <a:r>
                        <a:rPr lang="ko-KR" altLang="en-US" sz="700" u="none" strike="noStrike" dirty="0">
                          <a:effectLst/>
                        </a:rPr>
                        <a:t>구와 동이 나오는 정도로 서울시의 지도가 한번에 보여지고 옆에 </a:t>
                      </a:r>
                      <a:r>
                        <a:rPr lang="en-US" altLang="ko-KR" sz="700" u="none" strike="noStrike" dirty="0">
                          <a:effectLst/>
                        </a:rPr>
                        <a:t>2~3</a:t>
                      </a:r>
                      <a:r>
                        <a:rPr lang="ko-KR" altLang="en-US" sz="700" u="none" strike="noStrike" dirty="0">
                          <a:effectLst/>
                        </a:rPr>
                        <a:t>개의 세부 지표가 보여질 수 있는 화면 크기와 해상도여야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 smtClean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처리 진행 중인 사고에 </a:t>
                      </a:r>
                      <a:r>
                        <a:rPr lang="ko-KR" altLang="en-US" sz="700" u="none" strike="noStrike" dirty="0">
                          <a:effectLst/>
                        </a:rPr>
                        <a:t>대한 현황 및 대응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부서를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대응 관련 주요 지표를 한 눈에 볼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카테고리 별로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예방훈련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현황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대응 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부서를 요약 표시해야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정도나 계속적인 주의를 줘야 하는 정도가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표시되어야 </a:t>
                      </a:r>
                      <a:r>
                        <a:rPr lang="ko-KR" altLang="en-US" sz="700" u="none" strike="noStrike" dirty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파악이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가능해야함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필요한 정보나 지표는 바로 검색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지도 위의 정보가 목록이나 표 형식으로도 제공됨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여론 정보가 제공되는 경우 워드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클라우드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형식으로 요약하여 보여줌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사고로 인해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영향 받을 </a:t>
                      </a:r>
                      <a:r>
                        <a:rPr lang="ko-KR" altLang="en-US" sz="700" u="none" strike="noStrike" dirty="0">
                          <a:effectLst/>
                        </a:rPr>
                        <a:t>수 있는 요소에 대한 정보가 모두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</a:t>
                      </a:r>
                      <a:r>
                        <a:rPr lang="ko-KR" altLang="en-US" sz="700" u="none" strike="noStrike" dirty="0">
                          <a:effectLst/>
                        </a:rPr>
                        <a:t>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있도록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사진이나 동영상으로 현장을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부서의 활동이 종합적으로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나타나야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보고서는 팝업 형식으로 보여짐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보고자료의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기본 화면 배율은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가독성을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고려하여 설정함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예방활동 계획과 현재 상황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담당자에 대한 정보를 요약적으로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사건사고에 대한 시민들의 민원이나 반응이 요약되어 보여짐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 통화와 화상통화 아이콘을 차별함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시스템으로 연결되는 직원이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시장님이라는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것을 알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없는 정보는 보이지 않음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화상통화 팝업창의 위치는 화면 위의 정보를 최소한으로 가림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</a:t>
                      </a:r>
                      <a:r>
                        <a:rPr lang="ko-KR" altLang="en-US" sz="700" u="none" strike="noStrike" dirty="0">
                          <a:effectLst/>
                        </a:rPr>
                        <a:t>동영상은 별도의 화면 전환 없이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최근 보고 자료는 상단에 위치하여 쉽게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연관 사건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화면에 나오는 지표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</a:t>
                      </a: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활성화됨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화상통화 시 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화상통화가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스마트폰이나 </a:t>
                      </a:r>
                      <a:r>
                        <a:rPr lang="ko-KR" altLang="en-US" sz="700" dirty="0" err="1" smtClean="0"/>
                        <a:t>태블렛과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</a:t>
                      </a:r>
                      <a:r>
                        <a:rPr lang="ko-KR" altLang="en-US" sz="700" dirty="0" err="1" smtClean="0"/>
                        <a:t>터치제스쳐를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4250"/>
              </p:ext>
            </p:extLst>
          </p:nvPr>
        </p:nvGraphicFramePr>
        <p:xfrm>
          <a:off x="77637" y="1053594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61137"/>
              </p:ext>
            </p:extLst>
          </p:nvPr>
        </p:nvGraphicFramePr>
        <p:xfrm>
          <a:off x="77637" y="2192530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집무실에서 일을 보던 중 서울시의 현재 상황 파악을 위해 태블릿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켜고 디지털 시민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시장실의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사고모니터링 화면을 켠 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사건사고 대응 관련 지표 및 예방 활동 목록을 펼쳤다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중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얼마 전에 시행하였던 지진 재난시민대피 훈련이 잘 이루어졌는지 확인하기 위해 해당 보고 자료와 관련 지표를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자료를 확인하던 중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몇 가지 질의를 위해 보고서 작성자와 화상통화를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225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169924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사고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외빈 응대 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음성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702712"/>
          <a:ext cx="8867955" cy="3155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607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상황에 대한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실시간 정보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유관 정보의 빠른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접근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현장과의 </a:t>
                      </a:r>
                      <a:r>
                        <a:rPr lang="ko-KR" altLang="en-US" sz="700" u="none" strike="noStrike" dirty="0">
                          <a:effectLst/>
                        </a:rPr>
                        <a:t>쉬운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</a:t>
                      </a:r>
                      <a:r>
                        <a:rPr lang="ko-KR" altLang="en-US" sz="700" u="none" strike="noStrike" dirty="0">
                          <a:effectLst/>
                        </a:rPr>
                        <a:t>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음성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사고에 대한 알림과 중요도가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서울시의 사건사고 예방활동에 대한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요약적인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정보가 표시되어야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사고처리 완료 현황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을 지도 기반으로 볼 수 있음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지도 위의 사건사고 현황은 색으로 사건 규모를 표시함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그래프는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파악이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가능해야함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다양한 사고에 대한 현황 및 대응 정도를 요약 표시 해야함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사고 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처리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사건사고와 관련된 사고의 발생 지역이 표시됨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주요 사고 대응 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과거에 일어났던 특정 사건사고를 검색할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예방 정책에 따라 활동이 구분되어야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있도록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사건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사고로 인해 영향 받을 수 있는 요소에 대한 정보가 모두 나타나야 함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사고 관련 주요 지표를 한 눈에 볼 수 있음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사고 처리 절차와 현재 진행 정도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단계별 담당자에 대한 정보를 요약적으로 보여줌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여론 동향을 요약하여 보여줌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사건사고 원인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또는 추정되는 원인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에 대한 정보를 보여줌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  <a:defRPr/>
                      </a:pP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시스템으로 연결되는 직원들이 외빈 응대 중이라는 것을 알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</a:t>
                      </a:r>
                      <a:r>
                        <a:rPr lang="ko-KR" altLang="en-US" sz="700" u="none" strike="noStrike" dirty="0">
                          <a:effectLst/>
                        </a:rPr>
                        <a:t>동영상은 별도의 화면 전환 없이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baseline="0" dirty="0" smtClean="0">
                          <a:effectLst/>
                        </a:rPr>
                        <a:t>화상통화가 가능하다는 것을 직관적으로 알리는 아이콘을 사용함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연관된 사건사고 정보는 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사건사고 정보는 카테고리 별로 분류하여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24891"/>
              </p:ext>
            </p:extLst>
          </p:nvPr>
        </p:nvGraphicFramePr>
        <p:xfrm>
          <a:off x="77637" y="1053594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44338"/>
              </p:ext>
            </p:extLst>
          </p:nvPr>
        </p:nvGraphicFramePr>
        <p:xfrm>
          <a:off x="77637" y="2192530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서울시의 선진적인 시스템을 견학하러 방문한 타 시도 지역 외부 손님들에게 서울시의 재난대응 시스템을 소개하기 위해 음성인식 버튼을 누르고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사고모니터링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말하자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메뉴를 터치하고 사고모니터링 화면으로 진입하여 서울시 전역의 지도를 보여주며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지도위에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깜빡이는 가상의 사고현장을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관제하고 현장 담당자를 연결하여 실시간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영상송출을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통해 현장 상황을 둘러볼 수 있게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화면 중앙에 배치된 시간대별 재난대응현황과 현장사진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주변지역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정보를 소개하고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통한 여론동향을 설명하였다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214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442883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사고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외빈 응대 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213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모션링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3"/>
          <a:ext cx="8867953" cy="2916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61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외부 인사들이 시청에 실시간 모니터링 시스템 견학을 하기 위해 방문을 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사건 모니터링 시스템에 대해 설명을 하기 위해 화면 옆에 서서 첫 화면의 지도 위에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사건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표시가 되어있는 지역을 보고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일주일 전에 발생했던 영등포구의 사건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사고를 보기로 결정하였다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전원을 켜고 영등포구 위의 동그라미를 선택하였다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영등포구 지역이 확대되면서 더 자세한 위치와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ㅇㅇ건물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화재 사고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(2016.10.05)"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에 대한 개요가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현재 사고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수습상황을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보여주기 위해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ㅇㅇ건물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화재사고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제목을 클릭하여 사고 모니터링 상세 화면을 열었다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좌측에는 영등포구 지도 위에 현장의 위치와 함께 사고 개요가 보여졌고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중앙에는 시간대 별로 보고 메시지 목록과 사건해결의 정도가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우측에는 여론동향이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보고 메시지 중 가장 최근 메시지를 선택하였다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해당 메시지에는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사건현장이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거의 마무리되었다는 내용과 함께 진척된 상황에 대한 사진이 포함되어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메시지의 가장 하단에는 현장에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파견되어있는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직원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의 연락처와 전화 표시가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외빈들에게 이 시스템을 사용하여 전화도 걸 수 있다고 설명을 한 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실시간 영상을 보여주기 위해 좌측 지도 위의 동그라미를 선택하여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화면의 좌측에 있던 지도 사고 지역 표시 지역으로부터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팝업창이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떠서 가장 가까이 있는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에서 찍히는 화면들이 실시간으로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중앙에 보이는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화면의 좌측 상단에는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"1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이라고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라벨링이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되어있었고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밑에는 그 다음으로 가까이 있는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의 목록이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"2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3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등으로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라벨링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되어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외빈들은 다른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 보여질 수 있는지 궁금하여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받아 하단에 띄워진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번 카메라를 선택하였다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번 화면이 하단의 목록으로 사라졌으며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중앙에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번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화면이 띄워졌다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그런데 그때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CCTV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에 보수공사를 하고 있는 작업자가 안전모를 쓰지 않고 작업을 하는 모습이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방금 전에 보았던 보고 메시지의 하단에 있던 전화번호 아이콘을 눌러 현장에 나가있는 직원에게 전화를 걸어 안전모에 대해 다시 주의를 줄 것을 지시하였다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곧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에 해당 작업자가 안전모를 쓰고 다시 작업을 하는 것이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외빈 중 한 명에게 시스템을 활용해보도록 권유하였다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외빈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는 하단의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버튼을 눌러 첫 화면을 본 뒤에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 위에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사건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표시가 강서구에 두 건이 있는 것을 보고 강서구 위의 동그라미 표시를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지도가 확대되면서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관광버스 교통사고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(2016.10.10)"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김포공항역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스크린도어 사고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(2016.10.19)"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사건에 대한 제목과 개요가 짤막하게 나타났다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B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김포공항역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스크린도어 사고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라는 제목을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좌측에는 사건 현장의 위치와 함께 자세한 사건 내용이 보여졌고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중앙에는 담당 부서의 직원들이 짤막하게 해결되고있는 현황에 대해 올린 보고가 시간대별로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우측에는 여론 동향이 워드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형식으로 보여졌고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 아래에 최근 몇개 기사의 헤드라인이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사건 현장을 보여주고자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 위의 김포공항역에 있는 동그라미를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사고가 난 곳으로부터 가장 가까운 곳에 있는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가 중앙에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 다음으로 가까운 위치에 있는 것들은 하단에 목록으로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사고 현장에는 시민들의 출입 통제를 알리는 바리케이드가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쳐져있고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 옆 승강장에서는 시민들이 지하철을 기다리면서 왕래하는 모습이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7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모니터링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외빈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모션링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40" y="3979634"/>
          <a:ext cx="8867952" cy="283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1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607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상황에 대한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실시간 정보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유관 정보의 빠른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접근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현장과의 </a:t>
                      </a:r>
                      <a:r>
                        <a:rPr lang="ko-KR" altLang="en-US" sz="700" u="none" strike="noStrike" dirty="0">
                          <a:effectLst/>
                        </a:rPr>
                        <a:t>쉬운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</a:t>
                      </a:r>
                      <a:r>
                        <a:rPr lang="ko-KR" altLang="en-US" sz="700" u="none" strike="noStrike" dirty="0">
                          <a:effectLst/>
                        </a:rPr>
                        <a:t>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사고에 대한 알림과 중요도가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서울시의 사건사고 예방활동에 대한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요약적인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정보가 표시되어야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사고처리 완료 현황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을 지도 기반으로 볼 수 있음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지도 위의 사건사고 현황은 색으로 사건 규모를 표시함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그래프는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파악이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가능해야함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다양한 사고에 대한 현황 및 대응 정도를 요약 표시 해야함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사고 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처리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사건사고와 관련된 사고의 발생 지역이 표시됨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주요 사고 대응 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과거에 일어났던 특정 사건사고를 검색할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예방 정책에 따라 활동이 구분되어야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있도록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사건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사고로 인해 영향 받을 수 있는 요소에 대한 정보가 모두 나타나야 함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사고 관련 주요 지표를 한 눈에 볼 수 있음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사고 처리 절차와 현재 진행 정도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단계별 담당자에 대한 정보를 요약적으로 보여줌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여론 동향을 요약하여 보여줌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사건사고 원인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또는 추정되는 원인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에 대한 정보를 보여줌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  <a:defRPr/>
                      </a:pP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시스템으로 연결되는 직원들이 외빈 응대 중이라는 것을 알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</a:t>
                      </a:r>
                      <a:r>
                        <a:rPr lang="ko-KR" altLang="en-US" sz="700" u="none" strike="noStrike" dirty="0">
                          <a:effectLst/>
                        </a:rPr>
                        <a:t>동영상은 별도의 화면 전환 없이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baseline="0" dirty="0" smtClean="0">
                          <a:effectLst/>
                        </a:rPr>
                        <a:t>화상통화가 가능하다는 것을 직관적으로 알리는 아이콘을 사용함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연관된 사건사고 정보는 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사건사고 정보는 카테고리 별로 분류하여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976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341672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사고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/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외빈 응대 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터치패드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터치 스크린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617469"/>
          <a:ext cx="8936965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0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9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607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상황에 대한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실시간 정보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</a:t>
                      </a:r>
                      <a:r>
                        <a:rPr lang="ko-KR" altLang="en-US" sz="700" u="none" strike="noStrike" dirty="0">
                          <a:effectLst/>
                        </a:rPr>
                        <a:t>유관 정보의 빠른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접근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현장과의 </a:t>
                      </a:r>
                      <a:r>
                        <a:rPr lang="ko-KR" altLang="en-US" sz="700" u="none" strike="noStrike" dirty="0">
                          <a:effectLst/>
                        </a:rPr>
                        <a:t>쉬운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</a:t>
                      </a:r>
                      <a:r>
                        <a:rPr lang="ko-KR" altLang="en-US" sz="700" u="none" strike="noStrike" dirty="0">
                          <a:effectLst/>
                        </a:rPr>
                        <a:t>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터치패드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터치스크린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사고에 대한 알림과 중요도가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서울시의 사건사고 예방활동에 대한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요약적인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정보가 표시되어야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사고처리 완료 현황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을 지도 기반으로 볼 수 있음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지도 위의 사건사고 현황은 색으로 사건 규모를 표시함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그래프는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파악이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가능해야함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현재 다양한 사고에 대한 현황 및 대응 정도를 요약 표시 해야함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사고 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처리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사건사고와 관련된 사고의 발생 지역이 표시됨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주요 사고 대응 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과거에 일어났던 특정 사건사고를 검색할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사건사고 예방 정책에 따라 활동이 구분되어야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있도록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사건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사고로 인해 영향 받을 수 있는 요소에 대한 정보가 모두 나타나야 함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사고 관련 주요 지표를 한 눈에 볼 수 있음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사고 처리 절차와 현재 진행 정도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단계별 담당자에 대한 정보를 요약적으로 보여줌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</a:rPr>
                        <a:t>여론 동향을 요약하여 보여줌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사건사고 원인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또는 추정되는 원인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에 대한 정보를 보여줌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  <a:defRPr/>
                      </a:pP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defTabSz="914400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시스템으로 연결되는 직원들이 외빈 응대 중이라는 것을 알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</a:t>
                      </a:r>
                      <a:r>
                        <a:rPr lang="ko-KR" altLang="en-US" sz="700" u="none" strike="noStrike" dirty="0">
                          <a:effectLst/>
                        </a:rPr>
                        <a:t>동영상은 별도의 화면 전환 없이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baseline="0" dirty="0" smtClean="0">
                          <a:effectLst/>
                        </a:rPr>
                        <a:t>화상통화가 가능하다는 것을 직관적으로 알리는 아이콘을 사용함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연관된 사건사고 정보는 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사건사고 정보는 카테고리 별로 분류하여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스마트폰이나 </a:t>
                      </a:r>
                      <a:r>
                        <a:rPr lang="ko-KR" altLang="en-US" sz="700" dirty="0" err="1" smtClean="0"/>
                        <a:t>태블렛과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방식 등을 활용하여 컨트롤을 할 수 있음</a:t>
                      </a:r>
                      <a:r>
                        <a:rPr lang="en-US" altLang="ko-KR" sz="700" dirty="0" smtClean="0"/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</a:t>
                      </a:r>
                      <a:r>
                        <a:rPr lang="ko-KR" altLang="en-US" sz="700" dirty="0" err="1" smtClean="0"/>
                        <a:t>터치제스쳐를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26630"/>
              </p:ext>
            </p:extLst>
          </p:nvPr>
        </p:nvGraphicFramePr>
        <p:xfrm>
          <a:off x="77637" y="1053594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5249"/>
              </p:ext>
            </p:extLst>
          </p:nvPr>
        </p:nvGraphicFramePr>
        <p:xfrm>
          <a:off x="77637" y="2192530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서울시의 선진적인 시스템을 견학하러 방문한 타 시도 지역 외부 손님들에게 서울시의 재난대응 시스템을 소개하기 위해 대형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멀티스크린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앞에서 실시간도시현황점검 메뉴를 터치하고 사고모니터링 화면으로 진입하여 서울시 전역의 지도를 보여주며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지도위에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깜빡이는 가상의 사고현장을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관제하고 현장 담당자를 연결하여 실시간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영상송출을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통해 현장 상황을 둘러볼 수 있게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화면 중앙에 배치된 시간대별 재난대응현황과 현장사진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주변지역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정보를 소개하고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통한 여론동향을 설명하였다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74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518" y="473422"/>
            <a:ext cx="3009157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도로교통상황 모니터링</a:t>
            </a:r>
            <a:endParaRPr lang="ko-KR" altLang="en-US" sz="2138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8917" y="1260423"/>
            <a:ext cx="8734429" cy="48807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97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3217360" y="965850"/>
            <a:ext cx="2896740" cy="294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도시현황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도로교통상황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329931" y="4086514"/>
            <a:ext cx="12826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돌발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통제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35105" y="4086515"/>
            <a:ext cx="1325545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도로교통 문제발생</a:t>
            </a:r>
            <a:endParaRPr lang="ko-KR" altLang="en-US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47167" y="4086514"/>
            <a:ext cx="1302760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사고 정보 파악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69109" y="4086514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정보조회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35105" y="2905979"/>
            <a:ext cx="1325545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도로교통 상황탐색</a:t>
            </a:r>
            <a:endParaRPr lang="ko-KR" altLang="en-US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47167" y="2905976"/>
            <a:ext cx="1302760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세부 지역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41" dirty="0">
                <a:solidFill>
                  <a:schemeClr val="tx1"/>
                </a:solidFill>
                <a:latin typeface="+mn-ea"/>
              </a:rPr>
            </a:b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교통 상황 파악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29932" y="2905976"/>
            <a:ext cx="128262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교통수단 별 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41" dirty="0">
                <a:solidFill>
                  <a:schemeClr val="tx1"/>
                </a:solidFill>
                <a:latin typeface="+mn-ea"/>
              </a:rPr>
            </a:b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교통 상황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70102" y="2905976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교통수단별 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41" dirty="0">
                <a:solidFill>
                  <a:schemeClr val="tx1"/>
                </a:solidFill>
                <a:latin typeface="+mn-ea"/>
              </a:rPr>
            </a:b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위치정보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직선 화살표 연결선 83"/>
          <p:cNvCxnSpPr>
            <a:stCxn id="80" idx="3"/>
            <a:endCxn id="81" idx="1"/>
          </p:cNvCxnSpPr>
          <p:nvPr/>
        </p:nvCxnSpPr>
        <p:spPr>
          <a:xfrm flipV="1">
            <a:off x="1660649" y="3144276"/>
            <a:ext cx="186518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1" idx="3"/>
            <a:endCxn id="82" idx="1"/>
          </p:cNvCxnSpPr>
          <p:nvPr/>
        </p:nvCxnSpPr>
        <p:spPr>
          <a:xfrm>
            <a:off x="3149926" y="3144276"/>
            <a:ext cx="180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2" idx="3"/>
            <a:endCxn id="83" idx="1"/>
          </p:cNvCxnSpPr>
          <p:nvPr/>
        </p:nvCxnSpPr>
        <p:spPr>
          <a:xfrm>
            <a:off x="4612555" y="3144276"/>
            <a:ext cx="257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4" idx="3"/>
            <a:endCxn id="75" idx="1"/>
          </p:cNvCxnSpPr>
          <p:nvPr/>
        </p:nvCxnSpPr>
        <p:spPr>
          <a:xfrm flipV="1">
            <a:off x="1660649" y="4324814"/>
            <a:ext cx="18651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5" idx="3"/>
            <a:endCxn id="68" idx="1"/>
          </p:cNvCxnSpPr>
          <p:nvPr/>
        </p:nvCxnSpPr>
        <p:spPr>
          <a:xfrm>
            <a:off x="3149927" y="4324813"/>
            <a:ext cx="180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68" idx="3"/>
            <a:endCxn id="76" idx="1"/>
          </p:cNvCxnSpPr>
          <p:nvPr/>
        </p:nvCxnSpPr>
        <p:spPr>
          <a:xfrm>
            <a:off x="4612556" y="4324813"/>
            <a:ext cx="2565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467422" y="3144709"/>
            <a:ext cx="231277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CCTV 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영상 확인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꺾인 연결선 94"/>
          <p:cNvCxnSpPr>
            <a:stCxn id="76" idx="3"/>
            <a:endCxn id="91" idx="1"/>
          </p:cNvCxnSpPr>
          <p:nvPr/>
        </p:nvCxnSpPr>
        <p:spPr>
          <a:xfrm flipV="1">
            <a:off x="6117433" y="3383009"/>
            <a:ext cx="349989" cy="94180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3" idx="3"/>
            <a:endCxn id="91" idx="1"/>
          </p:cNvCxnSpPr>
          <p:nvPr/>
        </p:nvCxnSpPr>
        <p:spPr>
          <a:xfrm>
            <a:off x="6118426" y="3144276"/>
            <a:ext cx="348996" cy="2387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847168" y="1681577"/>
            <a:ext cx="1302759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847168" y="1910672"/>
            <a:ext cx="1302759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실시간 서울시 전체가 </a:t>
            </a:r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모니터링되고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있다는 이미지가 시각적으로 표현되도록 설계중요</a:t>
            </a:r>
            <a:endParaRPr lang="ko-KR" altLang="en-US" sz="855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endCxn id="81" idx="0"/>
          </p:cNvCxnSpPr>
          <p:nvPr/>
        </p:nvCxnSpPr>
        <p:spPr>
          <a:xfrm>
            <a:off x="2498547" y="2510758"/>
            <a:ext cx="0" cy="395219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6462663" y="1681577"/>
            <a:ext cx="2317532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r>
              <a:rPr lang="en-US" altLang="ko-KR" sz="94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기획담당관</a:t>
            </a:r>
            <a:r>
              <a:rPr lang="en-US" altLang="ko-KR" sz="94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462663" y="1910672"/>
            <a:ext cx="2317532" cy="98738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실시간 서울시 전체가 </a:t>
            </a:r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모니터링되고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있다는 이미지가 시각적 표현되도록 설계중요</a:t>
            </a:r>
            <a:endParaRPr lang="en-US" altLang="ko-KR" sz="855" dirty="0">
              <a:solidFill>
                <a:schemeClr val="tx1"/>
              </a:solidFill>
              <a:latin typeface="+mn-ea"/>
            </a:endParaRPr>
          </a:p>
          <a:p>
            <a:endParaRPr lang="en-US" altLang="ko-KR" sz="855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위험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안전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교통 등 상황 발생시 바로 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55" dirty="0">
                <a:solidFill>
                  <a:schemeClr val="tx1"/>
                </a:solidFill>
                <a:latin typeface="+mn-ea"/>
              </a:rPr>
            </a:b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보여줄 수 있는 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CCTV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와 같은 형태 중요</a:t>
            </a:r>
            <a:endParaRPr lang="en-US" altLang="ko-KR" sz="855" dirty="0">
              <a:solidFill>
                <a:schemeClr val="tx1"/>
              </a:solidFill>
              <a:latin typeface="+mn-ea"/>
            </a:endParaRPr>
          </a:p>
          <a:p>
            <a:endParaRPr lang="ko-KR" altLang="en-US" sz="855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7" name="직선 화살표 연결선 106"/>
          <p:cNvCxnSpPr>
            <a:stCxn id="106" idx="2"/>
            <a:endCxn id="91" idx="0"/>
          </p:cNvCxnSpPr>
          <p:nvPr/>
        </p:nvCxnSpPr>
        <p:spPr>
          <a:xfrm>
            <a:off x="7621429" y="2898056"/>
            <a:ext cx="2380" cy="246654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319865" y="4872027"/>
            <a:ext cx="1264968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대형사고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869109" y="4851602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사고모니터링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꺾인 연결선 22"/>
          <p:cNvCxnSpPr>
            <a:stCxn id="75" idx="2"/>
            <a:endCxn id="118" idx="1"/>
          </p:cNvCxnSpPr>
          <p:nvPr/>
        </p:nvCxnSpPr>
        <p:spPr>
          <a:xfrm rot="16200000" flipH="1">
            <a:off x="2635598" y="4426061"/>
            <a:ext cx="547214" cy="8213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8" idx="3"/>
          </p:cNvCxnSpPr>
          <p:nvPr/>
        </p:nvCxnSpPr>
        <p:spPr>
          <a:xfrm>
            <a:off x="4584833" y="5110327"/>
            <a:ext cx="2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6467422" y="3776315"/>
            <a:ext cx="231277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담당자 연결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화상통화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회의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전화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127" name="꺾인 연결선 126"/>
          <p:cNvCxnSpPr/>
          <p:nvPr/>
        </p:nvCxnSpPr>
        <p:spPr>
          <a:xfrm>
            <a:off x="6118426" y="3775882"/>
            <a:ext cx="348996" cy="2387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6462663" y="4591965"/>
            <a:ext cx="2317532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462663" y="4821061"/>
            <a:ext cx="2317532" cy="70147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시장실과 현장의 긴밀한 결합이 필요함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인터렉티브한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활용이 필요함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현장연결 및 화상통화가 가능해야 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855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319864" y="1681577"/>
            <a:ext cx="2794235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319864" y="1910672"/>
            <a:ext cx="2794235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다양한 기관에서 제공하고 있는 정보 중 관련된 정보들이 디지털 </a:t>
            </a:r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시장실에서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통합되어 제시 및 관리되는 인상을 주어야 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3149926" y="2510757"/>
            <a:ext cx="375307" cy="395222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9" idx="0"/>
            <a:endCxn id="126" idx="2"/>
          </p:cNvCxnSpPr>
          <p:nvPr/>
        </p:nvCxnSpPr>
        <p:spPr>
          <a:xfrm flipV="1">
            <a:off x="7621429" y="4252915"/>
            <a:ext cx="2379" cy="339051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1766212" y="4959906"/>
            <a:ext cx="1233010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766212" y="5189001"/>
            <a:ext cx="1233010" cy="707897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안전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위기관리와 관련된 상황 기능을 우선적으로 제공해야 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46" name="직선 화살표 연결선 145"/>
          <p:cNvCxnSpPr>
            <a:stCxn id="144" idx="0"/>
          </p:cNvCxnSpPr>
          <p:nvPr/>
        </p:nvCxnSpPr>
        <p:spPr>
          <a:xfrm flipV="1">
            <a:off x="2382717" y="4563113"/>
            <a:ext cx="0" cy="396793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>
              <a:defRPr/>
            </a:pPr>
            <a:r>
              <a:rPr lang="en-US" altLang="ko-KR" sz="171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71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402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526560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도로교통상황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012458"/>
          <a:ext cx="8867955" cy="3679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8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5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311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실시간으로 서울시 도로 전체가 모니터링 되는 것을 지도정보 기반으로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끊임없이 변하는 교통상황에 대한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연속적인 정보를 종합적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통계적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일정한 시간으로 업데이트 되는 관련 통제 지표를 통해 도로교통문제의 통합적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접근 및 분석이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여러 가지 교통 관련 통제 지표를 카테고리화하여 직관적인 분류 체계를 제공함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다양한 관련 부서에서 전송 하는 실시간 교통정보를 우선적으로 통합 및 관리 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등 상황 발생 시 이미지나 동영상을 통해 바로 현장 접근이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관련 통제 지표에 손쉬운 접근으로 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위기 관리 기능을 통해 신속하게 대응할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시장실과 관련부서와의 긴밀하고 신속한 결합이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회의 테이블이 음성인식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서울의 구와 동이 나오는 정도로 서울시의 지도가 한번에 보여짐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세부 지표가 보여질 수 있는 화면 크기와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여러 종류의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첫 화면은 서울 전 지역 지도에 대한 도로상황 정보가 표시돼야 함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전반적인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도로교통 상황에 대한 정도를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여러 시각적 디자인을 통해 직관적으로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표시해야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중요하거나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계속적인 주의를 줘야 하는 정도는 상시 표시돼야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첫 화면에 조직도의 실시간 정보가 반영되어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주요정보가 지도기반으로 보여져야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도로교통 요약정보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발생시기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진행현황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 한눈에 보여져야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관련 통제 지표를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 기반 지표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일자별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시간대별 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주기별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파악이 가능해야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교통 및 혼잡 상황과 대응 정도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이와 관련된 담당부서를 요약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담당자가 소리 알림을 울리는 경우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적정 음량으로 제공되도록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지도의 정보가 하단에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 형식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하단에 주요 기능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숏컷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(short-cut)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여론 정보가 제공되는 경우에는 워드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클라우드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형식으로 요약하여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도로의 원활 혹은 정체 구간에 대한 추가적인 정보를 다양한 지표로 제공함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통제 지표나 사고 등으로 인한 도로혼잡에 기인한 여러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요소에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대한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보고 자료 목록은 제목만으로도 어떤 내용인지 알 수 있도록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라벨링함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교통 혼잡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8.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9.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시장님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12.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통제 지표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함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팝업창의 형태로 나타나며 요일 별로 비교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분석이 가능한 다양한 화면 레이아웃을 제공함</a:t>
                      </a:r>
                      <a:endParaRPr lang="en-US" altLang="ko-KR" sz="700" u="none" strike="noStrike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상세 화면의 지표와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교통상황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누르는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지표나대응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방안에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대상별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통화가 가능해야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회의 테이블의 모든 영역이 음성인식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7001"/>
              </p:ext>
            </p:extLst>
          </p:nvPr>
        </p:nvGraphicFramePr>
        <p:xfrm>
          <a:off x="71438" y="1066068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도로교통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82504"/>
              </p:ext>
            </p:extLst>
          </p:nvPr>
        </p:nvGraphicFramePr>
        <p:xfrm>
          <a:off x="71438" y="2205004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시청인근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공사가 길어지면서 서울 출퇴근 교통정체가 극심하다는 현장 보고를 받고 음성인식버튼을 눌러 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도로교통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말하자 서울시 도로교통 상황 지도 중 강남대로 부근을 중심으로 그 일대의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통행속도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교통량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교통상황 등의 다양한 관련 정보와 지표를 실시간 및 시간대 별로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상황을 빠르게 파악한 시장님은 화상회의 시스템을 이용하여 담당자를 불렀고 공사 시간을 조정하여 사안을 해결하는 방안을 검토할 것을 지시하였다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066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799391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도로교통상황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4"/>
          <a:ext cx="8867954" cy="1941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20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도로교통본부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씨는 강남 도로 공사가 길어지면서 서울 시내의 출퇴근 교통정체가 극심하다는 현장 보고를 받고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관련 정보를 수집하여 시장님의 디지털 시민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보기 위해 보고 알림을 넣었다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곧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시장실에서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회의가 열렸다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도로교통 화면 이동을 선택하는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제스쳐를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취하자 서울 전 지역 지도 상에 도로상황 정보가 표시되어 펼쳐졌다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 위에 정체되는 부분은 붉은 색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원활한 부분은 녹색으로 표현이 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강남의 재개발 지역에 교통정체가 극심하다는 것을 직관적으로 알 수 있게 보여주었다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강남구 지역 확대하기 위해 줌인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제스쳐를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취하였다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강남구 지역의 상황을 대략적으로 파악 한 시장님은 링크 아래에 있는 도로교통본부 연락처 아이콘을 보고 손가락으로 선택하였고 구별 담당자 아이콘을 선택하여 강남구 담당자를 선택하여 전화연결을 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전화로 강남구 담당자인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씨를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호출하였다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B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씨는 집무실에 들어와 시장님이 보신 자료가 무엇인지를 세부 보고를 시작하였다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우선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씨는 도로교통화면 아이콘을 선택하여 다시 서울 도로교통 상황 지도 화면을 띄우고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더 정확한 지점의 상황을 시장님께 보여 드리기 위해 강남대로 부근을 포인팅 하고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줌인동작을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취해 확대하였다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해당 지역의 주변 돌발 및 도로 통제 상황과 함께 관련 통제 지표가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제공하는 상세 정보는 통행속도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도로별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구간별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일자별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시간대별 등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교통량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지점별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일자별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시간대별 등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버스 운행노선 현황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집회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행사 현황 등으로 다양하다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이러한 다양한 관련 지표를 당일 시간대별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통행속도를 보고 싶어서 지도의 한 쪽에 있는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시간대 별로 혼잡도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라는 아이콘을 선택하는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제스쳐를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취했다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다음 화면으로 넘어가면서 오늘 하루 강남대로의 시간대별 통행속도와 그에 따른 교통 체증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시간과에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대한 자세한 정보가 나타났다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이를 통해 시장님은 공사 시간을 조정하여 사안을 해결하는 방안을 검토할 것을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씨에게 지시하였다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이로써 차선을 막고 공사를 진행해 발생하는 교통체증과 운전자 민원을 최소화 할 수 있는 시간대를 골라 공사할 수 있음을 시장님은 기대하였다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7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도로교통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제스처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049045"/>
          <a:ext cx="8867955" cy="3716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0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5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  <a:tabLst>
                          <a:tab pos="180975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실시간으로 서울시 도로 전체가 모니터링 되는 것을 지도정보 기반으로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180975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끊임없이 변하는 교통상황에 대한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연속적인 정보를 종합적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통계적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180975" algn="l"/>
                        </a:tabLst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일정한 시간으로 업데이트 되는 관련 통제 지표를 통해 도로교통문제의 통합적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접근 및 분석이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180975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여러 가지 교통 관련 통제 지표를 카테고리화하여 직관적인 분류 체계를 제공함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180975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다양한 관련 부서에서 전송 하는 실시간 교통정보를 우선적으로 통합 및 관리 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180975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등 상황 발생 시 이미지나 동영상을 통해 바로 현장 접근이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  <a:tabLst>
                          <a:tab pos="180975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관련 통제 지표에 손쉬운 접근으로 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위기 관리 기능을 통해 신속하게 대응할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시장실과 관련부서와의 긴밀하고 신속한 결합이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모든 화면이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회의 테이블에 앉아서 보여야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회의 테이블이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서울의 구와 동이 나오는 정도로 서울시의 지도가 한번에 보여지고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세부 지표가 보여질 수 있는 화면 크기와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여러 종류의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첫 화면은 서울 전 지역 지도에 대한 도로상황 정보가 표시돼야 함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전반적인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도로교통 상황에 대한 정도를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여러 시각적 디자인을 통해 직관적으로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표시해야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중요하거나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계속적인 주의를 줘야 하는 정도는 상시 표시돼야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첫 화면에 조직도의 실시간 정보가 반영되어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주요정보가 지도기반으로 보여져야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도로교통 요약정보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발생시기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진행현황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 한눈에 보여져야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관련 통제 지표를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 기반 지표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일자별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시간대별 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주기별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파악이 가능해야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교통 및 혼잡 상황과 대응 정도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이와 관련된 담당부서를 요약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담당자가 소리 알림을 울리는 경우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적정 음량으로 제공되도록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지도의 정보가 하단에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 형식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하단에 주요 기능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숏컷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(short-cut)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여론 정보가 제공되는 경우에는 워드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클라우드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형식으로 요약하여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도로의 원활 혹은 정체 구간에 대한 추가적인 정보를 다양한 지표로 제공함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통제 지표나 사고 등으로 인한 도로혼잡에 기인한 여러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보고 자료 목록은 제목만으로도 어떤 내용인지 알 수 있도록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라벨링함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교통 혼잡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8.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9.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0" lvl="0" indent="0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시장님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12.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통제 지표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 화면 확대가 가능해야 함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팝업창의 형태로 나타나며 요일 별로 비교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분석이 가능한 다양한 화면 레이아웃을 제공함</a:t>
                      </a:r>
                      <a:endParaRPr lang="en-US" altLang="ko-KR" sz="700" u="none" strike="noStrike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상세 화면의 지표와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교통상황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누르는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대응 방안에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대상별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모션링으로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정확한 위치를 선택하는 데 팔에 큰 피로가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모션링이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작동되었다는 것을 알려주는 피드백이 있어야함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별도의 도구 없이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통화가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지도나 사진을 보고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확대하고 선택하는데 어려움이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260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91" y="350242"/>
            <a:ext cx="76003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4. </a:t>
            </a:r>
            <a:r>
              <a:rPr lang="ko-KR" altLang="en-US" sz="1100" b="1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세부요소</a:t>
            </a:r>
            <a:endParaRPr lang="en-US" altLang="ko-KR" sz="11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4-1. </a:t>
            </a:r>
            <a:r>
              <a:rPr lang="ko-KR" altLang="en-US" sz="1100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컬러규정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–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일반 규칙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4-3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팝업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구성원칙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(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색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타이틀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)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4-4.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팝업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규정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(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형태 및 위치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)</a:t>
            </a: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4-5.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타이틀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4-6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그리드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4-7.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탭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4-8.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차트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4-9-1.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버튼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기능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(status bar, progress bar, navigation bar, return, home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버튼 추가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)</a:t>
            </a: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4-9-2.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버튼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활성화 표시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4-10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입력 폼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/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서식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- </a:t>
            </a:r>
            <a:r>
              <a:rPr lang="ko-KR" altLang="en-US" sz="1100" spc="-1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일반규칙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4-11.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입력 폼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/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서식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-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입력 폼 서식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4-12.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입력 폼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/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서식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-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서식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가이드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4-14.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정보 </a:t>
            </a:r>
            <a:r>
              <a:rPr lang="ko-KR" altLang="en-US" sz="1100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요약방식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4-15.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아이콘 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레이아웃</a:t>
            </a:r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그룹핑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위치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4-15.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아이콘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크기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4-16.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네비게이션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정보 구성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?)</a:t>
            </a: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4-17.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모양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/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심볼 사용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4-18.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메뉴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(pull down, hierarchical, cascading, pop-up, tear-off, toggled, graphic) 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4-19.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커서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4-20.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메시지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/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알림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4-21. Help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4-22.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Malgun Gothic"/>
              </a:rPr>
              <a:t>피드백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4-23.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스크롤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–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크기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위치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4-24. modal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표시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+mn-ea"/>
              <a:cs typeface="Malgun Gothic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4-25. control panel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제공 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– volume </a:t>
            </a: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4-26. mouse over –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위치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크기</a:t>
            </a:r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,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+mn-ea"/>
                <a:cs typeface="Malgun Gothic"/>
              </a:rPr>
              <a:t>글자 크기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+mn-ea"/>
              <a:cs typeface="Malgun Gothic"/>
            </a:endParaRPr>
          </a:p>
          <a:p>
            <a:endParaRPr lang="ko-KR" altLang="en-US" sz="11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3433" y="350242"/>
            <a:ext cx="20303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5. </a:t>
            </a:r>
            <a:r>
              <a:rPr lang="ko-KR" altLang="en-US" sz="11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외부 인터페이스</a:t>
            </a:r>
            <a:endParaRPr lang="en-US" altLang="ko-KR" sz="11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lvl="0"/>
            <a:r>
              <a:rPr lang="en-US" altLang="ko-KR" sz="1100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5-1. </a:t>
            </a:r>
            <a:r>
              <a:rPr lang="ko-KR" altLang="en-US" sz="1100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화상회의</a:t>
            </a:r>
            <a:endParaRPr lang="en-US" altLang="ko-KR" sz="1100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lvl="0"/>
            <a:r>
              <a:rPr lang="en-US" altLang="ko-KR" sz="1100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5-2. </a:t>
            </a:r>
            <a:r>
              <a:rPr lang="ko-KR" altLang="en-US" sz="1100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전화</a:t>
            </a:r>
            <a:endParaRPr lang="en-US" altLang="ko-KR" sz="1100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cs typeface="Malgun Gothic"/>
            </a:endParaRPr>
          </a:p>
          <a:p>
            <a:pPr lvl="0"/>
            <a:r>
              <a:rPr lang="en-US" altLang="ko-KR" sz="1100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cs typeface="Malgun Gothic"/>
              </a:rPr>
              <a:t>5-3. TV</a:t>
            </a:r>
          </a:p>
        </p:txBody>
      </p:sp>
    </p:spTree>
    <p:extLst>
      <p:ext uri="{BB962C8B-B14F-4D97-AF65-F5344CB8AC3E}">
        <p14:creationId xmlns:p14="http://schemas.microsoft.com/office/powerpoint/2010/main" val="253330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60212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도로교통상황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924690"/>
          <a:ext cx="8867955" cy="3902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3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448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실시간으로 서울시 도로 전체가 모니터링 되는 것을 지도정보 기반으로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끊임없이 변하는 교통상황에 대한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연속적인 정보를 종합적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통계적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일정한 시간으로 업데이트 되는 관련 통제 지표를 통해 도로교통문제의 통합적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접근 및 분석이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여러 가지 교통 관련 통제 지표를 카테고리화하여 직관적인 분류 체계를 제공함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다양한 관련 부서에서 전송 하는 실시간 교통정보를 우선적으로 통합 및 관리 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등 상황 발생 시 이미지나 동영상을 통해 바로 현장 접근이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관련 통제 지표에 손쉬운 접근으로 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위기 관리 기능을 통해 신속하게 대응할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시장실과 관련부서와의 긴밀하고 신속한 결합이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회의 테이블이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터치패드 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모션링보다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여러 종류의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터치패드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틸팅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각도를 조절할 수 있는 것이 좋음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첫 화면은 서울 전 지역 지도에 대한 도로상황 정보가 표시돼야 함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전반적인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도로교통 상황에 대한 정도를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여러 시각적 디자인을 통해 직관적으로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표시해야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중요하거나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계속적인 주의를 줘야 하는 정도는 상시 표시돼야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첫 화면에 조직도의 실시간 정보가 반영되어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주요정보가 지도기반으로 보여져야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도로교통 요약정보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발생시기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진행현황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 한눈에 보여져야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관련 통제 지표를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 기반 지표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일자별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시간대별 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주기별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파악이 가능해야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교통 및 혼잡 상황과 대응 정도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이와 관련된 담당부서를 요약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담당자가 소리 알림을 울리는 경우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적정 음량으로 제공되도록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지도의 정보가 하단에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 형식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하단에 주요 기능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숏컷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(short-cut)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여론 정보가 제공되는 경우에는 워드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클라우드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형식으로 요약하여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도로의 원활 혹은 정체 구간에 대한 추가적인 정보를 다양한 지표로 제공함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통제 지표나 사고 등으로 인한 도로혼잡에 기인한 여러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보고 자료 목록은 제목만으로도 어떤 내용인지 알 수 있도록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라벨링함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교통 혼잡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8.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9.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시장님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12.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통제 지표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 화면 확대가 가능해야 함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팝업창의 형태로 나타나며 요일 별로 비교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분석이 가능한 다양한 화면 레이아웃을 제공함</a:t>
                      </a:r>
                      <a:endParaRPr lang="en-US" altLang="ko-KR" sz="700" u="none" strike="noStrike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상세 화면의 지표와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교통상황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누르는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대응 방안에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대상별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기존의 스마트폰이나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태블렛과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동일한 작동 방법을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터치패드나 터치스크린은 일반적으로 통용되는 방식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멀티핑거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을 활용하여 컨트롤을 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별도의 도구 없이 전화가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지도나 사진을 보고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확대하고 선택하는데 어려움이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오작동을 방지하기 위해 터치패드 활성화 전환 버튼이 필요함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터치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제스쳐를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잘 보이는 곳에 표기함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47502"/>
              </p:ext>
            </p:extLst>
          </p:nvPr>
        </p:nvGraphicFramePr>
        <p:xfrm>
          <a:off x="73152" y="1056904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도로교통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46332"/>
              </p:ext>
            </p:extLst>
          </p:nvPr>
        </p:nvGraphicFramePr>
        <p:xfrm>
          <a:off x="73152" y="2195840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시청인근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공사가 길어지면서 서울 출퇴근 교통정체가 극심하다는 현장 보고를 받고 터치스크린은 켰다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서울시 도로교통 상황 지도 중 강남대로 부근을 중심으로 그 일대의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통행속도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교통량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교통상황 등의 다양한 관련 정보와 지표를 실시간 및 시간대 별로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상황을 빠르게 파악한 시장님은 화상회의 시스템을 이용하여 담당자를 불렀고 공사 시간을 조정하여 사안을 해결하는 방안을 검토할 것을 지시하였다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946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526201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도로교통상황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 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868560"/>
          <a:ext cx="8867955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4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9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5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실시간으로 서울시 도로 전체가 모니터링 되는 것을 지도정보 기반으로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끊임없이 변하는 교통상황에 대한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연속적인 정보를 종합적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통계적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일정한 시간으로 업데이트 되는 관련 통제 지표를 통해 도로교통문제의 통합적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접근 및 분석이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여러 가지 교통 관련 통제 지표를 카테고리화하여 직관적인 분류 체계를 제공함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다양한 관련 부서에서 전송 하는 실시간 교통정보를 우선적으로 통합 및 관리 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등 상황 발생 시 이미지나 동영상을 통해 바로 현장 접근이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관련 통제 지표에 손쉬운 접근으로 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위기 관리 기능을 통해 신속하게 대응할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시장실과 관련부서와의 긴밀하고 신속한 결합이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집무책상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태블렛이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음성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주요 교통상황 발생 시 즉시 알 수 있는 위치에 두도록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집무책상에서 모두 보이는 위치 및 디스플레이여야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서울의 구와 동이 나오는 정도로 서울시의 지도가 한번에 보여짐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세부 지표가 보여질 수 있는 화면 크기와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해상도여야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첫 화면은 서울 전 지역 지도에 대한 도로상황 정보가 표시돼야 함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전반적인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도로교통 상황에 대한 정도를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여러 시각적 디자인을 통해 직관적으로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표시해야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중요하거나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계속적인 주의를 줘야 하는 정도는 상시 표시돼야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첫 화면에 조직도의 실시간 정보가 반영되어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주요정보가 지도기반으로 보여져야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도로교통 요약정보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발생시기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진행현황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 한눈에 보여져야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관련 통제 지표를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 기반 지표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일자별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시간대별 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주기 별 파악이 가능해야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교통 및 혼잡 상황과 대응 정도를 요약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지도의 정보가 하단에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 형식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하단에 주요 기능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숏컷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(short-cut)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여론 정보가 제공되는 경우에는 워드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클라우드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형식으로 요약하여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도로의 원활 혹은 정체 구간에 대한 추가적인 정보를 다양한 지표로 제공함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92075" indent="-9207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통제 지표나 사고 등으로 인한 도로혼잡에 기인한 여러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92075" indent="-9207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보고 자료 목록은 제목만으로도 어떤 내용인지 알 수 있도록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라벨링함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  <a:p>
                      <a:pPr marL="92075" indent="-9207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92075" indent="-92075" algn="l" fontAlgn="ctr">
                        <a:buNone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92075" indent="-9207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교통 혼잡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92075" indent="-92075" algn="l" fontAlgn="ctr">
                        <a:buNone/>
                      </a:pP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92075" indent="-9207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8.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92075" indent="-9207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9.CCTV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목록은 지도 기반으로 표시함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92075" lvl="0" indent="-9207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시장님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92075" indent="-9207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92075" indent="-9207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통계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92075" indent="-9207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통계 보고 자료의 기본 화면 배율은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가독성을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고려하여 설정함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92075" indent="-9207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14.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통제 지표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92075" lvl="0" indent="-9207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15.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 화면 확대가 가능해야 함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팝업창의 형태로 나타나며 요일 별로 비교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분석이 가능한 다양한 화면 레이아웃을 제공함</a:t>
                      </a:r>
                      <a:endParaRPr lang="en-US" altLang="ko-KR" sz="700" u="none" strike="noStrike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상세 화면의 지표와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교통상황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CCTV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확인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시 뜨는 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통계 자료 보고서를 읽을 때 스크롤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해제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축소 등의 기능이 기존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PC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환경과 유사해야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누르는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대응 방안에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대상별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통화가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가능해야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집무 책상의 모든 영역이 음성인식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81833"/>
              </p:ext>
            </p:extLst>
          </p:nvPr>
        </p:nvGraphicFramePr>
        <p:xfrm>
          <a:off x="71438" y="1065213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도로교통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80562"/>
              </p:ext>
            </p:extLst>
          </p:nvPr>
        </p:nvGraphicFramePr>
        <p:xfrm>
          <a:off x="71438" y="2204149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지난해 연말 서울역 고가차도 폐쇄에 따른 서울시의 원활한 교통소통과 대중교통 실태를 확인하기 태블릿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켜고 디지털 시민시장실로 진입하였다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 버튼을 눌러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퇴계로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말하자  퇴계로 인근의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실시간 도로 교통상황을 보았다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교통섬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정비 관련 통계를 조회하여 관련 통계 지표를 보면서 서울역 고가차도 폐쇄에 따른 교통혼잡 문제가 없다는 것을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57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5439951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도로교통상황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4"/>
          <a:ext cx="8867953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1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7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실시간 도로상황을 보기 위해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들어갔다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지난해 연말 서울역 고가차도 폐쇄에 따른 서울시의 원활한 교통소통과 대중교통 이용 지원을 위해 퇴계로와 통일로 간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직진차로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신설을 위해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교통섬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정비를 하였고 차선 도색을 마쳤으며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숙대입구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교차로는 차로 신설을 위해 중앙녹지대를 없애고 차로 포장을 완료하는 등 아낌 없이 투자를 한 지가 거의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년이 지나고 있는 시점이었다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일단 정비한 곳을 하나씩 확인해보기로 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이에 대한 정비 효과를 확인하기 위해 서울역 인근의 실시간 도로교통 상황이 홀로 확인해보고 싶어졌다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시장님이 도로교통 항목을 선택하자 도로상황이 나타난 화면으로 전환되었다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신설된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직진차로를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찾기 위해 서울역을 부근을 포인팅하고 확대 동작을 취했고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서울역 부근에서 신설된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직진차로를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찾았다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신설된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직진차로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상에 있는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를 선택하는 동작을 취하자 퇴계로와 통일로 간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직친차로로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진입하는 부근의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가 화면에 나타났다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CCTV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로 실시간 교통량을 확인할 수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서울역고가를 이용해 퇴계로로 진입하던 차량들이 서울역교차로에서 직진 또는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숙대입구교차로에서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좌회전 해 한강대로를 따라가 퇴계로로 진입하는 실시간 도로교통상황화면을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분할된 화면에서 볼 수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서울역 고가차도 폐쇄에도 여러 루트를 통해 차량들이 퇴계로로 자연스럽게 진입하는 것을 보고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교통섬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정비에 대한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효과성을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확실히 확인하고 싶었다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그래서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교통섬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정비 관련 통계를 조회하기 위해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검색창을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선택하고 관련 통계 지표를 입력하였다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통계 자료를 본 시장님은 서울역 고가차도 폐쇄에 따른 교통 혼잡 문제가 없음을 다시 한번 검증을 할 수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도로교통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집무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제스처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601558"/>
          <a:ext cx="8867955" cy="411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실시간으로 서울시 도로 전체가 모니터링 되는 것을 지도정보 기반으로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끊임없이 변하는 교통상황에 대한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연속적인 정보를 종합적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통계적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일정한 시간으로 업데이트 되는 관련 통제 지표를 통해 도로교통문제의 통합적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접근 및 분석이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여러 가지 교통 관련 통제 지표를 카테고리화하여 직관적인 분류 체계를 제공함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다양한 관련 부서에서 전송 하는 실시간 교통정보를 우선적으로 통합 및 관리 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등 상황 발생 시 이미지나 동영상을 통해 바로 현장 접근이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관련 통제 지표에 손쉬운 접근으로 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위기 관리 기능을 통해 신속하게 대응할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시장실과 관련부서와의 긴밀하고 신속한 결합이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집무책상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태블렛이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모션링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주요 교통상황 발생 시 즉시 알 수 있는 위치에 두도록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집무책상에서 모두 보이는 위치 및 디스플레이여야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서울의 구와 동이 나오는 정도로 서울시의 지도가 한번에 보여짐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세부 지표가 보여질 수 있는 화면 크기와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해상도여야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첫 화면은 서울 전 지역 지도에 대한 도로상황 정보가 표시돼야 함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전반적인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도로교통 상황에 대한 정도를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여러 시각적 디자인을 통해 직관적으로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표시해야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중요하거나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계속적인 주의를 줘야 하는 정도는 상시 표시돼야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첫 화면에 조직도의 실시간 정보가 반영되어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주요정보가 지도기반으로 보여져야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도로교통 요약정보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발생시기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진행현황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 한눈에 보여져야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관련 통제 지표를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 기반 지표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일자별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시간대별 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주기 별 파악이 가능해야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교통 및 혼잡 상황과 대응 정도를 요약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지도의 정보가 하단에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 형식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하단에 주요 기능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숏컷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(short-cut)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여론 정보가 제공되는 경우에는 워드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클라우드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형식으로 요약하여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도로의 원활 혹은 정체 구간에 대한 추가적인 정보를 다양한 지표로 제공함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통제 지표나 사고 등으로 인한 도로혼잡에 기인한 여러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보고 자료 목록은 제목만으로도 어떤 내용인지 알 수 있도록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라벨링함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교통 혼잡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8.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9.CCTV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목록은 지도 기반으로 표시함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시장님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통계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통계 보고 자료의 기본 화면 배율은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가독성을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고려하여 설정함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14.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통제 지표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15.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 화면 확대가 가능해야 함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팝업창의 형태로 나타나며 요일 별로 비교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분석이 가능한 다양한 화면 레이아웃을 제공함</a:t>
                      </a:r>
                      <a:endParaRPr lang="en-US" altLang="ko-KR" sz="700" u="none" strike="noStrike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상세 화면의 지표와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교통상황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CCTV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확인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시 뜨는 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통계 자료 보고서를 읽을 때 스크롤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해제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축소 등의 기능이 기존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PC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환경과 유사해야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누르는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대응 방안에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대상별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모션링으로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정확한 위치를 선택하는 데 팔에 큰 피로가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모션링이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작동되었다는 것을 알려주는 피드백이 있어야함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별도의 도구 없이 전화가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지도나 사진을 보고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확대하고 선택하는데 어려움이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74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724268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도로교통상황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601558"/>
          <a:ext cx="8867955" cy="411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8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666">
                <a:tc>
                  <a:txBody>
                    <a:bodyPr/>
                    <a:lstStyle/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실시간으로 서울시 도로 전체가 모니터링 되는 것을 지도정보 기반으로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끊임없이 변하는 교통상황에 대한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연속적인 정보를 종합적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통계적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일정한 시간으로 업데이트 되는 관련 통제 지표를 통해 도로교통문제의 통합적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접근 및 분석이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여러 가지 교통 관련 통제 지표를 카테고리화하여 직관적인 분류 체계를 제공함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다양한 관련 부서에서 전송 하는 실시간 교통정보를 우선적으로 통합 및 관리 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등 상황 발생 시 이미지나 동영상을 통해 바로 현장 접근이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관련 통제 지표에 손쉬운 접근으로 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위기 관리 기능을 통해 신속하게 대응할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시장실과 관련부서와의 긴밀하고 신속한 결합이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집무책상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태블렛이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터치패드 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주요 교통상황 발생 시 즉시 알 수 있는 위치에 두도록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집무책상에서 모두 보이는 위치 및 디스플레이여야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서울의 구와 동이 나오는 정도로 서울시의 지도가 한번에 보여짐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세부 지표가 보여질 수 있는 화면 크기와 해상도여야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집무책상의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태블릿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이동이 용이해야 함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태블릿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첫 화면은 서울 전 지역 지도에 대한 도로상황 정보가 표시돼야 함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전반적인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도로교통 상황에 대한 정도를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여러 시각적 디자인을 통해 직관적으로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표시해야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중요하거나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계속적인 주의를 줘야 하는 정도는 상시 표시돼야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첫 화면에 조직도의 실시간 정보가 반영되어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주요정보가 지도기반으로 보여져야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도로교통 요약정보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발생시기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진행현황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 한눈에 보여져야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관련 통제 지표를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 기반 지표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일자별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시간대별 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주기 별 파악이 가능해야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교통 및 혼잡 상황과 대응 정도를 요약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지도의 정보가 하단에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 형식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하단에 주요 기능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숏컷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(short-cut)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여론 정보가 제공되는 경우에는 워드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클라우드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형식으로 요약하여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도로의 원활 혹은 정체 구간에 대한 추가적인 정보를 다양한 지표로 제공함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통제 지표나 사고 등으로 인한 도로혼잡에 기인한 여러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보고 자료 목록은 제목만으로도 어떤 내용인지 알 수 있도록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라벨링함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교통 혼잡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8.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9.CCTV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목록은 지도 기반으로 표시함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시장님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통계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통계 보고 자료의 기본 화면 배율은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가독성을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고려하여 설정함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14.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통제 지표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15.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 화면 확대가 가능해야 함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팝업창의 형태로 나타나며 요일 별로 비교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분석이 가능한 다양한 화면 레이아웃을 제공함</a:t>
                      </a:r>
                      <a:endParaRPr lang="en-US" altLang="ko-KR" sz="700" u="none" strike="noStrike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상세 화면의 지표와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교통상황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CCTV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확인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시 뜨는 팝업창의 위치를 조절할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통계 자료 보고서를 읽을 때 스크롤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해제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축소 등의 기능이 기존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PC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환경과 유사해야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누르는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대응 방안에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대상별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기존의 스마트폰이나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태블렛과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동일한 작동 방법을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터치패드나 터치스크린은 일반적으로 통용되는 방식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멀티핑거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을 활용하여 컨트롤을 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별도의 도구 없이 전화가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지도나 사진을 보고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확대하고 선택하는데 어려움이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오작동을 방지하기 위해 터치패드 활성화 전환 버튼이 필요함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터치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제스쳐를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잘 보이는 곳에 표기함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54849"/>
              </p:ext>
            </p:extLst>
          </p:nvPr>
        </p:nvGraphicFramePr>
        <p:xfrm>
          <a:off x="71438" y="1052513"/>
          <a:ext cx="8936966" cy="863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196031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10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225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도로교통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1917"/>
              </p:ext>
            </p:extLst>
          </p:nvPr>
        </p:nvGraphicFramePr>
        <p:xfrm>
          <a:off x="71438" y="2002737"/>
          <a:ext cx="8936966" cy="454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15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지난해 연말 서울역 고가차도 폐쇄에 따른 서울시의 원활한 교통소통과 대중교통 실태를 확인하기 태블릿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켜고  퇴계로 인근의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실시간 도로 교통상황을 보았다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교통섬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정비 관련 통계를 조회하여 관련 통계 지표를 보면서 서울역 고가차도 폐쇄에 따른 교통혼잡 문제가 없다는 것을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219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5167120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도로교통상황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008312"/>
          <a:ext cx="8867955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8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607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실시간으로 서울시 도로 전체가 모니터링 되는 것을 지도정보 기반으로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끊임없이 변하는 교통상황에 대한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연속적인 정보를 종합적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통계적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일정한 시간으로 업데이트 되는 관련 통제 지표를 통해 도로교통문제의 통합적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접근 및 분석이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여러 가지 교통 관련 통제 지표를 카테고리화하여 직관적인 분류 체계를 제공함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다양한 관련 부서에서 전송 하는 실시간 교통정보를 우선적으로 통합 및 관리 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등 상황 발생 시 이미지나 동영상을 통해 바로 현장 접근이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관련 통제 지표에 손쉬운 접근으로 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위기 관리 기능을 통해 신속하게 대응할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시장실과 관련부서와의 긴밀하고 신속한 결합이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 자세에서도 화면 전체 내용 및 세부내용이 잘 보여야함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집무실 전체가 음성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첫 화면은 서울 전 지역 지도에 대한 도로상황 정보가 표시돼야 함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전반적인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도로교통 상황에 대한 정도를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여러 시각적 디자인을 통해 직관적으로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표시해야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중요하거나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계속적인 주의를 줘야 하는 정도는 상시 표시돼야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첫 화면에 조직도의 실시간 정보가 반영되어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주요정보가 지도기반으로 보여져야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도로교통 요약정보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발생시기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진행현황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 한눈에 보여져야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관련 통제 지표를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교통사고 발생 관련 지표를 한 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 기반 지표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일자별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시간대별 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주기별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파악이 가능해야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교통 및 혼잡 상황과 교통사고 대응 정도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이와 관련된 담당부서를 요약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담당자가 소리 알림을 울리는 경우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적정 음량으로 제공되도록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지도의 정보가 하단에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 형식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하단에 주요 기능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숏컷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(short-cut)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여론 정보가 제공되는 경우에는 워드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클라우드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형식으로 요약하여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도로의 원활 혹은 정체 구간에 대한 추가적인 정보를 다양한 지표로 제공함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통제 지표나 사고 등으로 인한 도로혼잡에 기인한 여러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보고 자료 목록은 제목만으로도 어떤 내용인지 알 수 있도록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라벨링함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교통 혼잡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현황과 사고 대응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의 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8.CCTV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목록은 지도 기반으로 표시함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8.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9.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시장님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12.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통제 지표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 화면 확대가 가능해야 함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팝업창의 형태로 나타나며 요일 별로 비교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분석이 가능한 다양한 화면 레이아웃을 제공함</a:t>
                      </a:r>
                      <a:endParaRPr lang="en-US" altLang="ko-KR" sz="700" u="none" strike="noStrike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확인 시 뜨는 팝업창의 위치를 조절할 수 있음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상세 화면의 지표와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교통상황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누르는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사고 대응 방안에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대상별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회의 테이블의 모든 영역이 음성인식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81051"/>
              </p:ext>
            </p:extLst>
          </p:nvPr>
        </p:nvGraphicFramePr>
        <p:xfrm>
          <a:off x="71438" y="1052513"/>
          <a:ext cx="8936966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도로교통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52394"/>
              </p:ext>
            </p:extLst>
          </p:nvPr>
        </p:nvGraphicFramePr>
        <p:xfrm>
          <a:off x="71438" y="2191449"/>
          <a:ext cx="8936966" cy="56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048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실시간 모니터링 시스템을 체험하기 위해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방문한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외빈들에게실시간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교통상황정보 보여주며 통제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돌발상황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도로교통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 정보를 보여주며 서울 전역의 교통흐름을 관제할 수 있다고 설명하고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지도위에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깜빡이는 돌발 상황 아이콘을 터치하자 돌발통제상황의 설명이 팝업으로 보여졌다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56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5439951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도로교통상황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3"/>
          <a:ext cx="8859327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2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외부 인사들이 시장님과 조찬 행사를 마치고 집무실에 방문하였다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조찬 행사 대화 도중 나왔던 시청의 실시간 모니터링 시스템을 직접 체험해보기 위해서였다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집무실에 들어서자 한쪽 벽면에 있는 대형 모니터에 실시간 정보가 보여지고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손에 끼우고 전원을 켠 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시스템에 대한 간략한 소개와 사용방법을 알려주기 위해 홈 버튼을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클릭하여 화면을 초기화면으로 돌려 놓았다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화면에는 실시간 모니터링 시스템의 사고모니터링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도로교통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대기환경 등의 화면이 자동으로 전환되어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 옆에는 어떤 정보가 보여지는가에 대해 제목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돌발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도로 모니터링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버튼을 눌러 도로교통을 나타내는 화면을 띄우고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외부 인사들의 다음 일정에 따른 목적지를 물어보았다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총 세 곳이 나왔는데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서초구 반포동과 관악구 신림동과 용산구 이촌동이었다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서초구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관악구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용산구 세 곳을 보면서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이용하여 각 지역을 클릭하였다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지도 옆에 세 곳의 교통정보상황의 도로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구간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일자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시간대별 통행속도와 지점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일자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시간대별 교통량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버스 운행노선 현황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집회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행사 현황 등을 정보가 제공되었다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화면을 보며 여러 대화를 나누던 도중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갑자기 안전총괄본부에서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한강대교에서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 추돌사고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라는 제목으로 정보를 보냈고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 위에 동그라미로 표시가 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지도 위의 아이콘을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클릭하였다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 위에 간략한 사고 내용과 함께 담당자의 연락처가 떴다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통합 신호운영실의 전화번호를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이용해 클릭한 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호출하였다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도로교통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외빈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2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제스처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601556"/>
          <a:ext cx="8867955" cy="422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6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1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486">
                <a:tc>
                  <a:txBody>
                    <a:bodyPr/>
                    <a:lstStyle/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실시간으로 서울시 도로 전체가 모니터링 되는 것을 지도정보 기반으로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끊임없이 변하는 교통상황에 대한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연속적인 정보를 종합적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통계적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일정한 시간으로 업데이트 되는 관련 통제 지표를 통해 도로교통문제의 통합적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접근 및 분석이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여러 가지 교통 관련 통제 지표를 카테고리화하여 직관적인 분류 체계를 제공함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다양한 관련 부서에서 전송 하는 실시간 교통정보를 우선적으로 통합 및 관리 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등 상황 발생 시 이미지나 동영상을 통해 바로 현장 접근이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관련 통제 지표에 손쉬운 접근으로 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위기 관리 기능을 통해 신속하게 대응할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92075" indent="-9207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시장실과 관련부서와의 긴밀하고 신속한 결합이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 자세에서도 화면 전체 내용 및 세부내용이 잘 보여야함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집무실 전체가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모션링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첫 화면은 서울 전 지역 지도에 대한 도로상황 정보가 표시돼야 함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전반적인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도로교통 상황에 대한 정도를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여러 시각적 디자인을 통해 직관적으로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표시해야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중요하거나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계속적인 주의를 줘야 하는 정도는 상시 표시돼야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첫 화면에 조직도의 실시간 정보가 반영되어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주요정보가 지도기반으로 보여져야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도로교통 요약정보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발생시기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진행현황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 한눈에 보여져야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관련 통제 지표를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교통사고 발생 관련 지표를 한 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 기반 지표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일자별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시간대별 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주기별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파악이 가능해야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교통 및 혼잡 상황과 교통사고 대응 정도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이와 관련된 담당부서를 요약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담당자가 소리 알림을 울리는 경우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적정 음량으로 제공되도록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지도의 정보가 하단에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 형식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하단에 주요 기능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숏컷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(short-cut)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여론 정보가 제공되는 경우에는 워드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클라우드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형식으로 요약하여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도로의 원활 혹은 정체 구간에 대한 추가적인 정보를 다양한 지표로 제공함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통제 지표나 사고 등으로 인한 도로혼잡에 기인한 여러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보고 자료 목록은 제목만으로도 어떤 내용인지 알 수 있도록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라벨링함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교통 혼잡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현황과 사고 대응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의 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8.CCTV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목록은 지도 기반으로 표시함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8.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9.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0" lvl="0" indent="0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시장님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12.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통제 지표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 화면 확대가 가능해야 함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팝업창의 형태로 나타나며 요일 별로 비교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분석이 가능한 다양한 화면 레이아웃을 제공함</a:t>
                      </a:r>
                      <a:endParaRPr lang="en-US" altLang="ko-KR" sz="700" u="none" strike="noStrike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확인 시 뜨는 팝업창의 위치를 조절할 수 있음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상세 화면의 지표와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교통상황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누르는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사고 대응 방안에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대상별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모션링으로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정확한 위치를 선택하는 데 팔에 큰 피로가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모션링이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작동되었다는 것을 알려주는 피드백이 있어야함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별도의 도구 없이 전화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화상통화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지도나 사진을 보고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확대하고 선택하는데 어려움이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7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724268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도로교통상황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4697" y="2733627"/>
          <a:ext cx="8867955" cy="411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5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7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621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실시간으로 서울시 도로 전체가 모니터링 되는 것을 지도정보 기반으로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끊임없이 변하는 교통상황에 대한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연속적인 정보를 종합적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통계적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일정한 시간으로 업데이트 되는 관련 통제 지표를 통해 도로교통문제의 통합적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접근 및 분석이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여러 가지 교통 관련 통제 지표를 카테고리화하여 직관적인 분류 체계를 제공함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다양한 관련 부서에서 전송 하는 실시간 교통정보를 우선적으로 통합 및 관리 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등 상황 발생 시 이미지나 동영상을 통해 바로 현장 접근이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 관련 통제 지표에 손쉬운 접근으로 안전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위기 관리 기능을 통해 신속하게 대응할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시장실과 관련부서와의 긴밀하고 신속한 결합이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 자세에서도 화면 전체 내용 및 세부내용이 잘 보여야함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집무실 전체가 터치패드 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lvl="0" indent="0" defTabSz="891917" fontAlgn="ctr" latinLnBrk="1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첫 화면은 서울 전 지역 지도에 대한 도로상황 정보가 표시돼야 함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전반적인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도로교통 상황에 대한 정도를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여러 시각적 디자인을 통해 직관적으로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표시해야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중요하거나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계속적인 주의를 줘야 하는 정도는 상시 표시돼야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첫 화면에 조직도의 실시간 정보가 반영되어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주요정보가 지도기반으로 보여져야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도로교통 요약정보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발생시기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진행현황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 한눈에 보여져야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관련 통제 지표를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교통사고 발생 관련 지표를 한 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 기반 지표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일자별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시간대별 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주기별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파악이 가능해야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교통 및 혼잡 상황과 교통사고 대응 정도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이와 관련된 담당부서를 요약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담당자가 소리 알림을 울리는 경우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적정 음량으로 제공되도록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지도의 정보가 하단에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 형식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으로 제공됨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하단에 주요 기능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숏컷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(short-cut)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제시함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여론 정보가 제공되는 경우에는 워드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클라우드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형식으로 요약하여 보여줌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도로의 원활 혹은 정체 구간에 대한 추가적인 정보를 다양한 지표로 제공함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관련 통제 지표나 사고 등으로 인한 도로혼잡에 기인한 여러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보고 자료 목록은 제목만으로도 어떤 내용인지 알 수 있도록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라벨링함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교통 혼잡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현황과 사고 대응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의 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8.CCTV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목록은 지도 기반으로 표시함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8.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9.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10.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시장님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12.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관련 통제 지표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None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13.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 화면 확대가 가능해야 함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팝업창의 형태로 나타나며 요일 별로 비교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분석이 가능한 다양한 화면 레이아웃을 제공함</a:t>
                      </a:r>
                      <a:endParaRPr lang="en-US" altLang="ko-KR" sz="700" u="none" strike="noStrike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확인 시 뜨는 팝업창의 위치를 조절할 수 있음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상세 화면의 지표와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교통상황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누르는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사고 대응 방안에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대상별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기존의 스마트폰이나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태블렛과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동일한 작동 방법을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터치패드나 터치스크린은 일반적으로 통용되는 방식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멀티핑거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을 활용하여 컨트롤을 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별도의 도구 없이 전화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화상통화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지도나 사진을 보고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확대하고 선택하는데 어려움이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숫자 입력이 용이 하도록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QWERTY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키보드 등 일반적 키보드 형태를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오작동을 방지하기 위해 터치패드 활성화 전환 버튼이 필요함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터치제스쳐를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잘 보이는 곳에 표기함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46342"/>
              </p:ext>
            </p:extLst>
          </p:nvPr>
        </p:nvGraphicFramePr>
        <p:xfrm>
          <a:off x="64697" y="1052513"/>
          <a:ext cx="8936966" cy="912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0331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74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307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도로교통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73058"/>
              </p:ext>
            </p:extLst>
          </p:nvPr>
        </p:nvGraphicFramePr>
        <p:xfrm>
          <a:off x="64697" y="2051338"/>
          <a:ext cx="8936966" cy="471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084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실시간 모니터링 시스템을 체험하기 위해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방문한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외빈들에게실시간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교통상황정보 보여주며 통제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돌발상황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도로교통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CCTV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 정보를 보여주며 서울 전역의 교통흐름을 관제할 수 있다고 설명하고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지도위에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깜빡이는 돌발 상황 아이콘을 터치하자 돌발통제상황의 설명이 팝업으로 보여졌다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68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8081" y="473422"/>
            <a:ext cx="3172663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138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138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및 고려사항</a:t>
            </a:r>
            <a:r>
              <a:rPr lang="en-US" altLang="ko-KR" sz="2138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(5/9)</a:t>
            </a:r>
            <a:endParaRPr lang="ko-KR" altLang="en-US" sz="2138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8917" y="1260423"/>
            <a:ext cx="8734429" cy="48807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97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35105" y="1681577"/>
            <a:ext cx="8445090" cy="3840958"/>
            <a:chOff x="391886" y="1737116"/>
            <a:chExt cx="9347302" cy="4491787"/>
          </a:xfrm>
        </p:grpSpPr>
        <p:sp>
          <p:nvSpPr>
            <p:cNvPr id="39" name="직사각형 38"/>
            <p:cNvSpPr/>
            <p:nvPr/>
          </p:nvSpPr>
          <p:spPr>
            <a:xfrm>
              <a:off x="3706658" y="4549557"/>
              <a:ext cx="141254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주의보 또는 경보 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941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발령 시 알림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1886" y="4549558"/>
              <a:ext cx="1467156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상황 문제발생</a:t>
              </a:r>
              <a:endParaRPr lang="ko-KR" altLang="en-US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65486" y="4549557"/>
              <a:ext cx="1441937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사고 정보 파악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10270" y="4549557"/>
              <a:ext cx="138168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정보조회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886" y="3168987"/>
              <a:ext cx="1467156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대기상황 탐색</a:t>
              </a:r>
              <a:endParaRPr lang="ko-KR" altLang="en-US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065486" y="3168984"/>
              <a:ext cx="1441937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지역별 대기환경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모니터링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06660" y="3168984"/>
              <a:ext cx="1419649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오존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미세먼지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, </a:t>
              </a:r>
              <a:br>
                <a:rPr lang="en-US" altLang="ko-KR" sz="941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941" dirty="0" err="1">
                  <a:solidFill>
                    <a:schemeClr val="tx1"/>
                  </a:solidFill>
                  <a:latin typeface="+mn-ea"/>
                </a:rPr>
                <a:t>초미세먼지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 현황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11370" y="3168984"/>
              <a:ext cx="138168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교통수단별 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941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위치정보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7" name="직선 화살표 연결선 46"/>
            <p:cNvCxnSpPr>
              <a:stCxn id="43" idx="3"/>
              <a:endCxn id="44" idx="1"/>
            </p:cNvCxnSpPr>
            <p:nvPr/>
          </p:nvCxnSpPr>
          <p:spPr>
            <a:xfrm flipV="1">
              <a:off x="1859042" y="3447662"/>
              <a:ext cx="206444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4" idx="3"/>
              <a:endCxn id="45" idx="1"/>
            </p:cNvCxnSpPr>
            <p:nvPr/>
          </p:nvCxnSpPr>
          <p:spPr>
            <a:xfrm>
              <a:off x="3507422" y="3447662"/>
              <a:ext cx="1992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5" idx="3"/>
              <a:endCxn id="46" idx="1"/>
            </p:cNvCxnSpPr>
            <p:nvPr/>
          </p:nvCxnSpPr>
          <p:spPr>
            <a:xfrm>
              <a:off x="5126308" y="3447662"/>
              <a:ext cx="285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0" idx="3"/>
              <a:endCxn id="41" idx="1"/>
            </p:cNvCxnSpPr>
            <p:nvPr/>
          </p:nvCxnSpPr>
          <p:spPr>
            <a:xfrm flipV="1">
              <a:off x="1859042" y="4828235"/>
              <a:ext cx="20644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1" idx="3"/>
              <a:endCxn id="39" idx="1"/>
            </p:cNvCxnSpPr>
            <p:nvPr/>
          </p:nvCxnSpPr>
          <p:spPr>
            <a:xfrm>
              <a:off x="3507423" y="4828235"/>
              <a:ext cx="199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39" idx="3"/>
              <a:endCxn id="42" idx="1"/>
            </p:cNvCxnSpPr>
            <p:nvPr/>
          </p:nvCxnSpPr>
          <p:spPr>
            <a:xfrm>
              <a:off x="5119198" y="4828235"/>
              <a:ext cx="291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7179335" y="3448169"/>
              <a:ext cx="2559853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관련 보고 자료 확인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4" name="꺾인 연결선 53"/>
            <p:cNvCxnSpPr>
              <a:stCxn id="42" idx="3"/>
              <a:endCxn id="53" idx="1"/>
            </p:cNvCxnSpPr>
            <p:nvPr/>
          </p:nvCxnSpPr>
          <p:spPr>
            <a:xfrm flipV="1">
              <a:off x="6791955" y="3726847"/>
              <a:ext cx="387380" cy="110138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46" idx="3"/>
              <a:endCxn id="53" idx="1"/>
            </p:cNvCxnSpPr>
            <p:nvPr/>
          </p:nvCxnSpPr>
          <p:spPr>
            <a:xfrm>
              <a:off x="6793055" y="3447662"/>
              <a:ext cx="386280" cy="27918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2065486" y="1737116"/>
              <a:ext cx="1441937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065486" y="2005031"/>
              <a:ext cx="1441937" cy="7017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실시간 서울시 전체가 </a:t>
              </a:r>
              <a:r>
                <a:rPr lang="ko-KR" altLang="en-US" sz="855" dirty="0" err="1">
                  <a:solidFill>
                    <a:schemeClr val="tx1"/>
                  </a:solidFill>
                  <a:latin typeface="+mn-ea"/>
                </a:rPr>
                <a:t>모니터링되고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있다는 이미지가 시각적으로 표현되도록 설계중요</a:t>
              </a:r>
              <a:endParaRPr lang="ko-KR" altLang="en-US" sz="855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8" name="직선 화살표 연결선 57"/>
            <p:cNvCxnSpPr>
              <a:stCxn id="57" idx="2"/>
              <a:endCxn id="44" idx="0"/>
            </p:cNvCxnSpPr>
            <p:nvPr/>
          </p:nvCxnSpPr>
          <p:spPr>
            <a:xfrm>
              <a:off x="2786455" y="2706797"/>
              <a:ext cx="0" cy="46218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7174068" y="1737116"/>
              <a:ext cx="256512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시장님</a:t>
              </a:r>
              <a:r>
                <a:rPr lang="en-US" altLang="ko-KR" sz="941" b="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기획담당관</a:t>
              </a:r>
              <a:r>
                <a:rPr lang="en-US" altLang="ko-KR" sz="941" b="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74068" y="2005030"/>
              <a:ext cx="2565120" cy="1154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실시간 서울시 전체가 </a:t>
              </a:r>
              <a:r>
                <a:rPr lang="ko-KR" altLang="en-US" sz="855" dirty="0" err="1">
                  <a:solidFill>
                    <a:schemeClr val="tx1"/>
                  </a:solidFill>
                  <a:latin typeface="+mn-ea"/>
                </a:rPr>
                <a:t>모니터링되고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있다는 이미지가 시각적 표현되도록 설계중요</a:t>
              </a:r>
              <a:endParaRPr lang="en-US" altLang="ko-KR" sz="855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855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실시간 업데이트 자료가 제공되어야 함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endParaRPr lang="ko-KR" altLang="en-US" sz="855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1" name="직선 화살표 연결선 60"/>
            <p:cNvCxnSpPr>
              <a:stCxn id="60" idx="2"/>
              <a:endCxn id="53" idx="0"/>
            </p:cNvCxnSpPr>
            <p:nvPr/>
          </p:nvCxnSpPr>
          <p:spPr>
            <a:xfrm>
              <a:off x="8456628" y="3159721"/>
              <a:ext cx="2634" cy="2884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3695516" y="5468171"/>
              <a:ext cx="1385906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대형사고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10270" y="5444285"/>
              <a:ext cx="138168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사고모니터링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4" name="꺾인 연결선 63"/>
            <p:cNvCxnSpPr>
              <a:stCxn id="41" idx="2"/>
              <a:endCxn id="62" idx="1"/>
            </p:cNvCxnSpPr>
            <p:nvPr/>
          </p:nvCxnSpPr>
          <p:spPr>
            <a:xfrm rot="16200000" flipH="1">
              <a:off x="2921017" y="4972350"/>
              <a:ext cx="639936" cy="9090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62" idx="3"/>
            </p:cNvCxnSpPr>
            <p:nvPr/>
          </p:nvCxnSpPr>
          <p:spPr>
            <a:xfrm>
              <a:off x="5081421" y="5746849"/>
              <a:ext cx="3288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7179335" y="4186797"/>
              <a:ext cx="2559853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담당자 연결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화상통화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회의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전화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74068" y="5140654"/>
              <a:ext cx="256512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시장님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174068" y="5408568"/>
              <a:ext cx="2565120" cy="820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시장실과 현장의 긴밀한 결합이 필요함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r>
                <a:rPr lang="ko-KR" altLang="en-US" sz="855" dirty="0" err="1">
                  <a:solidFill>
                    <a:schemeClr val="tx1"/>
                  </a:solidFill>
                  <a:latin typeface="+mn-ea"/>
                </a:rPr>
                <a:t>인터렉티브한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활용이 필요함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현장연결 및 화상통화가 가능해야 함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.)</a:t>
              </a:r>
              <a:endParaRPr lang="ko-KR" altLang="en-US" sz="855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1" name="직선 화살표 연결선 140"/>
            <p:cNvCxnSpPr>
              <a:stCxn id="68" idx="0"/>
              <a:endCxn id="66" idx="2"/>
            </p:cNvCxnSpPr>
            <p:nvPr/>
          </p:nvCxnSpPr>
          <p:spPr>
            <a:xfrm flipV="1">
              <a:off x="8456628" y="4744153"/>
              <a:ext cx="2633" cy="396501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3319864" y="1681577"/>
            <a:ext cx="2794235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319864" y="1910672"/>
            <a:ext cx="2794235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다양한 기관에서 제공하고 있는 정보 중 관련된 정보들이 디지털 </a:t>
            </a:r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시장실에서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통합되어 제시 및 관리되는 인상을 주어야 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3149926" y="2510757"/>
            <a:ext cx="375307" cy="395222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2416891" y="965850"/>
            <a:ext cx="3697209" cy="294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도시현황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대기환경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기상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상수도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766212" y="4959906"/>
            <a:ext cx="1233010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766212" y="5189001"/>
            <a:ext cx="1233010" cy="707897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안전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위기관리와 관련된 상황 기능을 우선적으로 제공해야 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09" name="직선 화살표 연결선 108"/>
          <p:cNvCxnSpPr>
            <a:stCxn id="107" idx="0"/>
          </p:cNvCxnSpPr>
          <p:nvPr/>
        </p:nvCxnSpPr>
        <p:spPr>
          <a:xfrm flipV="1">
            <a:off x="2382717" y="4563113"/>
            <a:ext cx="0" cy="396793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>
              <a:defRPr/>
            </a:pPr>
            <a:r>
              <a:rPr lang="en-US" altLang="ko-KR" sz="171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71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27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3979872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대기환경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742592"/>
          <a:ext cx="8856000" cy="4008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핵심 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및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디스플레이 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800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현재 상황에 대한 빠른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실시간으로 모니터링하고 있는 인상 제공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여러 기관에서 제공하는 대기 환경 정보 통합하여 제시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필요한 유관 정보의 빠른 접근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담당자와의 쉬운 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인터랙션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상황 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모든 화면이 </a:t>
                      </a:r>
                      <a:r>
                        <a:rPr lang="ko-KR" altLang="en-US" sz="700" dirty="0" err="1">
                          <a:latin typeface="+mn-ea"/>
                        </a:rPr>
                        <a:t>시장책상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</a:rPr>
                        <a:t>회의 테이블에 앉아서 보여야 함</a:t>
                      </a:r>
                      <a:r>
                        <a:rPr lang="en-US" altLang="ko-KR" sz="700" dirty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회의 테이블이 음성 인식 범위 안에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>
                          <a:latin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</a:rPr>
                        <a:t>지표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</a:rPr>
                        <a:t>현황 정보</a:t>
                      </a:r>
                      <a:r>
                        <a:rPr lang="en-US" altLang="ko-KR" sz="700" dirty="0">
                          <a:latin typeface="+mn-ea"/>
                        </a:rPr>
                        <a:t>)</a:t>
                      </a:r>
                      <a:r>
                        <a:rPr lang="ko-KR" altLang="en-US" sz="700" dirty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>
                          <a:latin typeface="+mn-ea"/>
                        </a:rPr>
                        <a:t>2~3</a:t>
                      </a:r>
                      <a:r>
                        <a:rPr lang="ko-KR" altLang="en-US" sz="700" dirty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>
                          <a:latin typeface="+mn-ea"/>
                        </a:rPr>
                        <a:t>해상도여야</a:t>
                      </a:r>
                      <a:r>
                        <a:rPr lang="ko-KR" altLang="en-US" sz="700" dirty="0">
                          <a:latin typeface="+mn-ea"/>
                        </a:rPr>
                        <a:t>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콘트롤</a:t>
                      </a:r>
                      <a:r>
                        <a:rPr lang="ko-KR" altLang="en-US" sz="700" dirty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>
                          <a:latin typeface="+mn-ea"/>
                        </a:rPr>
                        <a:t>. (</a:t>
                      </a:r>
                      <a:r>
                        <a:rPr lang="ko-KR" altLang="en-US" sz="700" dirty="0"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>
                          <a:latin typeface="+mn-ea"/>
                        </a:rPr>
                        <a:t>모션링보다</a:t>
                      </a:r>
                      <a:r>
                        <a:rPr lang="ko-KR" altLang="en-US" sz="700" dirty="0"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여러종류의</a:t>
                      </a:r>
                      <a:r>
                        <a:rPr lang="ko-KR" altLang="en-US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 err="1">
                          <a:latin typeface="+mn-ea"/>
                        </a:rPr>
                        <a:t>콘트롤을</a:t>
                      </a:r>
                      <a:r>
                        <a:rPr lang="ko-KR" altLang="en-US" sz="700" dirty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+mn-ea"/>
                        </a:rPr>
                        <a:t>콘트롤</a:t>
                      </a:r>
                      <a:r>
                        <a:rPr lang="ko-KR" altLang="en-US" sz="700" dirty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터치패드 </a:t>
                      </a:r>
                      <a:r>
                        <a:rPr lang="ko-KR" altLang="en-US" sz="700" dirty="0" err="1">
                          <a:latin typeface="+mn-ea"/>
                        </a:rPr>
                        <a:t>틸팅</a:t>
                      </a:r>
                      <a:r>
                        <a:rPr lang="ko-KR" altLang="en-US" sz="700" dirty="0">
                          <a:latin typeface="+mn-ea"/>
                        </a:rPr>
                        <a:t> 각도를 조절할 수 있는 것이 좋음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 중요 성분의 농도가 지도 위에 색온도로 표현되어야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 성분 별 농도를 지도 위에서 볼 수 있는 선택지를 표시해야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국내 미세먼지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초미세먼지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서울시의 대기환경 요약 정보가 한눈에 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정보는 제목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중요도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 시기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진행 현황에 대한 것을 포함함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지표는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주의보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경보 기준으로 진입하는 아이콘이 표시되어야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 주관 야외 행사 현황을 보여주어야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 대기 현황 </a:t>
                      </a:r>
                      <a:r>
                        <a:rPr lang="ko-KR" altLang="en-US" sz="700" u="none" strike="noStrike" dirty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담당부서를 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담당자가 소리 알림을 울리는 경우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적정 음량으로 제공되도록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지도의 정보가 하단에 목록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표 형식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으로도 제공됨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여론 정보가 제공되는 경우 워드 클라우드 형식으로 요약하여 보여줌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 지표나 요소에 대한 정보를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모든 지표 또는 보고자료마다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 환경 파악 및 문제 대응에 관련하여 각종 부서의 활동이 종합적으로 나타나야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나타남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보고 자료의 기본 화면 배율은 가독성을 고려하여 설정함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dirty="0"/>
                        <a:t>진행 </a:t>
                      </a:r>
                      <a:r>
                        <a:rPr lang="ko-KR" altLang="en-US" sz="700" u="none" strike="noStrike" dirty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현장에 파견 나가 있는 직원의 정보를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보여짐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중이라는 것을 알 수 있음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목록 아이템 수가 많은 경우 카테고리 별로 나눠서 보여지도록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카테고리 분류 시 직관적인 분류 체계를 사용함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화상통화 팝업창의 기본 위치는 정보를 최소한으로 가림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사진이나 동영상은 별도의 화면 전환 없이 팝업창으로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활성화됨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또는 화상통화 시 뜨는 팝업창의 위치를 조절할 수 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지도의 위치 선택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 및 축소 방법이 직관적임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화상통화가 끝나면 팝업창이 자동으로 닫힘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지표를 누르는 경우 상세 화면으로 전환됨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어떤 화면에서 든지 검색창을 띄워서 검색할 수 있음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선택 가능한 아이콘은 직관적으로 표시함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이전화면으로 전환이 용이함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상세 화면의 지표나 정책에 관련된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지표를 누르면 지역별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기간별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관찰 대상 별 세부 정보를 확인할 수 있음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회의 테이블의 모든 영역이 음성인식 범위 안에 있어야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1186"/>
              </p:ext>
            </p:extLst>
          </p:nvPr>
        </p:nvGraphicFramePr>
        <p:xfrm>
          <a:off x="89593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0043"/>
              </p:ext>
            </p:extLst>
          </p:nvPr>
        </p:nvGraphicFramePr>
        <p:xfrm>
          <a:off x="89593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극심한 미세먼지에 대처하기 위해 회의를 소집하여 회의테이블에서 음성인식 버튼을 누르고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대기환경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말하자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 시내 각 지역의 미세먼지 농도 현황을 지역별로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대기환경의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라이브캠으로 서울시 대기환경 상황을 확인하고 담당자에게 오늘 서울시 야회 행사가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어떤것이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있는지 질의한 뒤 행사 담당자에게 전화연결하여 미세먼지에 따른 시민참여 행사에 주의를 요하라고 지시하였고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대기관리 부서 담당자에게 미세먼지  취약 인구에게 대피 권고가 필요하다는 메시지를 보내 미세먼지 주의보를 알리고 대처 요령을 전달하도록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76944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252831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대기환경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5"/>
          <a:ext cx="8867954" cy="1423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4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최근 미세먼지 농도가 높아 이에 대응하기 위한 회의가 열렸다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첫 화면에 미세먼지 주의보가 발령 됐다는 알림이 떴다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상황을 알아 보기 위해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모션링으로 화면의 알림을 클릭하였고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서울 시내 지역별 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초미세먼지 농도 정보가 뜨며 한쪽 편에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미세먼지 주의보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경보 기준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서울시 주관 야외 행사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이라고 현재 서울시에서 진행하고 있는 야외 행사의 건수가 표시되었다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모션링을 앞뒤로 움직이며 서울 시 지도를 확대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축소하며 곳곳의 미세먼지 농도를 확인한 시장님은 현재 야외 행사의 현황을 알고자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구석의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서울시 주관 야외 행사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아이콘을 모션링으로 클릭하였다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그러자 화면이 전환되며 현재 진행 중인 야외 행사의 목록과 진행 상황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지역의 미세먼지 농도가 표시되었다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미세먼지 농도 수준이 심각하여 조치가 필요하다고 생각한 시장님은 구석의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재난관리과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옆의 화상통화 버튼을 눌렀다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그러자 담당자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얼굴이 화면 중앙에 보여지며 화상통화가 시작되었다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회의에 참석했던 대기관리 부서의 담당자의 조언을 받아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취약한 어린이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노인 계층에의 대피 권고가 필요하다는 메세지를 보내도록 하였고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특히 어린이집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유치원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주민센터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병원 등에 미세먼지 주의보를 알리고 대처 요령을 전달하도록 하였다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환경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모션링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531790"/>
          <a:ext cx="8856000" cy="4259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핵심 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및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디스플레이 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215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현재 상황에 대한 빠른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실시간으로 모니터링하고 있는 인상 제공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여러 기관에서 제공하는 대기 환경 정보 통합하여 제시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필요한 유관 정보의 빠른 접근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담당자와의 쉬운 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인터랙션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상황 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모든 화면이 </a:t>
                      </a:r>
                      <a:r>
                        <a:rPr lang="ko-KR" altLang="en-US" sz="700" dirty="0" err="1">
                          <a:latin typeface="+mn-ea"/>
                        </a:rPr>
                        <a:t>시장책상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</a:rPr>
                        <a:t>회의 테이블에 앉아서 보여야 함</a:t>
                      </a:r>
                      <a:r>
                        <a:rPr lang="en-US" altLang="ko-KR" sz="700" dirty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회의 테이블이 </a:t>
                      </a:r>
                      <a:r>
                        <a:rPr lang="ko-KR" altLang="en-US" sz="700" dirty="0" err="1">
                          <a:latin typeface="+mn-ea"/>
                        </a:rPr>
                        <a:t>모션링</a:t>
                      </a:r>
                      <a:r>
                        <a:rPr lang="ko-KR" altLang="en-US" sz="700" dirty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>
                          <a:latin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</a:rPr>
                        <a:t>지표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</a:rPr>
                        <a:t>현황 정보</a:t>
                      </a:r>
                      <a:r>
                        <a:rPr lang="en-US" altLang="ko-KR" sz="700" dirty="0">
                          <a:latin typeface="+mn-ea"/>
                        </a:rPr>
                        <a:t>)</a:t>
                      </a:r>
                      <a:r>
                        <a:rPr lang="ko-KR" altLang="en-US" sz="700" dirty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>
                          <a:latin typeface="+mn-ea"/>
                        </a:rPr>
                        <a:t>2~3</a:t>
                      </a:r>
                      <a:r>
                        <a:rPr lang="ko-KR" altLang="en-US" sz="700" dirty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>
                          <a:latin typeface="+mn-ea"/>
                        </a:rPr>
                        <a:t>해상도여야</a:t>
                      </a:r>
                      <a:r>
                        <a:rPr lang="ko-KR" altLang="en-US" sz="700" dirty="0">
                          <a:latin typeface="+mn-ea"/>
                        </a:rPr>
                        <a:t>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콘트롤</a:t>
                      </a:r>
                      <a:r>
                        <a:rPr lang="ko-KR" altLang="en-US" sz="700" dirty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>
                          <a:latin typeface="+mn-ea"/>
                        </a:rPr>
                        <a:t>. (</a:t>
                      </a:r>
                      <a:r>
                        <a:rPr lang="ko-KR" altLang="en-US" sz="700" dirty="0"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>
                          <a:latin typeface="+mn-ea"/>
                        </a:rPr>
                        <a:t>모션링보다</a:t>
                      </a:r>
                      <a:r>
                        <a:rPr lang="ko-KR" altLang="en-US" sz="700" dirty="0"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여러종류의</a:t>
                      </a:r>
                      <a:r>
                        <a:rPr lang="ko-KR" altLang="en-US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 err="1">
                          <a:latin typeface="+mn-ea"/>
                        </a:rPr>
                        <a:t>콘트롤을</a:t>
                      </a:r>
                      <a:r>
                        <a:rPr lang="ko-KR" altLang="en-US" sz="700" dirty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+mn-ea"/>
                        </a:rPr>
                        <a:t>콘트롤</a:t>
                      </a:r>
                      <a:r>
                        <a:rPr lang="ko-KR" altLang="en-US" sz="700" dirty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터치패드 </a:t>
                      </a:r>
                      <a:r>
                        <a:rPr lang="ko-KR" altLang="en-US" sz="700" dirty="0" err="1">
                          <a:latin typeface="+mn-ea"/>
                        </a:rPr>
                        <a:t>틸팅</a:t>
                      </a:r>
                      <a:r>
                        <a:rPr lang="ko-KR" altLang="en-US" sz="700" dirty="0">
                          <a:latin typeface="+mn-ea"/>
                        </a:rPr>
                        <a:t> 각도를 조절할 수 있는 것이 좋음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 중요 성분의 농도가 지도 위에 색온도로 표현되어야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 성분 별 농도를 지도 위에서 볼 수 있는 선택지를 표시해야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국내 미세먼지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초미세먼지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서울시의 대기환경 요약 정보가 한눈에 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정보는 제목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중요도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 시기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진행 현황에 대한 것을 포함함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지표는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주의보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경보 기준으로 진입하는 아이콘이 표시되어야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 주관 야외 행사 현황을 보여주어야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 대기 현황 </a:t>
                      </a:r>
                      <a:r>
                        <a:rPr lang="ko-KR" altLang="en-US" sz="700" u="none" strike="noStrike" dirty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담당부서를 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담당자가 소리 알림을 울리는 경우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적정 음량으로 제공되도록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지도의 정보가 하단에 목록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표 형식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으로도 제공됨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여론 정보가 제공되는 경우 워드 클라우드 형식으로 요약하여 보여줌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 지표나 요소에 대한 정보를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모든 지표 또는 보고자료마다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 환경 파악 및 문제 대응에 관련하여 각종 부서의 활동이 종합적으로 나타나야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나타남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보고 자료의 기본 화면 배율은 가독성을 고려하여 설정함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dirty="0"/>
                        <a:t>진행 </a:t>
                      </a:r>
                      <a:r>
                        <a:rPr lang="ko-KR" altLang="en-US" sz="700" u="none" strike="noStrike" dirty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현장에 파견 나가 있는 직원의 정보를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보여짐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중이라는 것을 알 수 있음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목록 아이템 수가 많은 경우 카테고리 별로 나눠서 보여지도록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카테고리 분류 시 직관적인 분류 체계를 사용함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화상통화 팝업창의 기본 위치는 정보를 최소한으로 가림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사진이나 동영상은 별도의 화면 전환 없이 팝업창으로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활성화됨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또는 화상통화 시 뜨는 팝업창의 위치를 조절할 수 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지도의 위치 선택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 및 축소 방법이 직관적임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화상통화가 끝나면 팝업창이 자동으로 닫힘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지표를 누르는 경우 상세 화면으로 전환됨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어떤 화면에서 든지 검색창을 띄워서 검색할 수 있음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선택 가능한 아이콘은 직관적으로 표시함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이전화면으로 전환이 용이함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상세 화면의 지표나 정책에 관련된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지표를 누르면 지역별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기간별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관찰 대상 별 세부 정보를 확인할 수 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/>
                        <a:t>모션링으로</a:t>
                      </a:r>
                      <a:r>
                        <a:rPr lang="ko-KR" altLang="en-US" sz="700" dirty="0"/>
                        <a:t> 정확한 위치를 선택하는 데 팔에 큰 피로가 없어야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/>
                        <a:t>모션링이</a:t>
                      </a:r>
                      <a:r>
                        <a:rPr lang="ko-KR" altLang="en-US" sz="700" dirty="0"/>
                        <a:t> 작동되었다는 것을 알려주는 피드백이 있어야함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별도의 도구 없이 전화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화상통화 가능해야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지도나 사진을 보고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확대하고 선택하는데 어려움이 없어야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378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458" y="1317523"/>
            <a:ext cx="7600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6. </a:t>
            </a:r>
            <a:r>
              <a:rPr lang="ko-KR" altLang="en-US" sz="11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콘트롤</a:t>
            </a:r>
            <a:r>
              <a:rPr lang="en-US" altLang="ko-KR" sz="11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</a:t>
            </a: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나눔고딕" panose="020D0604000000000000" pitchFamily="50" charset="-127"/>
              </a:rPr>
              <a:t>6-1. </a:t>
            </a:r>
            <a:r>
              <a:rPr lang="ko-KR" altLang="en-US" sz="1100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나눔고딕" panose="020D0604000000000000" pitchFamily="50" charset="-127"/>
              </a:rPr>
              <a:t>움성인식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나눔고딕" panose="020D0604000000000000" pitchFamily="50" charset="-127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나눔고딕" panose="020D0604000000000000" pitchFamily="50" charset="-127"/>
              </a:rPr>
              <a:t>6-2. </a:t>
            </a:r>
            <a:r>
              <a:rPr lang="ko-KR" altLang="en-US" sz="1100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나눔고딕" panose="020D0604000000000000" pitchFamily="50" charset="-127"/>
              </a:rPr>
              <a:t>제스쳐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나눔고딕" panose="020D0604000000000000" pitchFamily="50" charset="-127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나눔고딕" panose="020D0604000000000000" pitchFamily="50" charset="-127"/>
              </a:rPr>
              <a:t>6-3.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나눔고딕" panose="020D0604000000000000" pitchFamily="50" charset="-127"/>
              </a:rPr>
              <a:t>터치패드</a:t>
            </a:r>
            <a:endParaRPr lang="en-US" altLang="ko-KR" sz="1100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나눔고딕" panose="020D0604000000000000" pitchFamily="50" charset="-127"/>
            </a:endParaRPr>
          </a:p>
          <a:p>
            <a:r>
              <a:rPr lang="en-US" altLang="ko-KR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나눔고딕" panose="020D0604000000000000" pitchFamily="50" charset="-127"/>
              </a:rPr>
              <a:t>6-4. </a:t>
            </a:r>
            <a:r>
              <a:rPr lang="ko-KR" altLang="en-US" sz="1100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나눔고딕" panose="020D0604000000000000" pitchFamily="50" charset="-127"/>
              </a:rPr>
              <a:t>터치스크린</a:t>
            </a:r>
            <a:endParaRPr lang="en-US" altLang="ko-KR" sz="1100" spc="-1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나눔고딕" panose="020D0604000000000000" pitchFamily="50" charset="-127"/>
            </a:endParaRPr>
          </a:p>
          <a:p>
            <a:endParaRPr lang="ko-KR" altLang="en-US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859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056594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대기환경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9593" y="2601558"/>
          <a:ext cx="8856000" cy="411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5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57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핵심 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및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디스플레이 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현재 상황에 대한 빠른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실시간으로 모니터링하고 있는 인상 제공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여러 기관에서 제공하는 대기 환경 정보 통합하여 제시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필요한 유관 정보의 빠른 접근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담당자와의 쉬운 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인터랙션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상황 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모든 화면이 </a:t>
                      </a:r>
                      <a:r>
                        <a:rPr lang="ko-KR" altLang="en-US" sz="700" dirty="0" err="1">
                          <a:latin typeface="+mn-ea"/>
                        </a:rPr>
                        <a:t>시장책상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</a:rPr>
                        <a:t>회의 테이블에 앉아서 보여야 함</a:t>
                      </a:r>
                      <a:r>
                        <a:rPr lang="en-US" altLang="ko-KR" sz="700" dirty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회의 테이블이 터치패드 인식 범위 안에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>
                          <a:latin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</a:rPr>
                        <a:t>지표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</a:rPr>
                        <a:t>현황 정보</a:t>
                      </a:r>
                      <a:r>
                        <a:rPr lang="en-US" altLang="ko-KR" sz="700" dirty="0">
                          <a:latin typeface="+mn-ea"/>
                        </a:rPr>
                        <a:t>)</a:t>
                      </a:r>
                      <a:r>
                        <a:rPr lang="ko-KR" altLang="en-US" sz="700" dirty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>
                          <a:latin typeface="+mn-ea"/>
                        </a:rPr>
                        <a:t>2~3</a:t>
                      </a:r>
                      <a:r>
                        <a:rPr lang="ko-KR" altLang="en-US" sz="700" dirty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>
                          <a:latin typeface="+mn-ea"/>
                        </a:rPr>
                        <a:t>해상도여야</a:t>
                      </a:r>
                      <a:r>
                        <a:rPr lang="ko-KR" altLang="en-US" sz="700" dirty="0">
                          <a:latin typeface="+mn-ea"/>
                        </a:rPr>
                        <a:t>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콘트롤</a:t>
                      </a:r>
                      <a:r>
                        <a:rPr lang="ko-KR" altLang="en-US" sz="700" dirty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>
                          <a:latin typeface="+mn-ea"/>
                        </a:rPr>
                        <a:t>. (</a:t>
                      </a:r>
                      <a:r>
                        <a:rPr lang="ko-KR" altLang="en-US" sz="700" dirty="0"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>
                          <a:latin typeface="+mn-ea"/>
                        </a:rPr>
                        <a:t>모션링보다</a:t>
                      </a:r>
                      <a:r>
                        <a:rPr lang="ko-KR" altLang="en-US" sz="700" dirty="0"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여러종류의</a:t>
                      </a:r>
                      <a:r>
                        <a:rPr lang="ko-KR" altLang="en-US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 err="1">
                          <a:latin typeface="+mn-ea"/>
                        </a:rPr>
                        <a:t>콘트롤을</a:t>
                      </a:r>
                      <a:r>
                        <a:rPr lang="ko-KR" altLang="en-US" sz="700" dirty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>
                          <a:latin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+mn-ea"/>
                        </a:rPr>
                        <a:t>콘트롤</a:t>
                      </a:r>
                      <a:r>
                        <a:rPr lang="ko-KR" altLang="en-US" sz="700" dirty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터치패드 </a:t>
                      </a:r>
                      <a:r>
                        <a:rPr lang="ko-KR" altLang="en-US" sz="700" dirty="0" err="1">
                          <a:latin typeface="+mn-ea"/>
                        </a:rPr>
                        <a:t>틸팅</a:t>
                      </a:r>
                      <a:r>
                        <a:rPr lang="ko-KR" altLang="en-US" sz="700" dirty="0">
                          <a:latin typeface="+mn-ea"/>
                        </a:rPr>
                        <a:t> 각도를 조절할 수 있는 것이 좋음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 중요 성분의 농도가 지도 위에 색온도로 표현되어야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 성분 별 농도를 지도 위에서 볼 수 있는 선택지를 표시해야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국내 미세먼지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초미세먼지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서울시의 대기환경 요약 정보가 한눈에 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정보는 제목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중요도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 시기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진행 현황에 대한 것을 포함함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지표는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주의보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경보 기준으로 진입하는 아이콘이 표시되어야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 주관 야외 행사 현황을 보여주어야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 대기 현황 </a:t>
                      </a:r>
                      <a:r>
                        <a:rPr lang="ko-KR" altLang="en-US" sz="700" u="none" strike="noStrike" dirty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담당부서를 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담당자가 소리 알림을 울리는 경우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적정 음량으로 제공되도록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지도의 정보가 하단에 목록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표 형식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으로도 제공됨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여론 정보가 제공되는 경우 워드 클라우드 형식으로 요약하여 보여줌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 지표나 요소에 대한 정보를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모든 지표 또는 보고자료마다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 환경 파악 및 문제 대응에 관련하여 각종 부서의 활동이 종합적으로 나타나야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나타남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보고 자료의 기본 화면 배율은 가독성을 고려하여 설정함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dirty="0"/>
                        <a:t>진행 </a:t>
                      </a:r>
                      <a:r>
                        <a:rPr lang="ko-KR" altLang="en-US" sz="700" u="none" strike="noStrike" dirty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현장에 파견 나가 있는 직원의 정보를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보여짐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중이라는 것을 알 수 있음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목록 아이템 수가 많은 경우 카테고리 별로 나눠서 보여지도록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카테고리 분류 시 직관적인 분류 체계를 사용함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화상통화 팝업창의 기본 위치는 정보를 최소한으로 가림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 최근 보고 자료는 상단에 위치하여 쉽게 탐색 가능함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사진이나 동영상은 별도의 화면 전환 없이 팝업창으로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활성화됨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또는 화상통화 시 뜨는 팝업창의 위치를 조절할 수 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지도의 위치 선택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 및 축소 방법이 직관적임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화상통화가 끝나면 팝업창이 자동으로 닫힘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지표를 누르는 경우 상세 화면으로 전환됨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어떤 화면에서 든지 검색창을 띄워서 검색할 수 있음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선택 가능한 아이콘은 직관적으로 표시함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이전화면으로 전환이 용이함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상세 화면의 지표나 정책에 관련된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지표를 누르면 지역별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기간별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관찰 대상 별 세부 정보를 확인할 수 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기존의 스마트폰이나 </a:t>
                      </a:r>
                      <a:r>
                        <a:rPr lang="ko-KR" altLang="en-US" sz="700" dirty="0" err="1"/>
                        <a:t>태블렛과</a:t>
                      </a:r>
                      <a:r>
                        <a:rPr lang="ko-KR" altLang="en-US" sz="700" dirty="0"/>
                        <a:t> 동일한 작동 방법을 사용함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터치패드나 터치스크린은 일반적으로 통용되는 방식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 err="1"/>
                        <a:t>멀티핑거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등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을 활용하여 컨트롤을 할 수 있음</a:t>
                      </a:r>
                      <a:r>
                        <a:rPr lang="en-US" altLang="ko-KR" sz="700" dirty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터치스크린의 경우 메인 화면과 일관적인 화면 레이아웃을 제공해야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별도의 도구 없이 전화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화상통화 가능해야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지도나 사진을 보고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확대하고 선택하는데 어려움이 없어야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터치패드와 터치스크린의 동시 사용에 따른 기능 충돌의 방지가 필요함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텍스트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숫자 입력이 용이 하도록 </a:t>
                      </a:r>
                      <a:r>
                        <a:rPr lang="en-US" altLang="ko-KR" sz="700" dirty="0"/>
                        <a:t>QWERTY </a:t>
                      </a:r>
                      <a:r>
                        <a:rPr lang="ko-KR" altLang="en-US" sz="700" dirty="0"/>
                        <a:t>키보드 등 일반적 키보드 형태를 제공해야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오작동을 방지하기 위해 터치패드 활성화 전환 버튼이 필요함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</a:t>
                      </a:r>
                      <a:r>
                        <a:rPr lang="ko-KR" altLang="en-US" sz="700" dirty="0" err="1"/>
                        <a:t>터치제스쳐를</a:t>
                      </a:r>
                      <a:r>
                        <a:rPr lang="ko-KR" altLang="en-US" sz="700" dirty="0"/>
                        <a:t> 잘 보이는 곳에 표기함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터치스크린의 경우 메인 화면과 일관적인 화면 레이아웃을 제공해야 함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87473"/>
              </p:ext>
            </p:extLst>
          </p:nvPr>
        </p:nvGraphicFramePr>
        <p:xfrm>
          <a:off x="89593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14390"/>
              </p:ext>
            </p:extLst>
          </p:nvPr>
        </p:nvGraphicFramePr>
        <p:xfrm>
          <a:off x="89593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극심한 미세먼지에 대처하기 위해 회의를 소집하여 회의테이블에서 터치스크린을 켜고 대기환경화면으로 진입하였고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 시내 각 지역의 미세먼지 농도 현황을 지역별로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대기환경의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라이브캠으로 서울시 대기환경 상황을 확인하고 담당자에게 오늘 서울시 야회 행사가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어떤것이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있는지 질의한 뒤 행사 담당자에게 전화연결하여 미세먼지에 따른 시민참여 행사에 주의를 요하라고 지시하였고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대기관리 부서 담당자에게 미세먼지  취약 인구에게 대피 권고가 필요하다는 메시지를 보내 미세먼지 주의보를 알리고 대처 요령을 전달하도록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4550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620817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대기환경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391653"/>
          <a:ext cx="8856000" cy="4328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3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핵심 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및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디스플레이 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355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현재 상황에 대한 빠른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실시간으로 모니터링하고 있는 인상 제공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여러 기관에서 제공하는 대기 환경 정보 통합하여 제시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필요한 유관 정보의 빠른 접근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담당자와의 쉬운 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인터랙션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상황 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집무책상</a:t>
                      </a:r>
                      <a:r>
                        <a:rPr lang="ko-KR" altLang="en-US" sz="700" dirty="0"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>
                          <a:latin typeface="+mn-ea"/>
                        </a:rPr>
                        <a:t>,</a:t>
                      </a:r>
                      <a:r>
                        <a:rPr lang="ko-KR" altLang="en-US" sz="700" dirty="0"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태블렛이</a:t>
                      </a:r>
                      <a:r>
                        <a:rPr lang="ko-KR" altLang="en-US" sz="700" dirty="0">
                          <a:latin typeface="+mn-ea"/>
                        </a:rPr>
                        <a:t> 음성 인식 범위 안에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주요 사건 발생 시 즉시 알 수 있는 위치에 두도록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시장 책상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회의 책상에서 모두 보이는 위치 및 디스플레이여야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서울의 구와 동이 나오는 정도로 서울시의 지도가 한번에 보여지고 옆에 </a:t>
                      </a:r>
                      <a:r>
                        <a:rPr lang="en-US" altLang="ko-KR" sz="700" dirty="0"/>
                        <a:t>2~3</a:t>
                      </a:r>
                      <a:r>
                        <a:rPr lang="ko-KR" altLang="en-US" sz="700" dirty="0"/>
                        <a:t>개의 세부 지표가 보여질 수 있는 화면 크기와 </a:t>
                      </a:r>
                      <a:r>
                        <a:rPr lang="ko-KR" altLang="en-US" sz="700" dirty="0" err="1"/>
                        <a:t>해상도여야</a:t>
                      </a:r>
                      <a:r>
                        <a:rPr lang="ko-KR" altLang="en-US" sz="700" dirty="0"/>
                        <a:t>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 중요 성분의 농도가 지도 위에 색온도로 표현되어야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 성분 별 농도를 지도 위에서 볼 수 있는 선택지를 표시해야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국내 미세먼지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초미세먼지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서울시의 대기환경 요약 정보가 한눈에 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정보는 제목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중요도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 시기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진행 현황에 대한 것을 포함함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지표는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주의보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경보 기준으로 진입하는 아이콘이 표시되어야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 주관 야외 행사 현황을 보여주어야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 대기 현황 </a:t>
                      </a:r>
                      <a:r>
                        <a:rPr lang="ko-KR" altLang="en-US" sz="700" u="none" strike="noStrike" dirty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담당부서를 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담당자가 소리 알림을 울리는 경우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적정 음량으로 제공되도록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지도의 정보가 하단에 목록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표 형식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으로도 제공됨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여론 정보가 제공되는 경우 워드 클라우드 형식으로 요약하여 보여줌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 지표나 요소에 대한 정보를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모든 지표 또는 보고자료마다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 환경 파악 및 문제 대응에 관련하여 각종 부서의 활동이 종합적으로 나타나야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나타남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보고 자료의 기본 화면 배율은 가독성을 고려하여 설정함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dirty="0"/>
                        <a:t>진행 </a:t>
                      </a:r>
                      <a:r>
                        <a:rPr lang="ko-KR" altLang="en-US" sz="700" u="none" strike="noStrike" dirty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현장에 파견 나가 있는 직원의 정보를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보여짐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개인 집무 중이라는 것을 알 수 있음</a:t>
                      </a: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목록 아이템 수가 많은 경우 카테고리 별로 나눠서 보여지도록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카테고리 분류 시 직관적인 분류 체계를 사용함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화상통화 팝업창의 기본 위치는 정보를 최소한으로 가림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사진이나 동영상은 별도의 화면 전환 없이 팝업창으로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활성화됨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또는 화상통화 시 뜨는 팝업창의 위치를 조절할 수 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지도의 위치 선택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 및 축소 방법이 직관적임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화상통화가 끝나면 팝업창이 자동으로 닫힘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지표를 누르는 경우 상세 화면으로 전환됨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어떤 화면에서 든지 검색창을 띄워서 검색할 수 있음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선택 가능한 아이콘은 직관적으로 표시함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이전화면으로 전환이 용이함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상세 화면의 지표나 정책에 관련된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지표를 누르면 지역별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기간별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관찰 대상 별 세부 정보를 확인할 수 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회의 테이블의 모든 영역이 음성인식 범위 안에 있어야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64246"/>
              </p:ext>
            </p:extLst>
          </p:nvPr>
        </p:nvGraphicFramePr>
        <p:xfrm>
          <a:off x="89593" y="1052514"/>
          <a:ext cx="8936966" cy="819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186018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43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111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80948"/>
              </p:ext>
            </p:extLst>
          </p:nvPr>
        </p:nvGraphicFramePr>
        <p:xfrm>
          <a:off x="89593" y="1922018"/>
          <a:ext cx="8936966" cy="431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01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집무실에서 혼자 서울시내 미세먼지 농도 현황을 살펴보기 위해 책상에서 태블릿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켜고 디지털 시민시장실로 진입하였다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 버튼을 누르고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대기환경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말하자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한 눈에 서울 시내 각 지역의 미세먼지 농도 현황을 확인할 수 있었고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 환경이 좋지 않은 지역이 발견되어 대기환경 담당자에게 화상회의 연결하여 그 원인과 대책에 대한 보고를 받았다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28908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89377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대기환경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4"/>
          <a:ext cx="8867954" cy="1395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04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#6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서울 시내 미세먼지 농도의 현황이 궁금하여 모션링으로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아이콘을 클릭했다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화면에는 현재 서울 시내의 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초미세먼지 농도와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통해 볼 수 있는 서울 시내 각 지역의 시계를 표시했다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지역의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보다 보니 중구 쪽의 시계가 다른 지역에 비해 매우 흐린 것 같아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모션링으로 중구 지역을 클릭 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화면에는 중구 지역의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화면들이 표시되며 중구 지역의 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이산화질소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일산화탄소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아황산가스 현황을 보여주며 아래쪽에는 담당자 연락처가 있었다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담당자에게 중구 지역만 대기환경이 좋지 않은 이유와 필요 대책을 확인하기 위해 모션링으로 담당자 연락처를 클릭하여 담당자에게 연락하였다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영상통화를 통해 담당자에게 문제 파악과 대책 조사를 지시하였다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이윽고 담당자가 중구 지역의 대기환경 관련한 보고 사항을 정리한 내용이 화면에 보여지며 담당자로부터의 연락이 왔다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모션링으로 조작하여 담당자와의 영상통화를 승인하여 영상통화를 통해 담당자의 보고를 받았다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3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환경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3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집무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3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모션링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475760"/>
          <a:ext cx="8856000" cy="434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1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4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핵심 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및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디스플레이 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055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현재 상황에 대한 빠른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실시간으로 모니터링하고 있는 인상 제공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여러 기관에서 제공하는 대기 환경 정보 통합하여 제시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필요한 유관 정보의 빠른 접근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담당자와의 쉬운 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인터랙션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상황 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집무책상</a:t>
                      </a:r>
                      <a:r>
                        <a:rPr lang="ko-KR" altLang="en-US" sz="700" dirty="0"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>
                          <a:latin typeface="+mn-ea"/>
                        </a:rPr>
                        <a:t>,</a:t>
                      </a:r>
                      <a:r>
                        <a:rPr lang="ko-KR" altLang="en-US" sz="700" dirty="0"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태블렛이</a:t>
                      </a:r>
                      <a:r>
                        <a:rPr lang="ko-KR" altLang="en-US" sz="700" dirty="0">
                          <a:latin typeface="+mn-ea"/>
                        </a:rPr>
                        <a:t> </a:t>
                      </a:r>
                      <a:r>
                        <a:rPr lang="ko-KR" altLang="en-US" sz="700" dirty="0" err="1">
                          <a:latin typeface="+mn-ea"/>
                        </a:rPr>
                        <a:t>모션링</a:t>
                      </a:r>
                      <a:r>
                        <a:rPr lang="ko-KR" altLang="en-US" sz="700" dirty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주요 사건 발생 시 즉시 알 수 있는 위치에 두도록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시장 책상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회의 책상에서 모두 보이는 위치 및 디스플레이여야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서울의 구와 동이 나오는 정도로 서울시의 지도가 한번에 보여지고 옆에 </a:t>
                      </a:r>
                      <a:r>
                        <a:rPr lang="en-US" altLang="ko-KR" sz="700" dirty="0"/>
                        <a:t>2~3</a:t>
                      </a:r>
                      <a:r>
                        <a:rPr lang="ko-KR" altLang="en-US" sz="700" dirty="0"/>
                        <a:t>개의 세부 지표가 보여질 수 있는 화면 크기와 </a:t>
                      </a:r>
                      <a:r>
                        <a:rPr lang="ko-KR" altLang="en-US" sz="700" dirty="0" err="1"/>
                        <a:t>해상도여야</a:t>
                      </a:r>
                      <a:r>
                        <a:rPr lang="ko-KR" altLang="en-US" sz="700" dirty="0"/>
                        <a:t>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 중요 성분의 농도가 지도 위에 색온도로 표현되어야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 성분 별 농도를 지도 위에서 볼 수 있는 선택지를 표시해야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국내 미세먼지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초미세먼지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서울시의 대기환경 요약 정보가 한눈에 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정보는 제목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중요도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 시기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진행 현황에 대한 것을 포함함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지표는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주의보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경보 기준으로 진입하는 아이콘이 표시되어야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 주관 야외 행사 현황을 보여주어야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 대기 현황 </a:t>
                      </a:r>
                      <a:r>
                        <a:rPr lang="ko-KR" altLang="en-US" sz="700" u="none" strike="noStrike" dirty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담당부서를 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담당자가 소리 알림을 울리는 경우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적정 음량으로 </a:t>
                      </a:r>
                      <a:r>
                        <a:rPr lang="ko-KR" altLang="en-US" sz="700" dirty="0" err="1"/>
                        <a:t>제공되도록함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지도의 정보가 하단에 목록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표 형식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으로도 제공됨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여론 정보가 제공되는 경우 워드 클라우드 형식으로 요약하여 보여줌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 지표나 요소에 대한 정보를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모든 지표 또는 보고자료마다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 환경 파악 및 문제 대응에 관련하여 각종 부서의 활동이 종합적으로 나타나야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나타남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보고 자료의 기본 화면 배율은 가독성을 고려하여 설정함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dirty="0"/>
                        <a:t>진행 </a:t>
                      </a:r>
                      <a:r>
                        <a:rPr lang="ko-KR" altLang="en-US" sz="700" u="none" strike="noStrike" dirty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현장에 파견 나가 있는 직원의 정보를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보여짐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개인 집무 중이라는 것을 알 수 있음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목록 아이템 수가 많은 경우 카테고리 별로 나눠서 보여지도록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카테고리 분류 시 직관적인 분류 체계를 사용함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화상통화 팝업창의 기본 위치는 정보를 최소한으로 가림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사진이나 동영상은 별도의 화면 전환 없이 팝업창으로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활성화됨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또는 화상통화 시 뜨는 팝업창의 위치를 조절할 수 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지도의 위치 선택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 및 축소 방법이 직관적임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화상통화가 끝나면 팝업창이 자동으로 닫힘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지표를 누르는 경우 상세 화면으로 전환됨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어떤 화면에서 든지 검색창을 띄워서 검색할 수 있음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선택 가능한 아이콘은 직관적으로 표시함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이전화면으로 전환이 용이함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상세 화면의 지표나 정책에 관련된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지표를 누르면 지역별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기간별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관찰 대상 별 세부 정보를 확인할 수 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/>
                        <a:t>모션링으로</a:t>
                      </a:r>
                      <a:r>
                        <a:rPr lang="ko-KR" altLang="en-US" sz="700" dirty="0"/>
                        <a:t> 정확한 위치를 선택하는 데 팔에 큰 피로가 없어야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/>
                        <a:t>모션링이</a:t>
                      </a:r>
                      <a:r>
                        <a:rPr lang="ko-KR" altLang="en-US" sz="700" dirty="0"/>
                        <a:t> 작동되었다는 것을 알려주는 피드백이 있어야함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별도의 도구 없이 전화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화상통화 가능해야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지도나 사진을 보고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확대하고 선택하는데 어려움이 없어야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84898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697539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대기환경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2481046"/>
          <a:ext cx="8856000" cy="427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핵심 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및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디스플레이 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현재 상황에 대한 빠른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실시간으로 모니터링하고 있는 인상 제공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여러 기관에서 제공하는 대기 환경 정보 통합하여 제시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필요한 유관 정보의 빠른 접근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담당자와의 쉬운 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인터랙션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상황 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집무책상</a:t>
                      </a:r>
                      <a:r>
                        <a:rPr lang="ko-KR" altLang="en-US" sz="700" dirty="0"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>
                          <a:latin typeface="+mn-ea"/>
                        </a:rPr>
                        <a:t>,</a:t>
                      </a:r>
                      <a:r>
                        <a:rPr lang="ko-KR" altLang="en-US" sz="700" dirty="0"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latin typeface="+mn-ea"/>
                        </a:rPr>
                        <a:t>태블렛이</a:t>
                      </a:r>
                      <a:r>
                        <a:rPr lang="ko-KR" altLang="en-US" sz="700" dirty="0">
                          <a:latin typeface="+mn-ea"/>
                        </a:rPr>
                        <a:t> 터치패드 인식 범위 안에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주요 사건 발생 시 즉시 알 수 있는 위치에 두도록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시장 책상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회의 책상에서 모두 보이는 위치 및 디스플레이여야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서울의 구와 동이 나오는 정도로 서울시의 지도가 한번에 보여지고 옆에 </a:t>
                      </a:r>
                      <a:r>
                        <a:rPr lang="en-US" altLang="ko-KR" sz="700" dirty="0"/>
                        <a:t>2~3</a:t>
                      </a:r>
                      <a:r>
                        <a:rPr lang="ko-KR" altLang="en-US" sz="700" dirty="0"/>
                        <a:t>개의 세부 지표가 보여질 수 있는 화면 크기와 </a:t>
                      </a:r>
                      <a:r>
                        <a:rPr lang="ko-KR" altLang="en-US" sz="700" dirty="0" err="1"/>
                        <a:t>해상도여야</a:t>
                      </a:r>
                      <a:r>
                        <a:rPr lang="ko-KR" altLang="en-US" sz="700" dirty="0"/>
                        <a:t>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 중요 성분의 농도가 지도 위에 색온도로 표현되어야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 성분 별 농도를 지도 위에서 볼 수 있는 선택지를 표시해야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국내 미세먼지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초미세먼지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서울시의 대기환경 요약 정보가 한눈에 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정보는 제목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중요도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 시기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진행 현황에 대한 것을 포함함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지표는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주의보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경보 기준으로 진입하는 아이콘이 표시되어야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 주관 야외 행사 현황을 보여주어야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 대기 현황 </a:t>
                      </a:r>
                      <a:r>
                        <a:rPr lang="ko-KR" altLang="en-US" sz="700" u="none" strike="noStrike" dirty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담당부서를 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담당자가 소리 알림을 울리는 경우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적정 음량으로 제공되도록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지도의 정보가 하단에 목록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표 형식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으로도 제공됨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여론 정보가 제공되는 경우 워드 클라우드 형식으로 요약하여 보여줌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 지표나 요소에 대한 정보를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모든 지표 또는 보고자료마다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 환경 파악 및 문제 대응에 관련하여 각종 부서의 활동이 종합적으로 나타나야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나타남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보고 자료의 기본 화면 배율은 가독성을 고려하여 설정함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dirty="0"/>
                        <a:t>진행 </a:t>
                      </a:r>
                      <a:r>
                        <a:rPr lang="ko-KR" altLang="en-US" sz="700" u="none" strike="noStrike" dirty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현장에 파견 나가 있는 직원의 정보를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보여짐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개인 집무 중이라는 것을 알 수 있음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목록 아이템 수가 많은 경우 카테고리 별로 나눠서 보여지도록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카테고리 분류 시 직관적인 분류 체계를 사용함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화상통화 팝업창의 기본 위치는 정보를 최소한으로 가림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사진이나 동영상은 별도의 화면 전환 없이 팝업창으로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활성화됨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또는 화상통화 시 뜨는 팝업창의 위치를 조절할 수 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지도의 위치 선택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 및 축소 방법이 직관적임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화상통화가 끝나면 팝업창이 자동으로 닫힘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지표를 누르는 경우 상세 화면으로 전환됨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어떤 화면에서 든지 검색창을 띄워서 검색할 수 있음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선택 가능한 아이콘은 직관적으로 표시함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이전화면으로 전환이 용이함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상세 화면의 지표나 정책에 관련된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지표를 누르면 지역별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기간별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관찰 대상 별 세부 정보를 확인할 수 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기존의 스마트폰이나 </a:t>
                      </a:r>
                      <a:r>
                        <a:rPr lang="ko-KR" altLang="en-US" sz="700" dirty="0" err="1"/>
                        <a:t>태블렛과</a:t>
                      </a:r>
                      <a:r>
                        <a:rPr lang="ko-KR" altLang="en-US" sz="700" dirty="0"/>
                        <a:t> 동일한 작동 방법을 사용함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터치패드나 터치스크린은 일반적으로 통용되는 방식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 err="1"/>
                        <a:t>멀티핑거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등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을 활용하여 컨트롤을 할 수 있음</a:t>
                      </a:r>
                      <a:r>
                        <a:rPr lang="en-US" altLang="ko-KR" sz="700" dirty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터치스크린의 경우 메인 화면과 일관적인 화면 레이아웃을 제공해야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별도의 도구 없이 전화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화상통화 가능해야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지도나 사진을 보고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확대하고 선택하는데 어려움이 없어야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터치패드와 터치스크린의 동시 사용에 따른 기능 충돌의 방지가 필요함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텍스트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숫자 입력이 용이 하도록 </a:t>
                      </a:r>
                      <a:r>
                        <a:rPr lang="en-US" altLang="ko-KR" sz="700" dirty="0"/>
                        <a:t>QWERTY </a:t>
                      </a:r>
                      <a:r>
                        <a:rPr lang="ko-KR" altLang="en-US" sz="700" dirty="0"/>
                        <a:t>키보드 등 일반적 키보드 형태를 제공해야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오작동을 방지하기 위해 터치패드 활성화 전환 버튼이 필요함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</a:t>
                      </a:r>
                      <a:r>
                        <a:rPr lang="ko-KR" altLang="en-US" sz="700" dirty="0" err="1"/>
                        <a:t>터치제스쳐를</a:t>
                      </a:r>
                      <a:r>
                        <a:rPr lang="ko-KR" altLang="en-US" sz="700" dirty="0"/>
                        <a:t> 잘 보이는 곳에 표기함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터치스크린의 경우 메인 화면과 일관적인 화면 레이아웃을 제공해야 함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7677"/>
              </p:ext>
            </p:extLst>
          </p:nvPr>
        </p:nvGraphicFramePr>
        <p:xfrm>
          <a:off x="89593" y="1052514"/>
          <a:ext cx="8936966" cy="821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186018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43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111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52968"/>
              </p:ext>
            </p:extLst>
          </p:nvPr>
        </p:nvGraphicFramePr>
        <p:xfrm>
          <a:off x="89593" y="1922018"/>
          <a:ext cx="8936966" cy="431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01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집무실에서 혼자 서울시내 미세먼지 농도 현황을 살펴보기 위해 책상에서 태블릿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켜고 디지털 시민시장실로 진입하였다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도시현황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점검의 대기환경 모니터링으로 한 눈에 서울 시내 각 지역의 미세먼지 농도 현황을 확인할 수 있었고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 환경이 좋지 않은 지역이 발견되어 대기환경 담당자에게 화상회의 연결하여 그 원인과 대책에 대한 보고를 받았다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027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620817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대기환경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761983"/>
          <a:ext cx="8856000" cy="4124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22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핵심 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및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디스플레이 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현재 상황에 대한 빠른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실시간으로 모니터링하고 있는 인상 제공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여러 기관에서 제공하는 대기 환경 정보 통합하여 제시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필요한 유관 정보의 빠른 접근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담당자와의 쉬운 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인터랙션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상황 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선 자세에서도 화면 전체 내용 및 세부내용이 잘 보여야함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집무실 전체가 음성 인식 범위 안에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>
                          <a:latin typeface="+mn-ea"/>
                        </a:rPr>
                        <a:t>2~3</a:t>
                      </a:r>
                      <a:r>
                        <a:rPr lang="ko-KR" altLang="en-US" sz="700" dirty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>
                          <a:latin typeface="+mn-ea"/>
                        </a:rPr>
                        <a:t>해상도여야</a:t>
                      </a:r>
                      <a:r>
                        <a:rPr lang="ko-KR" altLang="en-US" sz="700" dirty="0">
                          <a:latin typeface="+mn-ea"/>
                        </a:rPr>
                        <a:t>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 중요 성분의 농도가 지도 위에 색온도로 표현되어야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 성분 별 농도를 지도 위에서 볼 수 있는 선택지를 표시해야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국내 미세먼지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초미세먼지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서울시의 대기환경 요약 정보가 한눈에 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정보는 제목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중요도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 시기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진행 현황에 대한 것을 포함함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지표는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주의보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경보 기준으로 진입하는 아이콘이 표시되어야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 주관 야외 행사 현황을 보여주어야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 대기 현황 </a:t>
                      </a:r>
                      <a:r>
                        <a:rPr lang="ko-KR" altLang="en-US" sz="700" u="none" strike="noStrike" dirty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담당부서를 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담당자가 소리 알림을 울리는 경우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적정 음량으로 제공되도록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지도의 정보가 하단에 목록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표 형식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으로도 제공됨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여론 정보가 제공되는 경우 워드 클라우드 형식으로 요약하여 보여줌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/>
                        <a:t>하단에 주요 기능 </a:t>
                      </a:r>
                      <a:r>
                        <a:rPr lang="ko-KR" altLang="en-US" sz="700" dirty="0" err="1"/>
                        <a:t>숏컷</a:t>
                      </a:r>
                      <a:r>
                        <a:rPr lang="en-US" altLang="ko-KR" sz="700" dirty="0"/>
                        <a:t>(short cut)</a:t>
                      </a:r>
                      <a:r>
                        <a:rPr lang="ko-KR" altLang="en-US" sz="700" dirty="0"/>
                        <a:t>을 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보안상 외빈에게 보이지 않아야 하는 정보는 가릴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 지표나 요소에 대한 정보를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모든 지표 또는 보고자료마다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 환경 파악 및 문제 대응에 관련하여 각종 부서의 활동이 종합적으로 나타나야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나타남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보고 자료의 기본 화면 배율은 가독성을 고려하여 설정함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dirty="0"/>
                        <a:t>진행 </a:t>
                      </a:r>
                      <a:r>
                        <a:rPr lang="ko-KR" altLang="en-US" sz="700" u="none" strike="noStrike" dirty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현장에 파견 나가 있는 직원의 정보를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보여짐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외빈 응대 중이라는 것을 알 수 있음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목록 아이템 수가 많은 경우 카테고리 별로 나눠서 보여지도록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카테고리 분류 시 직관적인 분류 체계를 사용함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화상통화 팝업창의 기본 위치는 정보를 최소한으로 가림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사진이나 동영상은 별도의 화면 전환 없이 팝업창으로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활성화됨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또는 화상통화 시 뜨는 팝업창의 위치를 조절할 수 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지도의 위치 선택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 및 축소 방법이 직관적임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화상통화가 끝나면 팝업창이 자동으로 닫힘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지표를 누르는 경우 상세 화면으로 전환됨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어떤 화면에서 든지 검색창을 띄워서 검색할 수 있음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선택 가능한 아이콘은 직관적으로 표시함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이전화면으로 전환이 용이함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상세 화면의 지표나 정책에 관련된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지표를 누르면 지역별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기간별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관찰 대상 별 세부 정보를 확인할 수 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회의 테이블의 모든 영역이 음성인식 범위 안에 있어야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31813"/>
              </p:ext>
            </p:extLst>
          </p:nvPr>
        </p:nvGraphicFramePr>
        <p:xfrm>
          <a:off x="77639" y="1072030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32957"/>
              </p:ext>
            </p:extLst>
          </p:nvPr>
        </p:nvGraphicFramePr>
        <p:xfrm>
          <a:off x="77639" y="2069551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외부 인사들에게 서울시의 대기 환경 대응 시스템을 선보였다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 버튼을 누르고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대기환경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말하자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 시스템을 통해 최근 서울 시내의 지역별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미세먼지 성분 별 농도 추이를 살펴보는 과정과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라이브캠을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터치하여 서울시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대기현황을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실시간 영상으로 보여주었다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32415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89377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대기환경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외빈 응대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3"/>
          <a:ext cx="8867954" cy="1597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37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시장실에 외부 인사들이 시청에 실시간 모니터링 시스템 견학을 하기 위해 방문을 하였다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대기 환경 모니터링 시스템에 대해 설명을 하기 위해 첫 화면의 지도 위에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대기환경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아이콘을 보고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서울시내 최근 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초미세먼지 농도 수치 현황을 보기로 결정하였다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모션링으로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대기환경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아이콘을 클릭하자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최근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주일 동안의 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초미세먼지 농도의 수치가 일자별로 나타났다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화면에서 모션링을 앞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뒤로 움직이니 기간별로 자세한 농도 현황으로 확대되어 나타났다가 축소되어 장기간의 변화를 한번에 볼 수 있도록 변하였다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미세먼지 수치가 높아져 주의보가 발령되었을 때의 대처를 보여주기 위해 모션링으로 화면을 넘겨 대처 현황 페이지를 보였다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이에 화면에는 최근 미세먼지 주의보가 내려졌을 때 야외 행사에 내려진 조치들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어린이집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유치원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양로원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병원 등에 전달한 행동 요령 들이 목록으로 나타났으며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조치들의 완료상태를 확인할 수 있었다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끝으로 시장님은 서울시에서 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초미세먼지 감소를 위해 진행하는 과업을 보여주기 위해 모션링으로 다음 화면으로 넘어갔다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이에 화면에는 현재 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초미세먼지 농도 감소를 위해 진행중인 정책의 리스트와 현황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몇년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간 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초미세먼지 농도의 변화 그래프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미세먼지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초미세먼지 구성 성분과 그 성분들에 대한 감소 정책을 연결하여 보여주었다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환경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외빈 소개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모션링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3616" y="2705073"/>
          <a:ext cx="8856000" cy="4008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09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핵심 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및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디스플레이 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현재 상황에 대한 빠른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실시간으로 모니터링하고 있는 인상 제공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여러 기관에서 제공하는 대기 환경 정보 통합하여 제시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필요한 유관 정보의 빠른 접근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담당자와의 쉬운 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인터랙션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상황 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선 자세에서도 화면 전체 내용 및 세부내용이 잘 보여야함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집무실 전체가 </a:t>
                      </a:r>
                      <a:r>
                        <a:rPr lang="ko-KR" altLang="en-US" sz="700" dirty="0" err="1">
                          <a:latin typeface="+mn-ea"/>
                        </a:rPr>
                        <a:t>모션링</a:t>
                      </a:r>
                      <a:r>
                        <a:rPr lang="ko-KR" altLang="en-US" sz="700" dirty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>
                          <a:latin typeface="+mn-ea"/>
                        </a:rPr>
                        <a:t>2~3</a:t>
                      </a:r>
                      <a:r>
                        <a:rPr lang="ko-KR" altLang="en-US" sz="700" dirty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>
                          <a:latin typeface="+mn-ea"/>
                        </a:rPr>
                        <a:t>해상도여야</a:t>
                      </a:r>
                      <a:r>
                        <a:rPr lang="ko-KR" altLang="en-US" sz="700" dirty="0">
                          <a:latin typeface="+mn-ea"/>
                        </a:rPr>
                        <a:t>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 중요 성분의 농도가 지도 위에 색온도로 표현되어야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 성분 별 농도를 지도 위에서 볼 수 있는 선택지를 표시해야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국내 미세먼지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초미세먼지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서울시의 대기환경 요약 정보가 한눈에 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정보는 제목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중요도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 시기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진행 현황에 대한 것을 포함함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지표는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주의보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경보 기준으로 진입하는 아이콘이 표시되어야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 주관 야외 행사 현황을 보여주어야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 대기 현황 </a:t>
                      </a:r>
                      <a:r>
                        <a:rPr lang="ko-KR" altLang="en-US" sz="700" u="none" strike="noStrike" dirty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담당부서를 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담당자가 소리 알림을 울리는 경우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적정 음량으로 제공되도록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지도의 정보가 하단에 목록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표 형식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으로도 제공됨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여론 정보가 제공되는 경우 워드 클라우드 형식으로 요약하여 보여줌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/>
                        <a:t>하단에 주요 기능 </a:t>
                      </a:r>
                      <a:r>
                        <a:rPr lang="ko-KR" altLang="en-US" sz="700" dirty="0" err="1"/>
                        <a:t>숏컷</a:t>
                      </a:r>
                      <a:r>
                        <a:rPr lang="en-US" altLang="ko-KR" sz="700" dirty="0"/>
                        <a:t>(short cut)</a:t>
                      </a:r>
                      <a:r>
                        <a:rPr lang="ko-KR" altLang="en-US" sz="700" dirty="0"/>
                        <a:t>을 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보안상 외빈에게 보이지 않아야 하는 정보는 가릴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 지표나 요소에 대한 정보를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모든 지표 또는 보고자료마다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 환경 파악 및 문제 대응에 관련하여 각종 부서의 활동이 종합적으로 나타나야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나타남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보고 자료의 기본 화면 배율은 가독성을 고려하여 설정함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dirty="0"/>
                        <a:t>진행 </a:t>
                      </a:r>
                      <a:r>
                        <a:rPr lang="ko-KR" altLang="en-US" sz="700" u="none" strike="noStrike" dirty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현장에 파견 나가 있는 직원의 정보를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보여짐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외빈 응대 중이라는 것을 알 수 있음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목록 아이템 수가 많은 경우 카테고리 별로 나눠서 보여지도록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카테고리 분류 시 직관적인 분류 체계를 사용함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화상통화 팝업창의 기본 위치는 정보를 최소한으로 가림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사진이나 동영상은 별도의 화면 전환 없이 팝업창으로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활성화됨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또는 화상통화 시 뜨는 팝업창의 위치를 조절할 수 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지도의 위치 선택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 및 축소 방법이 직관적임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화상통화가 끝나면 팝업창이 자동으로 닫힘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지표를 누르는 경우 상세 화면으로 전환됨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어떤 화면에서 든지 검색창을 띄워서 검색할 수 있음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선택 가능한 아이콘은 직관적으로 표시함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이전화면으로 전환이 용이함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상세 화면의 지표나 정책에 관련된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지표를 누르면 지역별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기간별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관찰 대상 별 세부 정보를 확인할 수 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/>
                        <a:t>모션링으로</a:t>
                      </a:r>
                      <a:r>
                        <a:rPr lang="ko-KR" altLang="en-US" sz="700" dirty="0"/>
                        <a:t> 정확한 위치를 선택하는 데 팔에 큰 피로가 없어야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/>
                        <a:t>모션링이</a:t>
                      </a:r>
                      <a:r>
                        <a:rPr lang="ko-KR" altLang="en-US" sz="700" dirty="0"/>
                        <a:t> 작동되었다는 것을 알려주는 피드백이 있어야함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별도의 도구 없이 전화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화상통화 가능해야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지도나 사진을 보고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확대하고 선택하는데 어려움이 없어야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23633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697539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대기환경 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827055"/>
          <a:ext cx="8856000" cy="4008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66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3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핵심 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및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디스플레이 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현재 상황에 대한 빠른 </a:t>
                      </a:r>
                      <a:r>
                        <a:rPr lang="en-US" altLang="ko-KR" sz="700" u="none" strike="noStrike" dirty="0">
                          <a:effectLst/>
                        </a:rPr>
                        <a:t>update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실시간으로 모니터링하고 있는 인상 제공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여러 기관에서 제공하는 대기 환경 정보 통합하여 제시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필요한 유관 정보의 빠른 접근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담당자와의 쉬운 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인터랙션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상황 진단에 필요한 적절한 정보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선 자세에서도 화면 전체 내용 및 세부내용이 잘 보여야함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집무실 전체가 터치패드 인식 범위 안에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>
                          <a:latin typeface="+mn-ea"/>
                        </a:rPr>
                        <a:t>2~3</a:t>
                      </a:r>
                      <a:r>
                        <a:rPr lang="ko-KR" altLang="en-US" sz="700" dirty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>
                          <a:latin typeface="+mn-ea"/>
                        </a:rPr>
                        <a:t>해상도여야</a:t>
                      </a:r>
                      <a:r>
                        <a:rPr lang="ko-KR" altLang="en-US" sz="700" dirty="0">
                          <a:latin typeface="+mn-ea"/>
                        </a:rPr>
                        <a:t>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 중요 성분의 농도가 지도 위에 색온도로 표현되어야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미세먼지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 성분 별 농도를 지도 위에서 볼 수 있는 선택지를 표시해야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국내 미세먼지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초미세먼지 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서울시의 대기환경 요약 정보가 한눈에 보여야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r>
                        <a:rPr lang="ko-KR" altLang="en-US" sz="700" u="none" strike="noStrike" dirty="0">
                          <a:effectLst/>
                        </a:rPr>
                        <a:t>요약 정보는 제목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중요도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발생 시기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진행 현황에 대한 것을 포함함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지표는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주의보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경보 기준으로 진입하는 아이콘이 표시되어야 함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서울시 주관 야외 행사 현황을 보여주어야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중요한 정도나 계속적인 주의를 줘야 하는 정도가 표시돼야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 대기 현황 </a:t>
                      </a:r>
                      <a:r>
                        <a:rPr lang="ko-KR" altLang="en-US" sz="700" u="none" strike="noStrike" dirty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담당부서를 요약 표시 해야함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담당자가 소리 알림을 울리는 경우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적정 음량으로 제공되도록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지도의 정보가 하단에 목록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표 형식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으로도 제공됨</a:t>
                      </a:r>
                      <a:endParaRPr lang="en-US" altLang="ko-KR" sz="700" dirty="0"/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/>
                        <a:t>여론 정보가 제공되는 경우 워드 클라우드 형식으로 요약하여 보여줌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/>
                        <a:t>하단에 주요 기능 </a:t>
                      </a:r>
                      <a:r>
                        <a:rPr lang="ko-KR" altLang="en-US" sz="700" dirty="0" err="1"/>
                        <a:t>숏컷</a:t>
                      </a:r>
                      <a:r>
                        <a:rPr lang="en-US" altLang="ko-KR" sz="700" dirty="0"/>
                        <a:t>(short cut)</a:t>
                      </a:r>
                      <a:r>
                        <a:rPr lang="ko-KR" altLang="en-US" sz="700" dirty="0"/>
                        <a:t>을 제시함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 지표나 요소에 대한 정보를 한 눈에 파악할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모든 지표 또는 보고자료마다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 환경 파악 및 문제 대응에 관련하여 각종 부서의 활동이 종합적으로 나타나야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나타남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+mn-ea"/>
                        </a:rPr>
                        <a:t>보고 자료의 기본 화면 배율은 가독성을 고려하여 설정함</a:t>
                      </a:r>
                      <a:r>
                        <a:rPr lang="en-US" altLang="ko-KR" sz="700" dirty="0">
                          <a:latin typeface="+mn-ea"/>
                        </a:rPr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대기환경 관련 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dirty="0"/>
                        <a:t>진행 </a:t>
                      </a:r>
                      <a:r>
                        <a:rPr lang="ko-KR" altLang="en-US" sz="700" u="none" strike="noStrike" dirty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현장에 파견 나가 있는 직원의 정보를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현장 사진이나 동영상으로 실시간 상황을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보여짐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외빈 응대 중이라는 것을 알 수 있음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목록 아이템 수가 많은 경우 카테고리 별로 나눠서 보여지도록 함</a:t>
                      </a:r>
                      <a:r>
                        <a:rPr lang="en-US" altLang="ko-KR" sz="700" dirty="0"/>
                        <a:t>.</a:t>
                      </a:r>
                      <a:endParaRPr lang="en-US" altLang="ko-KR" sz="700" u="none" strike="noStrike" dirty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카테고리 분류 시 직관적인 분류 체계를 사용함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/>
                        <a:t>화상통화 팝업창의 기본 위치는 정보를 최소한으로 가림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effectLst/>
                        </a:rPr>
                        <a:t>사진이나 동영상은 별도의 화면 전환 없이 팝업창으로 보여줌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연결하고자 하는 상대방과 화상통화가 가능한 경우에만 화상통화 버튼이 활성화됨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CCTV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또는 화상통화 시 뜨는 팝업창의 위치를 조절할 수 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 정보를 가릴 수 있으므로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지도의 위치 선택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 및 축소 방법이 직관적임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화상통화가 끝나면 팝업창이 자동으로 닫힘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지표를 누르는 경우 상세 화면으로 전환됨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어떤 화면에서 든지 검색창을 띄워서 검색할 수 있음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선택 가능한 아이콘은 직관적으로 표시함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이전화면으로 전환이 용이함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상세 화면의 지표나 정책에 관련된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지표를 누르면 지역별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기간별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관찰 대상 별 세부 정보를 확인할 수 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기존의 스마트폰이나 </a:t>
                      </a:r>
                      <a:r>
                        <a:rPr lang="ko-KR" altLang="en-US" sz="700" dirty="0" err="1"/>
                        <a:t>태블렛과</a:t>
                      </a:r>
                      <a:r>
                        <a:rPr lang="ko-KR" altLang="en-US" sz="700" dirty="0"/>
                        <a:t> 동일한 작동 방법을 사용함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터치패드나 터치스크린은 일반적으로 통용되는 방식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 err="1"/>
                        <a:t>멀티핑거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등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을 활용하여 컨트롤을 할 수 있음</a:t>
                      </a:r>
                      <a:r>
                        <a:rPr lang="en-US" altLang="ko-KR" sz="700" dirty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/>
                        <a:t>터치스크린의 경우 메인 화면과 일관적인 화면 레이아웃을 제공해야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별도의 도구 없이 전화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화상통화 가능해야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지도나 사진을 보고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확대하고 선택하는데 어려움이 없어야 함</a:t>
                      </a:r>
                      <a:r>
                        <a:rPr lang="en-US" altLang="ko-KR" sz="700" dirty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터치패드와 터치스크린의 동시 사용에 따른 기능 충돌의 방지가 필요함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텍스트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숫자 입력이 용이 하도록 </a:t>
                      </a:r>
                      <a:r>
                        <a:rPr lang="en-US" altLang="ko-KR" sz="700" dirty="0"/>
                        <a:t>QWERTY </a:t>
                      </a:r>
                      <a:r>
                        <a:rPr lang="ko-KR" altLang="en-US" sz="700" dirty="0"/>
                        <a:t>키보드 등 일반적 키보드 형태를 제공해야 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오작동을 방지하기 위해 터치패드 활성화 전환 버튼이 필요함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주요 </a:t>
                      </a:r>
                      <a:r>
                        <a:rPr lang="ko-KR" altLang="en-US" sz="700" dirty="0" err="1"/>
                        <a:t>터치제스쳐를</a:t>
                      </a:r>
                      <a:r>
                        <a:rPr lang="ko-KR" altLang="en-US" sz="700" dirty="0"/>
                        <a:t> 잘 보이는 곳에 표기함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/>
                        <a:t>터치스크린의 경우 메인 화면과 일관적인 화면 레이아웃을 제공해야 함</a:t>
                      </a:r>
                      <a:r>
                        <a:rPr lang="en-US" altLang="ko-KR" sz="700" dirty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63069"/>
              </p:ext>
            </p:extLst>
          </p:nvPr>
        </p:nvGraphicFramePr>
        <p:xfrm>
          <a:off x="77639" y="1072030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03059"/>
              </p:ext>
            </p:extLst>
          </p:nvPr>
        </p:nvGraphicFramePr>
        <p:xfrm>
          <a:off x="77639" y="2069551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외부 인사들에게 서울시의 대기 환경 대응 시스템을 선보였다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 시스템을 통해 최근 서울 시내의 지역별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미세먼지 성분 별 농도 추이를 살펴보는 과정과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라이브캠을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터치하여 서울시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대기현황을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실시간 영상으로 보여주었다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26105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518" y="473422"/>
            <a:ext cx="2463495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err="1" smtClean="0">
                <a:latin typeface="+mn-ea"/>
                <a:ea typeface="+mn-ea"/>
              </a:rPr>
              <a:t>재정현황</a:t>
            </a:r>
            <a:r>
              <a:rPr lang="ko-KR" altLang="en-US" sz="2138" dirty="0" smtClean="0">
                <a:latin typeface="+mn-ea"/>
                <a:ea typeface="+mn-ea"/>
              </a:rPr>
              <a:t> 모니터링</a:t>
            </a:r>
            <a:endParaRPr lang="ko-KR" altLang="en-US" sz="2138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8917" y="1260423"/>
            <a:ext cx="8734429" cy="48807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97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416891" y="965850"/>
            <a:ext cx="3697209" cy="294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97" b="1" dirty="0">
                <a:solidFill>
                  <a:schemeClr val="bg1"/>
                </a:solidFill>
                <a:latin typeface="+mn-ea"/>
              </a:rPr>
              <a:t>실시간 도시현황</a:t>
            </a:r>
            <a:r>
              <a:rPr lang="en-US" altLang="ko-KR" sz="1197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97" b="1" dirty="0">
                <a:solidFill>
                  <a:schemeClr val="bg1"/>
                </a:solidFill>
                <a:latin typeface="+mn-ea"/>
              </a:rPr>
              <a:t>재정현황</a:t>
            </a:r>
            <a:r>
              <a:rPr lang="en-US" altLang="ko-KR" sz="1197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35105" y="2905979"/>
            <a:ext cx="1325545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재정 현황 탐색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847167" y="2905976"/>
            <a:ext cx="1302760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지출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세입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세출 등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세부 재정 현황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870102" y="2905976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재정시계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직선 화살표 연결선 94"/>
          <p:cNvCxnSpPr>
            <a:stCxn id="91" idx="3"/>
            <a:endCxn id="92" idx="1"/>
          </p:cNvCxnSpPr>
          <p:nvPr/>
        </p:nvCxnSpPr>
        <p:spPr>
          <a:xfrm flipV="1">
            <a:off x="1660649" y="3144276"/>
            <a:ext cx="186518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94" idx="3"/>
            <a:endCxn id="98" idx="1"/>
          </p:cNvCxnSpPr>
          <p:nvPr/>
        </p:nvCxnSpPr>
        <p:spPr>
          <a:xfrm>
            <a:off x="6118426" y="3144276"/>
            <a:ext cx="348996" cy="7062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467422" y="3612210"/>
            <a:ext cx="231277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담당자 연결 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현장 연결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화상통화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회의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전화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6462663" y="1689399"/>
            <a:ext cx="2317532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62663" y="1918494"/>
            <a:ext cx="2317532" cy="59226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시장실과 현장의 긴밀한 결합이 필요함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인터렉티브한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활용이 필요함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현장연결 및 화상통화가 가능해야 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855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100" idx="2"/>
            <a:endCxn id="98" idx="0"/>
          </p:cNvCxnSpPr>
          <p:nvPr/>
        </p:nvCxnSpPr>
        <p:spPr>
          <a:xfrm>
            <a:off x="7621429" y="2510757"/>
            <a:ext cx="2379" cy="1101453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329931" y="1681577"/>
            <a:ext cx="1678066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329931" y="1910672"/>
            <a:ext cx="1678066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부채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채무 감소 등 서울시가 행한 정책의 성과에 대한 파악이 필요함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329932" y="3612210"/>
            <a:ext cx="128262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세부정보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870102" y="3612210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물가동향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870102" y="4268598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유관정보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H="1">
            <a:off x="3129790" y="2510758"/>
            <a:ext cx="813590" cy="40178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3329932" y="4591965"/>
            <a:ext cx="1282623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329932" y="4821060"/>
            <a:ext cx="1282623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가능한 모든 정보 도표화했으면 좋겠음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3971244" y="4088809"/>
            <a:ext cx="2379" cy="503156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04" idx="3"/>
            <a:endCxn id="94" idx="1"/>
          </p:cNvCxnSpPr>
          <p:nvPr/>
        </p:nvCxnSpPr>
        <p:spPr>
          <a:xfrm flipV="1">
            <a:off x="4612556" y="3144276"/>
            <a:ext cx="257547" cy="70623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104" idx="3"/>
            <a:endCxn id="111" idx="1"/>
          </p:cNvCxnSpPr>
          <p:nvPr/>
        </p:nvCxnSpPr>
        <p:spPr>
          <a:xfrm>
            <a:off x="4612556" y="3850510"/>
            <a:ext cx="257547" cy="6563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04" idx="3"/>
            <a:endCxn id="110" idx="1"/>
          </p:cNvCxnSpPr>
          <p:nvPr/>
        </p:nvCxnSpPr>
        <p:spPr>
          <a:xfrm>
            <a:off x="4612556" y="3850510"/>
            <a:ext cx="257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11" idx="3"/>
            <a:endCxn id="98" idx="1"/>
          </p:cNvCxnSpPr>
          <p:nvPr/>
        </p:nvCxnSpPr>
        <p:spPr>
          <a:xfrm flipV="1">
            <a:off x="6118426" y="3850510"/>
            <a:ext cx="348996" cy="65638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0" idx="3"/>
            <a:endCxn id="98" idx="1"/>
          </p:cNvCxnSpPr>
          <p:nvPr/>
        </p:nvCxnSpPr>
        <p:spPr>
          <a:xfrm>
            <a:off x="6118426" y="3850510"/>
            <a:ext cx="348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77528" y="4591965"/>
            <a:ext cx="2252263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기획담당관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77528" y="4821060"/>
            <a:ext cx="2252263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부채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채무 감소 등 서울시가 행한 정책의 성과에 대한 파악이 필요함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23" name="직선 화살표 연결선 122"/>
          <p:cNvCxnSpPr>
            <a:endCxn id="92" idx="2"/>
          </p:cNvCxnSpPr>
          <p:nvPr/>
        </p:nvCxnSpPr>
        <p:spPr>
          <a:xfrm flipV="1">
            <a:off x="2498547" y="3382576"/>
            <a:ext cx="1" cy="120939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stCxn id="92" idx="3"/>
            <a:endCxn id="104" idx="0"/>
          </p:cNvCxnSpPr>
          <p:nvPr/>
        </p:nvCxnSpPr>
        <p:spPr>
          <a:xfrm>
            <a:off x="3149927" y="3144276"/>
            <a:ext cx="821317" cy="4679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>
              <a:defRPr/>
            </a:pPr>
            <a:r>
              <a:rPr lang="en-US" altLang="ko-KR" sz="171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71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42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398089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err="1">
                <a:latin typeface="+mn-ea"/>
                <a:ea typeface="+mn-ea"/>
              </a:rPr>
              <a:t>재정현황</a:t>
            </a:r>
            <a:r>
              <a:rPr lang="ko-KR" altLang="en-US" sz="2138" dirty="0">
                <a:latin typeface="+mn-ea"/>
                <a:ea typeface="+mn-ea"/>
              </a:rPr>
              <a:t> </a:t>
            </a:r>
            <a:r>
              <a:rPr lang="ko-KR" altLang="en-US" sz="2138" dirty="0" smtClean="0">
                <a:latin typeface="+mn-ea"/>
                <a:ea typeface="+mn-ea"/>
              </a:rPr>
              <a:t>모니터링</a:t>
            </a:r>
            <a:r>
              <a:rPr lang="en-US" altLang="ko-KR" sz="2138" dirty="0" smtClean="0">
                <a:latin typeface="+mn-ea"/>
                <a:ea typeface="+mn-ea"/>
              </a:rPr>
              <a:t>/ </a:t>
            </a:r>
            <a:r>
              <a:rPr lang="ko-KR" altLang="en-US" sz="2138" dirty="0" smtClean="0">
                <a:latin typeface="+mn-ea"/>
                <a:ea typeface="+mn-ea"/>
              </a:rPr>
              <a:t>회의</a:t>
            </a:r>
            <a:r>
              <a:rPr lang="en-US" altLang="ko-KR" sz="2138" dirty="0" smtClean="0">
                <a:latin typeface="+mn-ea"/>
                <a:ea typeface="+mn-ea"/>
              </a:rPr>
              <a:t>(</a:t>
            </a:r>
            <a:r>
              <a:rPr lang="ko-KR" altLang="en-US" sz="2138" dirty="0" smtClean="0">
                <a:latin typeface="+mn-ea"/>
                <a:ea typeface="+mn-ea"/>
              </a:rPr>
              <a:t>음성</a:t>
            </a:r>
            <a:r>
              <a:rPr lang="en-US" altLang="ko-KR" sz="2138" dirty="0" smtClean="0">
                <a:latin typeface="+mn-ea"/>
                <a:ea typeface="+mn-ea"/>
              </a:rPr>
              <a:t>)</a:t>
            </a:r>
            <a:endParaRPr lang="ko-KR" altLang="en-US" sz="2138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681211"/>
          <a:ext cx="8867954" cy="3128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제공해야 하는 </a:t>
                      </a:r>
                      <a:endParaRPr lang="en-US" altLang="ko-KR" sz="8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800" u="none" strike="noStrike" dirty="0">
                          <a:effectLst/>
                        </a:rPr>
                        <a:t>효용성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설치위치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800" u="none" strike="noStrike" dirty="0">
                          <a:effectLst/>
                        </a:rPr>
                        <a:t>종류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첫화면설계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세부화면설계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453">
                <a:tc>
                  <a:txBody>
                    <a:bodyPr/>
                    <a:lstStyle/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실시간 재정 현황을 한눈에 파악할 수 있도록 정보를 제공함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세부 재정 현황을 쉽게 파악할 수 있음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주요 정책의 성과에 대한 정보를 빠르게 파악 가능함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모든 관련 정보를 도표화하여 시각적으로 정보를 제공함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시장 책상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음성인식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재정 관련 지표</a:t>
                      </a:r>
                      <a:r>
                        <a:rPr lang="en-US" altLang="ko-KR" sz="7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</a:rPr>
                        <a:t>및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현황을 육안으로 확인이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오늘의 재정 현황과 관련한 세부 지표 및 내역이 한번에 보여질 수 있는 화면 크기와 해상도여야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모션링보다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여러 종류의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정보가 도표 기반으로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재정현황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정보는 제목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재정현황 관련 지표를 한 눈에 파악할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담당부서를 요약 표시 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담당자가 소리 알림을 울리는 경우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적정 음량으로 제공되도록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재정현황 관련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dirty="0" smtClean="0"/>
                        <a:t>진행</a:t>
                      </a:r>
                      <a:r>
                        <a:rPr lang="ko-KR" altLang="en-US" sz="700" baseline="0" dirty="0" smtClean="0"/>
                        <a:t> 사항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재정 관련 도표의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선택하는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대상 별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도표를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91934"/>
              </p:ext>
            </p:extLst>
          </p:nvPr>
        </p:nvGraphicFramePr>
        <p:xfrm>
          <a:off x="77639" y="1101598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재정현황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80444"/>
              </p:ext>
            </p:extLst>
          </p:nvPr>
        </p:nvGraphicFramePr>
        <p:xfrm>
          <a:off x="77639" y="2099119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기획조정실 재정관리 담당관과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재정현황에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대한 회의 중 일별지출현황 및 자동차세의 세입 총액에 대해 파악하였다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 버튼을 누르고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재정현황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말하여 재정현황화면으로 진입한 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일별지출현황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말하여 일별지출현황 확인후 관련한 궁금한 사항을 담당관에게 질의하고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채무현황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추이를 그래프를 확인하던 중 재정관리 담당관과의 회의가 필요하다고 생각되어 화상회의를 연결하였다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74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+mn-ea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253729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err="1">
                <a:latin typeface="+mn-ea"/>
                <a:ea typeface="+mn-ea"/>
              </a:rPr>
              <a:t>재정현황</a:t>
            </a:r>
            <a:r>
              <a:rPr lang="ko-KR" altLang="en-US" sz="2138" dirty="0">
                <a:latin typeface="+mn-ea"/>
                <a:ea typeface="+mn-ea"/>
              </a:rPr>
              <a:t> 모니터링</a:t>
            </a:r>
            <a:r>
              <a:rPr lang="en-US" altLang="ko-KR" sz="2138" dirty="0">
                <a:latin typeface="+mn-ea"/>
                <a:ea typeface="+mn-ea"/>
              </a:rPr>
              <a:t>/ </a:t>
            </a:r>
            <a:r>
              <a:rPr lang="ko-KR" altLang="en-US" sz="2138" dirty="0" smtClean="0">
                <a:latin typeface="+mn-ea"/>
                <a:ea typeface="+mn-ea"/>
              </a:rPr>
              <a:t>회의</a:t>
            </a:r>
            <a:r>
              <a:rPr lang="en-US" altLang="ko-KR" sz="2138" dirty="0" smtClean="0">
                <a:latin typeface="+mn-ea"/>
                <a:ea typeface="+mn-ea"/>
              </a:rPr>
              <a:t>(</a:t>
            </a:r>
            <a:r>
              <a:rPr lang="ko-KR" altLang="en-US" sz="2138" dirty="0" err="1" smtClean="0">
                <a:latin typeface="+mn-ea"/>
                <a:ea typeface="+mn-ea"/>
              </a:rPr>
              <a:t>모션링</a:t>
            </a:r>
            <a:r>
              <a:rPr lang="en-US" altLang="ko-KR" sz="2138" dirty="0" smtClean="0">
                <a:latin typeface="+mn-ea"/>
                <a:ea typeface="+mn-ea"/>
              </a:rPr>
              <a:t>)</a:t>
            </a:r>
            <a:endParaRPr lang="ko-KR" altLang="en-US" sz="2138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4"/>
          <a:ext cx="8867954" cy="2564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85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#4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서울시 재정현황에 대한 회의를 진행하기 위해 기획조정실의 재정관리담당관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씨와 회의 테이블에 앉아서 대형 디스플레이를 바라보고 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A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씨는 재정 현황을 보여주는 스크린을 보기 위해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착용하고 재정 현황 버튼을 눌렀다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스크린에는 서울시 재정 현황을 보여주고 있는 화면이 나타났고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한 쪽에는 서울시 재정 시계가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다른 한쪽에는 일별지출현황이 보였다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우선 시장님은 정기적으로 매일 확인하는 일별지출현황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세입 운용 현황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세출운용 사업 및 예산에 대한 파악을 위해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착용하였다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 확대를 위해 일별 지출 현황을 클릭한 상태로 중앙으로 드래그하여 위치 시키자 화면 한쪽에 위치해 있던 일별 지출 현황은 확대 되면서 화면 중앙에 위치 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화면의 가운데에는 오늘 총 집행된 액수와 가장 많이 지출된 분야가 명시되어 있고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개 분야에 대해 지출이 클수록 더 큰 동그라미가 그려져서 보여졌다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오늘의 지출이 가장 큰 분야인 수송 및 교통이 어떤 내역으로 지출이 가장 큰지 궁금해진 시장님은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씨에게 이 내역을 확인했다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일별 지출 현황을 확인한 후에 시장님은 세입 총액 중 자동차세를 선택하기 위해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사용하여 세입 운용 현황의 자동차세 부분을 눌렀다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그러자 화면에 오늘까지의 자동차세 세입현황이 숫자로 나타났다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 상단에는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일부터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일까지라는 날짜가 나타났다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상반기에 들어온 자동차세만을 확인하고 싶어 다시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사용하여 상반기 자동차세를 눌렀다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그러자 화면에는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일에서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일까지의 자동차세 세입 총액이 나타났다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또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분기 결과를 확인하고자 줌인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제스쳐를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취해서 날짜의 범위를 줄여 자세한 내역을 파악하였다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오늘의 서울시 재정 현황을 파악한 시장님은 다음으로 채무 현황을 파악하기 위해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채무 현황 버튼을 눌렀다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화면에는 서울시 서울살림 아이콘이 가장 왼쪽에 보이고 오른쪽 상단에는 취임기준 채무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감축채무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이달의 채무가 포함된 채무 전광판이 보여졌다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채무 현황에 대한 추이를 확인하기 위해 채무 현황 그래프 버튼을 눌렀고 화면에는 분기별 채무 현황이 그래프로 나타났다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시장님께서는 채무 현황에 대한 추이를 확인하고 최근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년간 채무 감소율이 낮다는 사실을 파악하였다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서울시의 채무를 더욱더 줄일 수 있는 방안을 강구해야겠다고 생각한 시장님은 재정관리 담당관과 채무 감축에 대한 회의 일정을 추가적으로 잡고 재정 관련 회의를 마쳤다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재정현황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제스쳐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681211"/>
          <a:ext cx="8867954" cy="3128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제공해야 하는 </a:t>
                      </a:r>
                      <a:endParaRPr lang="en-US" altLang="ko-KR" sz="8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800" u="none" strike="noStrike" dirty="0">
                          <a:effectLst/>
                        </a:rPr>
                        <a:t>효용성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설치위치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800" u="none" strike="noStrike" dirty="0">
                          <a:effectLst/>
                        </a:rPr>
                        <a:t>종류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첫화면설계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세부화면설계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453">
                <a:tc>
                  <a:txBody>
                    <a:bodyPr/>
                    <a:lstStyle/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실시간 재정 현황을 한눈에 파악할 수 있도록 정보를 제공함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세부 재정 현황을 쉽게 파악할 수 있음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주요 정책의 성과에 대한 정보를 빠르게 파악 가능함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모든 관련 정보를 도표화하여 시각적으로 정보를 제공함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시장 책상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en-US" altLang="ko-KR" sz="7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</a:rPr>
                        <a:t>인식</a:t>
                      </a:r>
                      <a:r>
                        <a:rPr lang="ko-KR" altLang="en-US" sz="700" dirty="0" smtClean="0">
                          <a:latin typeface="+mn-ea"/>
                        </a:rPr>
                        <a:t>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재정 관련 지표</a:t>
                      </a:r>
                      <a:r>
                        <a:rPr lang="en-US" altLang="ko-KR" sz="7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</a:rPr>
                        <a:t>및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현황을 육안으로 확인이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오늘의 재정 현황과 관련한 세부 지표 및 내역이 한번에 보여질 수 있는 화면 크기와 해상도여야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모션링보다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여러 종류의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정보가 도표 기반으로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재정현황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정보는 제목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재정현황 관련 지표를 한 눈에 파악할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담당부서를 요약 표시 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담당자가 소리 알림을 울리는 경우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적정 음량으로 제공되도록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재정현황 관련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dirty="0" smtClean="0"/>
                        <a:t>진행</a:t>
                      </a:r>
                      <a:r>
                        <a:rPr lang="ko-KR" altLang="en-US" sz="700" baseline="0" dirty="0" smtClean="0"/>
                        <a:t> 사항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재정 관련 도표의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선택하는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대상 별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</a:t>
                      </a:r>
                      <a:r>
                        <a:rPr lang="ko-KR" altLang="en-US" sz="700" dirty="0" err="1" smtClean="0"/>
                        <a:t>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도표를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49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/>
          <p:cNvSpPr/>
          <p:nvPr/>
        </p:nvSpPr>
        <p:spPr>
          <a:xfrm>
            <a:off x="238917" y="1260423"/>
            <a:ext cx="8734429" cy="48807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97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5518" y="473422"/>
            <a:ext cx="405463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 </a:t>
            </a:r>
            <a:r>
              <a:rPr lang="ko-KR" altLang="en-US" sz="2138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도시현황</a:t>
            </a:r>
            <a:r>
              <a:rPr lang="en-US" altLang="ko-KR" sz="213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13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</a:t>
            </a:r>
            <a:endParaRPr lang="en-US" altLang="ko-KR" sz="2138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335105" y="1681577"/>
            <a:ext cx="8538950" cy="4271980"/>
            <a:chOff x="289731" y="1737116"/>
            <a:chExt cx="10063549" cy="4995843"/>
          </a:xfrm>
        </p:grpSpPr>
        <p:sp>
          <p:nvSpPr>
            <p:cNvPr id="71" name="직사각형 70"/>
            <p:cNvSpPr/>
            <p:nvPr/>
          </p:nvSpPr>
          <p:spPr>
            <a:xfrm>
              <a:off x="3630302" y="4549557"/>
              <a:ext cx="154451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지역 및 사건 개요 확인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89731" y="4549558"/>
              <a:ext cx="147857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사건 발생 후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976357" y="4549557"/>
              <a:ext cx="145316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주요 사건인 경우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941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소리 알림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347174" y="4549557"/>
              <a:ext cx="1392439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해당 사건의 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상세 정보 확인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130008" y="4922868"/>
              <a:ext cx="156480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실시간 여론동향 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확인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902858" y="3920945"/>
              <a:ext cx="1450422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담당자 연결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전화 또는 화상회의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130009" y="2925352"/>
              <a:ext cx="1564801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사건 현장 연결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파견된 직원 연결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사진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영상 확인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89731" y="3168987"/>
              <a:ext cx="1478575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사건 발생 전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976357" y="3168984"/>
              <a:ext cx="145316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사고 모니터링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630304" y="3168984"/>
              <a:ext cx="1430698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사건사고 예방 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상세 정보 확인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348282" y="3168984"/>
              <a:ext cx="1392439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사건사고 예방 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941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활동 보고 확인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2" name="직선 화살표 연결선 81"/>
            <p:cNvCxnSpPr>
              <a:stCxn id="78" idx="3"/>
              <a:endCxn id="79" idx="1"/>
            </p:cNvCxnSpPr>
            <p:nvPr/>
          </p:nvCxnSpPr>
          <p:spPr>
            <a:xfrm flipV="1">
              <a:off x="1768306" y="3447662"/>
              <a:ext cx="208051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9" idx="3"/>
              <a:endCxn id="80" idx="1"/>
            </p:cNvCxnSpPr>
            <p:nvPr/>
          </p:nvCxnSpPr>
          <p:spPr>
            <a:xfrm>
              <a:off x="3429516" y="3447662"/>
              <a:ext cx="2007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80" idx="3"/>
              <a:endCxn id="81" idx="1"/>
            </p:cNvCxnSpPr>
            <p:nvPr/>
          </p:nvCxnSpPr>
          <p:spPr>
            <a:xfrm>
              <a:off x="5061002" y="3447662"/>
              <a:ext cx="2872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2" idx="3"/>
              <a:endCxn id="73" idx="1"/>
            </p:cNvCxnSpPr>
            <p:nvPr/>
          </p:nvCxnSpPr>
          <p:spPr>
            <a:xfrm flipV="1">
              <a:off x="1768306" y="4828235"/>
              <a:ext cx="2080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3" idx="3"/>
              <a:endCxn id="71" idx="1"/>
            </p:cNvCxnSpPr>
            <p:nvPr/>
          </p:nvCxnSpPr>
          <p:spPr>
            <a:xfrm>
              <a:off x="3429516" y="4828235"/>
              <a:ext cx="2007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71" idx="3"/>
              <a:endCxn id="74" idx="1"/>
            </p:cNvCxnSpPr>
            <p:nvPr/>
          </p:nvCxnSpPr>
          <p:spPr>
            <a:xfrm>
              <a:off x="5174813" y="4828235"/>
              <a:ext cx="1723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92" idx="3"/>
            </p:cNvCxnSpPr>
            <p:nvPr/>
          </p:nvCxnSpPr>
          <p:spPr>
            <a:xfrm flipV="1">
              <a:off x="8694808" y="4199623"/>
              <a:ext cx="208050" cy="107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7130008" y="3931705"/>
              <a:ext cx="1564800" cy="5573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관련사건</a:t>
              </a:r>
              <a:r>
                <a:rPr lang="en-US" altLang="ko-KR" sz="941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 사고 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41" dirty="0">
                  <a:solidFill>
                    <a:schemeClr val="tx1"/>
                  </a:solidFill>
                  <a:latin typeface="+mn-ea"/>
                </a:rPr>
                <a:t>확인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976357" y="5570940"/>
              <a:ext cx="145316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976357" y="5838855"/>
              <a:ext cx="1453160" cy="8278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안전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위기관리와 관련된 상황 기능을 우선적으로 제공해야 함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cxnSp>
          <p:nvCxnSpPr>
            <p:cNvPr id="16" name="직선 화살표 연결선 15"/>
            <p:cNvCxnSpPr>
              <a:stCxn id="94" idx="0"/>
              <a:endCxn id="73" idx="2"/>
            </p:cNvCxnSpPr>
            <p:nvPr/>
          </p:nvCxnSpPr>
          <p:spPr>
            <a:xfrm flipV="1">
              <a:off x="2702937" y="5106913"/>
              <a:ext cx="0" cy="46402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74" idx="3"/>
              <a:endCxn id="92" idx="1"/>
            </p:cNvCxnSpPr>
            <p:nvPr/>
          </p:nvCxnSpPr>
          <p:spPr>
            <a:xfrm flipV="1">
              <a:off x="6739613" y="4210383"/>
              <a:ext cx="390395" cy="61785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꺾인 연결선 96"/>
            <p:cNvCxnSpPr>
              <a:stCxn id="81" idx="3"/>
              <a:endCxn id="92" idx="1"/>
            </p:cNvCxnSpPr>
            <p:nvPr/>
          </p:nvCxnSpPr>
          <p:spPr>
            <a:xfrm>
              <a:off x="6740721" y="3447662"/>
              <a:ext cx="389287" cy="7627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77" idx="2"/>
              <a:endCxn id="92" idx="0"/>
            </p:cNvCxnSpPr>
            <p:nvPr/>
          </p:nvCxnSpPr>
          <p:spPr>
            <a:xfrm flipH="1">
              <a:off x="7912408" y="3482708"/>
              <a:ext cx="2" cy="4489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75" idx="0"/>
              <a:endCxn id="92" idx="2"/>
            </p:cNvCxnSpPr>
            <p:nvPr/>
          </p:nvCxnSpPr>
          <p:spPr>
            <a:xfrm flipV="1">
              <a:off x="7912408" y="4489061"/>
              <a:ext cx="0" cy="433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1976357" y="1737116"/>
              <a:ext cx="145316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976357" y="2005031"/>
              <a:ext cx="1453160" cy="7017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실시간 서울시 전체가 </a:t>
              </a:r>
              <a:r>
                <a:rPr lang="ko-KR" altLang="en-US" sz="855" dirty="0" err="1">
                  <a:solidFill>
                    <a:schemeClr val="tx1"/>
                  </a:solidFill>
                  <a:latin typeface="+mn-ea"/>
                </a:rPr>
                <a:t>모니터링되고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있다는 이미지가 시각적으로 표현되도록 설계중요</a:t>
              </a:r>
              <a:endParaRPr lang="ko-KR" altLang="en-US" sz="855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3" name="직선 화살표 연결선 112"/>
            <p:cNvCxnSpPr>
              <a:stCxn id="109" idx="2"/>
              <a:endCxn id="79" idx="0"/>
            </p:cNvCxnSpPr>
            <p:nvPr/>
          </p:nvCxnSpPr>
          <p:spPr>
            <a:xfrm>
              <a:off x="2702937" y="2706797"/>
              <a:ext cx="0" cy="46218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>
            <a:xfrm>
              <a:off x="7112000" y="5637198"/>
              <a:ext cx="156210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7112000" y="5905112"/>
              <a:ext cx="1562100" cy="8278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위험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안전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교통 등 상황 발생시 상황을 바로 보여줄 수 있는 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CCTV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와 같은 형태가 필요함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cxnSp>
          <p:nvCxnSpPr>
            <p:cNvPr id="133" name="직선 화살표 연결선 132"/>
            <p:cNvCxnSpPr/>
            <p:nvPr/>
          </p:nvCxnSpPr>
          <p:spPr>
            <a:xfrm flipV="1">
              <a:off x="7912408" y="5478938"/>
              <a:ext cx="0" cy="158261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7124700" y="1737116"/>
              <a:ext cx="1582810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디지털보좌관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24700" y="2005031"/>
              <a:ext cx="1582810" cy="7017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실시간 서울시 전체가 </a:t>
              </a:r>
              <a:r>
                <a:rPr lang="ko-KR" altLang="en-US" sz="855" dirty="0" err="1">
                  <a:solidFill>
                    <a:schemeClr val="tx1"/>
                  </a:solidFill>
                  <a:latin typeface="+mn-ea"/>
                </a:rPr>
                <a:t>모니터링되고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있다는 이미지가 시각적으로 표현되도록 설계중요</a:t>
              </a:r>
              <a:endParaRPr lang="ko-KR" altLang="en-US" sz="855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1" name="직선 화살표 연결선 140"/>
            <p:cNvCxnSpPr>
              <a:stCxn id="139" idx="2"/>
              <a:endCxn id="77" idx="0"/>
            </p:cNvCxnSpPr>
            <p:nvPr/>
          </p:nvCxnSpPr>
          <p:spPr>
            <a:xfrm flipH="1">
              <a:off x="7912410" y="2706797"/>
              <a:ext cx="3695" cy="218555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8880129" y="1737116"/>
              <a:ext cx="1473151" cy="26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시장님</a:t>
              </a:r>
              <a:endParaRPr lang="en-US" altLang="ko-KR" sz="941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8880129" y="2005031"/>
              <a:ext cx="1473151" cy="7017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시장실과 현장의 긴밀한 </a:t>
              </a:r>
              <a:r>
                <a:rPr lang="ko-KR" altLang="en-US" sz="855" dirty="0" err="1">
                  <a:solidFill>
                    <a:schemeClr val="tx1"/>
                  </a:solidFill>
                  <a:latin typeface="+mn-ea"/>
                </a:rPr>
                <a:t>결합인터렉티브한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활용이 필요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현장연결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855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및 화상통화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회의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 flipH="1">
              <a:off x="8694808" y="2706797"/>
              <a:ext cx="999963" cy="122490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직사각형 151"/>
          <p:cNvSpPr/>
          <p:nvPr/>
        </p:nvSpPr>
        <p:spPr>
          <a:xfrm>
            <a:off x="3217360" y="965850"/>
            <a:ext cx="2896740" cy="294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도시현황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>
              <a:defRPr/>
            </a:pPr>
            <a:r>
              <a:rPr lang="en-US" altLang="ko-KR" sz="171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71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839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+mn-ea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05646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err="1">
                <a:latin typeface="+mn-ea"/>
                <a:ea typeface="+mn-ea"/>
              </a:rPr>
              <a:t>재정현황</a:t>
            </a:r>
            <a:r>
              <a:rPr lang="ko-KR" altLang="en-US" sz="2138" dirty="0">
                <a:latin typeface="+mn-ea"/>
                <a:ea typeface="+mn-ea"/>
              </a:rPr>
              <a:t> 모니터링</a:t>
            </a:r>
            <a:r>
              <a:rPr lang="en-US" altLang="ko-KR" sz="2138" dirty="0">
                <a:latin typeface="+mn-ea"/>
                <a:ea typeface="+mn-ea"/>
              </a:rPr>
              <a:t>/ </a:t>
            </a:r>
            <a:r>
              <a:rPr lang="ko-KR" altLang="en-US" sz="2138" dirty="0" smtClean="0">
                <a:latin typeface="+mn-ea"/>
                <a:ea typeface="+mn-ea"/>
              </a:rPr>
              <a:t>회의</a:t>
            </a:r>
            <a:r>
              <a:rPr lang="en-US" altLang="ko-KR" sz="2138" dirty="0" smtClean="0">
                <a:latin typeface="+mn-ea"/>
                <a:ea typeface="+mn-ea"/>
              </a:rPr>
              <a:t>(</a:t>
            </a:r>
            <a:r>
              <a:rPr lang="ko-KR" altLang="en-US" sz="2138" dirty="0" smtClean="0">
                <a:latin typeface="+mn-ea"/>
                <a:ea typeface="+mn-ea"/>
              </a:rPr>
              <a:t>터치패드</a:t>
            </a:r>
            <a:r>
              <a:rPr lang="en-US" altLang="ko-KR" sz="2138" dirty="0" smtClean="0">
                <a:latin typeface="+mn-ea"/>
                <a:ea typeface="+mn-ea"/>
              </a:rPr>
              <a:t>, </a:t>
            </a:r>
            <a:r>
              <a:rPr lang="ko-KR" altLang="en-US" sz="2138" dirty="0" smtClean="0">
                <a:latin typeface="+mn-ea"/>
                <a:ea typeface="+mn-ea"/>
              </a:rPr>
              <a:t>터치스크린</a:t>
            </a:r>
            <a:r>
              <a:rPr lang="en-US" altLang="ko-KR" sz="2138" dirty="0" smtClean="0">
                <a:latin typeface="+mn-ea"/>
                <a:ea typeface="+mn-ea"/>
              </a:rPr>
              <a:t>)</a:t>
            </a:r>
            <a:endParaRPr lang="ko-KR" altLang="en-US" sz="2138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515959"/>
          <a:ext cx="8867954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45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949">
                <a:tc>
                  <a:txBody>
                    <a:bodyPr/>
                    <a:lstStyle/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실시간 재정 현황을 한눈에 파악할 수 있도록 정보를 제공함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세부 재정 현황을 쉽게 파악할 수 있음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주요 정책의 성과에 대한 정보를 빠르게 파악 가능함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모든 관련 정보를 도표화하여 시각적으로 정보를 제공함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시장 책상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터치패드</a:t>
                      </a:r>
                      <a:r>
                        <a:rPr lang="en-US" altLang="ko-KR" sz="7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</a:rPr>
                        <a:t>인식</a:t>
                      </a:r>
                      <a:r>
                        <a:rPr lang="ko-KR" altLang="en-US" sz="700" dirty="0" smtClean="0">
                          <a:latin typeface="+mn-ea"/>
                        </a:rPr>
                        <a:t>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재정 관련 지표</a:t>
                      </a:r>
                      <a:r>
                        <a:rPr lang="en-US" altLang="ko-KR" sz="7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</a:rPr>
                        <a:t>및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현황을 육안으로 확인이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오늘의 재정 현황과 관련한 세부 지표 및 내역이 한번에 보여질 수 있는 화면 크기와 해상도여야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모션링보다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여러 종류의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정보가 도표 기반으로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재정현황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정보는 제목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재정현황 관련 지표를 한 눈에 파악할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담당부서를 요약 표시 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담당자가 소리 알림을 울리는 경우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적정 음량으로 제공되도록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재정현황 관련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dirty="0" smtClean="0"/>
                        <a:t>진행</a:t>
                      </a:r>
                      <a:r>
                        <a:rPr lang="ko-KR" altLang="en-US" sz="700" baseline="0" dirty="0" smtClean="0"/>
                        <a:t> 사항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재정 관련 도표의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선택하는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대상 별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</a:t>
                      </a:r>
                      <a:r>
                        <a:rPr lang="ko-KR" altLang="en-US" sz="700" dirty="0" err="1" smtClean="0"/>
                        <a:t>스마트폰이나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태블랫과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도표를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</a:t>
                      </a:r>
                      <a:r>
                        <a:rPr lang="ko-KR" altLang="en-US" sz="700" dirty="0" err="1" smtClean="0"/>
                        <a:t>터치제스쳐를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4145"/>
              </p:ext>
            </p:extLst>
          </p:nvPr>
        </p:nvGraphicFramePr>
        <p:xfrm>
          <a:off x="77639" y="1101598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재정현황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5857"/>
              </p:ext>
            </p:extLst>
          </p:nvPr>
        </p:nvGraphicFramePr>
        <p:xfrm>
          <a:off x="77639" y="2099119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기획조정실 재정관리 담당관과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재정현황에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대한 회의 중 일별지출현황 및 자동차세의 세입 총액에 대해 파악하였다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터치스크린을 켜고 재정현황화면으로 진입하여 일별지출현황 확인후 관련한 궁금한 사항을 담당관에게 질의하고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채무현황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추이를 그래프를 확인하던 중 재정관리 담당관과의 회의가 필요하다고 생각되어 화상회의를 연결하였다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87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+mn-ea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894289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err="1">
                <a:latin typeface="+mn-ea"/>
                <a:ea typeface="+mn-ea"/>
              </a:rPr>
              <a:t>재정현황</a:t>
            </a:r>
            <a:r>
              <a:rPr lang="ko-KR" altLang="en-US" sz="2138" dirty="0">
                <a:latin typeface="+mn-ea"/>
                <a:ea typeface="+mn-ea"/>
              </a:rPr>
              <a:t> 모니터링</a:t>
            </a:r>
            <a:r>
              <a:rPr lang="en-US" altLang="ko-KR" sz="2138" dirty="0">
                <a:latin typeface="+mn-ea"/>
                <a:ea typeface="+mn-ea"/>
              </a:rPr>
              <a:t>/ </a:t>
            </a:r>
            <a:r>
              <a:rPr lang="ko-KR" altLang="en-US" sz="2138" dirty="0" smtClean="0">
                <a:latin typeface="+mn-ea"/>
                <a:ea typeface="+mn-ea"/>
              </a:rPr>
              <a:t>개인 집무</a:t>
            </a:r>
            <a:r>
              <a:rPr lang="en-US" altLang="ko-KR" sz="2138" dirty="0" smtClean="0">
                <a:latin typeface="+mn-ea"/>
                <a:ea typeface="+mn-ea"/>
              </a:rPr>
              <a:t>(</a:t>
            </a:r>
            <a:r>
              <a:rPr lang="ko-KR" altLang="en-US" sz="2138" dirty="0" err="1" smtClean="0">
                <a:latin typeface="+mn-ea"/>
                <a:ea typeface="+mn-ea"/>
              </a:rPr>
              <a:t>모션링</a:t>
            </a:r>
            <a:r>
              <a:rPr lang="en-US" altLang="ko-KR" sz="2138" dirty="0" smtClean="0">
                <a:latin typeface="+mn-ea"/>
                <a:ea typeface="+mn-ea"/>
              </a:rPr>
              <a:t>)</a:t>
            </a:r>
            <a:endParaRPr lang="ko-KR" altLang="en-US" sz="2138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4"/>
          <a:ext cx="8867954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5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#6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9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서울시 실시간 도시현황에 대해 확인하기 위해 집무실 의자에 앉아서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태블릿을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보았다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실시간 도시현황 중 재정 현황을 확인하기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태블릿의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재정 현황 버튼을 눌렀다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태블릿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화면에는 서울시 재정 현황을 보여주고 있는 화면이 나타났고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 왼쪽에는 서울시 재정 시계가 보이고 오른쪽에는 일별지출현황이 보였다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우선 시장님은 정기적으로 매일 확인하는 일별지출현황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세입 운용 현황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세출운용 사업 및 예산에 대한 파악을 위해 일별지출현황 항목을 눌렀고 화면 오른쪽에 위치해 있던 일별 지출 현황은 확대 되면서 화면 중앙에 위치 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화면의 가운데에는 오늘 총 집행된 액수와 가장 많이 지출된 분야가 명시되어 있고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개 분야에 대해 지출이 클수록 더 큰 동그라미가 그려져서 보여졌다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일별 지출 현황을 확인한 후에 시장님은 세입 운용 현황을 확인하기 세입 운용 현황 항목을 누르고 최근 일주일 동안의 기간을 선택하였다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그러자 화면에 최근 일주일 간의 수입액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과오납반환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과목경정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차액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금일 누계에 대한 정보가 숫자로 나타났다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세입운용 중 하수도사업에 대한 세입운용 정보를 확인하기 위해 특별 회계를 누르자 그 하위의 항목들이 펼쳐졌고 하수도사업 세입운용을 눌렀다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하수도사업의 세입운용현황을 확인한 후에 채무 현황이 궁금해진 시장님은 채무 현황 버튼을 눌렀다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화면에는 서울시 서울살림 아이콘이 가장 왼쪽에 보이고 오른쪽 상단에는 취임기준 채무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감축채무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이달의 채무가 포함된 채무 전광판이 보여졌다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채무 현황에 대한 추이를 확인 하기 위해 그래프 보기를 눌렀고 화면에는 분기별 채무 현황이 그래프로 나타났다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채무 현황에 대한 추이를 확인하고 최근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년간 채무 감소율이 낮다는 사실을 파악하였다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서울시의 채무를 더욱더 줄일 수 있는 방안을 강구해야겠다고 생각한 시장님은 비서에게 연락하여 재정관리담당관에게 전화 연결을 지시하였고 재정관리 담당관과 음성통화를 진행하여 채무 감축에 대한 회의 일정을 추가적으로 잡은 이후에 통화를 끊었다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9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재정현황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집무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제스쳐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211158"/>
          <a:ext cx="8867955" cy="3368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6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실시간 재정 현황을 한눈에 파악할 수 있도록 정보를 제공함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세부 재정 현황을 쉽게 파악할 수 있음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주요 정책의 성과에 대한 정보를 빠르게 파악 가능함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모든 관련 정보를 도표화하여 시각적으로 정보를 제공함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집무책상 의자에 앉았을 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태블랫이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음성인식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재정 관련 주요 사건 발생 시 즉시 알 수 있는 위치에 두도록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음성통화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시장 책상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회의 책상에서 모두 보이는 위치 및 디스플레이여야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오늘의 재정 현황과 관련한 세부 지표 및 내역이 한번에 보여질 수 있는 화면 크기와 해상도여야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집무책상의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태블릿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이동이 용이해야 함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태블릿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정보가 도표 기반으로 보여져야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재정현황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정보는 제목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재정현황 관련 지표를 한 눈에 파악할 수 있음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담당부서를 요약 표시 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담당자가 소리 알림을 울리는 경우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적정 음량으로 제공되도록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재정현황 관련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진행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사항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과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시장님 개인집무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목록 아이템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음성통화 팝업창의 기본 위치는 정보를 최소한으로 가림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재정 관련 도표의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선택하는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대상 별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모션링으로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정확한 위치를 선택하는 데 팔에 큰 피로가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모션링이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작동되었다는 것을 알려주는 피드백이 있어야함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별도의 도구 없이 전화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화상통화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도표를 보고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확대하고 선택하는데 어려움이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903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+mn-ea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69702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err="1">
                <a:latin typeface="+mn-ea"/>
                <a:ea typeface="+mn-ea"/>
              </a:rPr>
              <a:t>재정현황</a:t>
            </a:r>
            <a:r>
              <a:rPr lang="ko-KR" altLang="en-US" sz="2138" dirty="0">
                <a:latin typeface="+mn-ea"/>
                <a:ea typeface="+mn-ea"/>
              </a:rPr>
              <a:t> 모니터링</a:t>
            </a:r>
            <a:r>
              <a:rPr lang="en-US" altLang="ko-KR" sz="2138" dirty="0">
                <a:latin typeface="+mn-ea"/>
                <a:ea typeface="+mn-ea"/>
              </a:rPr>
              <a:t>/ </a:t>
            </a:r>
            <a:r>
              <a:rPr lang="ko-KR" altLang="en-US" sz="2138" dirty="0" smtClean="0">
                <a:latin typeface="+mn-ea"/>
                <a:ea typeface="+mn-ea"/>
              </a:rPr>
              <a:t>개인 집무</a:t>
            </a:r>
            <a:r>
              <a:rPr lang="en-US" altLang="ko-KR" sz="2138" dirty="0" smtClean="0">
                <a:latin typeface="+mn-ea"/>
                <a:ea typeface="+mn-ea"/>
              </a:rPr>
              <a:t>(</a:t>
            </a:r>
            <a:r>
              <a:rPr lang="ko-KR" altLang="en-US" sz="2138" dirty="0" smtClean="0">
                <a:latin typeface="+mn-ea"/>
                <a:ea typeface="+mn-ea"/>
              </a:rPr>
              <a:t>터치패드</a:t>
            </a:r>
            <a:r>
              <a:rPr lang="en-US" altLang="ko-KR" sz="2138" dirty="0" smtClean="0">
                <a:latin typeface="+mn-ea"/>
                <a:ea typeface="+mn-ea"/>
              </a:rPr>
              <a:t>, </a:t>
            </a:r>
            <a:r>
              <a:rPr lang="ko-KR" altLang="en-US" sz="2138" dirty="0" smtClean="0">
                <a:latin typeface="+mn-ea"/>
                <a:ea typeface="+mn-ea"/>
              </a:rPr>
              <a:t>터치스크린</a:t>
            </a:r>
            <a:r>
              <a:rPr lang="en-US" altLang="ko-KR" sz="2138" dirty="0" smtClean="0">
                <a:latin typeface="+mn-ea"/>
                <a:ea typeface="+mn-ea"/>
              </a:rPr>
              <a:t>)</a:t>
            </a:r>
            <a:endParaRPr lang="ko-KR" altLang="en-US" sz="2138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292463"/>
          <a:ext cx="8867955" cy="3519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3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87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381">
                <a:tc>
                  <a:txBody>
                    <a:bodyPr/>
                    <a:lstStyle/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실시간 재정 현황을 한눈에 파악할 수 있도록 정보를 제공함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세부 재정 현황을 쉽게 파악할 수 있음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주요 정책의 성과에 대한 정보를 빠르게 파악 가능함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모든 관련 정보를 도표화하여 시각적으로 정보를 제공함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집무책상 의자에 앉았을 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태블랫이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음성인식 범위 안에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재정 관련 주요 사건 발생 시 즉시 알 수 있는 위치에 두도록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음성통화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시장 책상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회의 책상에서 모두 보이는 위치 및 디스플레이여야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오늘의 재정 현황과 관련한 세부 지표 및 내역이 한번에 보여질 수 있는 화면 크기와 해상도여야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집무책상의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태블릿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이동이 용이해야 함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태블릿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정보가 도표 기반으로 보여져야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재정현황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정보는 제목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재정현황 관련 지표를 한 눈에 파악할 수 있음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담당부서를 요약 표시 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담당자가 소리 알림을 울리는 경우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적정 음량으로 제공되도록 함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재정현황 관련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진행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사항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과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시장님 개인집무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목록 아이템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카테고리 분류 시 직관적인 분류 체계를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음성통화 팝업창의 기본 위치는 정보를 최소한으로 가림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재정 관련 도표의 위치 선택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 및 축소 방법이 직관적임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지표를 선택하는 경우 상세 화면으로 전환됨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어떤 화면에서든지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검색창을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띄워서 검색할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선택 가능한 아이콘은 직관적으로 표시함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이전화면으로 전환이 용이함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지표를 누르면 지역별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기간별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관찰 대상 별 세부 정보를 확인할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기존의 스마트폰이나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태블렛과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동일한 작동 방법을 사용함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터치패드나 터치스크린은 일반적으로 통용되는 방식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멀티핑거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을 활용하여 컨트롤을 할 수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별도의 도구 없이 전화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화상통화 가능해야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도표 보고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확대하고 선택하는데 어려움이 없어야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숫자 입력이 용이 하도록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QWERTY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키보드 등 일반적 키보드 형태를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오작동을 방지하기 위해 터치패드 활성화 전환 버튼이 필요함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주요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터치제스쳐를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잘 보이는 곳에 표기함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16359"/>
              </p:ext>
            </p:extLst>
          </p:nvPr>
        </p:nvGraphicFramePr>
        <p:xfrm>
          <a:off x="89593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재정현황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파악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04544"/>
              </p:ext>
            </p:extLst>
          </p:nvPr>
        </p:nvGraphicFramePr>
        <p:xfrm>
          <a:off x="89593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재정 현황을 확인하기 위해 집무실 책상의 태블릿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통해 일별지출현황을 확인한 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채무 현황 추이 그래프를 살펴 보던 중 최근 채무 감축 비율이 낮은 것을 확인하고 채무 감축 운영 회의를 소집하였다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316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+mn-ea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62145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err="1">
                <a:latin typeface="+mn-ea"/>
                <a:ea typeface="+mn-ea"/>
              </a:rPr>
              <a:t>재정현황</a:t>
            </a:r>
            <a:r>
              <a:rPr lang="ko-KR" altLang="en-US" sz="2138" dirty="0">
                <a:latin typeface="+mn-ea"/>
                <a:ea typeface="+mn-ea"/>
              </a:rPr>
              <a:t> 모니터링</a:t>
            </a:r>
            <a:r>
              <a:rPr lang="en-US" altLang="ko-KR" sz="2138" dirty="0">
                <a:latin typeface="+mn-ea"/>
                <a:ea typeface="+mn-ea"/>
              </a:rPr>
              <a:t>/ </a:t>
            </a:r>
            <a:r>
              <a:rPr lang="ko-KR" altLang="en-US" sz="2138" dirty="0" smtClean="0">
                <a:latin typeface="+mn-ea"/>
                <a:ea typeface="+mn-ea"/>
              </a:rPr>
              <a:t>외빈 응대</a:t>
            </a:r>
            <a:r>
              <a:rPr lang="en-US" altLang="ko-KR" sz="2138" dirty="0" smtClean="0">
                <a:latin typeface="+mn-ea"/>
                <a:ea typeface="+mn-ea"/>
              </a:rPr>
              <a:t>(</a:t>
            </a:r>
            <a:r>
              <a:rPr lang="ko-KR" altLang="en-US" sz="2138" dirty="0">
                <a:latin typeface="+mn-ea"/>
                <a:ea typeface="+mn-ea"/>
              </a:rPr>
              <a:t>음성</a:t>
            </a:r>
            <a:r>
              <a:rPr lang="en-US" altLang="ko-KR" sz="2138" dirty="0">
                <a:latin typeface="+mn-ea"/>
                <a:ea typeface="+mn-ea"/>
              </a:rPr>
              <a:t>)</a:t>
            </a:r>
            <a:endParaRPr lang="ko-KR" altLang="en-US" sz="2138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515956"/>
          <a:ext cx="8885385" cy="3113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342">
                <a:tc>
                  <a:txBody>
                    <a:bodyPr/>
                    <a:lstStyle/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실시간 재정 현황을 한눈에 파악할 수 있도록 정보를 제공함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세부 재정 현황을 쉽게 파악할 수 있음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주요 정책의 성과에 대한 정보를 빠르게 파악 가능함</a:t>
                      </a:r>
                      <a:r>
                        <a:rPr lang="en-US" altLang="ko-KR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.</a:t>
                      </a:r>
                      <a:endParaRPr lang="ko-KR" altLang="en-US" sz="700" spc="-9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n-ea"/>
                        <a:cs typeface="Malgun Gothic"/>
                      </a:endParaRPr>
                    </a:p>
                    <a:p>
                      <a:pPr marL="85725" indent="-85725" defTabSz="891917">
                        <a:spcBef>
                          <a:spcPts val="231"/>
                        </a:spcBef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7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n-ea"/>
                          <a:cs typeface="Malgun Gothic"/>
                        </a:rPr>
                        <a:t>모든 관련 정보를 도표화하여 시각적으로 정보를 제공함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음성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오늘의 재정 시계와 일별지출 현황이 보이고 이 화면 옆에는 세부 재정 현황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을 선택할 수 있는 옵션이 제공되어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보여질 수 있는 화면 크기와 해상도여야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서울시의 재정 관련 주요 지표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성취율을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 눈에 볼 수 있음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하단에 주요 기능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제시함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기반 지표는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주기별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파악이 가능해야 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보안상 외빈에게 보이지 않아야 하는 정보는 가릴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endParaRPr lang="en-US" altLang="ko-KR" sz="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재정현황 관련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dirty="0" smtClean="0"/>
                        <a:t>진행</a:t>
                      </a:r>
                      <a:r>
                        <a:rPr lang="ko-KR" altLang="en-US" sz="700" baseline="0" dirty="0" smtClean="0"/>
                        <a:t> 사항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외빈응대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재정 관련 도표의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선택하는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대상 별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도표를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86024"/>
              </p:ext>
            </p:extLst>
          </p:nvPr>
        </p:nvGraphicFramePr>
        <p:xfrm>
          <a:off x="77639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재정현황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파악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91374"/>
              </p:ext>
            </p:extLst>
          </p:nvPr>
        </p:nvGraphicFramePr>
        <p:xfrm>
          <a:off x="77639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네덜란드 총리에게 디지털 시민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통해 음성인식 버튼을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누른후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재정지출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말하여 전반적인 재정 지출 흐름 및  세부 흐름 현황을 보여주었고 실시간으로 변동되는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재정현황을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시계를 모티브로 제작된 시각화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컨탠츠를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취임 이후 서울시의 채무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감소현황에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대해 소개하고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채무감소와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시정활동에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대해 브리핑하였다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605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+mn-ea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894289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err="1">
                <a:latin typeface="+mn-ea"/>
                <a:ea typeface="+mn-ea"/>
              </a:rPr>
              <a:t>재정현황</a:t>
            </a:r>
            <a:r>
              <a:rPr lang="ko-KR" altLang="en-US" sz="2138" dirty="0">
                <a:latin typeface="+mn-ea"/>
                <a:ea typeface="+mn-ea"/>
              </a:rPr>
              <a:t> 모니터링</a:t>
            </a:r>
            <a:r>
              <a:rPr lang="en-US" altLang="ko-KR" sz="2138" dirty="0">
                <a:latin typeface="+mn-ea"/>
                <a:ea typeface="+mn-ea"/>
              </a:rPr>
              <a:t>/ </a:t>
            </a:r>
            <a:r>
              <a:rPr lang="ko-KR" altLang="en-US" sz="2138" dirty="0" smtClean="0">
                <a:latin typeface="+mn-ea"/>
                <a:ea typeface="+mn-ea"/>
              </a:rPr>
              <a:t>외빈 응대</a:t>
            </a:r>
            <a:r>
              <a:rPr lang="en-US" altLang="ko-KR" sz="2138" dirty="0" smtClean="0">
                <a:latin typeface="+mn-ea"/>
                <a:ea typeface="+mn-ea"/>
              </a:rPr>
              <a:t>(</a:t>
            </a:r>
            <a:r>
              <a:rPr lang="ko-KR" altLang="en-US" sz="2138" dirty="0" err="1" smtClean="0">
                <a:latin typeface="+mn-ea"/>
                <a:ea typeface="+mn-ea"/>
              </a:rPr>
              <a:t>모션링</a:t>
            </a:r>
            <a:r>
              <a:rPr lang="en-US" altLang="ko-KR" sz="2138" dirty="0" smtClean="0">
                <a:latin typeface="+mn-ea"/>
                <a:ea typeface="+mn-ea"/>
              </a:rPr>
              <a:t>)</a:t>
            </a:r>
            <a:endParaRPr lang="ko-KR" altLang="en-US" sz="2138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4"/>
          <a:ext cx="8867954" cy="2429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1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#5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국빈 방문 중인 네덜란드 총리에게 명예시민증을 수여하고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총리에게 서울시 실시간 모니터링 시스템을 소개하기 위해 디지털 시민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시장실에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초대하였다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화면 앞에서 서서 총리에게 이 화면을 통해 서울시의 실시간 현황을 파악할 수 있다고 소개하였고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총리는 서울시의 재정 현황에 대해 보여 달라고 요청하였다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 서울시 재정현황을 보여주기 위해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착용하고 재정 현황 버튼을 눌렀다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서울시 재정 현황을 보여주고 있는 화면이 나타났고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 왼쪽에는 서울시 재정 시계가 보이고 오른쪽에는 일별지출현황이 보였다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매일 확인하시는 재정 시계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일별지출현황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세입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세출 현황 보다는 서울시 재정 현황 및 운용에 대한 전반적인 사항을 보여주는 것이 좋을 것 같다는 생각을 하고 우선 재정 지출 흐름이 어떻게 되는지 보여주기 위해 화면 우측에 있는 재정 지출 흐름을 클릭하였다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재정 지출 흐름 화면이 나타났고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년 서울 재정 흐름이라는 제목이 왼쪽 상단에 써져 있고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 중앙에는 여러 항목들이 재정 흐름에 맞게 선으로 이어져 나타났다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여러 흐름 중에서 하나의 흐름을 보여주기 위해 시장님은 교육 항목을 눌렀고 화면에는 교육 항목이 더 진한 색으로 변하면서 교육과 연결되어 있는 선들이 함께 진한 색으로 표시되면서 한 눈에 교육과 관련된 재정 지출 흐름을 확인할 수 있도록 되었다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총리는 신기해 하며 본인도 한번 해 볼 수 있는지 시장님께 물어보았고 시장님은 흔쾌히 해보라고 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총리는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건네 받아 주택 부분을 눌렀고 화면에는 주택과 관련된 재정 지출 흐름이 진한 색으로 표시되어 총리는 신기하고 재미있는 표정으로 시장님을 보았다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그리고 시장님은 총리에게 채무 현황에 대해 보여주기 위해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다시 건네 받고 채무 현황 추이 그래프를 눌렀다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화면에는 분기별 채무 현황이 그래프로 나타났다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시장님은 현재까지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조원에 달하는 채무를 감축했다고 말했고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총리는 어떻게 채무를 감축할 수 있었는지 알고 싶어했다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이에 시장님은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2014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월부터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2014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월 사이의 그래프를 선택하였고 채무 감축 내역 화면 오른쪽에 그 기간에 해당하는 채무 감축 비용과 그 내용이 표시되었다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총리는 매우 흡족해 하면서 본인의 나라에도 이러한 시스템이 필요하다고 느낀다며 디지털 시민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시장실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 구축이 매우 유용하다고 말했다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재정현황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외빈소개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제스처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536228"/>
          <a:ext cx="8867955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8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014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오늘의 재정 현황을 한눈에 파악할 수 있도록 정보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세부 재정 현황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확인 시 용이한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접근방식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부채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채무 감소 등 서울시가 행한 정책의 성과에 대한 정보 제공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가능한 모든 정보 도표화하여 시각적으로 즉시 재정 현황을 파악할 수 있도록 정보 제공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오늘의 재정 시계와 일별지출 현황이 보이고 이 화면 옆에는 세부 재정 현황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을 선택할 수 있는 옵션이 제공되어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보여질 수 있는 화면 크기와 해상도여야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서울시의 재정 관련 주요 지표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성취율을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 눈에 볼 수 있음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하단에 주요 기능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제시함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기반 지표는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주기별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파악이 가능해야 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보안상 외빈에게 보이지 않아야 하는 정보는 가릴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endParaRPr lang="en-US" altLang="ko-KR" sz="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재정현황 관련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dirty="0" smtClean="0"/>
                        <a:t>진행</a:t>
                      </a:r>
                      <a:r>
                        <a:rPr lang="ko-KR" altLang="en-US" sz="700" baseline="0" dirty="0" smtClean="0"/>
                        <a:t> 사항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외빈응대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재정 관련 도표의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선택하는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대상 별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도표를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971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+mn-ea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69702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err="1">
                <a:latin typeface="+mn-ea"/>
                <a:ea typeface="+mn-ea"/>
              </a:rPr>
              <a:t>재정현황</a:t>
            </a:r>
            <a:r>
              <a:rPr lang="ko-KR" altLang="en-US" sz="2138" dirty="0">
                <a:latin typeface="+mn-ea"/>
                <a:ea typeface="+mn-ea"/>
              </a:rPr>
              <a:t> 모니터링</a:t>
            </a:r>
            <a:r>
              <a:rPr lang="en-US" altLang="ko-KR" sz="2138" dirty="0">
                <a:latin typeface="+mn-ea"/>
                <a:ea typeface="+mn-ea"/>
              </a:rPr>
              <a:t>/ </a:t>
            </a:r>
            <a:r>
              <a:rPr lang="ko-KR" altLang="en-US" sz="2138" dirty="0" smtClean="0">
                <a:latin typeface="+mn-ea"/>
                <a:ea typeface="+mn-ea"/>
              </a:rPr>
              <a:t>외빈 응대</a:t>
            </a:r>
            <a:r>
              <a:rPr lang="en-US" altLang="ko-KR" sz="2138" dirty="0" smtClean="0">
                <a:latin typeface="+mn-ea"/>
                <a:ea typeface="+mn-ea"/>
              </a:rPr>
              <a:t>(</a:t>
            </a:r>
            <a:r>
              <a:rPr lang="ko-KR" altLang="en-US" sz="2138" dirty="0" smtClean="0">
                <a:latin typeface="+mn-ea"/>
                <a:ea typeface="+mn-ea"/>
              </a:rPr>
              <a:t>터치패드</a:t>
            </a:r>
            <a:r>
              <a:rPr lang="en-US" altLang="ko-KR" sz="2138" dirty="0" smtClean="0">
                <a:latin typeface="+mn-ea"/>
                <a:ea typeface="+mn-ea"/>
              </a:rPr>
              <a:t>, </a:t>
            </a:r>
            <a:r>
              <a:rPr lang="ko-KR" altLang="en-US" sz="2138" dirty="0" smtClean="0">
                <a:latin typeface="+mn-ea"/>
                <a:ea typeface="+mn-ea"/>
              </a:rPr>
              <a:t>터치스크린</a:t>
            </a:r>
            <a:r>
              <a:rPr lang="en-US" altLang="ko-KR" sz="2138" dirty="0" smtClean="0">
                <a:latin typeface="+mn-ea"/>
                <a:ea typeface="+mn-ea"/>
              </a:rPr>
              <a:t>)</a:t>
            </a:r>
            <a:endParaRPr lang="ko-KR" altLang="en-US" sz="2138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437142"/>
          <a:ext cx="8867954" cy="341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3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235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오늘의 재정 현황을 한눈에 파악할 수 있도록 정보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세부 재정 현황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확인 시 용이한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접근방식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부채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채무 감소 등 서울시가 행한 정책의 성과에 대한 정보 제공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가능한 모든 정보 도표화하여 시각적으로 즉시 재정 현황을 파악할 수 있도록 정보 제공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터치패드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오늘의 재정 시계와 일별지출 현황이 보이고 이 화면 옆에는 세부 재정 현황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을 선택할 수 있는 옵션이 제공되어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보여질 수 있는 화면 크기와 해상도여야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서울시의 재정 관련 주요 지표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성취율을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 눈에 볼 수 있음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하단에 주요 기능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제시함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기반 지표는 </a:t>
                      </a:r>
                      <a:r>
                        <a:rPr lang="ko-KR" altLang="en-US" sz="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주기별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파악이 가능해야 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보안상 외빈에게 보이지 않아야 하는 정보는 가릴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AutoNum type="arabicPeriod"/>
                      </a:pPr>
                      <a:endParaRPr lang="en-US" altLang="ko-KR" sz="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재정현황 관련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dirty="0" smtClean="0"/>
                        <a:t>진행</a:t>
                      </a:r>
                      <a:r>
                        <a:rPr lang="ko-KR" altLang="en-US" sz="700" baseline="0" dirty="0" smtClean="0"/>
                        <a:t> 사항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외빈응대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재정 관련 도표의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유사해야 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선택하는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대상 별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</a:t>
                      </a:r>
                      <a:r>
                        <a:rPr lang="ko-KR" altLang="en-US" sz="700" dirty="0" err="1" smtClean="0"/>
                        <a:t>스마트폰이나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태블랫과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도표를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</a:t>
                      </a:r>
                      <a:r>
                        <a:rPr lang="ko-KR" altLang="en-US" sz="700" dirty="0" err="1" smtClean="0"/>
                        <a:t>터치제스쳐를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37437"/>
              </p:ext>
            </p:extLst>
          </p:nvPr>
        </p:nvGraphicFramePr>
        <p:xfrm>
          <a:off x="77639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재정현황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파악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31081"/>
              </p:ext>
            </p:extLst>
          </p:nvPr>
        </p:nvGraphicFramePr>
        <p:xfrm>
          <a:off x="77639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네덜란드 총리에게 디지털 시민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통해 전반적인 재정 지출 흐름 및  세부 흐름 현황을 보여주었고 실시간으로 변동되는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재정현황을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시계를 모티브로 제작된 시각화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컨탠츠를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취임 이후 서울시의 채무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감소현황에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대해 소개하고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채무감소와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시정활동에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대해 브리핑하였다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798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518" y="473422"/>
            <a:ext cx="2483885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투자사업 모니터링</a:t>
            </a:r>
            <a:endParaRPr lang="ko-KR" altLang="en-US" sz="2138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8917" y="1260423"/>
            <a:ext cx="8734429" cy="48807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97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5105" y="2905979"/>
            <a:ext cx="1325545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주요 사업 탐색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47167" y="2905976"/>
            <a:ext cx="1302760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주요 사업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위치 정보 표시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29932" y="2905976"/>
            <a:ext cx="128262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지도상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요약정보 조회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70102" y="2905976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유관정보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/>
          <p:cNvCxnSpPr>
            <a:stCxn id="43" idx="3"/>
            <a:endCxn id="44" idx="1"/>
          </p:cNvCxnSpPr>
          <p:nvPr/>
        </p:nvCxnSpPr>
        <p:spPr>
          <a:xfrm flipV="1">
            <a:off x="1660649" y="3144276"/>
            <a:ext cx="186518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3"/>
            <a:endCxn id="45" idx="1"/>
          </p:cNvCxnSpPr>
          <p:nvPr/>
        </p:nvCxnSpPr>
        <p:spPr>
          <a:xfrm>
            <a:off x="3149926" y="3144276"/>
            <a:ext cx="180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6" idx="3"/>
            <a:endCxn id="66" idx="1"/>
          </p:cNvCxnSpPr>
          <p:nvPr/>
        </p:nvCxnSpPr>
        <p:spPr>
          <a:xfrm>
            <a:off x="6118426" y="3144276"/>
            <a:ext cx="348996" cy="7062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467422" y="3612210"/>
            <a:ext cx="231277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담당자 연결 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현장 연결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화상통화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회의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전화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462663" y="1689399"/>
            <a:ext cx="2317532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62663" y="1918494"/>
            <a:ext cx="2317532" cy="59226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시장실과 현장의 긴밀한 결합이 필요함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인터렉티브한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활용이 필요함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현장연결 및 화상통화가 가능해야 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855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68" idx="2"/>
            <a:endCxn id="66" idx="0"/>
          </p:cNvCxnSpPr>
          <p:nvPr/>
        </p:nvCxnSpPr>
        <p:spPr>
          <a:xfrm>
            <a:off x="7621429" y="2510757"/>
            <a:ext cx="2379" cy="1101453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847167" y="1681577"/>
            <a:ext cx="1678066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847167" y="1910672"/>
            <a:ext cx="1678066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지도 상에 최대한 많은 정보를 표시하여 서울시 전체 현황 및 각 지역별 상황을 한눈에 파악할 수 있도록 해야 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416891" y="965850"/>
            <a:ext cx="3697209" cy="294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97" b="1" dirty="0">
                <a:solidFill>
                  <a:schemeClr val="bg1"/>
                </a:solidFill>
                <a:latin typeface="+mn-ea"/>
              </a:rPr>
              <a:t>주요사업</a:t>
            </a:r>
            <a:r>
              <a:rPr lang="en-US" altLang="ko-KR" sz="1197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97" b="1" dirty="0">
                <a:solidFill>
                  <a:schemeClr val="bg1"/>
                </a:solidFill>
                <a:latin typeface="+mn-ea"/>
              </a:rPr>
              <a:t>진행현황 및 시책점검</a:t>
            </a:r>
            <a:r>
              <a:rPr lang="en-US" altLang="ko-KR" sz="1197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329932" y="3612210"/>
            <a:ext cx="128262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세부정보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직선 화살표 연결선 78"/>
          <p:cNvCxnSpPr>
            <a:stCxn id="45" idx="2"/>
            <a:endCxn id="78" idx="0"/>
          </p:cNvCxnSpPr>
          <p:nvPr/>
        </p:nvCxnSpPr>
        <p:spPr>
          <a:xfrm>
            <a:off x="3971244" y="3382576"/>
            <a:ext cx="0" cy="229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870102" y="3612210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>
                <a:solidFill>
                  <a:schemeClr val="tx1"/>
                </a:solidFill>
                <a:latin typeface="+mn-ea"/>
              </a:rPr>
              <a:t>시정지표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70102" y="4268598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여론동향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2232168" y="2510758"/>
            <a:ext cx="0" cy="40178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3649904" y="1681577"/>
            <a:ext cx="2338311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r>
              <a:rPr lang="en-US" altLang="ko-KR" sz="94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649904" y="1910672"/>
            <a:ext cx="2338311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시정 지표를 지도 상에 표시하는 경우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서울시정 전체에 대한 판단을 도울 수 있음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3149925" y="2510757"/>
            <a:ext cx="499978" cy="399275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329932" y="4591965"/>
            <a:ext cx="1282623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329932" y="4821060"/>
            <a:ext cx="1282623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공사의 경우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공정률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예산 등 크고 굵직한 정보를 질의하는 경우가 많음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35105" y="3635675"/>
            <a:ext cx="1325545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기획담당관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35105" y="3864770"/>
            <a:ext cx="1325545" cy="501571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주요 사업에 대한 </a:t>
            </a:r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콘텐츠가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우선적으로 배치되어야 함</a:t>
            </a:r>
            <a:r>
              <a:rPr lang="en-US" altLang="ko-KR" sz="855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3971244" y="4088809"/>
            <a:ext cx="2379" cy="503156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78" idx="3"/>
            <a:endCxn id="46" idx="1"/>
          </p:cNvCxnSpPr>
          <p:nvPr/>
        </p:nvCxnSpPr>
        <p:spPr>
          <a:xfrm flipV="1">
            <a:off x="4612556" y="3144276"/>
            <a:ext cx="257547" cy="70623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78" idx="3"/>
            <a:endCxn id="84" idx="1"/>
          </p:cNvCxnSpPr>
          <p:nvPr/>
        </p:nvCxnSpPr>
        <p:spPr>
          <a:xfrm>
            <a:off x="4612556" y="3850510"/>
            <a:ext cx="257547" cy="6563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78" idx="3"/>
            <a:endCxn id="83" idx="1"/>
          </p:cNvCxnSpPr>
          <p:nvPr/>
        </p:nvCxnSpPr>
        <p:spPr>
          <a:xfrm>
            <a:off x="4612556" y="3850510"/>
            <a:ext cx="257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4" idx="3"/>
            <a:endCxn id="66" idx="1"/>
          </p:cNvCxnSpPr>
          <p:nvPr/>
        </p:nvCxnSpPr>
        <p:spPr>
          <a:xfrm flipV="1">
            <a:off x="6118426" y="3850510"/>
            <a:ext cx="348996" cy="65638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3" idx="3"/>
            <a:endCxn id="66" idx="1"/>
          </p:cNvCxnSpPr>
          <p:nvPr/>
        </p:nvCxnSpPr>
        <p:spPr>
          <a:xfrm>
            <a:off x="6118426" y="3850510"/>
            <a:ext cx="348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07" idx="0"/>
          </p:cNvCxnSpPr>
          <p:nvPr/>
        </p:nvCxnSpPr>
        <p:spPr>
          <a:xfrm flipH="1" flipV="1">
            <a:off x="997877" y="3350756"/>
            <a:ext cx="1" cy="284919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>
              <a:defRPr/>
            </a:pPr>
            <a:r>
              <a:rPr lang="en-US" altLang="ko-KR" sz="171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71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188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+mn-ea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3979872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주요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사업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모니터링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회의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음성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6021" y="3315099"/>
          <a:ext cx="8867954" cy="352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7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8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서울시 투자 사업의 주요 내용과 진행 상황을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직관적이고 합리적인 카테고리 분류로 주요 정보를 쉽고 빠르게 확인함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필수 지표 및 현황을 제외한 정보는 보고서를 통해 보완함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부서와 쉽고 빠르게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인터랙션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음성인식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회의 책상에서 모두 보이는 위치 및 디스플레이여야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특정 사업의 진행 현황이 구역별 지도에 반영되어 육안으로 확인이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해상도여야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여러 종류의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커서의 색을 다르게 해서 사용자 구별함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 사업별 투자 규모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주요 정보가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특정 사업을 선택하면 지도 위에 세부 구역의 진행률과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목표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중점 현안을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서울시의 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정보가 한눈에 보여져야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전체 사업의 진행률 및 현황이 요약 표시되고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카테고리별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정렬 기능이 필요함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시간 기반 지표는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주기별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파악이 가능해야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여론 정보가 제공되는 경우 워드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클라우드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형식으로 요약하여 보여줌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정보들은 차트 형태로 표시되고 관련된 보고서 목록이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보고 자료 목록은 제목만으로도 어떤 내용인지 알 수 있도록 </a:t>
                      </a:r>
                      <a:r>
                        <a:rPr lang="ko-KR" altLang="en-US" sz="700" dirty="0" err="1" smtClean="0"/>
                        <a:t>라벨링함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투자사업 관련 진행 현황과 단계별 담당자에 대한 정보를 요약적으로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사업 관련 지표나 요소에 대한 정보를 한 눈에 파악할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공정 현황의 변화를 쉽게 파악하기 위해 그래프로 표현하고 현재 </a:t>
                      </a:r>
                      <a:r>
                        <a:rPr lang="ko-KR" altLang="en-US" sz="700" dirty="0" err="1" smtClean="0"/>
                        <a:t>목표치에</a:t>
                      </a:r>
                      <a:r>
                        <a:rPr lang="ko-KR" altLang="en-US" sz="700" dirty="0" smtClean="0"/>
                        <a:t> 대한 달성 여부 등을 파악함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하나의 그래프는 추가적인 정보 없이 온전히 이해할 수 있어야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투자사업 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화상통화 팝업창의 기본 위치는 정보를</a:t>
                      </a:r>
                      <a:r>
                        <a:rPr lang="ko-KR" altLang="en-US" sz="700" dirty="0" smtClean="0"/>
                        <a:t> 최소한으로 가림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연관 사업 정보는 카테고리 별로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그래프는 확대가 가능해야 하고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선택 해제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dirty="0" smtClean="0">
                          <a:latin typeface="+mn-ea"/>
                        </a:rPr>
                        <a:t>PC </a:t>
                      </a:r>
                      <a:r>
                        <a:rPr lang="ko-KR" altLang="en-US" sz="700" dirty="0" smtClean="0">
                          <a:latin typeface="+mn-ea"/>
                        </a:rPr>
                        <a:t>환경과 유사해야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연결하고자 하는 상대방과 화상통화가 가능한 경우 아이콘을 통해 직관적으로 알림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필요한 정보를 가리지 않도록 팝업창의 위치를 조절할 수 있음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화상통화가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상세 화면의 지표나 정책에 관련된 정보는 링크를 통해 바로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7236"/>
              </p:ext>
            </p:extLst>
          </p:nvPr>
        </p:nvGraphicFramePr>
        <p:xfrm>
          <a:off x="77639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smtClean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smtClean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주요사업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보조 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46018"/>
              </p:ext>
            </p:extLst>
          </p:nvPr>
        </p:nvGraphicFramePr>
        <p:xfrm>
          <a:off x="77639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회의실에서 디지털 시민시장실을 터치스크린으로 보면서 유관 부서 책임자들과 양재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R&amp;D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혁신지구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개발사업과 관련해서 회의를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 버튼을 누른 후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주요사업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말하고 주요사업 화면으로 진입하여 사업의 세부 구역 및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공정별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진행률과 예산집행 현황을 확인하고 당초 계획과 비교하고 현장 사진 및 영상을 보면서 현재의 진행 상황을 파악하였다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39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158254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주요사업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회의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213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모션링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8" y="830101"/>
          <a:ext cx="8867955" cy="241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6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7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시장님과 유관부서 책임자들이 모여서 서울시의 투자사업 현황과 회의를 시작했다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화면의 지도 상단에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주거지 재생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도심재생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도시 고속도로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지화화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공원화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창조경제단지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지역거점 개발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자연성 회복 관광명소 조성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등의 카테고리에 따라 탭이 있었고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탭을 누르면 지도 위에 각 사업의 위치 정보가 반투명한 동그라미로 표시되었다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각 동그라미에는 투자 규모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액수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를 나타내는 숫자가 표시되어있었다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지도 옆에는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개 사업의 진행률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진행된 정도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전체 일정”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과 해당 사업의 예산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집행률과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투자사업에 대한 보고 리스트가 보여졌다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 리스트는 디폴트로 모든 사업에 대한 보고 사항이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정리되어 있었으며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주거지 재생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도심재생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도시 고속도로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지화화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공원화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창조경제단지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지역거점 개발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자연성 회복 관광명소 조성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등의 카테고리를 선택하여 볼 수 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해당 화면의 “창조경제단지” 카테고리를 눌러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양재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혁신지구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에 대해서 보고를 받기 위해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전원 버튼을 누르고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팔을 앞으로 내밀어 지도를 확대하였다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양재동 부근의 지역이 확대되었고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다시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양재동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특화구역 위에 있는 동그라미를 선택하였다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지도 위에 “양재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혁신지구”라는 제목과 함께 해당 사업의 개요가 보여졌고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추가적으로 대기업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특화구역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중소기업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육성구역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도심형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복합구역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휴식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여가 교류구역이 지도에 표시되었다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또한 지도에 각 구역별 목표와 중점 현안이 표시되고 해당 영역의 공정 현황이 “완료” 또는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"50%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과 같이 현재 상황이 나타났다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회의에 참여 중이던 경제진흥본부의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는 “양재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혁신지구” 조성계획 실현을 위한 도시관리 지침에 대해 보고서를 올린 상황이라고 설명을 하고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“양재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혁신지구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라고 써있는 제목을 눌렀다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상세 현황으로 바뀌며 양재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혁신지구 개발의 전체 일정과 현재 진행 일정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예산 집행 현황 등이 차트 형식으로 보여짐과 동시에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관련 보고서 목록과 해당 부서의 정보가 나타났다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A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직원의 말대로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도시관리 지침에 대한 보고서” 항목이 새로 떠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시장님이 해당 화면의 그래프에 대해서 더 상세한 설명을 듣고 싶어하자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시설안전과의 책임자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는 현재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추진율에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대해 상세히 설명하기 위해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받아 투자 사업 그래프를 누르고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팔을 앞으로 내밀어 확대하였다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그러자 그래프가 가운데 화면에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형식으로 보여지면서 확대되었다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B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직원의 설명 이후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실무자로부터 현장의 분위기에 대한 설명을 듣고 싶어하였다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B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직원은 해당 보고자료의 책임자 아래에 있는 화상통화 표시를 눌러 도시계획국 도시계획과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에게 화상통화를 하여 세부적인 계획 및 진행 상황을 쉽게 논의할 수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화상통화가 끝난 후 다시 전체적인 투자사업 현황을 확인하기 위해 시장님은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화면의 하단에 위치한 “투자사업” 버튼을 눌러 다시 전반적인 투자사업 현황을 나타내는 페이지로 돌아갔다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7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투자사업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263719"/>
          <a:ext cx="8867955" cy="3582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7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서울시 투자 사업의 주요 내용과 진행 상황을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직관적이고 합리적인 카테고리 분류로 주요 정보를 쉽고 빠르게 확인함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필수 지표 및 현황을 제외한 정보는 보고서를 통해 보완함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부서와 쉽고 빠르게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인터랙션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en-US" altLang="ko-KR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</a:rPr>
                        <a:t>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회의 책상에서 모두 보이는 위치 및 디스플레이여야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특정 사업의 진행 현황이 구역별 지도에 반영되어 육안으로 확인이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해상도여야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여러 종류의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커서의 색을 다르게 해서 사용자 구별함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 사업별 투자 규모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주요 정보가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특정 사업을 선택하면 지도 위에 세부 구역의 진행률과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목표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중점 현안을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서울시의 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정보가 한눈에 보여져야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전체 사업의 진행률 및 현황이 요약 표시되고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카테고리별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정렬 기능이 필요함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시간 기반 지표는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주기별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파악이 가능해야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여론 정보가 제공되는 경우 워드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클라우드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형식으로 요약하여 보여줌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정보들은 차트 형태로 표시되고 관련된 보고서 목록이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보고 자료 목록은 제목만으로도 어떤 내용인지 알 수 있도록 </a:t>
                      </a:r>
                      <a:r>
                        <a:rPr lang="ko-KR" altLang="en-US" sz="700" dirty="0" err="1" smtClean="0"/>
                        <a:t>라벨링</a:t>
                      </a:r>
                      <a:r>
                        <a:rPr lang="ko-KR" altLang="en-US" sz="700" dirty="0" smtClean="0"/>
                        <a:t>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투자사업 관련 진행 현황과 단계별 담당자에 대한 정보를 요약적으로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사업 관련 지표나 요소에 대한 정보를 한 눈에 파악할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공정 현황의 변화를 쉽게 파악하기 위해 그래프로 표현하고 현재 </a:t>
                      </a:r>
                      <a:r>
                        <a:rPr lang="ko-KR" altLang="en-US" sz="700" dirty="0" err="1" smtClean="0"/>
                        <a:t>목표치에</a:t>
                      </a:r>
                      <a:r>
                        <a:rPr lang="ko-KR" altLang="en-US" sz="700" dirty="0" smtClean="0"/>
                        <a:t> 대한 달성 여부 등을 파악함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하나의 그래프는 추가적인 정보 없이 온전히 이해할 수 있어야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투자사업 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화상통화 팝업창의 기본 위치는 정보를 최소한으로 가림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/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연관 사업 정보는 카테고리 별로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그래프는 확대가 가능해야 하고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선택 해제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dirty="0" smtClean="0">
                          <a:latin typeface="+mn-ea"/>
                        </a:rPr>
                        <a:t>PC </a:t>
                      </a:r>
                      <a:r>
                        <a:rPr lang="ko-KR" altLang="en-US" sz="700" dirty="0" smtClean="0">
                          <a:latin typeface="+mn-ea"/>
                        </a:rPr>
                        <a:t>환경과 유사해야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연결하고자 하는 상대방과 화상통화가 가능한 경우 아이콘을 통해 직관적으로 알림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필요한 정보를 가리지 않도록 팝업창의 위치를 조절할 수 있음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화상통화가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상세 화면의 지표나 정책에 관련된 정보는 링크를 통해 바로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706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587064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주요사업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회의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터치패드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터치스크린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744608"/>
          <a:ext cx="8867955" cy="394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5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서울시 투자 사업의 주요 내용과 진행 상황을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직관적이고 합리적인 카테고리 분류로 주요 정보를 쉽고 빠르게 확인함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필수 지표 및 현황을 제외한 정보는 보고서를 통해 보완함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부서와 쉽고 빠르게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인터랙션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터치패드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회의 책상에서 모두 보이는 위치 및 디스플레이여야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특정 사업의 진행 현황이 구역별 지도에 반영되어 육안으로 확인이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(</a:t>
                      </a:r>
                      <a:r>
                        <a:rPr lang="ko-KR" altLang="en-US" sz="700" dirty="0" smtClean="0"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모션링보다</a:t>
                      </a:r>
                      <a:r>
                        <a:rPr lang="ko-KR" altLang="en-US" sz="700" dirty="0" smtClean="0"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여러종류의</a:t>
                      </a:r>
                      <a:r>
                        <a:rPr lang="ko-KR" altLang="en-US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터치패드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틸팅</a:t>
                      </a:r>
                      <a:r>
                        <a:rPr lang="ko-KR" altLang="en-US" sz="700" dirty="0" smtClean="0">
                          <a:latin typeface="+mn-ea"/>
                        </a:rPr>
                        <a:t> 각도를 조절할 수 있는 것이 좋음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 사업별 투자 규모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주요 정보가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특정 사업을 선택하면 지도 위에 세부 구역의 진행률과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목표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중점 현안을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서울시의 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정보가 한눈에 보여져야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전체 사업의 진행률 및 현황이 요약 표시되고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카테고리별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정렬 기능이 필요함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시간 기반 지표는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주기별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파악이 가능해야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여론 정보가 제공되는 경우 워드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클라우드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형식으로 요약하여 보여줌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정보들은 차트 형태로 표시되고 관련된 보고서 목록이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보고 자료 목록은 제목만으로도 어떤 내용인지 알 수 있도록 </a:t>
                      </a:r>
                      <a:r>
                        <a:rPr lang="ko-KR" altLang="en-US" sz="700" dirty="0" err="1" smtClean="0"/>
                        <a:t>라벨링</a:t>
                      </a:r>
                      <a:r>
                        <a:rPr lang="ko-KR" altLang="en-US" sz="700" dirty="0" smtClean="0"/>
                        <a:t>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투자사업 관련 진행 현황과 단계별 담당자에 대한 정보를 요약적으로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사업 관련 지표나 요소에 대한 정보를 한 눈에 파악할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공정 현황의 변화를 쉽게 파악하기 위해 그래프로 표현하고 현재 </a:t>
                      </a:r>
                      <a:r>
                        <a:rPr lang="ko-KR" altLang="en-US" sz="700" dirty="0" err="1" smtClean="0"/>
                        <a:t>목표치에</a:t>
                      </a:r>
                      <a:r>
                        <a:rPr lang="ko-KR" altLang="en-US" sz="700" dirty="0" smtClean="0"/>
                        <a:t> 대한 달성 여부 등을 파악함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하나의 그래프는 추가적인 정보 없이 온전히 이해할 수 있어야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투자사업 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회의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화상통화 팝업창의 기본 위치는 정보를 최소한으로 가림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/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연관 사업 정보는 카테고리 별로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그래프는 확대가 가능해야 하고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선택 해제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dirty="0" smtClean="0">
                          <a:latin typeface="+mn-ea"/>
                        </a:rPr>
                        <a:t>PC </a:t>
                      </a:r>
                      <a:r>
                        <a:rPr lang="ko-KR" altLang="en-US" sz="700" dirty="0" smtClean="0">
                          <a:latin typeface="+mn-ea"/>
                        </a:rPr>
                        <a:t>환경과 유사해야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연결하고자 하는 상대방과 화상통화가 가능한 경우 아이콘을 통해 직관적으로 알림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필요한 정보를 가리지 않도록 팝업창의 위치를 조절할 수 있음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화상통화가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상세 화면의 지표나 정책에 관련된 정보는 링크를 통해 바로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스마트폰이나 </a:t>
                      </a:r>
                      <a:r>
                        <a:rPr lang="ko-KR" altLang="en-US" sz="700" dirty="0" err="1" smtClean="0"/>
                        <a:t>태블렛과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터치 </a:t>
                      </a:r>
                      <a:r>
                        <a:rPr lang="ko-KR" altLang="en-US" sz="700" dirty="0" err="1" smtClean="0"/>
                        <a:t>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8572"/>
              </p:ext>
            </p:extLst>
          </p:nvPr>
        </p:nvGraphicFramePr>
        <p:xfrm>
          <a:off x="77639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주요사업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53496"/>
              </p:ext>
            </p:extLst>
          </p:nvPr>
        </p:nvGraphicFramePr>
        <p:xfrm>
          <a:off x="77639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회의실에서 디지털 시민시장실을 터치스크린으로 보면서 유관 부서 책임자들과 양재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R&amp;D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혁신지구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개발사업과 관련해서 회의를 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주요사업 화면으로 진입하여 사업의 세부 구역 및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공정별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진행률과 예산집행 현황을 확인하고 당초 계획과 비교하고 현장 사진 및 영상을 보면서 현재의 진행 상황을 파악하였다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59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06084" y="1107409"/>
            <a:ext cx="4238981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34988" indent="-534988"/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터치패드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주조작자와 보조 조작자가 같이 조작하려면 보조 조작자가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터치패드를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받은 후 조작해야 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터치패드가 여러 개인 경우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다른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사람이 동시에 입력이 발생하면 오류가 생길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endParaRPr kumimoji="1" lang="en-US" altLang="ko-KR" sz="1000" dirty="0" smtClean="0">
              <a:solidFill>
                <a:prstClr val="black"/>
              </a:solidFill>
              <a:latin typeface="+mn-ea"/>
            </a:endParaRPr>
          </a:p>
          <a:p>
            <a:pPr marL="534988" indent="-534988"/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보조 </a:t>
            </a:r>
            <a:r>
              <a:rPr kumimoji="1" lang="ko-KR" altLang="en-US" sz="1000" dirty="0" err="1">
                <a:solidFill>
                  <a:prstClr val="black"/>
                </a:solidFill>
                <a:latin typeface="+mn-ea"/>
              </a:rPr>
              <a:t>조작자가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있는 경우 </a:t>
            </a:r>
            <a:r>
              <a:rPr kumimoji="1" lang="ko-KR" altLang="en-US" sz="1000" dirty="0" err="1">
                <a:solidFill>
                  <a:prstClr val="black"/>
                </a:solidFill>
                <a:latin typeface="+mn-ea"/>
              </a:rPr>
              <a:t>모션링을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넘겨줘야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marL="534988" indent="-534988"/>
            <a:r>
              <a:rPr lang="ko-KR" altLang="en-US" sz="1000" b="1" dirty="0" smtClean="0">
                <a:latin typeface="+mn-ea"/>
              </a:rPr>
              <a:t>음성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이름을 불러 활성화 해야하는데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처음 사용하는 사람들은 활성화에 어려움이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잡음으로 인식이 어려울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29728" y="1613971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8" b="1" dirty="0" smtClean="0">
                <a:solidFill>
                  <a:prstClr val="black"/>
                </a:solidFill>
                <a:latin typeface="+mn-ea"/>
              </a:rPr>
              <a:t>사용 맥락</a:t>
            </a:r>
            <a:endParaRPr kumimoji="1" lang="ko-KR" altLang="en-US" sz="1088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3" idx="2"/>
            <a:endCxn id="45" idx="0"/>
          </p:cNvCxnSpPr>
          <p:nvPr/>
        </p:nvCxnSpPr>
        <p:spPr>
          <a:xfrm rot="5400000">
            <a:off x="2384399" y="941224"/>
            <a:ext cx="385144" cy="25143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9"/>
          <p:cNvCxnSpPr>
            <a:stCxn id="3" idx="2"/>
            <a:endCxn id="47" idx="0"/>
          </p:cNvCxnSpPr>
          <p:nvPr/>
        </p:nvCxnSpPr>
        <p:spPr>
          <a:xfrm>
            <a:off x="3834154" y="2005835"/>
            <a:ext cx="0" cy="38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" idx="2"/>
            <a:endCxn id="46" idx="0"/>
          </p:cNvCxnSpPr>
          <p:nvPr/>
        </p:nvCxnSpPr>
        <p:spPr>
          <a:xfrm rot="16200000" flipH="1">
            <a:off x="4895591" y="944397"/>
            <a:ext cx="391493" cy="25143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03787" y="5422958"/>
            <a:ext cx="2304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터치스크린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터치패드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조작 방식이 휴대폰과 동일하기 때문에 직관적으로 조작할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터치스크린의 앞에서 조작하거나 터치패드를 들고 </a:t>
            </a:r>
            <a:r>
              <a:rPr kumimoji="1" lang="ko-KR" altLang="en-US" sz="1000" dirty="0" err="1" smtClean="0">
                <a:solidFill>
                  <a:prstClr val="black"/>
                </a:solidFill>
                <a:latin typeface="+mn-ea"/>
              </a:rPr>
              <a:t>있어야함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3787" y="4197614"/>
            <a:ext cx="2304000" cy="1152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모션링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가볍기 때문에 이동이 간편함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생소한 기기이므로 직관적으로 전원을 켜지 못할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3787" y="2922500"/>
            <a:ext cx="2304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음성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별다른 기구 없이 원거리에서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조작 가능함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회의의 집중도가 떨어질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잡음으로 인식이 안될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15154" y="5422958"/>
            <a:ext cx="2304000" cy="1152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터치스크린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터치패드</a:t>
            </a:r>
            <a:endParaRPr kumimoji="1" lang="en-US" altLang="ko-KR" sz="1000" b="1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멀리에서도 정확한 조작이 가능함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직관적으로 전원을 켜고 끌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 </a:t>
            </a:r>
            <a:endParaRPr kumimoji="1" lang="en-US" altLang="ko-KR" sz="1000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터치패드의 위치를 파악하고 들고있어야 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 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15154" y="4191737"/>
            <a:ext cx="2304000" cy="1152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모션링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가볍기 때문에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이동이 간편함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endParaRPr kumimoji="1" lang="en-US" altLang="ko-KR" sz="1000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err="1" smtClean="0">
                <a:solidFill>
                  <a:prstClr val="black"/>
                </a:solidFill>
                <a:latin typeface="+mn-ea"/>
              </a:rPr>
              <a:t>모션링의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 인식 범위가 제한됨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82154" y="2922500"/>
            <a:ext cx="2304000" cy="1152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음성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별다른 기구 없이 이름을 불러 활성화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가능함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집무 테이블에서 인식이 잘 되려면 목소리를 크게 해야 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96521" y="5421450"/>
            <a:ext cx="2304000" cy="1152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터치스크린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터치패드</a:t>
            </a:r>
            <a:endParaRPr kumimoji="1" lang="en-US" altLang="ko-KR" sz="1000" b="1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어느 위치에서나 활성화 가능함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 </a:t>
            </a:r>
            <a:endParaRPr kumimoji="1" lang="en-US" altLang="ko-KR" sz="1000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터치패드에 시선이 집중됨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96521" y="4191737"/>
            <a:ext cx="2304000" cy="1152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모션링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err="1" smtClean="0">
                <a:solidFill>
                  <a:prstClr val="black"/>
                </a:solidFill>
                <a:latin typeface="+mn-ea"/>
              </a:rPr>
              <a:t>콘트롤을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 보지 않고도 조작할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000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인식을 방해하는 물체가 있으면 인식이 안될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96521" y="2922500"/>
            <a:ext cx="2304000" cy="1152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음성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별다른 기구 없이 이름을 불러 활성화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가능함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000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사람이 많은 경우 인식에 어려움이 있을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9" name="꺾인 연결선 9"/>
          <p:cNvCxnSpPr>
            <a:stCxn id="3" idx="3"/>
          </p:cNvCxnSpPr>
          <p:nvPr/>
        </p:nvCxnSpPr>
        <p:spPr>
          <a:xfrm>
            <a:off x="4538580" y="1809903"/>
            <a:ext cx="267504" cy="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1.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과업 준비 </a:t>
            </a: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(pre-task)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164" y="324207"/>
            <a:ext cx="1569628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20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콘트롤</a:t>
            </a:r>
            <a:r>
              <a:rPr kumimoji="0" lang="en-US" altLang="ko-KR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</a:t>
            </a:r>
            <a:r>
              <a:rPr kumimoji="0"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분석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5361" y="2390979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회의</a:t>
            </a:r>
            <a:endParaRPr kumimoji="1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44095" y="2397328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외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빈응대</a:t>
            </a:r>
            <a:endParaRPr kumimoji="1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29728" y="2386260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개인집무</a:t>
            </a:r>
            <a:endParaRPr kumimoji="1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234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507003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주요사업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개인 집무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음성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075452"/>
          <a:ext cx="8867955" cy="373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3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서울시 투자 사업의 주요 내용과 진행 상황을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직관적이고 합리적인 카테고리 분류로 주요 정보를 쉽고 빠르게 확인함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필수 지표 및 현황을 제외한 정보는 보고서를 통해 보완함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부서와 쉽고 빠르게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인터랙션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집무책상 의자에 앉았을 때</a:t>
                      </a:r>
                      <a:r>
                        <a:rPr lang="en-US" altLang="ko-KR" sz="700" dirty="0" smtClean="0"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태블렛이</a:t>
                      </a:r>
                      <a:r>
                        <a:rPr lang="ko-KR" altLang="en-US" sz="700" dirty="0" smtClean="0">
                          <a:latin typeface="+mn-ea"/>
                        </a:rPr>
                        <a:t> 음성인식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음성통화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집무책상에서 모두 보이는 위치 및 디스플레이여야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특정 사업의 진행 현황이 구역별 지도에 반영되어 육안으로 확인이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/>
                        <a:t>2~3</a:t>
                      </a:r>
                      <a:r>
                        <a:rPr lang="ko-KR" altLang="en-US" sz="700" dirty="0" smtClean="0"/>
                        <a:t>개의 세부 지표가 보여질 수 있는 화면 크기와 </a:t>
                      </a:r>
                      <a:r>
                        <a:rPr lang="ko-KR" altLang="en-US" sz="700" dirty="0" err="1" smtClean="0"/>
                        <a:t>해상도여야</a:t>
                      </a:r>
                      <a:r>
                        <a:rPr lang="ko-KR" altLang="en-US" sz="700" dirty="0" smtClean="0"/>
                        <a:t> 함</a:t>
                      </a:r>
                      <a:r>
                        <a:rPr lang="en-US" altLang="ko-KR" sz="700" dirty="0" smtClean="0"/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 smtClean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 사업별 투자 규모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주요 정보가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특정 사업을 선택하면 지도 위에 세부 구역의 진행률과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목표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중점 현안을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서울시의 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정보가 한눈에 보여져야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전체 사업의 진행률 및 현황이 요약 표시되고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카테고리별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정렬 기능이 필요함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시간 기반 지표는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주기별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파악이 가능해야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여론 정보가 제공되는 경우 워드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클라우드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형식으로 요약하여 보여줌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정보들은 차트 형태로 표시되고 관련된 보고서 목록이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보고 자료 목록은 제목만으로도 어떤 내용인지 알 수 있도록 </a:t>
                      </a:r>
                      <a:r>
                        <a:rPr lang="ko-KR" altLang="en-US" sz="700" dirty="0" err="1" smtClean="0"/>
                        <a:t>라벨링</a:t>
                      </a:r>
                      <a:r>
                        <a:rPr lang="ko-KR" altLang="en-US" sz="700" dirty="0" smtClean="0"/>
                        <a:t>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투자사업 관련 진행 현황과 단계별 담당자에 대한 정보를 요약적으로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사업 관련 지표나 요소에 대한 정보를 한 눈에 파악할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공정 현황의 변화를 쉽게 파악하기 위해 그래프로 표현하고 현재 </a:t>
                      </a:r>
                      <a:r>
                        <a:rPr lang="ko-KR" altLang="en-US" sz="700" dirty="0" err="1" smtClean="0"/>
                        <a:t>목표치에</a:t>
                      </a:r>
                      <a:r>
                        <a:rPr lang="ko-KR" altLang="en-US" sz="700" dirty="0" smtClean="0"/>
                        <a:t> 대한 달성 여부 등을 파악함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하나의 그래프는 추가적인 정보 없이 온전히 이해할 수 있어야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투자사업 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시장님이라는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음성통화 팝업창의 기본 위치는 정보를 최소한으로 가림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/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연관 사업 정보는 카테고리 별로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그래프는 확대가 가능해야 하고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선택 해제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dirty="0" smtClean="0">
                          <a:latin typeface="+mn-ea"/>
                        </a:rPr>
                        <a:t>PC </a:t>
                      </a:r>
                      <a:r>
                        <a:rPr lang="ko-KR" altLang="en-US" sz="700" dirty="0" smtClean="0">
                          <a:latin typeface="+mn-ea"/>
                        </a:rPr>
                        <a:t>환경과 유사해야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연결하고자 하는 상대방과 음성통화가 가능한 경우 아이콘을 통해 직관적으로 알림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음성통화 시 필요한 정보를 가리지 않도록 팝업창의 위치를 조절할 수 있음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음성통화가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상세 화면의 지표나 정책에 관련된 정보는 링크를 통해 바로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4490"/>
              </p:ext>
            </p:extLst>
          </p:nvPr>
        </p:nvGraphicFramePr>
        <p:xfrm>
          <a:off x="714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주요사업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42373"/>
              </p:ext>
            </p:extLst>
          </p:nvPr>
        </p:nvGraphicFramePr>
        <p:xfrm>
          <a:off x="714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태블릿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음성인식 버튼을 누른 후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주요사업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말하여 디지털 시민시장실의 주요사업으로 진입하여 중점 추진진사업의 하나인 도심 재생 사업을 살펴보던 중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세운상가군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재생사업을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사업의 일정에 따른 진행률을 확인하시고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올라온 시민의견등을 조회하고 관련된 기사를 살펴보며 사업에 대한 외부 시각과 반응을 파악했다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708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800801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주요사업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개인 집무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213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모션링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4"/>
          <a:ext cx="8867954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6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smtClean="0"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집무실 의자에 앉아 투자사업 관련 현황을 살펴보고 있었다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주요 추진사업의 하나인 도심 재생 사업을 살펴보던 중 세운상가군 재생사업을 자세히 살펴보기로 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이용해 목록에 있는 세운상가군 재생사업을 선택하자 투자사업의 상세 페이지가 나타나며 세운상가군 재생사업이 상세히 나타났다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중앙 우측에 나타난 사업 현황 관련 그래프는 시간에 따른 진행률을 막대 형식과 선으로 나타나 있어서 이를 보고 전체적인 상황을 파악한 후 관련 기사들을 살펴보았다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관련 기사가 모여 있는 영역에서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가운데 버튼을 누르고 손을 앞으로 밀자 가장 우측에 작게 표시되어 있던 기사 목록이 확대되면서 과거부터 지금까지 기사가 정렬되었고 주요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기사별로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묶여서 나타났다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좌우 방향 버튼을 누르면서 기사의 제목을 살펴보던 중 관심 있는 기사를 발견하고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가운데 버튼을 이용해서 기사를 선택했다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세윤상가군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재생사업 과제에서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세운리빙랩과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같은 서울시의 프로젝트 추진 현황이 궁금해졌고 담당 부서에게 연락을 취했다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도시재생본부의 역사도심재생과 책임자와 통화를 통해 현재 현재 진행률 및 자금 운용에 대한 세부 계획을 구두로 보고를 받으며 전체 공정 현황을 살펴 보았다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현재 진행률이 올바르게 반영 되었는지 확인하기 위해서 사업 및 공정 현황의 영역을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모션링의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가운데 버튼으로 선택하자 그래프가 확대되었다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조금 더 크게 세부 내용을 보기 위해서 시장님이 가운데 버튼을 누르고 손을 앞으로 밀자 그래프가 더 크게 확대가 되었다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시장님은 담당자의 보고 사항을 듣고 비서진의 현장 방문을 지시하기 위해 회의를 하기로 결정하고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비서과 호출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버튼을 눌러 담당자를 호출하였다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1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투자사업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집무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1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smtClean="0">
                          <a:effectLst/>
                          <a:latin typeface="+mn-ea"/>
                          <a:ea typeface="+mn-ea"/>
                        </a:rPr>
                        <a:t>시장실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모션링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2753958"/>
          <a:ext cx="8867955" cy="395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9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서울시 투자 사업의 주요 내용과 진행 상황을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직관적이고 합리적인 카테고리 분류로 주요 정보를 쉽고 빠르게 확인함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필수 지표 및 현황을 제외한 정보는 보고서를 통해 보완함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부서와 쉽고 빠르게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인터랙션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집무책상 의자에 앉았을 때</a:t>
                      </a:r>
                      <a:r>
                        <a:rPr lang="en-US" altLang="ko-KR" sz="700" dirty="0" smtClean="0"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태블렛이</a:t>
                      </a:r>
                      <a:r>
                        <a:rPr lang="ko-KR" altLang="en-US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음성통화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집무책상에서 모두 보이는 위치 및 디스플레이여야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특정 사업의 진행 현황이 구역별 지도에 반영되어 육안으로 확인이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/>
                        <a:t>2~3</a:t>
                      </a:r>
                      <a:r>
                        <a:rPr lang="ko-KR" altLang="en-US" sz="700" dirty="0" smtClean="0"/>
                        <a:t>개의 세부 지표가 보여질 수 있는 화면 크기와 </a:t>
                      </a:r>
                      <a:r>
                        <a:rPr lang="ko-KR" altLang="en-US" sz="700" dirty="0" err="1" smtClean="0"/>
                        <a:t>해상도여야</a:t>
                      </a:r>
                      <a:r>
                        <a:rPr lang="ko-KR" altLang="en-US" sz="700" dirty="0" smtClean="0"/>
                        <a:t> 함</a:t>
                      </a:r>
                      <a:r>
                        <a:rPr lang="en-US" altLang="ko-KR" sz="700" dirty="0" smtClean="0"/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 smtClean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 사업별 투자 규모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주요 정보가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특정 사업을 선택하면 지도 위에 세부 구역의 진행률과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목표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중점 현안을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서울시의 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정보가 한눈에 보여져야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전체 사업의 진행률 및 현황이 요약 표시되고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카테고리별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정렬 기능이 필요함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시간 기반 지표는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주기별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파악이 가능해야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여론 정보가 제공되는 경우 워드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클라우드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형식으로 요약하여 보여줌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정보들은 차트 형태로 표시되고 관련된 보고서 목록이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보고 자료 목록은 제목만으로도 어떤 내용인지 알 수 있도록 </a:t>
                      </a:r>
                      <a:r>
                        <a:rPr lang="ko-KR" altLang="en-US" sz="700" dirty="0" err="1" smtClean="0"/>
                        <a:t>라벨링</a:t>
                      </a:r>
                      <a:r>
                        <a:rPr lang="ko-KR" altLang="en-US" sz="700" dirty="0" smtClean="0"/>
                        <a:t>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투자사업 관련 진행 현황과 단계별 담당자에 대한 정보를 요약적으로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사업 관련 지표나 요소에 대한 정보를 한 눈에 파악할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공정 현황의 변화를 쉽게 파악하기 위해 그래프로 표현하고 현재 </a:t>
                      </a:r>
                      <a:r>
                        <a:rPr lang="ko-KR" altLang="en-US" sz="700" dirty="0" err="1" smtClean="0"/>
                        <a:t>목표치에</a:t>
                      </a:r>
                      <a:r>
                        <a:rPr lang="ko-KR" altLang="en-US" sz="700" dirty="0" smtClean="0"/>
                        <a:t> 대한 달성 여부 등을 파악함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하나의 그래프는 추가적인 정보 없이 온전히 이해할 수 있어야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투자사업 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시장님이라는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음성통화 팝업창의 기본 위치는 정보를 최소한으로 가림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/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연관 사업 정보는 카테고리 별로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그래프는 확대가 가능해야 하고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선택 해제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dirty="0" smtClean="0">
                          <a:latin typeface="+mn-ea"/>
                        </a:rPr>
                        <a:t>PC </a:t>
                      </a:r>
                      <a:r>
                        <a:rPr lang="ko-KR" altLang="en-US" sz="700" dirty="0" smtClean="0">
                          <a:latin typeface="+mn-ea"/>
                        </a:rPr>
                        <a:t>환경과 유사해야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연결하고자 하는 상대방과 음성통화가 가능한 경우 아이콘을 통해 직관적으로 알림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음성통화 시 필요한 정보를 가리지 않도록 팝업창의 위치를 조절할 수 있음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음성통화가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상세 화면의 지표나 정책에 관련된 정보는 링크를 통해 바로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609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569299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주요사업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개인 집무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터치패드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터치스크린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2601560"/>
          <a:ext cx="8867955" cy="405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7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274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서울시 투자 사업의 주요 내용과 진행 상황을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직관적이고 합리적인 카테고리 분류로 주요 정보를 쉽고 빠르게 확인함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필수 지표 및 현황을 제외한 정보는 보고서를 통해 보완함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부서와 쉽고 빠르게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인터랙션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집무책상</a:t>
                      </a:r>
                      <a:r>
                        <a:rPr lang="ko-KR" altLang="en-US" sz="700" dirty="0" smtClean="0">
                          <a:latin typeface="+mn-ea"/>
                        </a:rPr>
                        <a:t> 의자에 앉았을 때</a:t>
                      </a:r>
                      <a:r>
                        <a:rPr lang="en-US" altLang="ko-KR" sz="700" dirty="0" smtClean="0">
                          <a:latin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</a:rPr>
                        <a:t> 화면 및 세부 내용을 볼 수 있음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태블렛이</a:t>
                      </a:r>
                      <a:r>
                        <a:rPr lang="ko-KR" altLang="en-US" sz="700" dirty="0" smtClean="0">
                          <a:latin typeface="+mn-ea"/>
                        </a:rPr>
                        <a:t> 터치패드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음성통화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집무책상에서 모두 보이는 위치 및 디스플레이여야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특정 사업의 진행 현황이 구역별 지도에 반영되어 육안으로 확인이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/>
                        <a:t>2~3</a:t>
                      </a:r>
                      <a:r>
                        <a:rPr lang="ko-KR" altLang="en-US" sz="700" dirty="0" smtClean="0"/>
                        <a:t>개의 세부 지표가 보여질 수 있는 화면 크기와 </a:t>
                      </a:r>
                      <a:r>
                        <a:rPr lang="ko-KR" altLang="en-US" sz="700" dirty="0" err="1" smtClean="0"/>
                        <a:t>해상도여야</a:t>
                      </a:r>
                      <a:r>
                        <a:rPr lang="ko-KR" altLang="en-US" sz="700" dirty="0" smtClean="0"/>
                        <a:t> 함</a:t>
                      </a:r>
                      <a:r>
                        <a:rPr lang="en-US" altLang="ko-KR" sz="700" dirty="0" smtClean="0"/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주요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집무책상의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태블릿 이동이 용이해야 함</a:t>
                      </a:r>
                      <a:endParaRPr lang="en-US" altLang="ko-KR" sz="700" dirty="0" smtClean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태블릿 </a:t>
                      </a: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틸팅을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가능하도록 하는 거치대가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 사업별 투자 규모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주요 정보가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특정 사업을 선택하면 지도 위에 세부 구역의 진행률과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목표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중점 현안을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서울시의 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정보가 한눈에 보여져야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전체 사업의 진행률 및 현황이 요약 표시되고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카테고리별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정렬 기능이 필요함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시간 기반 지표는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주기별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파악이 가능해야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여론 정보가 제공되는 경우 워드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클라우드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형식으로 요약하여 보여줌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정보들은 차트 형태로 표시되고 관련된 보고서 목록이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보고 자료 목록은 제목만으로도 어떤 내용인지 알 수 있도록 </a:t>
                      </a:r>
                      <a:r>
                        <a:rPr lang="ko-KR" altLang="en-US" sz="700" dirty="0" err="1" smtClean="0"/>
                        <a:t>라벨링</a:t>
                      </a:r>
                      <a:r>
                        <a:rPr lang="ko-KR" altLang="en-US" sz="700" dirty="0" smtClean="0"/>
                        <a:t>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투자사업 관련 진행 현황과 단계별 담당자에 대한 정보를 요약적으로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사업 관련 지표나 요소에 대한 정보를 한 눈에 파악할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공정 현황의 변화를 쉽게 파악하기 위해 그래프로 표현하고 현재 </a:t>
                      </a:r>
                      <a:r>
                        <a:rPr lang="ko-KR" altLang="en-US" sz="700" dirty="0" err="1" smtClean="0"/>
                        <a:t>목표치에</a:t>
                      </a:r>
                      <a:r>
                        <a:rPr lang="ko-KR" altLang="en-US" sz="700" dirty="0" smtClean="0"/>
                        <a:t> 대한 달성 여부 등을 파악함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하나의 그래프는 추가적인 정보 없이 온전히 이해할 수 있어야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투자사업 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시장님이라는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음성통화 팝업창의 기본 위치는 정보를 최소한으로 가림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/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연관 사업 정보는 카테고리 별로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그래프는 확대가 가능해야 하고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선택 해제</a:t>
                      </a:r>
                      <a:r>
                        <a:rPr lang="en-US" altLang="ko-KR" sz="700" dirty="0" smtClean="0"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dirty="0" smtClean="0">
                          <a:latin typeface="+mn-ea"/>
                        </a:rPr>
                        <a:t>PC </a:t>
                      </a:r>
                      <a:r>
                        <a:rPr lang="ko-KR" altLang="en-US" sz="700" dirty="0" smtClean="0">
                          <a:latin typeface="+mn-ea"/>
                        </a:rPr>
                        <a:t>환경과 유사해야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연결하고자 하는 상대방과 음성통화가 가능한 경우 아이콘을 통해 직관적으로 알림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음성통화 시 필요한 정보를 가리지 않도록 팝업창의 위치를 조절할 수 있음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음성통화가 끝나면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자동으로 닫힘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상세 화면의 지표나 정책에 관련된 정보는 링크를 통해 바로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스마트폰이나 </a:t>
                      </a:r>
                      <a:r>
                        <a:rPr lang="ko-KR" altLang="en-US" sz="700" dirty="0" err="1" smtClean="0"/>
                        <a:t>태블렛과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</a:t>
                      </a:r>
                      <a:r>
                        <a:rPr lang="ko-KR" altLang="en-US" sz="700" dirty="0" err="1" smtClean="0"/>
                        <a:t>터치제스쳐를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44598"/>
              </p:ext>
            </p:extLst>
          </p:nvPr>
        </p:nvGraphicFramePr>
        <p:xfrm>
          <a:off x="714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주요사업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20475"/>
              </p:ext>
            </p:extLst>
          </p:nvPr>
        </p:nvGraphicFramePr>
        <p:xfrm>
          <a:off x="714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태블릿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디지털 시민시장실의 주요사업으로 진입하여 중점 추진진사업의 하나인 도심 재생 사업을 살펴보던 중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세운상가군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재생사업을 확인하였다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사업의 일정에 따른 진행률을 확인하시고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올라온 시민의견등을 조회하고 관련된 기사를 살펴보며 사업에 대한 외부 시각과 반응을 파악했다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27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507003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주요사업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외빈 응대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음성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116219"/>
          <a:ext cx="8867955" cy="3362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서울시 투자 사업의 주요 내용과 진행 상황을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직관적이고 합리적인 카테고리 분류로 주요 정보를 쉽고 빠르게 확인함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필수 지표 및 현황을 제외한 정보는 보고서를 통해 보완함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부서와 쉽고 빠르게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인터랙션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음성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특정 사업의 진행 현황이 구역별 지도에 반영되어 육안으로 확인이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 사업별 투자 규모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주요 정보가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특정 사업을 선택하면 지도 위에 세부 구역의 진행률과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목표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중점 현안을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서울시의 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정보가 한눈에 보여져야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전체 사업의 진행률 및 현황이 요약 표시되고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카테고리별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정렬 기능이 필요함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공약에 따른 각 사업의 성과 지표가 그래프로 나타남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시간 기반 지표는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주기별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파악이 가능해야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투자사업 관련 개요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계획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실적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진행 현황 등을 요약적으로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사업 관련 지표나 요소에 대한 정보를 한 눈에 파악할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공정 현황의 변화를 쉽게 파악하기 위해 그래프로 표현하고 현재 </a:t>
                      </a:r>
                      <a:r>
                        <a:rPr lang="ko-KR" altLang="en-US" sz="700" dirty="0" err="1" smtClean="0"/>
                        <a:t>목표치에</a:t>
                      </a:r>
                      <a:r>
                        <a:rPr lang="ko-KR" altLang="en-US" sz="700" dirty="0" smtClean="0"/>
                        <a:t> 대한 달성 여부 등을 파악함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하나의 그래프는 추가적인 정보 없이 온전히 이해할 수 있어야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투자사업 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사업의 진행 사진 및 전체적인 조감도가 필요함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연관 사업 정보는 카테고리 별로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그래프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조감도는 확대가 가능해야 하고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상세 화면의 지표나 정책에 관련된 정보는 링크를 통해 바로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82962"/>
              </p:ext>
            </p:extLst>
          </p:nvPr>
        </p:nvGraphicFramePr>
        <p:xfrm>
          <a:off x="77639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주요사업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73442"/>
              </p:ext>
            </p:extLst>
          </p:nvPr>
        </p:nvGraphicFramePr>
        <p:xfrm>
          <a:off x="77639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국빈으로 방문한 총리와 친환경 정책 및 지속 가능한 발전을 위한 도시정책에 대해 논의를 하던 중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 버튼을 누른 후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주요사업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말하여 디지털 시민시장실의 주요사업으로 진입하여 서울역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7017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투자사업의 간략한 개요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실적 등을 소개하였다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사업진행 상황은 사진과 함께 설명하였고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서울역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7017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사업의 전체적인 조감도를 보여주면서 서울시가 추구하는 친환경 정책 및 서울시민이 받게 될 혜택을 간략히 설명하였다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이를 통해 짧은 시간에도 불구하고 총리는 현 사업에 대해 명확히 이해할 수 있었다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592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779963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주요사업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외빈 응대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213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모션링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5"/>
          <a:ext cx="8867954" cy="1707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3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국빈으로 방문한 총리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함께 친환경 정책과 지속 가능한 발전을 위한 도시정책에 대해 논의하는 회의를 하였다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제한적인 시간 안에 서울시의 대표적 사업을 소개하기 위해 시장실의 디지털 시민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시장실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시스템을 이용해 서울역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7017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투자사업을 간략히 소개하기로 했다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회의테이블에 앉아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모션링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전원을 켜고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주요시정 소개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눌렀다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대시보드에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나타난 그래프들은 서울시의 주요 공약에 대한 성과를 나타내는 주요 지표로 선택이 된 것들이었다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시장님은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커서를 움직여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서울역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7017"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그래프를 눌렀다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화면에 사업이 진행되는 상세 페이지가 나타났다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사업이 진행되는 위치가 지도에 동그라미로 표시되면서 간략한 개요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달성의 수준과 함께 목표 대비 증감 정도가 표시되었다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또한 관련 상세 지표 현황을 나타내는 그래프와 해당 사업의 진행 사진 및 전체적인 조감도가  나타났다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시장님은 사업에 관해 간략히 설명하고 이 사업의 진행 현황을 생동감 있게 보여주기 위해서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모션링으로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진행 사진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눌렀다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이에 서울역 고가도로 철거 전의 사진과 현재까지 사업이 진행되면서 주요 변화를 담은 사진들이 시간 순서에 따라 나타났다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또한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사업을 통해서 서울시가 추구하는 친환경 정책을 더 소개하기 위해서 시장님은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조감도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눌렀다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이에 서울역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7017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프로젝트의 전체적인 조감도가 확대되며 각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공정 진행률과 일정이 조감도 위에 번호와 함께 표시가 되었다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또한 그 옆에는 번호에 따른 세부 위치 및 건물의 목적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용도가 순서대로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정렬되었다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친환경 공간의 조성과 이를 통한 서울시민의 혜택을 조감도를 보며 간략하게 설명했고 덕분에 짧은 시간에도 불구하고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총리는 현 사업에 대해 명확히 이해할 수 있었다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없</a:t>
                      </a:r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투자사업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외빈 응대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5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시장실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모션링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2815068"/>
          <a:ext cx="8867955" cy="3788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서울시 투자 사업의 주요 내용과 진행 상황을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직관적이고 합리적인 카테고리 분류로 주요 정보를 쉽고 빠르게 확인함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필수 지표 및 현황을 제외한 정보는 보고서를 통해 보완함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부서와 쉽고 빠르게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인터랙션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특정 사업의 진행 현황이 구역별 지도에 반영되어 육안으로 확인이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 사업별 투자 규모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주요 정보가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특정 사업을 선택하면 지도 위에 세부 구역의 진행률과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목표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중점 현안을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서울시의 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정보가 한눈에 보여져야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전체 사업의 진행률 및 현황이 요약 표시되고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카테고리별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정렬 기능이 필요함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공약에 따른 각 사업의 성과 지표가 그래프로 나타남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시간 기반 지표는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주기별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파악이 가능해야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투자사업 관련 개요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계획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실적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진행 현황 등을 요약적으로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사업 관련 지표나 요소에 대한 정보를 한 눈에 파악할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공정 현황의 변화를 쉽게 파악하기 위해 그래프로 표현하고 현재 </a:t>
                      </a:r>
                      <a:r>
                        <a:rPr lang="ko-KR" altLang="en-US" sz="700" dirty="0" err="1" smtClean="0"/>
                        <a:t>목표치에</a:t>
                      </a:r>
                      <a:r>
                        <a:rPr lang="ko-KR" altLang="en-US" sz="700" dirty="0" smtClean="0"/>
                        <a:t> 대한 달성 여부 등을 파악함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하나의 그래프는 추가적인 정보 없이 온전히 이해할 수 있어야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투자사업 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사업의 진행 사진 및 전체적인 조감도가 필요함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연관 사업 정보는 카테고리 별로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그래프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조감도는 확대가 가능해야 하고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상세 화면의 지표나 정책에 관련된 정보는 링크를 통해 바로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37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569299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</a:pP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주요사업 </a:t>
            </a:r>
            <a:r>
              <a:rPr lang="ko-KR" altLang="en-US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모니터링</a:t>
            </a:r>
            <a:r>
              <a:rPr lang="en-US" altLang="ko-KR" sz="213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/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외빈 응대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터치패드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터치스크린</a:t>
            </a:r>
            <a:r>
              <a:rPr lang="en-US" altLang="ko-KR" sz="213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2753958"/>
          <a:ext cx="8867955" cy="400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5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서울시 투자 사업의 주요 내용과 진행 상황을 한눈에 파악할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직관적이고 합리적인 카테고리 분류로 주요 정보를 쉽고 빠르게 확인함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필수 지표 및 현황을 제외한 정보는 보고서를 통해 보완함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부서와 쉽고 빠르게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인터랙션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터치패드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특정 사업의 진행 현황이 구역별 지도에 반영되어 육안으로 확인이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dirty="0" smtClean="0"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 사업별 투자 규모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주요 정보가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특정 사업을 선택하면 지도 위에 세부 구역의 진행률과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목표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중점 현안을 표시해야 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서울시의 투자사업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정보가 한눈에 보여져야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전체 사업의 진행률 및 현황이 요약 표시되고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카테고리별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정렬 기능이 필요함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서울시의 공약에 따른 각 사업의 성과 지표가 그래프로 나타남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시간 기반 지표는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주기별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파악이 가능해야 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필요한 지표나 관련 정보를 바로 검색할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보안상 외빈에게 보이지 않아야 하는 정보는 가릴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투자사업 관련 개요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계획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실적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진행 현황 등을 요약적으로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사업 관련 지표나 요소에 대한 정보를 한 눈에 파악할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세부 공정 현황의 변화를 쉽게 파악하기 위해 그래프로 표현하고 현재 </a:t>
                      </a:r>
                      <a:r>
                        <a:rPr lang="ko-KR" altLang="en-US" sz="700" dirty="0" err="1" smtClean="0"/>
                        <a:t>목표치에</a:t>
                      </a:r>
                      <a:r>
                        <a:rPr lang="ko-KR" altLang="en-US" sz="700" dirty="0" smtClean="0"/>
                        <a:t> 대한 달성 여부 등을 파악함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하나의 그래프는 추가적인 정보 없이 온전히 이해할 수 있어야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투자사업 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사업의 진행 사진 및 전체적인 조감도가 필요함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연관 사업 정보는 카테고리 별로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그래프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조감도는 확대가 가능해야 하고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상세 화면의 지표나 정책에 관련된 정보는 링크를 통해 바로 탐색 가능함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스마트폰이나 </a:t>
                      </a:r>
                      <a:r>
                        <a:rPr lang="ko-KR" altLang="en-US" sz="700" dirty="0" err="1" smtClean="0"/>
                        <a:t>태블렛과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터치 </a:t>
                      </a:r>
                      <a:r>
                        <a:rPr lang="ko-KR" altLang="en-US" sz="700" dirty="0" err="1" smtClean="0"/>
                        <a:t>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51929"/>
              </p:ext>
            </p:extLst>
          </p:nvPr>
        </p:nvGraphicFramePr>
        <p:xfrm>
          <a:off x="77639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주요사업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49148"/>
              </p:ext>
            </p:extLst>
          </p:nvPr>
        </p:nvGraphicFramePr>
        <p:xfrm>
          <a:off x="77639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국빈으로 방문한 총리와 친환경 정책 및 지속 가능한 발전을 위한 도시정책에 대해 논의를 하던 중 디지털 시민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이용하여 서울역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7017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투자사업의 간략한 개요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실적 등을 소개하였다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사업진행 상황은 사진과 함께 설명하였고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서울역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7017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사업의 전체적인 조감도를 보여주면서 서울시가 추구하는 친환경 정책 및 서울시민이 받게 될 혜택을 간략히 설명하였다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이를 통해 짧은 시간에도 불구하고 총리는 현 사업에 대해 명확히 이해할 수 있었다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38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518" y="473422"/>
            <a:ext cx="2577629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모니터링</a:t>
            </a:r>
            <a:endParaRPr lang="ko-KR" altLang="en-US" sz="21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8917" y="1260423"/>
            <a:ext cx="8734429" cy="48807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97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5105" y="2905979"/>
            <a:ext cx="1325545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시정현황탐색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47167" y="2905976"/>
            <a:ext cx="1302760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분류별</a:t>
            </a:r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시정목록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29932" y="2905976"/>
            <a:ext cx="128262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시정조회</a:t>
            </a:r>
            <a:endParaRPr lang="en-US" altLang="ko-KR" sz="94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70102" y="2905976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유관정보</a:t>
            </a:r>
            <a:endParaRPr lang="en-US" altLang="ko-KR" sz="94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>
            <a:stCxn id="43" idx="3"/>
            <a:endCxn id="44" idx="1"/>
          </p:cNvCxnSpPr>
          <p:nvPr/>
        </p:nvCxnSpPr>
        <p:spPr>
          <a:xfrm flipV="1">
            <a:off x="1660649" y="3144276"/>
            <a:ext cx="186518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3"/>
            <a:endCxn id="45" idx="1"/>
          </p:cNvCxnSpPr>
          <p:nvPr/>
        </p:nvCxnSpPr>
        <p:spPr>
          <a:xfrm>
            <a:off x="3149926" y="3144276"/>
            <a:ext cx="180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6" idx="3"/>
            <a:endCxn id="66" idx="1"/>
          </p:cNvCxnSpPr>
          <p:nvPr/>
        </p:nvCxnSpPr>
        <p:spPr>
          <a:xfrm>
            <a:off x="6118426" y="3144276"/>
            <a:ext cx="348996" cy="7062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467422" y="3612210"/>
            <a:ext cx="231277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연결 </a:t>
            </a:r>
            <a:r>
              <a:rPr lang="en-US" altLang="ko-KR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연결</a:t>
            </a:r>
            <a:endParaRPr lang="en-US" altLang="ko-KR" sz="94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화상통화</a:t>
            </a:r>
            <a:r>
              <a:rPr lang="en-US" altLang="ko-KR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462663" y="1689399"/>
            <a:ext cx="2317532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시장님</a:t>
            </a:r>
            <a:endParaRPr lang="en-US" altLang="ko-KR" sz="94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62663" y="1918494"/>
            <a:ext cx="2317532" cy="59226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시장실과 현장의 긴밀한 결합이 필요함</a:t>
            </a:r>
            <a:r>
              <a:rPr lang="en-US" altLang="ko-KR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855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인터렉티브한</a:t>
            </a:r>
            <a:r>
              <a:rPr lang="ko-KR" altLang="en-US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활용이 필요함</a:t>
            </a:r>
            <a:r>
              <a:rPr lang="en-US" altLang="ko-KR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현장연결 및 화상통화가 가능해야 함</a:t>
            </a:r>
            <a:r>
              <a:rPr lang="en-US" altLang="ko-KR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855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화살표 연결선 68"/>
          <p:cNvCxnSpPr>
            <a:stCxn id="68" idx="2"/>
            <a:endCxn id="66" idx="0"/>
          </p:cNvCxnSpPr>
          <p:nvPr/>
        </p:nvCxnSpPr>
        <p:spPr>
          <a:xfrm>
            <a:off x="7621429" y="2510757"/>
            <a:ext cx="2379" cy="1101453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329931" y="1681577"/>
            <a:ext cx="1678066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디지털보좌관</a:t>
            </a:r>
            <a:endParaRPr lang="en-US" altLang="ko-KR" sz="941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29931" y="1910672"/>
            <a:ext cx="1678066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부채</a:t>
            </a:r>
            <a:r>
              <a:rPr lang="en-US" altLang="ko-KR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 감소 등 서울시가 행한 정책의 성과에 대한 파악이 필요함</a:t>
            </a:r>
            <a:r>
              <a:rPr lang="en-US" altLang="ko-KR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416891" y="965850"/>
            <a:ext cx="3697209" cy="294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9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시정</a:t>
            </a:r>
            <a:r>
              <a:rPr lang="en-US" altLang="ko-KR" sz="119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97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아카이빙</a:t>
            </a:r>
            <a:r>
              <a:rPr lang="en-US" altLang="ko-KR" sz="119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329932" y="3612210"/>
            <a:ext cx="1282623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세부정보</a:t>
            </a:r>
            <a:endParaRPr lang="en-US" altLang="ko-KR" sz="94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화살표 연결선 78"/>
          <p:cNvCxnSpPr>
            <a:stCxn id="45" idx="2"/>
            <a:endCxn id="78" idx="0"/>
          </p:cNvCxnSpPr>
          <p:nvPr/>
        </p:nvCxnSpPr>
        <p:spPr>
          <a:xfrm>
            <a:off x="3971244" y="3382576"/>
            <a:ext cx="0" cy="229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870102" y="3612210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시정지표</a:t>
            </a:r>
            <a:endParaRPr lang="en-US" altLang="ko-KR" sz="94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70102" y="4268598"/>
            <a:ext cx="1248324" cy="476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여론동향</a:t>
            </a:r>
            <a:endParaRPr lang="en-US" altLang="ko-KR" sz="94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943380" y="2510758"/>
            <a:ext cx="0" cy="40178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329932" y="4591965"/>
            <a:ext cx="1282623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시장님</a:t>
            </a:r>
            <a:endParaRPr lang="en-US" altLang="ko-KR" sz="941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329932" y="4821060"/>
            <a:ext cx="1282623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가능한 모든 정보 도표화했으면 좋겠음</a:t>
            </a:r>
            <a:r>
              <a:rPr lang="en-US" altLang="ko-KR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3971244" y="4088809"/>
            <a:ext cx="2379" cy="503156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78" idx="3"/>
            <a:endCxn id="46" idx="1"/>
          </p:cNvCxnSpPr>
          <p:nvPr/>
        </p:nvCxnSpPr>
        <p:spPr>
          <a:xfrm flipV="1">
            <a:off x="4612556" y="3144276"/>
            <a:ext cx="257547" cy="70623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78" idx="3"/>
            <a:endCxn id="84" idx="1"/>
          </p:cNvCxnSpPr>
          <p:nvPr/>
        </p:nvCxnSpPr>
        <p:spPr>
          <a:xfrm>
            <a:off x="4612556" y="3850510"/>
            <a:ext cx="257547" cy="6563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78" idx="3"/>
            <a:endCxn id="83" idx="1"/>
          </p:cNvCxnSpPr>
          <p:nvPr/>
        </p:nvCxnSpPr>
        <p:spPr>
          <a:xfrm>
            <a:off x="4612556" y="3850510"/>
            <a:ext cx="257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4" idx="3"/>
            <a:endCxn id="66" idx="1"/>
          </p:cNvCxnSpPr>
          <p:nvPr/>
        </p:nvCxnSpPr>
        <p:spPr>
          <a:xfrm flipV="1">
            <a:off x="6118426" y="3850510"/>
            <a:ext cx="348996" cy="65638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3" idx="3"/>
            <a:endCxn id="66" idx="1"/>
          </p:cNvCxnSpPr>
          <p:nvPr/>
        </p:nvCxnSpPr>
        <p:spPr>
          <a:xfrm>
            <a:off x="6118426" y="3850510"/>
            <a:ext cx="348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77528" y="4591965"/>
            <a:ext cx="2252263" cy="22909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시장님</a:t>
            </a:r>
            <a:r>
              <a:rPr lang="en-US" altLang="ko-KR" sz="941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41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디지털보좌관</a:t>
            </a:r>
            <a:endParaRPr lang="en-US" altLang="ko-KR" sz="94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7528" y="4821060"/>
            <a:ext cx="2252263" cy="60008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시정 지표를 지도 상에 표시하는 경우</a:t>
            </a:r>
            <a:r>
              <a:rPr lang="en-US" altLang="ko-KR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서울시정 전체에 대한 판단을 도울 수 있음</a:t>
            </a:r>
            <a:r>
              <a:rPr lang="en-US" altLang="ko-KR" sz="85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2498546" y="4088809"/>
            <a:ext cx="831386" cy="503157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>
              <a:defRPr/>
            </a:pPr>
            <a:r>
              <a:rPr lang="en-US" altLang="ko-KR" sz="171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71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915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072590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6" y="2680583"/>
          <a:ext cx="8867957" cy="4014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7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8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3148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현재 상황을 빠르게 업데이트할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상황진단에 필요한 정보 및 정보 시각화가 적절하게 제공됨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작업 기억 사용을 최소화함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</a:t>
                      </a:r>
                      <a:r>
                        <a:rPr lang="en-US" altLang="ko-KR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</a:rPr>
                        <a:t>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음성인식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해상도여야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latin typeface="+mn-ea"/>
                        </a:rPr>
                        <a:t>여러종류의</a:t>
                      </a:r>
                      <a:r>
                        <a:rPr lang="ko-KR" altLang="en-US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콘트롤을</a:t>
                      </a:r>
                      <a:r>
                        <a:rPr lang="ko-KR" altLang="en-US" sz="700" dirty="0" smtClean="0">
                          <a:latin typeface="+mn-ea"/>
                        </a:rPr>
                        <a:t> 사용하는 경우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콘트롤</a:t>
                      </a:r>
                      <a:r>
                        <a:rPr lang="ko-KR" altLang="en-US" sz="700" dirty="0" smtClean="0">
                          <a:latin typeface="+mn-ea"/>
                        </a:rPr>
                        <a:t>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+mj-lt"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정보가 지도 기반으로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>
                        <a:buFont typeface="+mj-lt"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주요 시정지표의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요약 정보가 한눈에 보여져야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요약 정보는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중요도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발생 시기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진행 현황에 대한 것을 포함함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>
                        <a:buFont typeface="+mj-lt"/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주요 관련 지표를 한 눈에 파악할 수 있음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>
                        <a:buFont typeface="+mj-lt"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지표는 주기 별 파악이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>
                        <a:buFont typeface="+mj-lt"/>
                        <a:buAutoNum type="arabicPeriod"/>
                      </a:pPr>
                      <a:r>
                        <a:rPr lang="ko-KR" altLang="en-US" sz="700" dirty="0" smtClean="0"/>
                        <a:t>진행 현황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 대응 정도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담당부서를 </a:t>
                      </a:r>
                      <a:r>
                        <a:rPr lang="ko-KR" altLang="en-US" sz="700" dirty="0" smtClean="0"/>
                        <a:t>실시간</a:t>
                      </a:r>
                      <a:r>
                        <a:rPr lang="ko-KR" altLang="en-US" sz="700" baseline="0" dirty="0" smtClean="0"/>
                        <a:t> 업데이트하여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요약 표시 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>
                        <a:buFont typeface="+mj-lt"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>
                        <a:buFont typeface="+mj-lt"/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>
                        <a:buFont typeface="+mj-lt"/>
                        <a:buAutoNum type="arabicPeriod"/>
                      </a:pPr>
                      <a:r>
                        <a:rPr lang="ko-KR" altLang="en-US" sz="700" dirty="0" smtClean="0"/>
                        <a:t>담당자가 소리 알림을 울리는 경우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적정 음량으로 제공되도록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>
                        <a:buFont typeface="+mj-lt"/>
                        <a:buAutoNum type="arabicPeriod"/>
                      </a:pPr>
                      <a:r>
                        <a:rPr lang="ko-KR" altLang="en-US" sz="700" dirty="0" smtClean="0"/>
                        <a:t>지도의 정보가 하단에 목록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표 형식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으로도 제공됨</a:t>
                      </a:r>
                      <a:endParaRPr lang="en-US" altLang="ko-KR" sz="700" dirty="0" smtClean="0"/>
                    </a:p>
                    <a:p>
                      <a:pPr marL="0" indent="0" algn="l" fontAlgn="ctr"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시정 수</a:t>
                      </a:r>
                      <a:r>
                        <a:rPr lang="ko-KR" altLang="en-US" sz="700" dirty="0" smtClean="0"/>
                        <a:t>행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현장에 파견 나가있는 직원의 정보를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47050"/>
              </p:ext>
            </p:extLst>
          </p:nvPr>
        </p:nvGraphicFramePr>
        <p:xfrm>
          <a:off x="776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시정 현황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91624"/>
              </p:ext>
            </p:extLst>
          </p:nvPr>
        </p:nvGraphicFramePr>
        <p:xfrm>
          <a:off x="776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교통안전관련 회의 중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보행교통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현황을 파악하기 위해 음성인식 버튼을 눌러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보행교통현황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말하여 교통사고 발생 및  사상자 통계 등 관련 지표를 확인하고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실시간도시현황으로 이동하여 화재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구급 현황과 의료시설 현황을 점검하였다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안전과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시정활동을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검색해보기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위해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시정현황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메뉴로 다시 진입하여 음성인식버튼을 터치하고 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안전”이라고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말하자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검색화면에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“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안전”이라는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텍스트가 입력되고 안전과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시정목록이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펼쳐졌다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“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안전”과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관련한 시정지표들을 보면서 앞으로의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시정활동에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대해서 담당자들과 회의를 진행하였다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53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345420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3"/>
          <a:ext cx="8867954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39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씨와 같은 부서 동료들은 교통 안전관련 회의를 진행하기 위해 시장실로 모였다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초기화면에서 시정현황 아이콘을 선택하는 제스처를 취했다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시정현황과 관련된 여러 지표들이 화면에 나타났다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보행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교통을 손으로 선택하여 활성화시켰다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화면이 전환되어 교통사고 발생 및 사상자의 통계가 화면 오른편에 나타났고 왼편에서는 서울시 지도를 바탕으로 교통사고 개선지점이 표시되고 해당 지점 사고 감소율이 위에 숫자로 나타났다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보행 전용거리도 지도 상에 표시되었다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교통사고 사상자 수가 많은 곳을 순서대로 보기 위해 마우스를 활성화시키는 제스처를 취해 교통사고 사상자 수 아이콘을 눌렀다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사상자수 크기 순으로 정렬하기 위해 사상자수 버튼을 선택하여 위에서 아래로 손가락을 저었다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그러자 사상자수가 큰 지역부터 작은 지역까지 정렬되었다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기본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세팅은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전체 기간으로 되어 있었다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어느 정도 논의가 진행된 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교통사고 사상자 수가 많이 줄어든 지역을 벤치마킹 하기 위해 검색 기간을 조정하였다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키보드를 불러오는 제스처를 취했고 키보드가 화면에 나타나자 타이핑을 하는 제스처로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년에서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현재까지 숫자를 입력하였다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지도 화면에 아까와 똑같이 각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spot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사상자수가 나타났다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기간을 늘리니 오른쪽에서 연도별 증감 추이 그래프가 자동으로 떴다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spot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선택하는 제스처를 취하자 해당 부분의 교통사고 사상자수 연도별 증감 추이 그래프로 전환되었다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시장님과 회의실에 있던 사람들은 한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spot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교통사고 사상자수가 크게 감소하고 있는 것을 확인하고 해당 부분의 관련 정책 및 보고서를 전체 검색창에 아까와 마찬가지로 가상 키보드를 불러 타이핑하여 조회하였다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이를 참고하여 교통사고 사상자수가 많은 지역에 대한 계획을 세울 수 있었다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4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시정 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4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모션링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2753956"/>
          <a:ext cx="8867955" cy="406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2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61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현재 상황을 빠르게 업데이트할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상황진단에 필요한 정보 및 정보 시각화가 적절하게 제공됨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작업 기억 사용을 최소화함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해상도가 되어야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컨트롤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(</a:t>
                      </a:r>
                      <a:r>
                        <a:rPr lang="ko-KR" altLang="en-US" sz="700" dirty="0" smtClean="0"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모션링보다</a:t>
                      </a:r>
                      <a:r>
                        <a:rPr lang="ko-KR" altLang="en-US" sz="700" dirty="0" smtClean="0"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터치패드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틸팅</a:t>
                      </a:r>
                      <a:r>
                        <a:rPr lang="ko-KR" altLang="en-US" sz="700" dirty="0" smtClean="0">
                          <a:latin typeface="+mn-ea"/>
                        </a:rPr>
                        <a:t> 각도를 조절할 수 있는 것이 좋음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정보가 지도 기반으로 보여져야 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주요 시정지표의 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요약 정보는 제목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 시기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관련 지표를 한 눈에 파악할 수 있음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담당부서를 실시간 업데이트하여 요약 표시 해야 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담당자가 소리 알림을 울리는 경우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적정 음량으로 제공되도록 함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지도의 정보가 하단에 목록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 형식</a:t>
                      </a:r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으로도 제공됨</a:t>
                      </a:r>
                      <a:endParaRPr lang="en-US" altLang="ko-KR" sz="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ctr">
                        <a:buNone/>
                      </a:pP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혼동을 피할 수 있도록 지표를 표기해야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 주요 시정 수</a:t>
                      </a:r>
                      <a:r>
                        <a:rPr lang="ko-KR" altLang="en-US" sz="700" dirty="0" smtClean="0"/>
                        <a:t>행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현장에 파견 나가있는 직원의 정보를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2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14815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2770338"/>
          <a:ext cx="8867955" cy="3859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9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37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현재 상황을 빠르게 업데이트할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상황진단에 필요한 정보 및 정보 시각화가 적절하게 제공됨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작업 기억 사용을 최소화함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모든 화면이 회의 테이블에 앉아서 보여야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회의 테이블이 터치패드의</a:t>
                      </a:r>
                      <a:r>
                        <a:rPr lang="en-US" altLang="ko-KR" sz="70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</a:rPr>
                        <a:t>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자유로운 발표 동선을 위해 디스플레이와 회의 테이블 간 간격이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지도의 지역별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</a:rPr>
                        <a:t>지표</a:t>
                      </a:r>
                      <a:r>
                        <a:rPr lang="en-US" altLang="ko-KR" sz="700" dirty="0" smtClean="0">
                          <a:latin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</a:rPr>
                        <a:t>현황 정보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</a:rPr>
                        <a:t>를 육안으로 가능해야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해상도여야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컨트롤 별로 우선순위가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 (</a:t>
                      </a:r>
                      <a:r>
                        <a:rPr lang="ko-KR" altLang="en-US" sz="700" dirty="0" smtClean="0">
                          <a:latin typeface="+mn-ea"/>
                        </a:rPr>
                        <a:t>터치패드를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모션링보다</a:t>
                      </a:r>
                      <a:r>
                        <a:rPr lang="ko-KR" altLang="en-US" sz="700" dirty="0" smtClean="0">
                          <a:latin typeface="+mn-ea"/>
                        </a:rPr>
                        <a:t> 먼저 실행하도록 함</a:t>
                      </a:r>
                      <a:r>
                        <a:rPr lang="en-US" altLang="ko-KR" sz="700" dirty="0" smtClean="0">
                          <a:latin typeface="+mn-ea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터치패드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틸팅</a:t>
                      </a:r>
                      <a:r>
                        <a:rPr lang="ko-KR" altLang="en-US" sz="700" dirty="0" smtClean="0">
                          <a:latin typeface="+mn-ea"/>
                        </a:rPr>
                        <a:t> 각도를 조절할 수 있는 것이 좋음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정보가 지도 기반으로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 주요 시정지표의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요약 정보는 제목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발생 시기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관련 지표를 한 눈에 파악할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담당부서를 실시간 업데이트하여 요약 표시 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중요한 정보나 계속적인 주의를 줘야 하는 정보가 표시되어야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담당자가 소리 알림을 울리는 경우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적정 음량으로 제공되도록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지도의 정보가 하단에 목록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 형식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으로도 제공됨</a:t>
                      </a:r>
                      <a:endParaRPr lang="en-US" altLang="ko-KR" sz="7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 주요 시정 수</a:t>
                      </a:r>
                      <a:r>
                        <a:rPr lang="ko-KR" altLang="en-US" sz="700" dirty="0" smtClean="0"/>
                        <a:t>행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현장에 파견 나가있는 직원의 정보를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스마트폰이나 </a:t>
                      </a:r>
                      <a:r>
                        <a:rPr lang="ko-KR" altLang="en-US" sz="700" dirty="0" err="1" smtClean="0"/>
                        <a:t>태블렛과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</a:t>
                      </a:r>
                      <a:r>
                        <a:rPr lang="ko-KR" altLang="en-US" sz="700" dirty="0" err="1" smtClean="0"/>
                        <a:t>터치제스쳐를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67532"/>
              </p:ext>
            </p:extLst>
          </p:nvPr>
        </p:nvGraphicFramePr>
        <p:xfrm>
          <a:off x="776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시정 현황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87697"/>
              </p:ext>
            </p:extLst>
          </p:nvPr>
        </p:nvGraphicFramePr>
        <p:xfrm>
          <a:off x="776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교통안전관련 회의 중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보행교통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현황을 파악하기 위해 터치스크린을 켜고 디지털 시민시장실의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시정현황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메뉴에서  “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보행교통현황”을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선택하여 교통사고 발생 및  사상자 통계 등 관련 지표를 확인하고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실시간도시현황으로 이동하여 화재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구급 현황과 의료시설 현황을 점검하였다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안전과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시정활동을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검색해보기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위해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시정현황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메뉴로 다시 진입하여 음성인식버튼을 터치하고 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안전”이라고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말하자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검색화면에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“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안전”이라는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텍스트가 입력되고 안전과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시정목록이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펼쳐졌다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“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안전”과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관련한 시정지표들을 보면서 앞으로의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시정활동에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대해서 담당자들과 회의를 진행하였다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138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05728" y="864842"/>
            <a:ext cx="423898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0975" indent="-180975"/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터치패드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조작자가 바뀌어도 인터페이스가 직관적이기 때문에 오류발생 위험이 적음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터치패드가 여러 개인 경우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다른 사람이 동시에 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/>
            </a:r>
            <a:br>
              <a:rPr kumimoji="1" lang="en-US" altLang="ko-KR" sz="1000" dirty="0">
                <a:solidFill>
                  <a:prstClr val="black"/>
                </a:solidFill>
                <a:latin typeface="+mn-ea"/>
              </a:rPr>
            </a:b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입력하면 오류가 생길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80975" indent="-180975"/>
            <a:r>
              <a:rPr kumimoji="1" lang="ko-KR" altLang="en-US" sz="1000" b="1" dirty="0" err="1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팔을 앞으로 내밀어 지도를 확대할 수 있는데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어느 정도 움직여야 할지 사람마다 감이 다르기 때문에 조작자가 바뀔 때마다 정확한 배율을 설정하는 데 오류가 발생할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marL="180975" indent="-180975"/>
            <a:r>
              <a:rPr lang="ko-KR" altLang="en-US" sz="1000" b="1" dirty="0">
                <a:latin typeface="+mn-ea"/>
              </a:rPr>
              <a:t>음성</a:t>
            </a:r>
            <a:r>
              <a:rPr lang="en-US" altLang="ko-KR" sz="1000" b="1" dirty="0">
                <a:latin typeface="+mn-ea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잡음이 있거나 명령문을 동시에 입력하는 경우 오류가 발생할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보조 조작자가 명령문을 잘 모르는 경우 어려움이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29728" y="1668530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8" b="1" dirty="0" smtClean="0">
                <a:solidFill>
                  <a:prstClr val="black"/>
                </a:solidFill>
                <a:latin typeface="+mn-ea"/>
              </a:rPr>
              <a:t>사용 맥락</a:t>
            </a:r>
            <a:endParaRPr kumimoji="1" lang="ko-KR" altLang="en-US" sz="1088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3" idx="2"/>
            <a:endCxn id="23" idx="0"/>
          </p:cNvCxnSpPr>
          <p:nvPr/>
        </p:nvCxnSpPr>
        <p:spPr>
          <a:xfrm rot="5400000">
            <a:off x="2411679" y="968503"/>
            <a:ext cx="330585" cy="25143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9"/>
          <p:cNvCxnSpPr>
            <a:stCxn id="3" idx="2"/>
            <a:endCxn id="25" idx="0"/>
          </p:cNvCxnSpPr>
          <p:nvPr/>
        </p:nvCxnSpPr>
        <p:spPr>
          <a:xfrm>
            <a:off x="3834154" y="2060394"/>
            <a:ext cx="0" cy="325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" idx="2"/>
            <a:endCxn id="24" idx="0"/>
          </p:cNvCxnSpPr>
          <p:nvPr/>
        </p:nvCxnSpPr>
        <p:spPr>
          <a:xfrm rot="16200000" flipH="1">
            <a:off x="4922870" y="971677"/>
            <a:ext cx="336934" cy="25143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5049" y="5484462"/>
            <a:ext cx="2232000" cy="12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터치스크린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터치패드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큰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동작 없이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정확하게 조작 가능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000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직관적으로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위치 조정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선택 가능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000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터치스크린 화면이 작기 때문에 잘 안보일 수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모니터를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보면서 터치패드로 입력을 하려면 입력 오류가 발생할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5049" y="4155785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모션링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시선을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청중에게 향할 수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000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커서를 이동하는 데 몸의 움직임이 커서 회의 시 주의를 분산시킬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5049" y="2827108"/>
            <a:ext cx="2232000" cy="12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음성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별도의 장치 없이 음성으로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조작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가능함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동일한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명령문을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반복해야 하는 경우가 있음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정확한 명령문을 모르는 경우 조작이 어려움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12519" y="5484462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터치스크린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터치패드</a:t>
            </a:r>
            <a:endParaRPr kumimoji="1" lang="en-US" altLang="ko-KR" sz="1000" b="1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큰 동작 없이 정확하게 조작 가능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터치스크린 화면이 작기 때문에 잘 안보일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모니터를 보면서 터치패드로 입력을 하려면 입력 오류가 발생할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18448" y="4154828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모션링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+mn-ea"/>
              </a:rPr>
              <a:t>장</a:t>
            </a:r>
            <a:r>
              <a:rPr kumimoji="1" lang="en-US" altLang="ko-KR" sz="10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+mn-ea"/>
              </a:rPr>
              <a:t>간단한 </a:t>
            </a:r>
            <a:r>
              <a:rPr kumimoji="1" lang="ko-KR" altLang="en-US" sz="1000" dirty="0">
                <a:solidFill>
                  <a:schemeClr val="tx1"/>
                </a:solidFill>
                <a:latin typeface="+mn-ea"/>
              </a:rPr>
              <a:t>동작으로 지도를 확대하고 움직이는 등 탐색활동을 할 수 있음</a:t>
            </a:r>
            <a:r>
              <a:rPr kumimoji="1"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집무 테이블에 앉아서 조작할 때 인식이 원활하지 않을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지도의 배율 확대가 원하는 만큼 조정되기 힘듦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12519" y="2827108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음성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err="1">
                <a:solidFill>
                  <a:prstClr val="black"/>
                </a:solidFill>
                <a:latin typeface="+mn-ea"/>
              </a:rPr>
              <a:t>모션링이나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터치패드가 회의테이블에 있는 경우 집무책상에서도 모니터 탐색 가능함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화면 배율을 계속 높이고 싶어도 동일한 명령문을 반복해야 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정확한 명령문을 모르는 경우 조작이 어려움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6593" y="5484462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터치스크린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터치패드</a:t>
            </a:r>
            <a:endParaRPr kumimoji="1" lang="en-US" altLang="ko-KR" sz="1000" b="1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처음 구경 온 사람들도 직관적으로 조작할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장시간 터치패드를 들고 있는 경우 무거울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터치스크린 화면이 작기 때문에 잘 안보일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모니터를 보면서 터치패드로 입력을 하려면 입력 오류가 발생할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32521" y="4154828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모션링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시선이 청중에게 향할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생소한 인터페이스로 대중의 흥미를 끌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특정 위치와 특정 배율을 조정하기 위해서는 어느 정도의 훈련이 필요함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6593" y="2827108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음성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여러 사람이 동시에 조작 가능함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사람이 많은 경우 활성화하기 힘들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일일이 명령어를 반복적으로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지시해야 하기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때문에 지루하게 느낄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9" name="꺾인 연결선 9"/>
          <p:cNvCxnSpPr>
            <a:stCxn id="3" idx="3"/>
          </p:cNvCxnSpPr>
          <p:nvPr/>
        </p:nvCxnSpPr>
        <p:spPr>
          <a:xfrm>
            <a:off x="4538580" y="1864462"/>
            <a:ext cx="267504" cy="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2</a:t>
            </a: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지도 </a:t>
            </a:r>
            <a:r>
              <a:rPr lang="ko-KR" altLang="en-US" sz="1197" b="1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네비게이션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164" y="324207"/>
            <a:ext cx="1569628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20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콘트롤</a:t>
            </a:r>
            <a:r>
              <a:rPr kumimoji="0" lang="en-US" altLang="ko-KR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</a:t>
            </a:r>
            <a:r>
              <a:rPr kumimoji="0"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분석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5361" y="2390979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회의</a:t>
            </a:r>
            <a:endParaRPr kumimoji="1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44095" y="2397328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외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빈응대</a:t>
            </a:r>
            <a:endParaRPr kumimoji="1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9728" y="2386260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개인집무</a:t>
            </a:r>
            <a:endParaRPr kumimoji="1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15967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713150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059248"/>
          <a:ext cx="8867955" cy="3307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2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3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첫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50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현재 상황을 빠르게 업데이트할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상황진단에 필요한 정보 및 정보 시각화가 적절하게 제공됨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작업 기억 사용을 최소화함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 테이블에 앉았을 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화면 전체 및 세부 내용이 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 테이블이 음성인식 범위 안에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 테이블은 모든 화면이 보이는 </a:t>
                      </a:r>
                      <a:r>
                        <a:rPr lang="ko-KR" altLang="en-US" sz="700" u="none" strike="noStrike" dirty="0">
                          <a:effectLst/>
                        </a:rPr>
                        <a:t>위치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크기를 가져야 </a:t>
                      </a:r>
                      <a:r>
                        <a:rPr lang="ko-KR" altLang="en-US" sz="700" u="none" strike="noStrike" dirty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동 단위까지 표기되는 서울시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전체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지도와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2~3</a:t>
                      </a:r>
                      <a:r>
                        <a:rPr lang="ko-KR" altLang="en-US" sz="700" u="none" strike="noStrike" dirty="0">
                          <a:effectLst/>
                        </a:rPr>
                        <a:t>개의 세부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지표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통계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그리고 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10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개 이상 열이 나타나는 표가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보여질 </a:t>
                      </a:r>
                      <a:r>
                        <a:rPr lang="ko-KR" altLang="en-US" sz="700" u="none" strike="noStrike" dirty="0">
                          <a:effectLst/>
                        </a:rPr>
                        <a:t>수 있는 화면 크기와 해상도여야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정보가 지도 기반으로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 주요 시정지표의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요약 정보는 제목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발생 시기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관련 지표를 한 눈에 파악할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담당부서를 실시간 업데이트하여 요약 표시 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지도의 정보가 하단에 목록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 형식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으로도 제공됨</a:t>
                      </a:r>
                      <a:endParaRPr lang="en-US" altLang="ko-KR" sz="7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시정 수</a:t>
                      </a:r>
                      <a:r>
                        <a:rPr lang="ko-KR" altLang="en-US" sz="700" dirty="0" smtClean="0"/>
                        <a:t>행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시장님이라는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연결하고자 하는 상대방과 화상통화가 가능한 경우 아이콘을 통해 직관적으로 알림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사건사고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6081"/>
              </p:ext>
            </p:extLst>
          </p:nvPr>
        </p:nvGraphicFramePr>
        <p:xfrm>
          <a:off x="776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시정 현황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52031"/>
              </p:ext>
            </p:extLst>
          </p:nvPr>
        </p:nvGraphicFramePr>
        <p:xfrm>
          <a:off x="776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국공립어린이집에 대한 뉴스기사를 접하던 중 태블릿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켜고 서울시의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어린이집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복지 관련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시정현황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확인을 위해 음성인식 버튼을 누르고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국공립어린이집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그러자 국공립어린이집 확충 사업의 연도별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시정목표와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관련된 성과지표가 차트 형식으로 화면에 나타났다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담당자와 전화연결을 하여 대응 현황을 보고 받았고 이와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시민의견들을 조회할 수 있었다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291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985980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989320"/>
          <a:ext cx="8867954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5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0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서울시의 어르신 복지 관련 시정현황 확인을 위해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어르신 복지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누르는 제스처를 취했다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 화면에서 ‘어르신 복지’ 화면으로 전환되어 치매 요양시설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공공노인 요양시설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데이케어센터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설치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서울형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인증제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정보가 표시되었다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치매 요양시설과 공공노인 요양시설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데이케어센터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관련해서는 오늘자의 시설 숫자와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요양 시설 별 수용 인원이 표시되었다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오늘은 특히 치매 요양시설에 대한 세부 정보를 확인하고자 하였다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카테고리 별로 세부 정보가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고스트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버튼으로 그래프 우측에 나타나 있었다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시장님이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치매 요양 시설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옆의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정보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누르는 제스처를 취하자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화면이 전환되어 치매 요양 시설 관련 세부 정보가 나타났다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치매 요양 시설 별로 수용 인원 구성 정보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연령대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치매 등급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 등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그래프와 숫자로 표시되었다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기간을 변경할 수 있다는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cue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주기 위해 화면 우측 하단에는 ‘검색 기간’과 같은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고스트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버튼이 잘 표시되어 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기간을 변경하여 최근 일주일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한달 결과를 보기 위해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 변경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아이콘을 누르는 제스처를 취하자 화면에 시작일자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종료일자 가 가로 스크롤과 같이 나타났다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간 각 시설 별 평균 연령대와 치매 등급 변화를 보기 위해 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 손을 각각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조졀하여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스크롤바를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원하는 정도로 조절한 후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누르는 제스처를 취하자 해당 일자에 맞게 그래프 및 정보가 변화하여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시설 별 평균 변화율이 내림차순 순으로 나타났다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중 치매 등급 변화율이 가장 높은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요양 시설의 정보를 확인하기 위해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요양 시설 그래프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레이블을 누르는 제스처를 취하자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요양 시설 관련 세부 정보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원장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특성 등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표시되었다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A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요양 시설 관련 보고서를 확인하기 위해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보고서 확인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누르는 제스처를 취하자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보고서들의 제목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일자 등이 리스트로 화면에 표시되었다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보고서 제목 확인 결과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치매 등급 변화와 관련해서는 보고가 되어있지 않아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요양 시설의 담당자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에게 연락하기 위해 담당자 정보 부근을 누르자 담당자 세부 정보가 표시되었고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 부근을 누르는 제스처를 취하자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'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담당자에게 전화 연결할까요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?'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라는 팝업이 떴고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'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누르는 제스처를 취했다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에게 전화연결이 된 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요양 시설의 평균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치매율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등급이 가장 크게 변화하였는데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운영에 어려움은 없는지 확인하고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관련한 특이사항이 있으면 반드시 보고를 해달라고 부탁하였다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몇 가지 추가 질문을 한 뒤 통화를 종료하였다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0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시정 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집무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0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8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모션링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353143"/>
          <a:ext cx="8858250" cy="3401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4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60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683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현재 상황을 빠르게 업데이트할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상황진단에 필요한 정보 및 정보 시각화가 적절하게 제공됨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작업 기억 사용을 최소화함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 테이블에 앉았을 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화면 전체 및 세부 내용이 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 테이블이 음성인식 범위 안에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 테이블은 모든 화면이 보이는 위치 및 크기를 가져야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동 단위까지 표기되는 서울시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전체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지도와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2~3</a:t>
                      </a:r>
                      <a:r>
                        <a:rPr lang="ko-KR" altLang="en-US" sz="700" u="none" strike="noStrike" dirty="0">
                          <a:effectLst/>
                        </a:rPr>
                        <a:t>개의 세부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지표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통계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그리고 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10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개 이상 열이 나타나는 표가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보여질 </a:t>
                      </a:r>
                      <a:r>
                        <a:rPr lang="ko-KR" altLang="en-US" sz="700" u="none" strike="noStrike" dirty="0">
                          <a:effectLst/>
                        </a:rPr>
                        <a:t>수 있는 화면 크기와 해상도여야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정보가 지도 기반으로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 주요 시정지표의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요약 정보는 제목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발생 시기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관련 지표를 한 눈에 파악할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담당부서를 실시간 업데이트하여 요약 표시 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지도의 정보가 하단에 목록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 형식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으로도 제공됨</a:t>
                      </a:r>
                      <a:endParaRPr lang="en-US" altLang="ko-KR" sz="7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시정 수</a:t>
                      </a:r>
                      <a:r>
                        <a:rPr lang="ko-KR" altLang="en-US" sz="700" dirty="0" smtClean="0"/>
                        <a:t>행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시장님이라는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목록 아이템 수가 많은 </a:t>
                      </a:r>
                      <a:r>
                        <a:rPr lang="ko-KR" altLang="en-US" sz="700" dirty="0" smtClean="0"/>
                        <a:t>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lvl="0" indent="-85725" defTabSz="891917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연결하고자 하는 상대방과 화상통화가 가능한 경우 아이콘을 통해 직관적으로 알림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사건사고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18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78871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집무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211158"/>
          <a:ext cx="8867955" cy="3582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36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7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545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현재 상황을 빠르게 업데이트할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상황진단에 필요한 정보 및 정보 시각화가 적절하게 제공됨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작업 기억 사용을 최소화함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 테이블에 앉았을 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화면 전체 및 세부 내용이 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 테이블이 음성인식 범위 안에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집무 테이블은 모든 화면이 보이는 위치 및 크기를 가져야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동 단위까지 표기되는 서울시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전체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지도와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2~3</a:t>
                      </a:r>
                      <a:r>
                        <a:rPr lang="ko-KR" altLang="en-US" sz="700" u="none" strike="noStrike" dirty="0">
                          <a:effectLst/>
                        </a:rPr>
                        <a:t>개의 세부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지표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 및 통계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그리고 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10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개 이상 열이 나타나는 표가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보여질 </a:t>
                      </a:r>
                      <a:r>
                        <a:rPr lang="ko-KR" altLang="en-US" sz="700" u="none" strike="noStrike" dirty="0">
                          <a:effectLst/>
                        </a:rPr>
                        <a:t>수 있는 화면 크기와 해상도여야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정보가 지도 기반으로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 주요 시정지표의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 정보가 한눈에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요약 정보는 제목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중요도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발생 시기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현황에 대한 것을 포함함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관련 지표를 한 눈에 파악할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주기 별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진행 현황 및 대응 정도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담당부서를 실시간 업데이트하여 요약 표시 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지도의 정보가 하단에 목록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 형식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으로도 제공됨</a:t>
                      </a:r>
                      <a:endParaRPr lang="en-US" altLang="ko-KR" sz="7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891917" rtl="0" eaLnBrk="1" fontAlgn="ctr" latinLnBrk="1" hangingPunct="1">
                        <a:buNone/>
                      </a:pP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보고 자료 목록은 제목만으로도 어떤 내용인지 알 수 있도록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라벨링함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주요 시정 수</a:t>
                      </a:r>
                      <a:r>
                        <a:rPr lang="ko-KR" altLang="en-US" sz="700" dirty="0" smtClean="0"/>
                        <a:t>행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일반 전화와 화상통화 아이콘을 차별화함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시장님이라는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동영상은 </a:t>
                      </a:r>
                      <a:r>
                        <a:rPr lang="ko-KR" altLang="en-US" sz="700" dirty="0" smtClean="0"/>
                        <a:t>연결하고자 하는 상대방과 화상통화가 가능한 경우 아이콘을 통해 직관적으로 알림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사건사고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보고서를 읽을 때 스크롤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선택 해제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/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확대 축소 등의 기능이 기존 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PC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환경과 </a:t>
                      </a:r>
                      <a:r>
                        <a:rPr lang="ko-KR" altLang="en-US" sz="7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유사해야함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dirty="0" smtClean="0"/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</a:t>
                      </a:r>
                      <a:r>
                        <a:rPr lang="ko-KR" altLang="en-US" sz="700" dirty="0" err="1" smtClean="0"/>
                        <a:t>스마트폰이나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태블릿과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멀티 </a:t>
                      </a:r>
                      <a:r>
                        <a:rPr lang="ko-KR" altLang="en-US" sz="700" dirty="0" err="1" smtClean="0"/>
                        <a:t>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</a:t>
                      </a:r>
                      <a:r>
                        <a:rPr lang="ko-KR" altLang="en-US" sz="700" dirty="0" err="1" smtClean="0"/>
                        <a:t>터치제스쳐를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83711"/>
              </p:ext>
            </p:extLst>
          </p:nvPr>
        </p:nvGraphicFramePr>
        <p:xfrm>
          <a:off x="776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시정 현황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개인집무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10578"/>
              </p:ext>
            </p:extLst>
          </p:nvPr>
        </p:nvGraphicFramePr>
        <p:xfrm>
          <a:off x="776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국공립어린이집에 대한 뉴스기사를 접하던 중 태블릿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켜고 서울시의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어린이집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복지 관련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시정현황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확인을 위해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시정현황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메뉴에서 국공립어린이집 확충에 관한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시정지표를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그러자 국공립어린이집 확충 사업의 연도별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시정목표와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관련된 성과지표가 차트 형식으로 화면에 나타났다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담당자와 전화연결을 하여 대응 현황을 보고 받았고 이와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시민의견들을 조회할 수 있었다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77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713150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363558"/>
          <a:ext cx="8867955" cy="2994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9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42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3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38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현재 상황을 빠르게 업데이트할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상황진단에 필요한 정보 및 정보 시각화가 적절하게 제공됨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작업 기억 사용을 최소화함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음성</a:t>
                      </a:r>
                      <a:r>
                        <a:rPr lang="en-US" altLang="ko-KR" sz="7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</a:rPr>
                        <a:t>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주요 지표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성취율을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한 눈에 볼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하단에 주요 기능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제시함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주기별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보안상 외빈에게 보이지 않아야 하는 정보는 가릴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endParaRPr lang="en-US" altLang="ko-KR" sz="7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주요 시정 수</a:t>
                      </a:r>
                      <a:r>
                        <a:rPr lang="ko-KR" altLang="en-US" sz="700" dirty="0" smtClean="0"/>
                        <a:t>행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목록 아이템 수가 많은 경우 </a:t>
                      </a:r>
                      <a:r>
                        <a:rPr lang="ko-KR" altLang="en-US" sz="700" dirty="0" smtClean="0"/>
                        <a:t>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사건사고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84195"/>
              </p:ext>
            </p:extLst>
          </p:nvPr>
        </p:nvGraphicFramePr>
        <p:xfrm>
          <a:off x="714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smtClean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smtClean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시정 현황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보조 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339"/>
              </p:ext>
            </p:extLst>
          </p:nvPr>
        </p:nvGraphicFramePr>
        <p:xfrm>
          <a:off x="714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시장실에서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손님들에게 디지털 시민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시스템을 소개하면서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 버튼을 누른 후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여성안전관련현황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말하여 관련 지표를 보여주었다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지표들은 그래프 형태로 기간 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별로 나타났다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외빈들은 서울시의 체계적인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여성안전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서비스와 잘 구축된 시스템을 통해 서울시에 대한 좋은 인상을 가질 수 있었다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안전과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시정활동을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보여주고자 음성인식버튼을 누르고 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안전”이라고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말하자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검색화면에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“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안전”이라는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텍스트가 입력되고 안전과 관련한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시정지표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목록이 펼쳐졌다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“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안전”과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관련한 시정지표들을 보면서 앞으로의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시정활동에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대해서 설명하였다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300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985980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992505"/>
          <a:ext cx="8867954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4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화요일 오전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귀빈들이 서울 시청의 시정 모니터링 시스템 견학을 위해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시장실에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방문하였다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시정 현황 모니터링 시스템에 대해 설명하기 위해 첫 화면에서 시정 현황 아이콘을 누르는 제스처를 취했다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그러자 시정 현황 화면으로 화면이 변화하면서 시정 현황 하위 메뉴들이 카테고리 형식으로 보여졌다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보행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시민건강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여성안전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복지정책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중 서울시에서 집중하고 있는 ‘여성안전’ 관련 현황을 외빈들께 소개하고자 하여 여성 안전 카테고리를 누르는 제스처를 취했다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먼저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여성 안심 스카우트’ 관련 현황을 보여주기 위해 여러 카테고리 중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여성 안심 스카우트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카테고리를 선택하는 제스처를 취했다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어제 일자의 ‘여성 안심 스카우트’ 이용 관련 정보를 화면에 나타나게 하였다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어제자 전체 이용 횟수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시간대별 이용 횟수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 후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재이용률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평균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표준편차가 그래프로 함께 표시되었다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기간을 변경할 수 있다는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cue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주기 위해 화면 우측 하단에는 ‘검색 기간’과 같은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고스트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버튼이 잘 표시되어 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기간을 변경하여 최근 일주일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한달 결과를 보기 위해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 변경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아이콘을 누르는 제스처를 취하자 화면에 시작일자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종료일자 가 가로 스크롤과 같이 나타났다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 손을 각각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조졀하여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스크롤바를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원하는 정도로 조절한 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누르는 제스처를 취하자 해당 일자에 맞게 그래프 및 정보가 변화하였다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별 상세 정보를 보기 위해 화면 우측 상단에 있는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지역별 정보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누르는 제스처를 취했다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외부귀빈들은 잘 구축된 시스템을 훌륭하게 활용하는 모습에 매우 놀란 모양이었다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이러한 시스템을 활용하여 정책에 반영하는 모습의 예를 들기 위해 이용이 적은 지역을 파악하는 모습을 보여주었다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그래프를 살펴보니 구로구의 이용 횟수가 가장 적게 나타났다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 정보를 보기 위해 구로구 지도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그래프를 누르는 제스처를 취했다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그러자 지도가 확대되면서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시간대별 이용 횟수 및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재이용률이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표시되었고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 정보가 좌측 하단에 함께 나타났다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4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시정 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외빈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4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모션링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268600"/>
          <a:ext cx="8867955" cy="3306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8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607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현재 상황을 빠르게 업데이트할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상황진단에 필요한 정보 및 정보 시각화가 적절하게 제공됨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작업 기억 사용을 최소화함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주요 지표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성취율을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한 눈에 볼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하단에 주요 기능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제시함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주기별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보안상 외빈에게 보이지 않아야 하는 정보는 가릴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0" indent="0" algn="l" defTabSz="891917" rtl="0" eaLnBrk="1" fontAlgn="ctr" latinLnBrk="1" hangingPunct="1">
                        <a:buFont typeface="+mj-lt"/>
                        <a:buNone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주요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시정 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행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목록 아이템 수가 많은 경우 카테고리 별로 나눠서 보여지도록 함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7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사건사고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675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678871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시정 현황 모니터링</a:t>
            </a:r>
            <a:r>
              <a:rPr lang="en-US" altLang="ko-KR" sz="213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378796"/>
          <a:ext cx="8867955" cy="3224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0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3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844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현재 상황을 빠르게 업데이트할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상황진단에 필요한 정보 및 정보 시각화가 적절하게 제공됨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작업 기억 사용을 최소화함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터치패드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주요 지표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성취율을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한 눈에 볼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하단에 주요 기능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제시함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여론 정보가 제공되는 경우 워드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형식으로 요약하여 보여줌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지표나 관련 정보를 바로 검색할 수 있음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기반 지표는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주기별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파악이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보안상 외빈에게 보이지 않아야 하는 정보는 가릴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defTabSz="891917" rtl="0" eaLnBrk="1" fontAlgn="ctr" latinLnBrk="1" hangingPunct="1">
                        <a:buFont typeface="+mj-lt"/>
                        <a:buAutoNum type="arabicPeriod"/>
                      </a:pPr>
                      <a:endParaRPr lang="en-US" altLang="ko-KR" sz="7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모든 지표 또는 보고자료마다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각종 부서의 활동이 종합적으로 나타나야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보고서는 팝업 형식으로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보고 자료의 기본 화면 배율은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가독성을</a:t>
                      </a:r>
                      <a:r>
                        <a:rPr lang="ko-KR" altLang="en-US" sz="700" dirty="0" smtClean="0">
                          <a:latin typeface="+mn-ea"/>
                        </a:rPr>
                        <a:t> 고려하여 설정함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en-US" altLang="ko-KR" sz="7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주요 시정 수</a:t>
                      </a:r>
                      <a:r>
                        <a:rPr lang="ko-KR" altLang="en-US" sz="700" dirty="0" smtClean="0"/>
                        <a:t>행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현황과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단계별 담당자에 대한 정보를 요약적으로 보여줌</a:t>
                      </a:r>
                      <a:r>
                        <a:rPr lang="en-US" altLang="ko-KR" sz="700" u="none" strike="noStrike" baseline="0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정책 등에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시스템으로 연결되는 직원들이 외빈 응대 중이라는 것을 알 수 있음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lvl="0" indent="-85725" fontAlgn="ctr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/>
                        <a:t>카테고리 분류 시 직관적인 분류 체계를 사용함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사진이나 동영상은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사건사고 정보는 카테고리 별로 탐색 가능함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어떤 화면에서든지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스마트폰이나 </a:t>
                      </a:r>
                      <a:r>
                        <a:rPr lang="ko-KR" altLang="en-US" sz="700" dirty="0" err="1" smtClean="0"/>
                        <a:t>태블과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</a:t>
                      </a:r>
                      <a:r>
                        <a:rPr lang="ko-KR" altLang="en-US" sz="700" dirty="0" err="1" smtClean="0"/>
                        <a:t>터치제스쳐를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44721"/>
              </p:ext>
            </p:extLst>
          </p:nvPr>
        </p:nvGraphicFramePr>
        <p:xfrm>
          <a:off x="714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smtClean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smtClean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시정 현황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보조 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67671"/>
              </p:ext>
            </p:extLst>
          </p:nvPr>
        </p:nvGraphicFramePr>
        <p:xfrm>
          <a:off x="714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시장실에서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손님들에게 디지털 시민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시스템을 소개하면서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시정 소개 화면에서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여성안전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 현황을 선택하여 관련 지표를 보여주었다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지표들은 그래프 형태로 기간 별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별로 나타났다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외빈들은 서울시의 체계적인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여성안전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서비스와 잘 구축된 시스템을 통해 서울시에 대한 좋은 인상을 가질 수 있었다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7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62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518" y="473422"/>
            <a:ext cx="3172663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defTabSz="891917">
              <a:defRPr/>
            </a:pPr>
            <a:r>
              <a:rPr lang="ko-KR" altLang="en-US" sz="2138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138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138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및 고려사항</a:t>
            </a:r>
            <a:r>
              <a:rPr lang="en-US" altLang="ko-KR" sz="2138" dirty="0">
                <a:latin typeface="나눔고딕" panose="020D0604000000000000" pitchFamily="50" charset="-127"/>
                <a:ea typeface="나눔고딕" panose="020D0604000000000000" pitchFamily="50" charset="-127"/>
              </a:rPr>
              <a:t>(9/9)</a:t>
            </a:r>
            <a:endParaRPr lang="ko-KR" altLang="en-US" sz="2138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8917" y="1260423"/>
            <a:ext cx="8734429" cy="48807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97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105" y="2776136"/>
            <a:ext cx="1325545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초기화면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47167" y="2776134"/>
            <a:ext cx="1302760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 err="1">
                <a:solidFill>
                  <a:schemeClr val="tx1"/>
                </a:solidFill>
                <a:latin typeface="+mn-ea"/>
              </a:rPr>
              <a:t>실시간도시현황</a:t>
            </a:r>
            <a:endParaRPr lang="ko-KR" altLang="en-US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8215" y="2776134"/>
            <a:ext cx="1248324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상황발생 시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현장 지휘 기능 설명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>
            <a:stCxn id="37" idx="3"/>
            <a:endCxn id="38" idx="1"/>
          </p:cNvCxnSpPr>
          <p:nvPr/>
        </p:nvCxnSpPr>
        <p:spPr>
          <a:xfrm flipV="1">
            <a:off x="1660649" y="2994866"/>
            <a:ext cx="186518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8" idx="3"/>
            <a:endCxn id="43" idx="1"/>
          </p:cNvCxnSpPr>
          <p:nvPr/>
        </p:nvCxnSpPr>
        <p:spPr>
          <a:xfrm>
            <a:off x="3149926" y="2994866"/>
            <a:ext cx="1918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3" idx="3"/>
            <a:endCxn id="47" idx="1"/>
          </p:cNvCxnSpPr>
          <p:nvPr/>
        </p:nvCxnSpPr>
        <p:spPr>
          <a:xfrm>
            <a:off x="6316539" y="2994865"/>
            <a:ext cx="632727" cy="6781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949266" y="3454281"/>
            <a:ext cx="1830929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담당자 연결 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현장 연결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화상통화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회의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전화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6949266" y="1659454"/>
            <a:ext cx="1830929" cy="753914"/>
            <a:chOff x="7557725" y="1711244"/>
            <a:chExt cx="2710225" cy="881661"/>
          </a:xfrm>
        </p:grpSpPr>
        <p:sp>
          <p:nvSpPr>
            <p:cNvPr id="48" name="직사각형 47"/>
            <p:cNvSpPr/>
            <p:nvPr/>
          </p:nvSpPr>
          <p:spPr>
            <a:xfrm>
              <a:off x="7557725" y="1711244"/>
              <a:ext cx="2710225" cy="2459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41" b="1" dirty="0">
                  <a:solidFill>
                    <a:schemeClr val="tx1"/>
                  </a:solidFill>
                  <a:latin typeface="+mn-ea"/>
                </a:rPr>
                <a:t>시장님</a:t>
              </a:r>
              <a:endParaRPr lang="en-US" altLang="ko-KR" sz="94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557725" y="1957159"/>
              <a:ext cx="2710225" cy="6357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시장실과 현장의 긴밀한 결합이 필요함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855" dirty="0" err="1">
                  <a:solidFill>
                    <a:schemeClr val="tx1"/>
                  </a:solidFill>
                  <a:latin typeface="+mn-ea"/>
                </a:rPr>
                <a:t>인터렉티브한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활용이 필요함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855" dirty="0">
                  <a:solidFill>
                    <a:schemeClr val="tx1"/>
                  </a:solidFill>
                  <a:latin typeface="+mn-ea"/>
                </a:rPr>
                <a:t>현장연결 및 화상통화</a:t>
              </a:r>
              <a:r>
                <a:rPr lang="en-US" altLang="ko-KR" sz="855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855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0" name="직선 화살표 연결선 49"/>
          <p:cNvCxnSpPr>
            <a:stCxn id="49" idx="2"/>
            <a:endCxn id="47" idx="0"/>
          </p:cNvCxnSpPr>
          <p:nvPr/>
        </p:nvCxnSpPr>
        <p:spPr>
          <a:xfrm>
            <a:off x="7864730" y="2413368"/>
            <a:ext cx="0" cy="1040914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29932" y="3454281"/>
            <a:ext cx="1282623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세부정보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47167" y="3459792"/>
            <a:ext cx="1302760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주요시정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660649" y="3213599"/>
            <a:ext cx="186518" cy="246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068215" y="2291588"/>
            <a:ext cx="1248324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교통정보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68215" y="1803173"/>
            <a:ext cx="1248324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대기환경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상수도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기상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68215" y="1324703"/>
            <a:ext cx="1248324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재정현황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꺾인 연결선 78"/>
          <p:cNvCxnSpPr/>
          <p:nvPr/>
        </p:nvCxnSpPr>
        <p:spPr>
          <a:xfrm rot="5400000" flipH="1" flipV="1">
            <a:off x="4228583" y="2155238"/>
            <a:ext cx="1451433" cy="2278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 rot="5400000" flipH="1" flipV="1">
            <a:off x="4467820" y="2394470"/>
            <a:ext cx="972960" cy="2278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5400000" flipH="1" flipV="1">
            <a:off x="4712027" y="2638679"/>
            <a:ext cx="484546" cy="2278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068216" y="3454281"/>
            <a:ext cx="1282623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시정지표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68216" y="3952688"/>
            <a:ext cx="1282623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유관정보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068216" y="4451094"/>
            <a:ext cx="1282623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여론동향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3149926" y="3683204"/>
            <a:ext cx="180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4612556" y="3673011"/>
            <a:ext cx="455660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endCxn id="85" idx="1"/>
          </p:cNvCxnSpPr>
          <p:nvPr/>
        </p:nvCxnSpPr>
        <p:spPr>
          <a:xfrm rot="16200000" flipH="1">
            <a:off x="4705097" y="3808300"/>
            <a:ext cx="498408" cy="2278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86" idx="1"/>
          </p:cNvCxnSpPr>
          <p:nvPr/>
        </p:nvCxnSpPr>
        <p:spPr>
          <a:xfrm rot="16200000" flipH="1">
            <a:off x="4458649" y="4060259"/>
            <a:ext cx="991301" cy="2278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847167" y="4992142"/>
            <a:ext cx="1302760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여론동향</a:t>
            </a: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3273" y="3213601"/>
            <a:ext cx="396342" cy="1780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5068216" y="4993780"/>
            <a:ext cx="1282623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여론동향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소통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7" idx="3"/>
            <a:endCxn id="102" idx="1"/>
          </p:cNvCxnSpPr>
          <p:nvPr/>
        </p:nvCxnSpPr>
        <p:spPr>
          <a:xfrm>
            <a:off x="3149927" y="5210874"/>
            <a:ext cx="1918290" cy="1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068216" y="5526930"/>
            <a:ext cx="1282623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SNS/</a:t>
            </a:r>
            <a:r>
              <a:rPr lang="ko-KR" altLang="en-US" sz="941" dirty="0" err="1">
                <a:solidFill>
                  <a:schemeClr val="tx1"/>
                </a:solidFill>
                <a:latin typeface="+mn-ea"/>
              </a:rPr>
              <a:t>응답소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973407" y="4993780"/>
            <a:ext cx="1806788" cy="43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참여</a:t>
            </a:r>
            <a:r>
              <a:rPr lang="en-US" altLang="ko-KR" sz="94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41" dirty="0">
                <a:solidFill>
                  <a:schemeClr val="tx1"/>
                </a:solidFill>
                <a:latin typeface="+mn-ea"/>
              </a:rPr>
              <a:t>소통</a:t>
            </a:r>
            <a:endParaRPr lang="en-US" altLang="ko-KR" sz="94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꺾인 연결선 109"/>
          <p:cNvCxnSpPr>
            <a:endCxn id="106" idx="1"/>
          </p:cNvCxnSpPr>
          <p:nvPr/>
        </p:nvCxnSpPr>
        <p:spPr>
          <a:xfrm rot="16200000" flipH="1">
            <a:off x="4687725" y="5365170"/>
            <a:ext cx="533150" cy="2278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85" idx="3"/>
            <a:endCxn id="47" idx="2"/>
          </p:cNvCxnSpPr>
          <p:nvPr/>
        </p:nvCxnSpPr>
        <p:spPr>
          <a:xfrm flipV="1">
            <a:off x="6350839" y="3891746"/>
            <a:ext cx="1513891" cy="2796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endCxn id="47" idx="2"/>
          </p:cNvCxnSpPr>
          <p:nvPr/>
        </p:nvCxnSpPr>
        <p:spPr>
          <a:xfrm flipV="1">
            <a:off x="6350839" y="3891746"/>
            <a:ext cx="1513891" cy="8349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84" idx="3"/>
            <a:endCxn id="47" idx="1"/>
          </p:cNvCxnSpPr>
          <p:nvPr/>
        </p:nvCxnSpPr>
        <p:spPr>
          <a:xfrm>
            <a:off x="6350839" y="3673013"/>
            <a:ext cx="5984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endCxn id="108" idx="2"/>
          </p:cNvCxnSpPr>
          <p:nvPr/>
        </p:nvCxnSpPr>
        <p:spPr>
          <a:xfrm flipV="1">
            <a:off x="6350839" y="5431245"/>
            <a:ext cx="1525962" cy="41584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02" idx="3"/>
          </p:cNvCxnSpPr>
          <p:nvPr/>
        </p:nvCxnSpPr>
        <p:spPr>
          <a:xfrm>
            <a:off x="6350839" y="5212512"/>
            <a:ext cx="639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334507" y="1422017"/>
            <a:ext cx="1326143" cy="2102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디지털보좌관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34507" y="1632301"/>
            <a:ext cx="1326143" cy="714107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디지털 </a:t>
            </a:r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시장실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첫화면은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설정된 화면 이나 데이터가 자동 전환 되는 화면이 좋음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2416891" y="965850"/>
            <a:ext cx="3697209" cy="294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1" tIns="39095" rIns="78191" bIns="39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외부인사 접견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서울시정 홍보</a:t>
            </a:r>
            <a:r>
              <a:rPr lang="en-US" altLang="ko-KR" sz="119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1847166" y="1422017"/>
            <a:ext cx="2724835" cy="2102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847166" y="1632301"/>
            <a:ext cx="2724833" cy="714107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재난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사건 사고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도로교통 정보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상수도 정보와 같은 실시간 정보를 통합하여 제공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실시간 재난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사고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대응을 위해 시장실과 긴밀한 결합</a:t>
            </a: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2663189" y="2346408"/>
            <a:ext cx="0" cy="429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983254" y="2346408"/>
            <a:ext cx="0" cy="429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3329933" y="4118019"/>
            <a:ext cx="1263787" cy="2102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시장님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329934" y="4328301"/>
            <a:ext cx="1263786" cy="71570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70" dirty="0">
                <a:solidFill>
                  <a:schemeClr val="tx1"/>
                </a:solidFill>
                <a:latin typeface="+mn-ea"/>
              </a:rPr>
              <a:t>회의 또는 외빈 </a:t>
            </a:r>
            <a:r>
              <a:rPr lang="ko-KR" altLang="en-US" sz="770" dirty="0" err="1">
                <a:solidFill>
                  <a:schemeClr val="tx1"/>
                </a:solidFill>
                <a:latin typeface="+mn-ea"/>
              </a:rPr>
              <a:t>접견시</a:t>
            </a:r>
            <a:r>
              <a:rPr lang="en-US" altLang="ko-KR" sz="77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770" dirty="0">
                <a:solidFill>
                  <a:schemeClr val="tx1"/>
                </a:solidFill>
                <a:latin typeface="+mn-ea"/>
              </a:rPr>
            </a:br>
            <a:r>
              <a:rPr lang="ko-KR" altLang="en-US" sz="770" dirty="0">
                <a:solidFill>
                  <a:schemeClr val="tx1"/>
                </a:solidFill>
                <a:latin typeface="+mn-ea"/>
              </a:rPr>
              <a:t>주요사업</a:t>
            </a:r>
            <a:r>
              <a:rPr lang="en-US" altLang="ko-KR" sz="77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70" dirty="0">
                <a:solidFill>
                  <a:schemeClr val="tx1"/>
                </a:solidFill>
                <a:latin typeface="+mn-ea"/>
              </a:rPr>
              <a:t>시정지표를</a:t>
            </a:r>
            <a:endParaRPr lang="en-US" altLang="ko-KR" sz="77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770" dirty="0" err="1">
                <a:solidFill>
                  <a:schemeClr val="tx1"/>
                </a:solidFill>
                <a:latin typeface="+mn-ea"/>
              </a:rPr>
              <a:t>활용하는것이</a:t>
            </a:r>
            <a:r>
              <a:rPr lang="ko-KR" altLang="en-US" sz="77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770" dirty="0" err="1">
                <a:solidFill>
                  <a:schemeClr val="tx1"/>
                </a:solidFill>
                <a:latin typeface="+mn-ea"/>
              </a:rPr>
              <a:t>바람직</a:t>
            </a:r>
            <a:endParaRPr lang="en-US" altLang="ko-KR" sz="770" dirty="0">
              <a:solidFill>
                <a:schemeClr val="tx1"/>
              </a:solidFill>
              <a:latin typeface="+mn-ea"/>
            </a:endParaRPr>
          </a:p>
          <a:p>
            <a:endParaRPr lang="en-US" altLang="ko-KR" sz="770" dirty="0">
              <a:solidFill>
                <a:schemeClr val="tx1"/>
              </a:solidFill>
              <a:latin typeface="+mn-ea"/>
            </a:endParaRPr>
          </a:p>
          <a:p>
            <a:endParaRPr lang="en-US" altLang="ko-KR" sz="77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3413" y="4602539"/>
            <a:ext cx="1263787" cy="2102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41" b="1" dirty="0">
                <a:solidFill>
                  <a:schemeClr val="tx1"/>
                </a:solidFill>
                <a:latin typeface="+mn-ea"/>
              </a:rPr>
              <a:t>기획담당관</a:t>
            </a:r>
            <a:endParaRPr lang="en-US" altLang="ko-KR" sz="94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3414" y="4812822"/>
            <a:ext cx="1263786" cy="115157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주요 사업에 대한 </a:t>
            </a:r>
            <a:r>
              <a:rPr lang="ko-KR" altLang="en-US" sz="855" dirty="0" err="1">
                <a:solidFill>
                  <a:schemeClr val="tx1"/>
                </a:solidFill>
                <a:latin typeface="+mn-ea"/>
              </a:rPr>
              <a:t>콘텐츠가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우선적으로 배치되어야 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855" dirty="0">
                <a:solidFill>
                  <a:schemeClr val="tx1"/>
                </a:solidFill>
                <a:latin typeface="+mn-ea"/>
              </a:rPr>
              <a:t> 외부 인사 방문 시 의미 있는 추세와 현황들을 보여주는 것이 필요함</a:t>
            </a:r>
            <a:r>
              <a:rPr lang="en-US" altLang="ko-KR" sz="855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855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4" name="직선 화살표 연결선 143"/>
          <p:cNvCxnSpPr>
            <a:stCxn id="139" idx="0"/>
          </p:cNvCxnSpPr>
          <p:nvPr/>
        </p:nvCxnSpPr>
        <p:spPr>
          <a:xfrm flipH="1" flipV="1">
            <a:off x="3958418" y="3860022"/>
            <a:ext cx="3408" cy="2579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42" idx="0"/>
            <a:endCxn id="37" idx="2"/>
          </p:cNvCxnSpPr>
          <p:nvPr/>
        </p:nvCxnSpPr>
        <p:spPr>
          <a:xfrm flipV="1">
            <a:off x="995307" y="3213601"/>
            <a:ext cx="2570" cy="13889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>
              <a:defRPr/>
            </a:pPr>
            <a:r>
              <a:rPr lang="en-US" altLang="ko-KR" sz="171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71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41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3799758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소개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352799"/>
          <a:ext cx="8867955" cy="3294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4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7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728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서울시의 현황을 한눈에 파악할 수 있도록 주요 지표를 제공함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실시간 데이터를 빠르게 업데이트할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및 담당자와 쉽게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진단에 필요한 적절한 정보 및 정보 시각화 방식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일관적이고 친숙한 사용방식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음성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소개 목적에 알맞은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주요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현황 지표 리스트가 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smtClean="0"/>
                        <a:t>서울시의 주요 지표 </a:t>
                      </a:r>
                      <a:r>
                        <a:rPr lang="ko-KR" altLang="en-US" sz="700" dirty="0" err="1" smtClean="0"/>
                        <a:t>성취율을</a:t>
                      </a:r>
                      <a:r>
                        <a:rPr lang="ko-KR" altLang="en-US" sz="700" dirty="0" smtClean="0"/>
                        <a:t> 한 눈에 볼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smtClean="0"/>
                        <a:t>하단에 주요 기능 </a:t>
                      </a:r>
                      <a:r>
                        <a:rPr lang="ko-KR" altLang="en-US" sz="700" dirty="0" err="1" smtClean="0"/>
                        <a:t>숏컷</a:t>
                      </a:r>
                      <a:r>
                        <a:rPr lang="en-US" altLang="ko-KR" sz="700" dirty="0" smtClean="0"/>
                        <a:t>(short cut)</a:t>
                      </a:r>
                      <a:r>
                        <a:rPr lang="ko-KR" altLang="en-US" sz="700" dirty="0" smtClean="0"/>
                        <a:t>을 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smtClean="0"/>
                        <a:t>여론 정보가 제공되는 경우 워드 </a:t>
                      </a:r>
                      <a:r>
                        <a:rPr lang="ko-KR" altLang="en-US" sz="700" dirty="0" err="1" smtClean="0"/>
                        <a:t>클라우드</a:t>
                      </a:r>
                      <a:r>
                        <a:rPr lang="ko-KR" altLang="en-US" sz="700" dirty="0" smtClean="0"/>
                        <a:t> 형식으로 요약하여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혼동을 피할 수 있도록 지표를 표기해야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모든 </a:t>
                      </a:r>
                      <a:r>
                        <a:rPr lang="ko-KR" altLang="en-US" sz="700" dirty="0" err="1" smtClean="0"/>
                        <a:t>지표마다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진행중인 투자사업에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표의 경우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시간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비율 등 여러 관련 항목에 따른 나열이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부서와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할 수 </a:t>
                      </a:r>
                      <a:r>
                        <a:rPr lang="ko-KR" altLang="en-US" sz="700" u="none" strike="noStrike" dirty="0">
                          <a:effectLst/>
                        </a:rPr>
                        <a:t>있도록 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영상은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음성인식 방식을 조작하기 위해서는 특정 명령문을 숙지하고 있어야 하므로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명령문은 주변에 표기를 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별도의 도구 없이 전화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화상통화 가능해야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지도나 사진을 보고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확대하고 선택하는데 어려움이 없어야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인식되고있다는 피드백이 지속적으로 보여져야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음량같은 것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어떤 명령을 수행하는지 명확하게 알 수 있어야 함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ㅇㅇ에게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전화를 하겠습니다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자주 사용하는 기능에 대한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숏컷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(short cut)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이 있어야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회의 테이블의 모든 영역이 음성인식 범위 안에 있어야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55762"/>
              </p:ext>
            </p:extLst>
          </p:nvPr>
        </p:nvGraphicFramePr>
        <p:xfrm>
          <a:off x="714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smtClean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smtClean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 소개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보조 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09292"/>
              </p:ext>
            </p:extLst>
          </p:nvPr>
        </p:nvGraphicFramePr>
        <p:xfrm>
          <a:off x="714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디지털 시민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벤치마킹을 위해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방문한 외부 손님들에게 실시간도시현황을 점검하는 화면을 소개한다고 말씀하시고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 버튼을 누른 후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도시현황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말하자 다음으로 시장님은 서울시의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주요시정을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설명하시기 위해 음성인식 버튼을 누른 후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실시간교통현황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이라고 말하자 해당 화면이 펼쳐졌다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62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4072590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소개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모션링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9" y="1036943"/>
          <a:ext cx="8867954" cy="213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9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디지털 시민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시장실에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대한 벤치마킹을 위해 외부 인사들이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시장실에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견학을 왔다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전반적으로 시스템을 소개하기 위해 홈 화면에서 지도 위의 정보들이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슬라이딩되며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돌아가는 것에 맞춰 어떤 정보들이 실시간 모니터링이 되는가를 설명하였다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화면 옆에 서서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사용하여 사건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 모니터링 지도 위의 동그라미를 눌러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시청 근처의 돌발 사고를 보여줬다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 내용으로 넘어가자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사고의 개요와 함께 보고 목록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대응 동향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부서와 담당자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지표 등이 나타났다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해당 사건사고에 관련된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영상까지 보여진다는 것을 보여준 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도로지표와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대기환경 화면을 보여줬다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이후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"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주요시정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소개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화면으로 진입하여 주요 사업과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시정현황을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한 화면에 모아둔 화면을 보여줬다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화면은 각 그래프에 대한 개요와 성취 정도를 보여줬다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이후에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손님 중 한 분이 작동해봐도 되냐고 물어봤고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시장님은 괜찮다고 하였다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손님은 시장님으로부터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모션링을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받은 후 아직 소개되지 않은 여론동향 버튼을 눌렀다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그러자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서울시 관련 트위터와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원순씨에게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바랍니다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천만상상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오아시스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 시민들이 직접 기입한 글들이 화면에 보여졌다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외빈들은 디지털시민시장실을 통해 실시간 정보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보고 체계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통계 지표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여론동향 파악 등 거의 모든 정보가 통합되어 관리된다는 인상을 받고 돌아갔다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8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조작자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시정 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외빈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8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모션링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8" y="3429000"/>
          <a:ext cx="8867955" cy="3050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5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4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18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서울시의 현황을 한눈에 파악할 수 있도록 주요 지표를 제공함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실시간 데이터를 빠르게 업데이트할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및 담당자와 쉽게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진단에 필요한 적절한 정보 및 정보 시각화 방식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일관적이고 친숙한 사용방식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모션링</a:t>
                      </a:r>
                      <a:r>
                        <a:rPr lang="ko-KR" altLang="en-US" sz="700" dirty="0" smtClean="0">
                          <a:latin typeface="+mn-ea"/>
                        </a:rPr>
                        <a:t>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화상통화 시 시장님 목소리가 전달될 수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70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소개 목적에 알맞은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주요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현황 지표 리스트가 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smtClean="0"/>
                        <a:t>서울시의 주요 지표 </a:t>
                      </a:r>
                      <a:r>
                        <a:rPr lang="ko-KR" altLang="en-US" sz="700" dirty="0" err="1" smtClean="0"/>
                        <a:t>성취율을</a:t>
                      </a:r>
                      <a:r>
                        <a:rPr lang="ko-KR" altLang="en-US" sz="700" dirty="0" smtClean="0"/>
                        <a:t> 한 눈에 볼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smtClean="0"/>
                        <a:t>하단에 주요 기능 </a:t>
                      </a:r>
                      <a:r>
                        <a:rPr lang="ko-KR" altLang="en-US" sz="700" dirty="0" err="1" smtClean="0"/>
                        <a:t>숏컷</a:t>
                      </a:r>
                      <a:r>
                        <a:rPr lang="en-US" altLang="ko-KR" sz="700" dirty="0" smtClean="0"/>
                        <a:t>(short cut)</a:t>
                      </a:r>
                      <a:r>
                        <a:rPr lang="ko-KR" altLang="en-US" sz="700" dirty="0" smtClean="0"/>
                        <a:t>을 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smtClean="0"/>
                        <a:t>여론 정보가 제공되는 경우 워드 </a:t>
                      </a:r>
                      <a:r>
                        <a:rPr lang="ko-KR" altLang="en-US" sz="700" dirty="0" err="1" smtClean="0"/>
                        <a:t>클라우드</a:t>
                      </a:r>
                      <a:r>
                        <a:rPr lang="ko-KR" altLang="en-US" sz="700" dirty="0" smtClean="0"/>
                        <a:t> 형식으로 요약하여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혼동을 피할 수 있도록 지표를 표기해야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모든 </a:t>
                      </a:r>
                      <a:r>
                        <a:rPr lang="ko-KR" altLang="en-US" sz="700" dirty="0" err="1" smtClean="0"/>
                        <a:t>지표마다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진행중인 투자사업에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표의 경우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시간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비율 등 여러 관련 항목에 따른 나열이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부서와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할 수 </a:t>
                      </a:r>
                      <a:r>
                        <a:rPr lang="ko-KR" altLang="en-US" sz="700" u="none" strike="noStrike" dirty="0">
                          <a:effectLst/>
                        </a:rPr>
                        <a:t>있도록 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영상은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/>
                        <a:t>모션링으로</a:t>
                      </a:r>
                      <a:r>
                        <a:rPr lang="ko-KR" altLang="en-US" sz="700" dirty="0" smtClean="0"/>
                        <a:t> 정확한 위치를 선택하는 데 팔에 큰 피로가 없어야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lvl="0" indent="-85725" defTabSz="891917" fontAlgn="ctr" latinLnBrk="1">
                        <a:buFontTx/>
                        <a:buAutoNum type="arabicPeriod"/>
                        <a:defRPr/>
                      </a:pPr>
                      <a:r>
                        <a:rPr lang="ko-KR" altLang="en-US" sz="700" dirty="0" err="1" smtClean="0"/>
                        <a:t>모션링이</a:t>
                      </a:r>
                      <a:r>
                        <a:rPr lang="ko-KR" altLang="en-US" sz="700" dirty="0" smtClean="0"/>
                        <a:t> 작동되었다는 것을 알려주는 피드백이 있어야함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제스쳐를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잘 보이는 곳에 안내하는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커서의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CR ratio 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가 적절해야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err="1" smtClean="0">
                          <a:solidFill>
                            <a:srgbClr val="000000"/>
                          </a:solidFill>
                        </a:rPr>
                        <a:t>제스쳐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 방식은 사용자가 자연스럽게 생각할 수 있는 방식이어야 하며 쉽고 간단하며 학습 효과가 우수해야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반복적인 동작을 최소한으로 줄임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축소를 할 때 한계 지점을 인식할 수 있도록 함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12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6584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8917" y="526025"/>
            <a:ext cx="319009" cy="304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latinLnBrk="1">
              <a:defRPr/>
            </a:pPr>
            <a:r>
              <a:rPr lang="en-US" altLang="ko-KR" sz="171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71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064" y="473422"/>
            <a:ext cx="5875326" cy="42133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 defTabSz="1043056" fontAlgn="auto">
              <a:spcBef>
                <a:spcPts val="270"/>
              </a:spcBef>
              <a:spcAft>
                <a:spcPts val="0"/>
              </a:spcAft>
              <a:defRPr kumimoji="0"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defRPr>
            </a:lvl1pPr>
          </a:lstStyle>
          <a:p>
            <a:pPr marL="17376" defTabSz="891917" latinLnBrk="1">
              <a:spcBef>
                <a:spcPts val="231"/>
              </a:spcBef>
            </a:pP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소개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외빈 응대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터치패드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2138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13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7639" y="3431090"/>
          <a:ext cx="8867955" cy="3085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0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9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제공해야 하는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핵심 </a:t>
                      </a:r>
                      <a:r>
                        <a:rPr lang="ko-KR" altLang="en-US" sz="700" u="none" strike="noStrike" dirty="0">
                          <a:effectLst/>
                        </a:rPr>
                        <a:t>효용성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 방법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및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700" u="none" strike="noStrike" dirty="0" smtClean="0">
                          <a:effectLst/>
                        </a:rPr>
                      </a:br>
                      <a:r>
                        <a:rPr lang="ko-KR" altLang="en-US" sz="700" u="none" strike="noStrike" dirty="0" smtClean="0">
                          <a:effectLst/>
                        </a:rPr>
                        <a:t>디스플레이 </a:t>
                      </a:r>
                      <a:r>
                        <a:rPr lang="ko-KR" altLang="en-US" sz="700" u="none" strike="noStrike" dirty="0">
                          <a:effectLst/>
                        </a:rPr>
                        <a:t>종류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첫화면설계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세부화면설계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기능 탐색 및 선택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화면전환 및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네비게이션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컨트롤러 선택 및 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99"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서울시의 현황을 한눈에 파악할 수 있도록 주요 지표를 제공함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실시간 데이터를 빠르게 업데이트할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필요한 유관 정보에 빠르게 접근할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현장 및 담당자와 쉽게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인터랙션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상황 진단에 필요한 적절한 정보 및 정보 시각화 방식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일관적이고 친숙한 사용방식 제공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선 자세에서도 화면 전체 내용 및 세부내용이 잘 보여야함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집무실 전체가 터치패드 인식 범위 안에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서울의 구와 동이 나오는 정도로 서울시의 지도가 한번에 보여지고 옆에 </a:t>
                      </a:r>
                      <a:r>
                        <a:rPr lang="en-US" altLang="ko-KR" sz="700" dirty="0" smtClean="0">
                          <a:latin typeface="+mn-ea"/>
                        </a:rPr>
                        <a:t>2~3</a:t>
                      </a:r>
                      <a:r>
                        <a:rPr lang="ko-KR" altLang="en-US" sz="700" dirty="0" smtClean="0">
                          <a:latin typeface="+mn-ea"/>
                        </a:rPr>
                        <a:t>개의 세부 지표가 보여질 수 있는 화면 크기와 </a:t>
                      </a:r>
                      <a:r>
                        <a:rPr lang="ko-KR" altLang="en-US" sz="700" dirty="0" err="1" smtClean="0">
                          <a:latin typeface="+mn-ea"/>
                        </a:rPr>
                        <a:t>해상도여야</a:t>
                      </a:r>
                      <a:r>
                        <a:rPr lang="ko-KR" altLang="en-US" sz="700" dirty="0" smtClean="0">
                          <a:latin typeface="+mn-ea"/>
                        </a:rPr>
                        <a:t>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서울시의 주요 성과 지표를 한 눈에 볼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latin typeface="+mn-ea"/>
                        </a:rPr>
                        <a:t>익숙하지 않은 사람도 시스템을 직관적으로 사용할 수 있어야 함</a:t>
                      </a:r>
                      <a:r>
                        <a:rPr lang="en-US" altLang="ko-KR" sz="700" dirty="0" smtClean="0">
                          <a:latin typeface="+mn-ea"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소개 목적에 알맞은 </a:t>
                      </a:r>
                      <a:r>
                        <a:rPr lang="ko-KR" altLang="en-US" sz="700" u="none" strike="noStrike" baseline="0" dirty="0" smtClean="0">
                          <a:effectLst/>
                        </a:rPr>
                        <a:t>주요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현황 지표 리스트가 보여야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smtClean="0"/>
                        <a:t>서울시의 주요 지표 </a:t>
                      </a:r>
                      <a:r>
                        <a:rPr lang="ko-KR" altLang="en-US" sz="700" dirty="0" err="1" smtClean="0"/>
                        <a:t>성취율을</a:t>
                      </a:r>
                      <a:r>
                        <a:rPr lang="ko-KR" altLang="en-US" sz="700" dirty="0" smtClean="0"/>
                        <a:t> 한 눈에 볼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smtClean="0"/>
                        <a:t>하단에 주요 기능 </a:t>
                      </a:r>
                      <a:r>
                        <a:rPr lang="ko-KR" altLang="en-US" sz="700" dirty="0" err="1" smtClean="0"/>
                        <a:t>숏컷</a:t>
                      </a:r>
                      <a:r>
                        <a:rPr lang="en-US" altLang="ko-KR" sz="700" dirty="0" smtClean="0"/>
                        <a:t>(short cut)</a:t>
                      </a:r>
                      <a:r>
                        <a:rPr lang="ko-KR" altLang="en-US" sz="700" dirty="0" smtClean="0"/>
                        <a:t>을 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dirty="0" smtClean="0"/>
                        <a:t>여론 정보가 제공되는 경우 워드 </a:t>
                      </a:r>
                      <a:r>
                        <a:rPr lang="ko-KR" altLang="en-US" sz="700" dirty="0" err="1" smtClean="0"/>
                        <a:t>클라우드</a:t>
                      </a:r>
                      <a:r>
                        <a:rPr lang="ko-KR" altLang="en-US" sz="700" dirty="0" smtClean="0"/>
                        <a:t> 형식으로 요약하여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지표나 관련 정보를 바로 검색할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 있음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시간 기반 지표는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주기별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파악이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하나의 </a:t>
                      </a:r>
                      <a:r>
                        <a:rPr lang="ko-KR" altLang="en-US" sz="700" u="none" strike="noStrike" dirty="0">
                          <a:effectLst/>
                        </a:rPr>
                        <a:t>그래프는 추가적인 정보 없이 온전히 이해할 수 있어야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혼동을 피할 수 있도록 지표를 표기해야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 지표나 요소에 대한 정보를 한 눈에 파악할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모든 </a:t>
                      </a:r>
                      <a:r>
                        <a:rPr lang="ko-KR" altLang="en-US" sz="700" dirty="0" err="1" smtClean="0"/>
                        <a:t>지표마다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담당 부서와 담당자에 대한 정보가 있어야 하며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바로 전화를 할 수 있음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 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관련 지표나 진행중인 투자사업에 대한 시민들의 민원이나 반응이 보여짐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표의 경우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시간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비율 등 여러 관련 항목에 따른 나열이 가능해야 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담당 부서와 </a:t>
                      </a:r>
                      <a:r>
                        <a:rPr lang="ko-KR" altLang="en-US" sz="700" u="none" strike="noStrike" dirty="0">
                          <a:effectLst/>
                        </a:rPr>
                        <a:t>담당자에 대한 정보가 있어야 하며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바로 전화를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할 수 </a:t>
                      </a:r>
                      <a:r>
                        <a:rPr lang="ko-KR" altLang="en-US" sz="700" u="none" strike="noStrike" dirty="0">
                          <a:effectLst/>
                        </a:rPr>
                        <a:t>있도록 해야 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관련 없는 정보는 보여주지 않음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목록 아이템 수가 많은 경우 카테고리 별로 나눠서 보여지도록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u="none" strike="noStrike" dirty="0" smtClean="0">
                        <a:effectLst/>
                      </a:endParaRP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목록은 지도 기반으로 표시함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61568" marR="61568" marT="30784" marB="307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최근 보고 자료는 상단에 위치하여 쉽게 탐색 가능함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CCTV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영상은 별도의 화면 전환 없이 </a:t>
                      </a:r>
                      <a:r>
                        <a:rPr lang="ko-KR" altLang="en-US" sz="700" u="none" strike="noStrike" dirty="0" err="1" smtClean="0">
                          <a:effectLst/>
                        </a:rPr>
                        <a:t>팝업창으로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보여줌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지도의 위치 선택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 및 축소 방법이 </a:t>
                      </a:r>
                      <a:r>
                        <a:rPr lang="ko-KR" altLang="en-US" sz="700" dirty="0" err="1" smtClean="0"/>
                        <a:t>직관적임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상세 화면의 지표나 정책에 관련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된 정보는 </a:t>
                      </a: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링크를 통해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바로 탐색 가능함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85725" indent="-85725" algn="l" fontAlgn="ctr">
                        <a:buAutoNum type="arabicPeriod"/>
                      </a:pPr>
                      <a:r>
                        <a:rPr lang="ko-KR" altLang="en-US" sz="700" u="none" strike="noStrike" dirty="0" smtClean="0">
                          <a:effectLst/>
                        </a:rPr>
                        <a:t>사진 </a:t>
                      </a:r>
                      <a:r>
                        <a:rPr lang="ko-KR" altLang="en-US" sz="700" u="none" strike="noStrike" dirty="0">
                          <a:effectLst/>
                        </a:rPr>
                        <a:t>화면 확대가 가능해야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함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주요 지표를 누르는 경우 상세 화면으로 전환됨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어떤 </a:t>
                      </a:r>
                      <a:r>
                        <a:rPr lang="ko-KR" altLang="en-US" sz="700" dirty="0" err="1" smtClean="0"/>
                        <a:t>화면에서든지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검색창을</a:t>
                      </a:r>
                      <a:r>
                        <a:rPr lang="ko-KR" altLang="en-US" sz="700" dirty="0" smtClean="0"/>
                        <a:t> 띄워서 검색할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선택 가능한 아이콘은 직관적으로 표시함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이전화면으로 전환이 용이함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상세 화면의 지표나 정책에 관련된 </a:t>
                      </a:r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시민들의 민원이나 반응을 바로 </a:t>
                      </a:r>
                      <a:r>
                        <a:rPr lang="ko-KR" altLang="en-US" sz="700" dirty="0" smtClean="0">
                          <a:latin typeface="+mn-ea"/>
                        </a:rPr>
                        <a:t>탐색할 수 있음</a:t>
                      </a:r>
                      <a:r>
                        <a:rPr lang="en-US" altLang="ko-KR" sz="7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.</a:t>
                      </a:r>
                    </a:p>
                    <a:p>
                      <a:pPr marL="85725" marR="0" lvl="0" indent="-85725" algn="l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smtClean="0"/>
                        <a:t>지표를 누르면 지역별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기간별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관찰 </a:t>
                      </a:r>
                      <a:r>
                        <a:rPr lang="ko-KR" altLang="en-US" sz="700" dirty="0" err="1" smtClean="0"/>
                        <a:t>대상별</a:t>
                      </a:r>
                      <a:r>
                        <a:rPr lang="ko-KR" altLang="en-US" sz="700" dirty="0" smtClean="0"/>
                        <a:t> 세부 정보를 확인할 수 있음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기존의 스마트폰이나 </a:t>
                      </a:r>
                      <a:r>
                        <a:rPr lang="ko-KR" altLang="en-US" sz="700" dirty="0" err="1" smtClean="0"/>
                        <a:t>태블렛과</a:t>
                      </a:r>
                      <a:r>
                        <a:rPr lang="ko-KR" altLang="en-US" sz="700" dirty="0" smtClean="0"/>
                        <a:t> 동일한 작동 방법을 사용함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터치패드나 터치스크린은 일반적으로 통용되는 방식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멀티핑거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smtClean="0"/>
                        <a:t>등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700" dirty="0" smtClean="0"/>
                        <a:t>을 활용하여 컨트롤을 할 수 있음</a:t>
                      </a:r>
                      <a:r>
                        <a:rPr lang="en-US" altLang="ko-KR" sz="700" dirty="0" smtClean="0"/>
                        <a:t>.)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스크린과 동일한 화면이 나오지 않는 터치패드의 경우 작동에 대한 피드백을 보여줌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FontTx/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별도의 도구 없이 전화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화상통화 가능해야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지도나 사진을 보고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확대하고 선택하는데 어려움이 없어야 함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터치패드와 터치스크린의 동시 사용에 따른 기능 충돌의 방지가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텍스트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숫자 입력이 용이 하도록 </a:t>
                      </a:r>
                      <a:r>
                        <a:rPr lang="en-US" altLang="ko-KR" sz="700" dirty="0" smtClean="0"/>
                        <a:t>QWERTY </a:t>
                      </a:r>
                      <a:r>
                        <a:rPr lang="ko-KR" altLang="en-US" sz="700" dirty="0" smtClean="0"/>
                        <a:t>키보드 등 일반적 키보드 형태를 제공해야 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오작동을 방지하기 위해 터치패드 활성화 전환 버튼이 필요함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주요 </a:t>
                      </a:r>
                      <a:r>
                        <a:rPr lang="ko-KR" altLang="en-US" sz="700" dirty="0" err="1" smtClean="0"/>
                        <a:t>터치제스쳐를</a:t>
                      </a:r>
                      <a:r>
                        <a:rPr lang="ko-KR" altLang="en-US" sz="700" dirty="0" smtClean="0"/>
                        <a:t> 잘 보이는 곳에 표기함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</a:rPr>
                        <a:t>테이블의 터치 스크린은 사용자가 팔을 뻗을 때 무리가 가지 않는 위치에 있어야 함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터치패드 </a:t>
                      </a:r>
                      <a:r>
                        <a:rPr lang="ko-KR" altLang="en-US" sz="7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틸팅</a:t>
                      </a:r>
                      <a:r>
                        <a:rPr lang="ko-KR" altLang="en-US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각도를 조절할 수 있는 것이 좋음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indent="-85725" fontAlgn="ctr">
                        <a:buAutoNum type="arabicPeriod"/>
                      </a:pPr>
                      <a:r>
                        <a:rPr lang="ko-KR" altLang="en-US" sz="700" dirty="0" smtClean="0"/>
                        <a:t>터치스크린의 경우 메인 화면과 일관적인 화면 레이아웃을 제공해야 함</a:t>
                      </a:r>
                      <a:r>
                        <a:rPr lang="en-US" altLang="ko-KR" sz="700" dirty="0" smtClean="0"/>
                        <a:t>.</a:t>
                      </a:r>
                      <a:endParaRPr lang="en-US" altLang="ko-KR" sz="700" dirty="0"/>
                    </a:p>
                  </a:txBody>
                  <a:tcPr marL="61568" marR="6156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13613"/>
              </p:ext>
            </p:extLst>
          </p:nvPr>
        </p:nvGraphicFramePr>
        <p:xfrm>
          <a:off x="71438" y="1052513"/>
          <a:ext cx="8936966" cy="94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768637501"/>
                    </a:ext>
                  </a:extLst>
                </a:gridCol>
                <a:gridCol w="1798257">
                  <a:extLst>
                    <a:ext uri="{9D8B030D-6E8A-4147-A177-3AD203B41FA5}">
                      <a16:colId xmlns:a16="http://schemas.microsoft.com/office/drawing/2014/main" val="3143613654"/>
                    </a:ext>
                  </a:extLst>
                </a:gridCol>
              </a:tblGrid>
              <a:tr h="21358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700" u="none" strike="noStrike" smtClean="0">
                          <a:effectLst/>
                          <a:latin typeface="+mn-ea"/>
                          <a:ea typeface="+mn-ea"/>
                        </a:rPr>
                        <a:t>#1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32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시나리오 구성 요소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2939"/>
                  </a:ext>
                </a:extLst>
              </a:tr>
              <a:tr h="242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주조작자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smtClean="0">
                          <a:effectLst/>
                          <a:latin typeface="+mn-ea"/>
                          <a:ea typeface="+mn-ea"/>
                        </a:rPr>
                        <a:t>task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 소개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보조 조작자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외빈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effectLst/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터치패드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터치스크린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56427"/>
              </p:ext>
            </p:extLst>
          </p:nvPr>
        </p:nvGraphicFramePr>
        <p:xfrm>
          <a:off x="71438" y="2050034"/>
          <a:ext cx="8936966" cy="4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디지털 시민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벤치마킹을 위해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시장실에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방문한 외부 손님들에게 실시간도시현황을 점검하는 화면을 소개한다고 말씀하시고 스크린의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특정지점을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포인팅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손가락으로 가리키자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하자  해당 화면이  펼쳐졌다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다음으로 시장님은 서울시의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주요시정을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설명하시기 위해 스크린의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특정지점을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포인팅하였고 해당 화면이 펼쳐졌다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910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06084" y="1334691"/>
            <a:ext cx="4238981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34988" indent="-534988"/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터치패드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화면과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호환성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(compatibility)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이 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가장 높음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. </a:t>
            </a:r>
            <a:endParaRPr kumimoji="1" lang="en-US" altLang="ko-KR" sz="1000" dirty="0">
              <a:solidFill>
                <a:prstClr val="black"/>
              </a:solidFill>
              <a:latin typeface="+mn-ea"/>
            </a:endParaRPr>
          </a:p>
          <a:p>
            <a:pPr marL="361950" indent="-361950"/>
            <a:r>
              <a:rPr kumimoji="1" lang="ko-KR" altLang="en-US" sz="1000" b="1" dirty="0" err="1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: 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다양한 </a:t>
            </a:r>
            <a:r>
              <a:rPr kumimoji="1" lang="ko-KR" altLang="en-US" sz="1000" b="1" dirty="0" err="1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 구현이 가능하고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종류에 따라 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마우스로 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여러 단계에 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거쳐야 하는 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작업을 더 간편하게 할 수 있음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. </a:t>
            </a:r>
          </a:p>
          <a:p>
            <a:pPr marL="361950" indent="-361950"/>
            <a:r>
              <a:rPr lang="ko-KR" altLang="en-US" sz="1000" b="1" dirty="0">
                <a:latin typeface="+mn-ea"/>
              </a:rPr>
              <a:t>음성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b="1" dirty="0">
                <a:latin typeface="+mn-ea"/>
              </a:rPr>
              <a:t>다른 기기 없이</a:t>
            </a:r>
            <a:r>
              <a:rPr lang="en-US" altLang="ko-KR" sz="1000" b="1" dirty="0">
                <a:latin typeface="+mn-ea"/>
              </a:rPr>
              <a:t>/ </a:t>
            </a:r>
            <a:r>
              <a:rPr lang="ko-KR" altLang="en-US" sz="1000" b="1" dirty="0">
                <a:latin typeface="+mn-ea"/>
              </a:rPr>
              <a:t>다른 동작 </a:t>
            </a:r>
            <a:r>
              <a:rPr lang="en-US" altLang="ko-KR" sz="1000" b="1" dirty="0">
                <a:latin typeface="+mn-ea"/>
              </a:rPr>
              <a:t>/ </a:t>
            </a:r>
            <a:r>
              <a:rPr lang="ko-KR" altLang="en-US" sz="1000" b="1" dirty="0">
                <a:latin typeface="+mn-ea"/>
              </a:rPr>
              <a:t>이동 중에 활용 가능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29728" y="1650715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8" b="1" dirty="0" smtClean="0">
                <a:solidFill>
                  <a:prstClr val="black"/>
                </a:solidFill>
                <a:latin typeface="+mn-ea"/>
              </a:rPr>
              <a:t>사용 맥락</a:t>
            </a:r>
            <a:endParaRPr kumimoji="1" lang="ko-KR" altLang="en-US" sz="1088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5361" y="2390979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회의</a:t>
            </a:r>
            <a:endParaRPr kumimoji="1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44095" y="2397328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외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빈응대</a:t>
            </a:r>
            <a:endParaRPr kumimoji="1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9728" y="2386260"/>
            <a:ext cx="1408852" cy="391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개인집무</a:t>
            </a:r>
            <a:endParaRPr kumimoji="1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3" idx="2"/>
            <a:endCxn id="4" idx="0"/>
          </p:cNvCxnSpPr>
          <p:nvPr/>
        </p:nvCxnSpPr>
        <p:spPr>
          <a:xfrm rot="5400000">
            <a:off x="2402771" y="959596"/>
            <a:ext cx="348400" cy="25143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9"/>
          <p:cNvCxnSpPr>
            <a:stCxn id="3" idx="2"/>
            <a:endCxn id="6" idx="0"/>
          </p:cNvCxnSpPr>
          <p:nvPr/>
        </p:nvCxnSpPr>
        <p:spPr>
          <a:xfrm>
            <a:off x="3834154" y="2042579"/>
            <a:ext cx="0" cy="343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" idx="2"/>
            <a:endCxn id="5" idx="0"/>
          </p:cNvCxnSpPr>
          <p:nvPr/>
        </p:nvCxnSpPr>
        <p:spPr>
          <a:xfrm rot="16200000" flipH="1">
            <a:off x="4913963" y="962769"/>
            <a:ext cx="354749" cy="25143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03787" y="5513218"/>
            <a:ext cx="2232000" cy="12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터치스크린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터치패드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공동조작이 가능하고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스크린을 확인하지 않고 작업이 가능함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터치패드의 이동성 및 설치 공간이 확보 되는 경우에 유용함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3787" y="4192589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모션링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 키보드 없이 글자 입력 및 조작 이 가능함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err="1">
                <a:solidFill>
                  <a:prstClr val="black"/>
                </a:solidFill>
                <a:latin typeface="+mn-ea"/>
              </a:rPr>
              <a:t>검색어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입력 과정에서 마우스 포인터의 흔들림이 생길 수 있어 시선이 분산될 가능성이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000" dirty="0" err="1">
                <a:solidFill>
                  <a:prstClr val="black"/>
                </a:solidFill>
                <a:latin typeface="+mn-ea"/>
              </a:rPr>
              <a:t>보조조작자와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공동 조작이 어려움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3787" y="2856849"/>
            <a:ext cx="2232000" cy="12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음성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공동 조작이 가능함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손이 자유롭지 못한 경우에도 사용 가능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회의 중 다른 소리로 인해 </a:t>
            </a:r>
            <a:r>
              <a:rPr kumimoji="1" lang="ko-KR" altLang="en-US" sz="1000" dirty="0" err="1">
                <a:solidFill>
                  <a:prstClr val="black"/>
                </a:solidFill>
                <a:latin typeface="+mn-ea"/>
              </a:rPr>
              <a:t>검색어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입력 정확도가 떨어질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18154" y="5513218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터치스크린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터치패드</a:t>
            </a:r>
            <a:endParaRPr kumimoji="1" lang="en-US" altLang="ko-KR" sz="1000" b="1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스크린을 보지 않은 상황에서 작업이 가능함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직관적임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터치패드가 작은 경우 가시성이 떨어질 수 있고 신체적 피로를 고려한 터치패드의 위치선정이 필요함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18154" y="4189778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모션링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직관적인 </a:t>
            </a:r>
            <a:r>
              <a:rPr kumimoji="1" lang="ko-KR" altLang="en-US" sz="1000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구현 가능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공동 조작이 어려움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학습이 필요한 부분이 있어 기존 기기에 비해 </a:t>
            </a:r>
            <a:r>
              <a:rPr kumimoji="1" lang="ko-KR" altLang="en-US" sz="1000" dirty="0" err="1">
                <a:solidFill>
                  <a:prstClr val="black"/>
                </a:solidFill>
                <a:latin typeface="+mn-ea"/>
              </a:rPr>
              <a:t>익숙성이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떨어짐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반복 동작이 필요한 부분에서 신체적 피로를 야기할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18154" y="2856849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음성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명령어를 학습할 필요 없는 지표 </a:t>
            </a:r>
            <a:r>
              <a:rPr kumimoji="1" lang="ko-KR" altLang="en-US" sz="1000" dirty="0" err="1">
                <a:solidFill>
                  <a:prstClr val="black"/>
                </a:solidFill>
                <a:latin typeface="+mn-ea"/>
              </a:rPr>
              <a:t>검색어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입력의 경우 간단하게 작업할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음성 분석을 통한 개인화 가능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등록되지 않은 어휘 인식 문제 등으로 인해 기존 기기보다 성능적으로 부족한 점이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2521" y="5513218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터치스크린</a:t>
            </a:r>
            <a:r>
              <a:rPr kumimoji="1" lang="en-US" altLang="ko-KR" sz="1000" b="1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000" b="1" dirty="0">
                <a:solidFill>
                  <a:prstClr val="black"/>
                </a:solidFill>
                <a:latin typeface="+mn-ea"/>
              </a:rPr>
              <a:t>터치패드</a:t>
            </a:r>
            <a:endParaRPr kumimoji="1" lang="en-US" altLang="ko-KR" sz="1000" b="1" dirty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정확도가 높고 공동 조작이 가능함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화면을 보면서 지표를 탐색하기 어렵고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터치패드를 거치할 공간이 필요함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들고 있는 상태로 사용하는 경우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신체적 피로를 야기할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32521" y="4189778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제스쳐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kumimoji="1" lang="ko-KR" altLang="en-US" sz="1000" b="1" dirty="0" err="1" smtClean="0">
                <a:solidFill>
                  <a:prstClr val="black"/>
                </a:solidFill>
                <a:latin typeface="+mn-ea"/>
              </a:rPr>
              <a:t>모션링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+mn-ea"/>
              </a:rPr>
              <a:t>)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화면을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보조 </a:t>
            </a:r>
            <a:r>
              <a:rPr kumimoji="1" lang="ko-KR" altLang="en-US" sz="1000" dirty="0" err="1" smtClean="0">
                <a:solidFill>
                  <a:prstClr val="black"/>
                </a:solidFill>
                <a:latin typeface="+mn-ea"/>
              </a:rPr>
              <a:t>조작자와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함께 보면서 지표를 탐색할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동작으로 인해 시선이 분산될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32521" y="2852632"/>
            <a:ext cx="2232000" cy="1260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35" tIns="41468" rIns="82935" bIns="414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+mn-ea"/>
              </a:rPr>
              <a:t>음성</a:t>
            </a:r>
            <a:endParaRPr kumimoji="1" lang="en-US" altLang="ko-KR" sz="1000" b="1" dirty="0" smtClean="0">
              <a:solidFill>
                <a:prstClr val="black"/>
              </a:solidFill>
              <a:latin typeface="+mn-ea"/>
            </a:endParaRP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지표 </a:t>
            </a:r>
            <a:r>
              <a:rPr kumimoji="1" lang="ko-KR" altLang="en-US" sz="1000" dirty="0" err="1">
                <a:solidFill>
                  <a:prstClr val="black"/>
                </a:solidFill>
                <a:latin typeface="+mn-ea"/>
              </a:rPr>
              <a:t>검색어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 입력 시 가장 빠르게 접근할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이동 및 타 작업 중 사용 가능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defTabSz="94599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단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)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홍보 목적인 경우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음성 인식 정확도가 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100%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가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prstClr val="black"/>
                </a:solidFill>
                <a:latin typeface="+mn-ea"/>
              </a:rPr>
              <a:t>아닌 경우 홍보효과에 큰 영향을 끼칠 수 있음</a:t>
            </a:r>
            <a:r>
              <a:rPr kumimoji="1"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endParaRPr kumimoji="1"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9" name="꺾인 연결선 9"/>
          <p:cNvCxnSpPr>
            <a:stCxn id="3" idx="3"/>
          </p:cNvCxnSpPr>
          <p:nvPr/>
        </p:nvCxnSpPr>
        <p:spPr>
          <a:xfrm>
            <a:off x="4538580" y="1846647"/>
            <a:ext cx="267504" cy="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3</a:t>
            </a: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지표 </a:t>
            </a:r>
            <a:r>
              <a:rPr lang="ko-KR" altLang="en-US" sz="1197" b="1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네비게이션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164" y="324207"/>
            <a:ext cx="1569628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20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콘트롤</a:t>
            </a:r>
            <a:r>
              <a:rPr kumimoji="0" lang="en-US" altLang="ko-KR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</a:t>
            </a:r>
            <a:r>
              <a:rPr kumimoji="0"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분석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873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207177" y="1050047"/>
            <a:ext cx="8551892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372" defTabSz="891917">
              <a:lnSpc>
                <a:spcPct val="150000"/>
              </a:lnSpc>
              <a:spcBef>
                <a:spcPts val="231"/>
              </a:spcBef>
              <a:defRPr/>
            </a:pPr>
            <a:r>
              <a:rPr lang="en-US" altLang="ko-KR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1. </a:t>
            </a:r>
            <a:r>
              <a:rPr lang="ko-KR" altLang="en-US" sz="1197" b="1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음성인식</a:t>
            </a:r>
            <a:endParaRPr lang="en-US" altLang="ko-KR" sz="1197" b="1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1783" y="1458615"/>
            <a:ext cx="8662472" cy="1213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음성인식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방식을 조작하기 위해서는 특정 명령문을 숙지하고 있어야 하므로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주요 명령문은 주변에 표기를 하는 것이 좋음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별도의 도구 없이 전화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화상통화 가능해야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지도나 사진을 보고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,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확대하고 선택하는데 어려움이 없어야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 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인식되고 있다는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피드백이 지속적으로 보여져야 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어떤 명령을 수행하는지 명확하게 알 수 있어야 함 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(“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ㅇㅇ에게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전화를 하겠습니다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.”).</a:t>
            </a:r>
            <a:endParaRPr lang="en-US" altLang="ko-KR" sz="898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Malgun Gothic"/>
            </a:endParaRP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자주 사용하는 기능에 대한 </a:t>
            </a:r>
            <a:r>
              <a:rPr lang="ko-KR" altLang="en-US" sz="898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숏컷</a:t>
            </a:r>
            <a:r>
              <a:rPr lang="ko-KR" altLang="en-US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 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(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short cut)</a:t>
            </a: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이 있어야 함</a:t>
            </a:r>
            <a:r>
              <a:rPr lang="en-US" altLang="ko-KR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  <a:p>
            <a:pPr marL="146607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898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회의 테이블의 모든 영역이 음성인식 범위 안에 있어야 함</a:t>
            </a:r>
            <a:r>
              <a:rPr lang="en-US" altLang="ko-KR" sz="898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Malgun Gothic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164" y="324207"/>
            <a:ext cx="1569628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20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콘트롤</a:t>
            </a:r>
            <a:r>
              <a:rPr kumimoji="0" lang="en-US" altLang="ko-KR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 </a:t>
            </a:r>
            <a:r>
              <a:rPr kumimoji="0" lang="ko-KR" altLang="en-US" sz="20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Malgun Gothic"/>
              </a:rPr>
              <a:t>분석</a:t>
            </a:r>
            <a:endParaRPr kumimoji="0" lang="en-US" altLang="ko-KR" sz="20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6703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48955</Words>
  <Application>Microsoft Office PowerPoint</Application>
  <PresentationFormat>화면 슬라이드 쇼(4:3)</PresentationFormat>
  <Paragraphs>5556</Paragraphs>
  <Slides>79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6" baseType="lpstr">
      <vt:lpstr>KoPub돋움체 Medium</vt:lpstr>
      <vt:lpstr>나눔고딕</vt:lpstr>
      <vt:lpstr>맑은 고딕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HIS_M</dc:creator>
  <cp:lastModifiedBy>choi</cp:lastModifiedBy>
  <cp:revision>54</cp:revision>
  <dcterms:created xsi:type="dcterms:W3CDTF">2016-11-03T08:28:50Z</dcterms:created>
  <dcterms:modified xsi:type="dcterms:W3CDTF">2016-11-21T07:50:28Z</dcterms:modified>
</cp:coreProperties>
</file>