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866313" cy="14295438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>
        <p:scale>
          <a:sx n="125" d="100"/>
          <a:sy n="125" d="100"/>
        </p:scale>
        <p:origin x="-72" y="86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F021-1FA0-4677-BE92-7D99B64B48B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모서리가 둥근 직사각형 1027"/>
          <p:cNvSpPr/>
          <p:nvPr/>
        </p:nvSpPr>
        <p:spPr>
          <a:xfrm>
            <a:off x="280120" y="187287"/>
            <a:ext cx="12190974" cy="5177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검토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29753" y="6034813"/>
            <a:ext cx="492208" cy="2261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420921" y="7067026"/>
            <a:ext cx="492072" cy="2592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집무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꺾인 연결선 40"/>
          <p:cNvCxnSpPr>
            <a:stCxn id="36" idx="1"/>
            <a:endCxn id="38" idx="1"/>
          </p:cNvCxnSpPr>
          <p:nvPr/>
        </p:nvCxnSpPr>
        <p:spPr>
          <a:xfrm rot="10800000" flipV="1">
            <a:off x="8420921" y="6147890"/>
            <a:ext cx="8832" cy="1048764"/>
          </a:xfrm>
          <a:prstGeom prst="bentConnector3">
            <a:avLst>
              <a:gd name="adj1" fmla="val 268831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856321" y="6440052"/>
            <a:ext cx="628011" cy="4487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429753" y="1496696"/>
            <a:ext cx="492208" cy="2261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20921" y="2637675"/>
            <a:ext cx="492072" cy="2592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집무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꺾인 연결선 45"/>
          <p:cNvCxnSpPr>
            <a:stCxn id="6" idx="1"/>
            <a:endCxn id="11" idx="1"/>
          </p:cNvCxnSpPr>
          <p:nvPr/>
        </p:nvCxnSpPr>
        <p:spPr>
          <a:xfrm rot="10800000" flipV="1">
            <a:off x="8420921" y="1609773"/>
            <a:ext cx="8832" cy="1157530"/>
          </a:xfrm>
          <a:prstGeom prst="bentConnector3">
            <a:avLst>
              <a:gd name="adj1" fmla="val 268831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773652" y="2008032"/>
            <a:ext cx="710680" cy="4487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altLang="ko-KR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29753" y="3914097"/>
            <a:ext cx="492208" cy="2261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420921" y="4845432"/>
            <a:ext cx="492072" cy="2592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집무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꺾인 연결선 42"/>
          <p:cNvCxnSpPr>
            <a:stCxn id="31" idx="1"/>
            <a:endCxn id="33" idx="1"/>
          </p:cNvCxnSpPr>
          <p:nvPr/>
        </p:nvCxnSpPr>
        <p:spPr>
          <a:xfrm rot="10800000" flipV="1">
            <a:off x="8420921" y="4027174"/>
            <a:ext cx="8832" cy="947886"/>
          </a:xfrm>
          <a:prstGeom prst="bentConnector3">
            <a:avLst>
              <a:gd name="adj1" fmla="val 268831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7856321" y="4214320"/>
            <a:ext cx="628011" cy="4487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429753" y="8047113"/>
            <a:ext cx="492208" cy="2261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420921" y="8868927"/>
            <a:ext cx="492072" cy="2592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집무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꺾인 연결선 54"/>
          <p:cNvCxnSpPr>
            <a:stCxn id="52" idx="1"/>
            <a:endCxn id="54" idx="1"/>
          </p:cNvCxnSpPr>
          <p:nvPr/>
        </p:nvCxnSpPr>
        <p:spPr>
          <a:xfrm rot="10800000" flipV="1">
            <a:off x="8420921" y="8160189"/>
            <a:ext cx="8832" cy="838365"/>
          </a:xfrm>
          <a:prstGeom prst="bentConnector3">
            <a:avLst>
              <a:gd name="adj1" fmla="val 268831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814986" y="8345046"/>
            <a:ext cx="628011" cy="4487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</a:t>
            </a:r>
            <a:endParaRPr lang="en-US" altLang="ko-KR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2898" y="1055409"/>
            <a:ext cx="5221798" cy="8259923"/>
            <a:chOff x="242898" y="1055409"/>
            <a:chExt cx="5509830" cy="8259923"/>
          </a:xfrm>
        </p:grpSpPr>
        <p:grpSp>
          <p:nvGrpSpPr>
            <p:cNvPr id="24" name="그룹 23"/>
            <p:cNvGrpSpPr/>
            <p:nvPr/>
          </p:nvGrpSpPr>
          <p:grpSpPr>
            <a:xfrm>
              <a:off x="4240560" y="4823507"/>
              <a:ext cx="823472" cy="4187550"/>
              <a:chOff x="4240560" y="4823507"/>
              <a:chExt cx="823472" cy="4187550"/>
            </a:xfrm>
          </p:grpSpPr>
          <p:cxnSp>
            <p:nvCxnSpPr>
              <p:cNvPr id="23" name="직선 연결선 22"/>
              <p:cNvCxnSpPr>
                <a:stCxn id="72" idx="1"/>
              </p:cNvCxnSpPr>
              <p:nvPr/>
            </p:nvCxnSpPr>
            <p:spPr>
              <a:xfrm flipH="1">
                <a:off x="4240560" y="4823507"/>
                <a:ext cx="7223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4240560" y="5587213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 flipV="1">
                <a:off x="4240560" y="6118175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 flipV="1">
                <a:off x="4240560" y="6710222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 flipV="1">
                <a:off x="4240560" y="7401614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 flipV="1">
                <a:off x="4240560" y="8216345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 flipV="1">
                <a:off x="4240560" y="9011056"/>
                <a:ext cx="8234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모서리가 둥근 직사각형 66"/>
            <p:cNvSpPr/>
            <p:nvPr/>
          </p:nvSpPr>
          <p:spPr>
            <a:xfrm>
              <a:off x="242898" y="1055409"/>
              <a:ext cx="4335064" cy="747044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회의실에서 디지털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시민시장실을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터치스크린으로 보면서 유관 부서 책임자들과 양재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R&amp;D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혁신지구 개발사업과 관련해서 회의를 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주요사업 화면으로 진입하여 사업의 세부 구역 및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공정별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진행률과 예산집행 현황을 확인하고 당초 계획과 비교하고 현장 사진 및 영상을 보면서 현재의 진행 상황을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42898" y="1846706"/>
              <a:ext cx="4335064" cy="704098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디지털 시민시장실의 주요사업으로 진입하여 중점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추진진사업의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하나인 도심 재생 사업을 살펴보던 중 세운상가군 재생사업을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사업의 일정에 따른 진행률을 확인하시고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응답소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SNS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올라온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시민의견등을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조회하고 관련된 기사를 살펴보며 사업에 대한 외부 시각과 반응을 파악했다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461918" y="2025433"/>
              <a:ext cx="492072" cy="2592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집무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04" name="꺾인 연결선 103"/>
            <p:cNvCxnSpPr>
              <a:stCxn id="133" idx="3"/>
              <a:endCxn id="70" idx="3"/>
            </p:cNvCxnSpPr>
            <p:nvPr/>
          </p:nvCxnSpPr>
          <p:spPr>
            <a:xfrm flipH="1">
              <a:off x="4953990" y="1450493"/>
              <a:ext cx="8968" cy="704568"/>
            </a:xfrm>
            <a:prstGeom prst="bentConnector3">
              <a:avLst>
                <a:gd name="adj1" fmla="val -2549063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모서리가 둥근 직사각형 104"/>
            <p:cNvSpPr/>
            <p:nvPr/>
          </p:nvSpPr>
          <p:spPr>
            <a:xfrm>
              <a:off x="5061627" y="1559065"/>
              <a:ext cx="619093" cy="4487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59959" y="4446258"/>
              <a:ext cx="4335064" cy="830889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서울시의 선진적인 시스템을 견학하러 방문한 타 시도 지역 외부 손님들에게 서울시의 재난대응 시스템을 소개하기 위해 대형 멀티스크린 앞에서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실시간도시현황점검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메뉴를 터치하고 사고모니터링 화면으로 진입하여 서울시 전역의 지도를 보여주며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지도위에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깜빡이는 가상의 사고현장을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관제하고 현장 담당자를 연결하여 실시간 영상송출을 통해 현장 상황을 둘러볼 수 있게 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화면 중앙에 배치된 시간대별 재난대응현황과 현장사진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주변지역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정보를 소개하고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SNS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여론동향을 설명하였다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4962958" y="4572000"/>
              <a:ext cx="690329" cy="50301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사고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모니터링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59959" y="5343223"/>
              <a:ext cx="4335064" cy="491745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실시간 모니터링 시스템을 체험하기 위해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방문한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외빈들에게실시간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교통상황정보 보여주며 통제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돌발상황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도로교통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CCTV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 정보를 보여주며 서울 전역의 교통흐름을 관제할 수 있다고 설명하고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지도위에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깜빡이는 돌발 상황 아이콘을 터치하자 돌발통제상황의 설명이 팝업으로 보여졌다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59959" y="5884736"/>
              <a:ext cx="4335064" cy="46688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외부 인사들에게 서울시의 대기 환경 대응 시스템을 선보였다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모니터링 시스템을 통해 최근 서울 시내의 지역별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미세먼지 성분 별 농도 추이를 살펴보는 과정과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라이브캠을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터치하여 서울시 대기현황을 실시간 영상으로 보여주었다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59959" y="6387555"/>
              <a:ext cx="4335064" cy="607877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네덜란드 총리에게 디지털 시민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통해 전반적인 재정 지출 흐름 및  세부 흐름 현황을 보여주었고 실시간으로 변동되는 재정현황을 시계를 모티브로 제작된 시각화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컨탠츠를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설명하였다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 취임 이후 서울시의 채무 감소현황에 대해 소개하고 채무감소와 관련한 시정활동에 대해 브리핑하였다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59959" y="7058333"/>
              <a:ext cx="4335064" cy="686566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국빈으로 방문한 총리와 친환경 정책 및 지속 가능한 발전을 위한 도시정책에 대해 논의를 하던 중 디지털 시민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이용하여 서울역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투자사업의 간략한 개요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계획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실적 등을 소개하였다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사업진행 상황은 사진과 함께 설명하였고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서울역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7017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사업의 전체적인 조감도를 보여주면서 서울시가 추구하는 친환경 정책 및 서울시민이 받게 될 혜택을 간략히 설명하였다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이를 통해 짧은 시간에도 불구하고 총리는 현 사업에 대해 명확히 이해할 수 있었다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259959" y="7831730"/>
              <a:ext cx="4335064" cy="794707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시장실에서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손님들에게 디지털 시민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시스템을 소개하면서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 시정 소개 화면에서 여성안전 관련 현황을 선택하여 관련 지표를 보여주었다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 지표들은 그래프 형태로 기간 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별로 나타났다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외빈들은 서울시의 체계적인 여성안전 서비스와 잘 구축된 시스템을 통해 서울시에 대한 좋은 인상을 가질 수 있었다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안전과 관련한 시정활동을 보여주고자 음성인식버튼을 터치하고 “ 안전”이라고 말하자 검색화면에 “안전”이라는 텍스트가 입력되고 안전과 관련한 시정지표 목록이 펼쳐졌다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“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안전”과 관련한 시정지표들을 보면서 앞으로의 시정활동에 대해서 설명하였다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59959" y="8681779"/>
              <a:ext cx="4335064" cy="633553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디지털 시민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벤치마킹을 위해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시장실에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방문한 외부 손님들에게 재난대응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도로소통관제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대기환경 등 실시간으로 도시 현황을 점검하는 시스템에 대해 설명하였다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 시정 현황에 대한 지표를 모아둔 “주요사업“ 화면에 진입하여 서울시의 주요 사업과 시정 지표를 보여줬다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마지막으로 여론동향을 실시간으로 파악할 수 있는 페이지에 진입하여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SNS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통한 시민과의 소통과  “원순씨에게 바랍니다”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“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천만상상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오아시스” 등 시민들이 직접 기입한 글들이 화면에 보여졌다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4953989" y="8813184"/>
              <a:ext cx="772361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시스템소개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4953990" y="5407612"/>
              <a:ext cx="772360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도로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</a:t>
              </a: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4953990" y="5931826"/>
              <a:ext cx="772360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환경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962958" y="6517315"/>
              <a:ext cx="789770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재정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현황</a:t>
              </a: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953990" y="7212522"/>
              <a:ext cx="772360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</a:t>
              </a: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953990" y="8039989"/>
              <a:ext cx="772360" cy="37818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현황</a:t>
              </a: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470750" y="1337416"/>
              <a:ext cx="49220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회의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42898" y="2602532"/>
              <a:ext cx="4335064" cy="747044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교통안전관련 회의 중 보행교통 현황을 파악하기 위해 터치스크린을 켜고 디지털 시민시장실의 시정현황 메뉴에서  “보행교통현황”을 선택하여 교통사고 발생 및  사상자 통계 등 관련 지표를 확인하고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실시간도시현황으로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이동하여 화재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구급 현황과 의료시설 현황을 점검하였다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안전과 관련한 시정활동을 검색해보기 위해 시정현황 메뉴로 다시 진입하여 음성인식버튼을 터치하고 “ 안전”이라고 말하자 검색화면에 “안전”이라는 텍스트가 입력되고 안전과 관련한 시정목록이 펼쳐졌다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“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안전”과 관련한 시정지표들을 보면서 앞으로의 시정활동에 대해서 담당자들과 회의를 진행하였다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2898" y="3393829"/>
              <a:ext cx="4335064" cy="704098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국공립어린이집에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대한 뉴스기사를 접하던 중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켜고 서울시의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어린이집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복지 관련 시정현황 확인을 위해 시정현황 메뉴에서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국공립어린이집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확충에 관한 시정지표를 선택하였다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그러자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국공립어린이집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확충 사업의 연도별 시정목표와 관련된 성과지표가 차트 형식으로 화면에 나타났다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담당자와 전화연결을 하여 대응 현황을 보고 받았고 이와 관련한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응답소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SNS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시민의견들을 조회할 수 있었다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461918" y="3572556"/>
              <a:ext cx="492072" cy="2592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집무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9" name="꺾인 연결선 78"/>
            <p:cNvCxnSpPr>
              <a:stCxn id="81" idx="3"/>
              <a:endCxn id="78" idx="3"/>
            </p:cNvCxnSpPr>
            <p:nvPr/>
          </p:nvCxnSpPr>
          <p:spPr>
            <a:xfrm flipH="1">
              <a:off x="4953990" y="2997616"/>
              <a:ext cx="8968" cy="704568"/>
            </a:xfrm>
            <a:prstGeom prst="bentConnector3">
              <a:avLst>
                <a:gd name="adj1" fmla="val -2549063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5061627" y="3106188"/>
              <a:ext cx="619093" cy="4487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</a:t>
              </a:r>
              <a:endPara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현황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4470750" y="2884539"/>
              <a:ext cx="492208" cy="2261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회의</a:t>
              </a:r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왼쪽 중괄호 7"/>
          <p:cNvSpPr/>
          <p:nvPr/>
        </p:nvSpPr>
        <p:spPr>
          <a:xfrm>
            <a:off x="7074065" y="2232421"/>
            <a:ext cx="838903" cy="6346949"/>
          </a:xfrm>
          <a:prstGeom prst="leftBrace">
            <a:avLst>
              <a:gd name="adj1" fmla="val 35911"/>
              <a:gd name="adj2" fmla="val 49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850796" y="1148860"/>
            <a:ext cx="3542976" cy="8166472"/>
            <a:chOff x="8186416" y="1148860"/>
            <a:chExt cx="4335064" cy="676751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8186416" y="4864365"/>
              <a:ext cx="4335064" cy="874434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극심한 미세먼지에 대처하기 위해 회의를 소집하여 회의테이블에서 터치스크린을 켜고 대기환경화면으로 진입하였고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 시내 각 지역의 미세먼지 농도 현황을 지역별로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대기환경의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라이브캠으로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서울시 대기환경 상황을 확인하고 담당자에게 오늘 서울시 야회 행사가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어떤것이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있는지 질의한 뒤 행사 담당자에게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전화연결하여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미세먼지에 따른 시민참여 행사에 주의를 요하라고 지시하였고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대기관리 부서 담당자에게 미세먼지  취약 인구에게 대피 권고가 필요하다는 메시지를 보내 미세먼지 주의보를 알리고 대처 요령을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전달하도록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8186416" y="5834734"/>
              <a:ext cx="4335064" cy="60054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집무실에서 혼자 서울시내 미세먼지 농도 현황을 살펴보기 위해 책상에서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켜고 디지털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시민시장실로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진입하였다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 도시현황 점검의 대기환경 모니터링으로 한 눈에 서울 시내 각 지역의 미세먼지 농도 현황을 확인할 수 있었고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대기 환경이 좋지 않은 지역이 발견되어 대기환경 담당자에게 화상회의 연결하여 그 원인과 대책에 대한 보고를 받았다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186416" y="1148860"/>
              <a:ext cx="4335064" cy="874434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갑자기 발생한 마포구의 도로함몰 대책을 위한 회의를 소집하여 회의테이블에서 터치스크린을 켠 후 사고모니터링 화면으로 진입하여 지역적 정보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시간대 별 사고 현황 보고자료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SNS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여론동향 등을 확인하였다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현장 분위기를 파악하기 위해 시장님은 현장에 파견된 직원과 통화를 하고 현장 근처의 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영상과 담당자가 송출하는 실시간 영상을 보며 수습 현황을 파악하였다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연속적으로 일어나는 도로함몰 사태 전반에 대한 수습 진행 정도를 파악하고 담당자와 화상통화를 연결하여 질의를 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186416" y="2119228"/>
              <a:ext cx="4335064" cy="741657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집무실에서 일을 보던 중 서울시의 현재 상황 파악을 위해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켜고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시민 시장실의 사고모니터링 화면을 켠 후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사건사고 대응 관련 지표 및 예방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활동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목록을 펼쳤다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 중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얼마 전에 시행하였던 지진 재난시민대피 훈련이 잘 이루어졌는지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확인하기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위해 해당 보고 자료와 관련 지표를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자료를 확인하던 중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몇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가지 질의를 위해 보고서 작성자와 화상통화를 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8186416" y="3045993"/>
              <a:ext cx="4335064" cy="874434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시청인근 공사가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길어지면서 서울 출퇴근 교통정체가 극심하다는 현장 보고를 받고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터치스크린은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켰다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서울시 도로교통 상황 지도 중 강남대로 부근을 중심으로 그 일대의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통행속도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교통량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교통상황 등의 다양한 관련 정보와 지표를 실시간 및 시간대 별로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상황을 빠르게 파악한 시장님은 화상회의 시스템을 이용하여 담당자를 불렀고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공사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시간을 조정하여 사안을 해결하는 방안을 검토할 것을 지시하였다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8186416" y="4016362"/>
              <a:ext cx="4335064" cy="600541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지난해 연말 서울역 고가차도 폐쇄에 따른 서울시의 원활한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교통소통과 대중교통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실태를 확인하기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켜고  퇴계로 인근의 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CCTV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통해 실시간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도로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교통상황을 보았다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또한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교통섬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정비 관련 통계를 조회하여 관련 통계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지표를 보면서 </a:t>
              </a:r>
              <a:r>
                <a:rPr lang="ko-KR" altLang="en-US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서울역 고가차도 폐쇄에 따른 교통혼잡 문제가 없다는 것을 확인하였다</a:t>
              </a:r>
              <a:r>
                <a:rPr lang="en-US" altLang="ko-KR" sz="7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8186416" y="6619977"/>
              <a:ext cx="4335064" cy="678280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기획조정실 재정관리 담당관과 재정현황에 대한 회의 중 일별지출현황 및 자동차세의 세입 총액에 대해 파악하였다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터치스크린을 켜고 재정현황화면으로 진입하여 일별지출현황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확인후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관련한 궁금한 사항을 담당관에게 질의하고 채무현황 추이를 그래프를 확인하던 중 재정관리 담당관과의 회의가 필요하다고 생각되어 화상회의를 연결하였다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8186416" y="7392037"/>
              <a:ext cx="4335064" cy="524340"/>
            </a:xfrm>
            <a:prstGeom prst="roundRect">
              <a:avLst>
                <a:gd name="adj" fmla="val 10896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>
                <a:lnSpc>
                  <a:spcPts val="900"/>
                </a:lnSpc>
              </a:pP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재정 현황을 확인하기 위해 집무실 책상의 </a:t>
              </a:r>
              <a:r>
                <a:rPr lang="ko-KR" altLang="en-US" sz="700" dirty="0" err="1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태블릿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통해 일별지출현황을 확인한 후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시장님은 채무 현황 추이 그래프를 살펴 보던 중 최근 채무 감축 비율이 낮은 것을 확인하고 채무 감축 운영 회의를 소집하였다</a:t>
              </a:r>
              <a:r>
                <a:rPr lang="en-US" altLang="ko-KR" sz="700" dirty="0" smtClean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6760840" y="4140250"/>
            <a:ext cx="432048" cy="3186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endParaRPr lang="en-US" altLang="ko-KR" sz="15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</a:p>
        </p:txBody>
      </p:sp>
      <p:sp>
        <p:nvSpPr>
          <p:cNvPr id="21" name="왼쪽 중괄호 20"/>
          <p:cNvSpPr/>
          <p:nvPr/>
        </p:nvSpPr>
        <p:spPr>
          <a:xfrm flipH="1">
            <a:off x="5362605" y="1846706"/>
            <a:ext cx="288032" cy="1503194"/>
          </a:xfrm>
          <a:prstGeom prst="leftBrace">
            <a:avLst>
              <a:gd name="adj1" fmla="val 73356"/>
              <a:gd name="adj2" fmla="val 50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50637" y="1737563"/>
            <a:ext cx="432048" cy="16123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시정아카이빙</a:t>
            </a:r>
            <a:endParaRPr lang="ko-KR" altLang="en-US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왼쪽 중괄호 98"/>
          <p:cNvSpPr/>
          <p:nvPr/>
        </p:nvSpPr>
        <p:spPr>
          <a:xfrm flipH="1">
            <a:off x="5370453" y="4663100"/>
            <a:ext cx="288032" cy="4465082"/>
          </a:xfrm>
          <a:prstGeom prst="leftBrace">
            <a:avLst>
              <a:gd name="adj1" fmla="val 73356"/>
              <a:gd name="adj2" fmla="val 50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650637" y="6044148"/>
            <a:ext cx="432048" cy="16123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외빈접견</a:t>
            </a:r>
            <a:endParaRPr lang="ko-KR" altLang="en-US" sz="1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96127" y="738132"/>
            <a:ext cx="14798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-7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유형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시나리오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6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1136</Words>
  <Application>Microsoft Office PowerPoint</Application>
  <PresentationFormat>A3 용지(297x420mm)</PresentationFormat>
  <Paragraphs>69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kimsy</cp:lastModifiedBy>
  <cp:revision>10</cp:revision>
  <cp:lastPrinted>2016-11-02T04:46:27Z</cp:lastPrinted>
  <dcterms:created xsi:type="dcterms:W3CDTF">2016-11-02T04:05:55Z</dcterms:created>
  <dcterms:modified xsi:type="dcterms:W3CDTF">2016-11-11T01:10:34Z</dcterms:modified>
</cp:coreProperties>
</file>