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601200" cy="12801600" type="A3"/>
  <p:notesSz cx="9866313" cy="14295438"/>
  <p:defaultTextStyle>
    <a:defPPr>
      <a:defRPr lang="ko-KR"/>
    </a:defPPr>
    <a:lvl1pPr marL="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26" autoAdjust="0"/>
  </p:normalViewPr>
  <p:slideViewPr>
    <p:cSldViewPr>
      <p:cViewPr>
        <p:scale>
          <a:sx n="148" d="100"/>
          <a:sy n="148" d="100"/>
        </p:scale>
        <p:origin x="324" y="108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138" cy="714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88000" y="0"/>
            <a:ext cx="4276725" cy="714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429D7-E57B-44A9-986C-2A404FCDAFEC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2588" y="1071563"/>
            <a:ext cx="4021137" cy="5360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5" y="6789738"/>
            <a:ext cx="7893050" cy="64341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3577888"/>
            <a:ext cx="4275138" cy="714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88000" y="13577888"/>
            <a:ext cx="4276725" cy="714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7E8A1-5F03-4839-A1EB-386D1BCEE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975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7E8A1-5F03-4839-A1EB-386D1BCEE4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870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20090" y="3976795"/>
            <a:ext cx="8161020" cy="274404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40180" y="7254240"/>
            <a:ext cx="6720840" cy="3271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F021-1FA0-4677-BE92-7D99B64B48B3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0DD8-4EF0-4BED-9E32-032776114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002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F021-1FA0-4677-BE92-7D99B64B48B3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0DD8-4EF0-4BED-9E32-032776114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307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746220" y="717127"/>
            <a:ext cx="3023711" cy="1529376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71751" y="717127"/>
            <a:ext cx="8914448" cy="1529376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F021-1FA0-4677-BE92-7D99B64B48B3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0DD8-4EF0-4BED-9E32-032776114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793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F021-1FA0-4677-BE92-7D99B64B48B3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0DD8-4EF0-4BED-9E32-032776114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540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8429" y="8226215"/>
            <a:ext cx="8161020" cy="2542540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58429" y="5425866"/>
            <a:ext cx="8161020" cy="280034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F021-1FA0-4677-BE92-7D99B64B48B3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0DD8-4EF0-4BED-9E32-032776114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939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71752" y="4181264"/>
            <a:ext cx="5969079" cy="11829627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00850" y="4181264"/>
            <a:ext cx="5969080" cy="11829627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F021-1FA0-4677-BE92-7D99B64B48B3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0DD8-4EF0-4BED-9E32-032776114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23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0060" y="512657"/>
            <a:ext cx="8641080" cy="21336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80061" y="2865545"/>
            <a:ext cx="4242197" cy="1194223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1" y="4059768"/>
            <a:ext cx="4242197" cy="7375737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877277" y="2865545"/>
            <a:ext cx="4243864" cy="1194223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877277" y="4059768"/>
            <a:ext cx="4243864" cy="7375737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F021-1FA0-4677-BE92-7D99B64B48B3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0DD8-4EF0-4BED-9E32-032776114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411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F021-1FA0-4677-BE92-7D99B64B48B3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0DD8-4EF0-4BED-9E32-032776114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530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F021-1FA0-4677-BE92-7D99B64B48B3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0DD8-4EF0-4BED-9E32-032776114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376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0061" y="509693"/>
            <a:ext cx="3158729" cy="21691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53802" y="509695"/>
            <a:ext cx="5367338" cy="10925811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80061" y="2678855"/>
            <a:ext cx="3158729" cy="8756651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F021-1FA0-4677-BE92-7D99B64B48B3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0DD8-4EF0-4BED-9E32-032776114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039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81902" y="8961121"/>
            <a:ext cx="5760720" cy="105791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81902" y="1143847"/>
            <a:ext cx="5760720" cy="768096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81902" y="10019032"/>
            <a:ext cx="5760720" cy="1502409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F021-1FA0-4677-BE92-7D99B64B48B3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0DD8-4EF0-4BED-9E32-032776114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14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80060" y="512657"/>
            <a:ext cx="8641080" cy="21336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80060" y="2987041"/>
            <a:ext cx="8641080" cy="8448464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80060" y="11865189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1F021-1FA0-4677-BE92-7D99B64B48B3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80410" y="11865189"/>
            <a:ext cx="30403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80860" y="11865189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B0DD8-4EF0-4BED-9E32-032776114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22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1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1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1" hangingPunct="1">
        <a:spcBef>
          <a:spcPct val="20000"/>
        </a:spcBef>
        <a:buFont typeface="Arial" panose="020B0604020202020204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1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1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1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1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1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1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840160" y="8234040"/>
            <a:ext cx="8557818" cy="4358168"/>
          </a:xfrm>
          <a:prstGeom prst="roundRect">
            <a:avLst>
              <a:gd name="adj" fmla="val 3026"/>
            </a:avLst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210090" y="249715"/>
            <a:ext cx="9143231" cy="5246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검토</a:t>
            </a:r>
            <a:r>
              <a:rPr lang="en-US" altLang="ko-KR" sz="2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</a:t>
            </a:r>
            <a:r>
              <a:rPr lang="en-US" altLang="ko-KR" sz="2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endParaRPr lang="ko-KR" alt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8" name="모서리가 둥근 직사각형 217"/>
          <p:cNvSpPr/>
          <p:nvPr/>
        </p:nvSpPr>
        <p:spPr>
          <a:xfrm>
            <a:off x="3531806" y="1144217"/>
            <a:ext cx="5733289" cy="742988"/>
          </a:xfrm>
          <a:prstGeom prst="roundRect">
            <a:avLst>
              <a:gd name="adj" fmla="val 1089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>
              <a:lnSpc>
                <a:spcPts val="900"/>
              </a:lnSpc>
            </a:pP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시장님은 갑자기 발생한 서울역의 도로함몰 대책을 위한 회의를 소집하여 터치패널에서 음성인식 버튼을 누르고 “재난안전대응현황＂이라고 말하여 재난안전대응현황 화면으로 진입하였다</a:t>
            </a:r>
            <a:r>
              <a:rPr lang="en-US" altLang="ko-KR" sz="700" dirty="0" smtClean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700" dirty="0" smtClean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시스템에 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가장 최근에 등록된 재난사고현장인 “서울역도로함몰사고” 현장이 지도상에 하이라이트 되고 사고지점을 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터치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하면 해당 지역에 사고 정보 팝업이 출력된다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더 자세한 대응현황을 보기 위해 상세보기를 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터치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하였다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상세화면으로 이동 한 시장님은 재난지점의 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터치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현장 근처의 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CCTV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영상과 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터치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담당자가 송출하는 실시간 영상을 보며 수습 현황을 파악하였다</a:t>
            </a:r>
            <a:r>
              <a:rPr lang="en-US" altLang="ko-KR" sz="700" dirty="0" smtClean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700" dirty="0" smtClean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이후 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연속적으로 일어나는 도로함몰 사태 전반에 대한 수습 진행 정도를 파악하고 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터치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담당자와 영상통화를 연결하여 질의를 하였고 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터치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)SNS 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여론동향 등을 확인하였다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700" dirty="0" smtClean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9" name="모서리가 둥근 직사각형 218"/>
          <p:cNvSpPr/>
          <p:nvPr/>
        </p:nvSpPr>
        <p:spPr>
          <a:xfrm>
            <a:off x="914183" y="1144217"/>
            <a:ext cx="305141" cy="742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재난안전대응</a:t>
            </a:r>
            <a:endParaRPr lang="ko-KR" altLang="en-US" sz="700" dirty="0"/>
          </a:p>
        </p:txBody>
      </p:sp>
      <p:sp>
        <p:nvSpPr>
          <p:cNvPr id="224" name="모서리가 둥근 직사각형 223"/>
          <p:cNvSpPr/>
          <p:nvPr/>
        </p:nvSpPr>
        <p:spPr>
          <a:xfrm>
            <a:off x="914183" y="2079035"/>
            <a:ext cx="305141" cy="697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도로</a:t>
            </a:r>
            <a:endParaRPr lang="en-US" altLang="ko-KR" sz="700" dirty="0" smtClean="0"/>
          </a:p>
          <a:p>
            <a:pPr algn="ctr"/>
            <a:r>
              <a:rPr lang="ko-KR" altLang="en-US" sz="700" dirty="0" smtClean="0"/>
              <a:t>교</a:t>
            </a:r>
            <a:r>
              <a:rPr lang="ko-KR" altLang="en-US" sz="700" dirty="0"/>
              <a:t>통</a:t>
            </a:r>
          </a:p>
        </p:txBody>
      </p:sp>
      <p:sp>
        <p:nvSpPr>
          <p:cNvPr id="229" name="모서리가 둥근 직사각형 228"/>
          <p:cNvSpPr/>
          <p:nvPr/>
        </p:nvSpPr>
        <p:spPr>
          <a:xfrm>
            <a:off x="3531807" y="2060108"/>
            <a:ext cx="5733288" cy="716378"/>
          </a:xfrm>
          <a:prstGeom prst="roundRect">
            <a:avLst>
              <a:gd name="adj" fmla="val 1089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>
              <a:lnSpc>
                <a:spcPts val="900"/>
              </a:lnSpc>
            </a:pP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시장님은 시청인근 공사가 길어지면서 서울 출퇴근 교통정체가 극심하다는 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SNS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소식을 접하시고는 터치스크린을 켰다</a:t>
            </a:r>
            <a:r>
              <a:rPr lang="en-US" altLang="ko-KR" sz="700" dirty="0" smtClean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ts val="900"/>
              </a:lnSpc>
            </a:pPr>
            <a:r>
              <a:rPr lang="ko-KR" altLang="en-US" sz="700" dirty="0" err="1" smtClean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실시간도시현황의</a:t>
            </a:r>
            <a:r>
              <a:rPr lang="ko-KR" altLang="en-US" sz="700" dirty="0" smtClean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교통정보 화면으로 </a:t>
            </a:r>
            <a:r>
              <a:rPr lang="ko-KR" altLang="en-US" sz="700" dirty="0" smtClean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진입하여 음성인식버튼을 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누르고 “충정로”라고 말하자 화면 중앙의 지도가 충정로 인근지도로 </a:t>
            </a:r>
            <a:r>
              <a:rPr lang="ko-KR" altLang="en-US" sz="700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포커싱되며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우측에 충정로 주변 주요도로의 교통흐름에 대한 정보가 표시된다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ts val="900"/>
              </a:lnSpc>
            </a:pP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서울시 도로교통 상황 지도 중 서대문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충정로 구간의 도로소통상황을 살펴보시기 위해 소통구간을  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터치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하여 구간 속도 등을 파악하고 시청 주변 일대의 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CCTV, 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단속카메라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돌발상황을  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터치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하여 공사로 인한 정체 구간 및 인근 도로의 소통현황을 파악하고 통행속도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교통량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CCTV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교통상황 등의 관련 정보를 확인하고  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터치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담당자와 연결하여 공사 시간대를 조정할 것을 지시하였다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700" dirty="0" smtClean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0" name="모서리가 둥근 직사각형 229"/>
          <p:cNvSpPr/>
          <p:nvPr/>
        </p:nvSpPr>
        <p:spPr>
          <a:xfrm>
            <a:off x="914183" y="2965521"/>
            <a:ext cx="305141" cy="7633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대기</a:t>
            </a:r>
            <a:endParaRPr lang="en-US" altLang="ko-KR" sz="700" dirty="0" smtClean="0"/>
          </a:p>
          <a:p>
            <a:pPr algn="ctr"/>
            <a:r>
              <a:rPr lang="ko-KR" altLang="en-US" sz="700" dirty="0" smtClean="0"/>
              <a:t>환</a:t>
            </a:r>
            <a:r>
              <a:rPr lang="ko-KR" altLang="en-US" sz="700" dirty="0"/>
              <a:t>경</a:t>
            </a:r>
          </a:p>
        </p:txBody>
      </p:sp>
      <p:sp>
        <p:nvSpPr>
          <p:cNvPr id="235" name="모서리가 둥근 직사각형 234"/>
          <p:cNvSpPr/>
          <p:nvPr/>
        </p:nvSpPr>
        <p:spPr>
          <a:xfrm>
            <a:off x="3531807" y="2946593"/>
            <a:ext cx="5733288" cy="801165"/>
          </a:xfrm>
          <a:prstGeom prst="roundRect">
            <a:avLst>
              <a:gd name="adj" fmla="val 1089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>
              <a:lnSpc>
                <a:spcPts val="900"/>
              </a:lnSpc>
            </a:pP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시장님은 극심한 미세먼지에 대처하기 위해 회의를 소집하여 회의테이블에서 터치스크린을 켜고 대기환경화면으로 진입하였다</a:t>
            </a:r>
            <a:r>
              <a:rPr lang="en-US" altLang="ko-KR" sz="700" dirty="0" smtClean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ts val="900"/>
              </a:lnSpc>
            </a:pPr>
            <a:r>
              <a:rPr lang="ko-KR" altLang="en-US" sz="700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실시간도시현황의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대기환경정보 화면으로 진입하여 </a:t>
            </a:r>
          </a:p>
          <a:p>
            <a:pPr>
              <a:lnSpc>
                <a:spcPts val="900"/>
              </a:lnSpc>
            </a:pP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 시내 각 지역의 날씨와 미세먼지 농도 현황을 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터치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지역별로 확인하였다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대기환경의 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터치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700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라이브캠으로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서울시 대기환경 상황을 확인하고</a:t>
            </a:r>
          </a:p>
          <a:p>
            <a:pPr>
              <a:lnSpc>
                <a:spcPts val="900"/>
              </a:lnSpc>
            </a:pP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오늘 서울시 행사담당자와 학교담당자에게 시민참여 </a:t>
            </a:r>
            <a:r>
              <a:rPr lang="ko-KR" altLang="en-US" sz="700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행사에와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야외활동 주의를 요하라고 지시하였고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pPr>
              <a:lnSpc>
                <a:spcPts val="900"/>
              </a:lnSpc>
            </a:pP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대기관리 부서 담당자에게 미세먼지  취약 인구에게 대피 권고가 필요하다는 메시지를 보내 미세먼지 주의보를 발령하도록 지시하였다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en-US" altLang="ko-KR" sz="700" dirty="0" smtClean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6" name="모서리가 둥근 직사각형 235"/>
          <p:cNvSpPr/>
          <p:nvPr/>
        </p:nvSpPr>
        <p:spPr>
          <a:xfrm>
            <a:off x="283220" y="1144216"/>
            <a:ext cx="480322" cy="3509464"/>
          </a:xfrm>
          <a:prstGeom prst="roundRect">
            <a:avLst>
              <a:gd name="adj" fmla="val 29796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실시간도시현황</a:t>
            </a:r>
            <a:endParaRPr lang="ko-KR" altLang="en-US" sz="1000" dirty="0"/>
          </a:p>
        </p:txBody>
      </p:sp>
      <p:sp>
        <p:nvSpPr>
          <p:cNvPr id="237" name="모서리가 둥근 직사각형 236"/>
          <p:cNvSpPr/>
          <p:nvPr/>
        </p:nvSpPr>
        <p:spPr>
          <a:xfrm>
            <a:off x="914183" y="3890371"/>
            <a:ext cx="305141" cy="7633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재정현황</a:t>
            </a:r>
            <a:endParaRPr lang="ko-KR" altLang="en-US" sz="7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322726" y="1144217"/>
            <a:ext cx="2130301" cy="739391"/>
            <a:chOff x="1322726" y="1144217"/>
            <a:chExt cx="2130301" cy="739391"/>
          </a:xfrm>
        </p:grpSpPr>
        <p:sp>
          <p:nvSpPr>
            <p:cNvPr id="220" name="모서리가 둥근 직사각형 219"/>
            <p:cNvSpPr/>
            <p:nvPr/>
          </p:nvSpPr>
          <p:spPr>
            <a:xfrm>
              <a:off x="2012062" y="1144217"/>
              <a:ext cx="1440965" cy="15462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화면제어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지도이동확대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1" name="모서리가 둥근 직사각형 220"/>
            <p:cNvSpPr/>
            <p:nvPr/>
          </p:nvSpPr>
          <p:spPr>
            <a:xfrm>
              <a:off x="2012062" y="1537868"/>
              <a:ext cx="1440965" cy="15462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지도이동확대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음성검색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2" name="모서리가 둥근 직사각형 221"/>
            <p:cNvSpPr/>
            <p:nvPr/>
          </p:nvSpPr>
          <p:spPr>
            <a:xfrm>
              <a:off x="2012062" y="1723965"/>
              <a:ext cx="1440965" cy="15964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영상전화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음성통화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메시지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3" name="모서리가 둥근 직사각형 222"/>
            <p:cNvSpPr/>
            <p:nvPr/>
          </p:nvSpPr>
          <p:spPr>
            <a:xfrm>
              <a:off x="2012062" y="1334368"/>
              <a:ext cx="1440965" cy="15964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이동중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책상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41" name="모서리가 둥근 직사각형 240"/>
            <p:cNvSpPr/>
            <p:nvPr/>
          </p:nvSpPr>
          <p:spPr>
            <a:xfrm>
              <a:off x="1322726" y="1537869"/>
              <a:ext cx="621558" cy="15462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음성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42" name="모서리가 둥근 직사각형 241"/>
            <p:cNvSpPr/>
            <p:nvPr/>
          </p:nvSpPr>
          <p:spPr>
            <a:xfrm>
              <a:off x="1322726" y="1144217"/>
              <a:ext cx="621558" cy="15462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터치패널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43" name="모서리가 둥근 직사각형 242"/>
            <p:cNvSpPr/>
            <p:nvPr/>
          </p:nvSpPr>
          <p:spPr>
            <a:xfrm>
              <a:off x="1322726" y="1728980"/>
              <a:ext cx="621558" cy="15462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메시징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44" name="모서리가 둥근 직사각형 243"/>
            <p:cNvSpPr/>
            <p:nvPr/>
          </p:nvSpPr>
          <p:spPr>
            <a:xfrm>
              <a:off x="1322726" y="1339383"/>
              <a:ext cx="621558" cy="15462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태블</a:t>
              </a:r>
              <a:r>
                <a:rPr lang="ko-KR" altLang="en-US" sz="700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릿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58" name="모서리가 둥근 직사각형 257"/>
          <p:cNvSpPr/>
          <p:nvPr/>
        </p:nvSpPr>
        <p:spPr>
          <a:xfrm>
            <a:off x="3531807" y="3871443"/>
            <a:ext cx="5733288" cy="801165"/>
          </a:xfrm>
          <a:prstGeom prst="roundRect">
            <a:avLst>
              <a:gd name="adj" fmla="val 1089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>
              <a:lnSpc>
                <a:spcPts val="900"/>
              </a:lnSpc>
            </a:pP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시장님은 기획조정실 재정관리 담당관과 재정현황에 대한 회의 중 일별지출현황 및 자동차세의 세입 총액에 대해 파악하였다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터치스크린을 켜고 재정현황화면으로 진입하여 일별지출현황 </a:t>
            </a:r>
            <a:r>
              <a:rPr lang="ko-KR" altLang="en-US" sz="700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확인후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관련한 궁금한 사항을 담당관에게 질의하고 채무현황 추이를 그래프를 확인하던 중 재정관리 담당관과의 회의가 필요하다고 생각되어 화상회의를 연결하였다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sp>
        <p:nvSpPr>
          <p:cNvPr id="317" name="모서리가 둥근 직사각형 316"/>
          <p:cNvSpPr/>
          <p:nvPr/>
        </p:nvSpPr>
        <p:spPr>
          <a:xfrm>
            <a:off x="3531806" y="4953072"/>
            <a:ext cx="5733289" cy="626210"/>
          </a:xfrm>
          <a:prstGeom prst="roundRect">
            <a:avLst>
              <a:gd name="adj" fmla="val 1089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>
              <a:lnSpc>
                <a:spcPts val="900"/>
              </a:lnSpc>
            </a:pP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시장님은 회의실에서 디지털 </a:t>
            </a:r>
            <a:r>
              <a:rPr lang="ko-KR" altLang="en-US" sz="700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시민시장실을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터치스크린으로 보면서 유관 부서 책임자들과 서울역 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7017 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개발사업과 관련해서 회의를 하기 위해 주요사업 화면으로 진입하였다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서울역 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7017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상세화면으로 이동한 시장님은 </a:t>
            </a:r>
          </a:p>
          <a:p>
            <a:pPr>
              <a:lnSpc>
                <a:spcPts val="900"/>
              </a:lnSpc>
            </a:pP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사업의 위치정보를 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터치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확인하였고 사업내용에 대해 질의를 하기 위해 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터치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담당자와 영상통화를 연결하여 공정현황과 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터치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현장사진과 영상을 보며 현재의 진행 상황을 파악하였다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>
              <a:lnSpc>
                <a:spcPts val="900"/>
              </a:lnSpc>
            </a:pP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또한 서울역 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7017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프로젝트와 관련하여 미디어 매체의 여론을 확인하기 위하여 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터치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700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뉴스기사을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확인할 수 있었다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700" dirty="0" smtClean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8" name="모서리가 둥근 직사각형 317"/>
          <p:cNvSpPr/>
          <p:nvPr/>
        </p:nvSpPr>
        <p:spPr>
          <a:xfrm>
            <a:off x="283221" y="4953072"/>
            <a:ext cx="936104" cy="62621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주요사업</a:t>
            </a:r>
          </a:p>
        </p:txBody>
      </p:sp>
      <p:sp>
        <p:nvSpPr>
          <p:cNvPr id="323" name="모서리가 둥근 직사각형 322"/>
          <p:cNvSpPr/>
          <p:nvPr/>
        </p:nvSpPr>
        <p:spPr>
          <a:xfrm>
            <a:off x="283221" y="5740961"/>
            <a:ext cx="936104" cy="58783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시정현황</a:t>
            </a:r>
          </a:p>
        </p:txBody>
      </p:sp>
      <p:sp>
        <p:nvSpPr>
          <p:cNvPr id="324" name="모서리가 둥근 직사각형 323"/>
          <p:cNvSpPr/>
          <p:nvPr/>
        </p:nvSpPr>
        <p:spPr>
          <a:xfrm>
            <a:off x="3531807" y="5725009"/>
            <a:ext cx="5733288" cy="603783"/>
          </a:xfrm>
          <a:prstGeom prst="roundRect">
            <a:avLst>
              <a:gd name="adj" fmla="val 1089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>
              <a:lnSpc>
                <a:spcPts val="900"/>
              </a:lnSpc>
            </a:pP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시장님은 교통안전관련 회의 중 보행교통 현황을 파악하기 위해 터치스크린을 켜고 디지털 시민시장실의 시정현황 메뉴로 진입하였다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en-US" altLang="ko-KR" sz="700" dirty="0" smtClean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900"/>
              </a:lnSpc>
            </a:pP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초기화면에서  시정현황 화면으로 진입한 시장님은 </a:t>
            </a:r>
            <a:r>
              <a:rPr lang="ko-KR" altLang="en-US" sz="700" dirty="0" smtClean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음성인식 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버튼을 활용하여 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보행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이라고 말하자 현재 화면에서 보행과 관련한 </a:t>
            </a:r>
            <a:r>
              <a:rPr lang="ko-KR" altLang="en-US" sz="700" dirty="0" smtClean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시정지표목록으로 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전환 되었다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700" dirty="0" smtClean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보행과 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관련한 다양한 시각화 차트 중에서 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보행자배려신호체계 시범사업 진행률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터치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하여 상세화면으로 진입하였다</a:t>
            </a:r>
            <a:r>
              <a:rPr lang="en-US" altLang="ko-KR" sz="700" dirty="0" smtClean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700" dirty="0" smtClean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시정현황 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목록에서 상세화면으로 진입한 시장님은 </a:t>
            </a:r>
            <a:r>
              <a:rPr lang="ko-KR" altLang="en-US" sz="700" dirty="0" smtClean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시정활동의 추진경위와 기대효과를 살펴보고 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터치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담당자와 연결하여 영상통화를 하면서 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터치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시범사업의 위치정보를 확인하고 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터치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여론동향의 시민반응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700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트위터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살펴보았다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 </a:t>
            </a:r>
            <a:r>
              <a:rPr lang="en-US" altLang="ko-KR" sz="700" dirty="0" smtClean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7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8" name="모서리가 둥근 직사각형 357"/>
          <p:cNvSpPr/>
          <p:nvPr/>
        </p:nvSpPr>
        <p:spPr>
          <a:xfrm>
            <a:off x="3531806" y="6472809"/>
            <a:ext cx="5733289" cy="723418"/>
          </a:xfrm>
          <a:prstGeom prst="roundRect">
            <a:avLst>
              <a:gd name="adj" fmla="val 1089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>
              <a:lnSpc>
                <a:spcPts val="900"/>
              </a:lnSpc>
            </a:pPr>
            <a:r>
              <a:rPr lang="ko-KR" altLang="en-US" sz="700" dirty="0" smtClean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시장님은 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최근 이슈가 되고 서울시의 청년활동지원사업과 관련하여 담당자와 회의테이블에서 보고를 받고 있는 중에 시민들의 의견을 보고자 터치스크린을 켜고 </a:t>
            </a:r>
            <a:r>
              <a:rPr lang="ko-KR" altLang="en-US" sz="700" dirty="0" smtClean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디지털시민시장실의 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여론동향 화면으로 진입하였다</a:t>
            </a:r>
            <a:r>
              <a:rPr lang="en-US" altLang="ko-KR" sz="700" dirty="0" smtClean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700" dirty="0" smtClean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실시간으로 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채집되어 나타나는 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SNS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상의 서울시관련 여론동향과는 </a:t>
            </a:r>
            <a:r>
              <a:rPr lang="ko-KR" altLang="en-US" sz="700" dirty="0" smtClean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별개로 음성인식버튼을 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눌러 “</a:t>
            </a:r>
            <a:r>
              <a:rPr lang="ko-KR" altLang="en-US" sz="700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트위터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서울시 청년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청년복지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일자리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말하자 화면에 ”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서울시청년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#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청년복지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#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일자리“로 변환되어 입력되면서 여론동향페이지는 해당 </a:t>
            </a:r>
            <a:r>
              <a:rPr lang="ko-KR" altLang="en-US" sz="700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해쉬태그와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관련된 연론 정보를 채집해오기 시작한다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시장님은 담당자들과 여론동향을 관찰하시면서 서울시 청년들의 적극적인 제도활용이 가능할 수 있도록 청년활동지원사업에 대한 홍보강화를 당부하셨다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700" dirty="0" smtClean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6" name="모서리가 둥근 직사각형 365"/>
          <p:cNvSpPr/>
          <p:nvPr/>
        </p:nvSpPr>
        <p:spPr>
          <a:xfrm>
            <a:off x="283220" y="6472808"/>
            <a:ext cx="936104" cy="723419"/>
          </a:xfrm>
          <a:prstGeom prst="roundRect">
            <a:avLst>
              <a:gd name="adj" fmla="val 16576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여론동향</a:t>
            </a:r>
            <a:endParaRPr lang="ko-KR" altLang="en-US" sz="1000" dirty="0"/>
          </a:p>
        </p:txBody>
      </p:sp>
      <p:sp>
        <p:nvSpPr>
          <p:cNvPr id="425" name="모서리가 둥근 직사각형 424"/>
          <p:cNvSpPr/>
          <p:nvPr/>
        </p:nvSpPr>
        <p:spPr>
          <a:xfrm>
            <a:off x="283220" y="7482626"/>
            <a:ext cx="480322" cy="5038853"/>
          </a:xfrm>
          <a:prstGeom prst="roundRect">
            <a:avLst>
              <a:gd name="adj" fmla="val 29796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외빈응대</a:t>
            </a:r>
            <a:endParaRPr lang="ko-KR" altLang="en-US" sz="1000" dirty="0"/>
          </a:p>
        </p:txBody>
      </p:sp>
      <p:sp>
        <p:nvSpPr>
          <p:cNvPr id="472" name="모서리가 둥근 직사각형 471"/>
          <p:cNvSpPr/>
          <p:nvPr/>
        </p:nvSpPr>
        <p:spPr>
          <a:xfrm>
            <a:off x="923931" y="7504527"/>
            <a:ext cx="305141" cy="637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/>
              <a:t>시스템소개</a:t>
            </a:r>
          </a:p>
        </p:txBody>
      </p:sp>
      <p:sp>
        <p:nvSpPr>
          <p:cNvPr id="481" name="모서리가 둥근 직사각형 480"/>
          <p:cNvSpPr/>
          <p:nvPr/>
        </p:nvSpPr>
        <p:spPr>
          <a:xfrm>
            <a:off x="3541555" y="7475428"/>
            <a:ext cx="5821514" cy="666838"/>
          </a:xfrm>
          <a:prstGeom prst="roundRect">
            <a:avLst>
              <a:gd name="adj" fmla="val 1089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defTabSz="891917">
              <a:lnSpc>
                <a:spcPts val="800"/>
              </a:lnSpc>
            </a:pPr>
            <a:r>
              <a:rPr lang="ko-KR" altLang="en-US" sz="800" dirty="0">
                <a:solidFill>
                  <a:schemeClr val="dk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오늘은</a:t>
            </a:r>
            <a:r>
              <a:rPr lang="en-US" altLang="ko-KR" sz="800" dirty="0">
                <a:solidFill>
                  <a:schemeClr val="dk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800" dirty="0">
                <a:solidFill>
                  <a:schemeClr val="dk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서울시와  행정업무협약을 맺고있는 </a:t>
            </a:r>
            <a:r>
              <a:rPr lang="ko-KR" altLang="en-US" sz="800" dirty="0" err="1">
                <a:solidFill>
                  <a:schemeClr val="dk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더블린시의</a:t>
            </a:r>
            <a:r>
              <a:rPr lang="ko-KR" altLang="en-US" sz="800" dirty="0">
                <a:solidFill>
                  <a:schemeClr val="dk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시장이 방문을 하였다</a:t>
            </a:r>
            <a:r>
              <a:rPr lang="en-US" altLang="ko-KR" sz="800" dirty="0">
                <a:solidFill>
                  <a:schemeClr val="dk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  <a:r>
              <a:rPr lang="ko-KR" altLang="en-US" sz="800" dirty="0">
                <a:solidFill>
                  <a:schemeClr val="dk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여러 일정을 소화하고 있는 가운데 </a:t>
            </a:r>
            <a:r>
              <a:rPr lang="ko-KR" altLang="en-US" sz="800" dirty="0" err="1">
                <a:solidFill>
                  <a:schemeClr val="dk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시장님과의</a:t>
            </a:r>
            <a:r>
              <a:rPr lang="ko-KR" altLang="en-US" sz="800" dirty="0">
                <a:solidFill>
                  <a:schemeClr val="dk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환담을 위해 집무실을 방문한 더블린시장에게 시장님은 서울시에 대한 개략적인 소개를 하시던 중 디지털 시민시장실을 소개하시기로 하였다</a:t>
            </a:r>
            <a:r>
              <a:rPr lang="en-US" altLang="ko-KR" sz="800" dirty="0">
                <a:solidFill>
                  <a:schemeClr val="dk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“</a:t>
            </a:r>
            <a:r>
              <a:rPr lang="ko-KR" altLang="en-US" sz="800" dirty="0">
                <a:solidFill>
                  <a:schemeClr val="dk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음성검색버튼</a:t>
            </a:r>
            <a:r>
              <a:rPr lang="en-US" altLang="ko-KR" sz="800" dirty="0">
                <a:solidFill>
                  <a:schemeClr val="dk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”</a:t>
            </a:r>
            <a:r>
              <a:rPr lang="ko-KR" altLang="en-US" sz="800" dirty="0">
                <a:solidFill>
                  <a:schemeClr val="dk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 눌러 </a:t>
            </a:r>
            <a:r>
              <a:rPr lang="en-US" altLang="ko-KR" sz="800" dirty="0">
                <a:solidFill>
                  <a:schemeClr val="dk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“</a:t>
            </a:r>
            <a:r>
              <a:rPr lang="ko-KR" altLang="en-US" sz="800" dirty="0" err="1">
                <a:solidFill>
                  <a:schemeClr val="dk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서울소개</a:t>
            </a:r>
            <a:r>
              <a:rPr lang="en-US" altLang="ko-KR" sz="800" dirty="0">
                <a:solidFill>
                  <a:schemeClr val="dk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＂</a:t>
            </a:r>
            <a:r>
              <a:rPr lang="ko-KR" altLang="en-US" sz="800" dirty="0">
                <a:solidFill>
                  <a:schemeClr val="dk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라고 말하자</a:t>
            </a:r>
            <a:r>
              <a:rPr lang="en-US" altLang="ko-KR" sz="800" dirty="0">
                <a:solidFill>
                  <a:schemeClr val="dk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800" dirty="0">
                <a:solidFill>
                  <a:schemeClr val="dk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800" dirty="0" err="1">
                <a:solidFill>
                  <a:schemeClr val="dk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외빈방문을</a:t>
            </a:r>
            <a:r>
              <a:rPr lang="ko-KR" altLang="en-US" sz="800" dirty="0">
                <a:solidFill>
                  <a:schemeClr val="dk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대비하여 </a:t>
            </a:r>
            <a:r>
              <a:rPr lang="ko-KR" altLang="en-US" sz="800" dirty="0" smtClean="0">
                <a:solidFill>
                  <a:schemeClr val="dk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아래의 </a:t>
            </a:r>
            <a:r>
              <a:rPr lang="en-US" altLang="ko-KR" sz="800" dirty="0" smtClean="0">
                <a:solidFill>
                  <a:schemeClr val="dk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6</a:t>
            </a:r>
            <a:r>
              <a:rPr lang="ko-KR" altLang="en-US" sz="800" dirty="0" err="1" smtClean="0">
                <a:solidFill>
                  <a:schemeClr val="dk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개화면으로</a:t>
            </a:r>
            <a:r>
              <a:rPr lang="ko-KR" altLang="en-US" sz="800" dirty="0" smtClean="0">
                <a:solidFill>
                  <a:schemeClr val="dk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구성된  디지털 </a:t>
            </a:r>
            <a:r>
              <a:rPr lang="ko-KR" altLang="en-US" sz="800" dirty="0">
                <a:solidFill>
                  <a:schemeClr val="dk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시민시장실이 화면에 나타나고</a:t>
            </a:r>
            <a:r>
              <a:rPr lang="en-US" altLang="ko-KR" sz="800" dirty="0">
                <a:solidFill>
                  <a:schemeClr val="dk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800" dirty="0">
                <a:solidFill>
                  <a:schemeClr val="dk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시장님이 왼손을 들어 </a:t>
            </a:r>
            <a:r>
              <a:rPr lang="ko-KR" altLang="en-US" sz="800" dirty="0" err="1">
                <a:solidFill>
                  <a:schemeClr val="dk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키네틱</a:t>
            </a:r>
            <a:r>
              <a:rPr lang="ko-KR" altLang="en-US" sz="800" dirty="0">
                <a:solidFill>
                  <a:schemeClr val="dk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센서를 이용하여 화면을 전환하시며  실시간도시현황</a:t>
            </a:r>
            <a:r>
              <a:rPr lang="en-US" altLang="ko-KR" sz="800" dirty="0">
                <a:solidFill>
                  <a:schemeClr val="dk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ko-KR" altLang="en-US" sz="800" dirty="0">
                <a:solidFill>
                  <a:schemeClr val="dk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여론동향</a:t>
            </a:r>
            <a:r>
              <a:rPr lang="en-US" altLang="ko-KR" sz="800" dirty="0">
                <a:solidFill>
                  <a:schemeClr val="dk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ko-KR" altLang="en-US" sz="800" dirty="0">
                <a:solidFill>
                  <a:schemeClr val="dk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주요사업</a:t>
            </a:r>
            <a:r>
              <a:rPr lang="en-US" altLang="ko-KR" sz="800" dirty="0">
                <a:solidFill>
                  <a:schemeClr val="dk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ko-KR" altLang="en-US" sz="800" dirty="0">
                <a:solidFill>
                  <a:schemeClr val="dk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주요시정순으로 </a:t>
            </a:r>
            <a:r>
              <a:rPr lang="en-US" altLang="ko-KR" sz="800" dirty="0">
                <a:solidFill>
                  <a:schemeClr val="dk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800" dirty="0">
                <a:solidFill>
                  <a:schemeClr val="dk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소개를 하셨다</a:t>
            </a:r>
            <a:r>
              <a:rPr lang="en-US" altLang="ko-KR" sz="800" dirty="0">
                <a:solidFill>
                  <a:schemeClr val="dk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  <a:r>
              <a:rPr lang="ko-KR" altLang="en-US" sz="800" dirty="0">
                <a:solidFill>
                  <a:schemeClr val="dk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시장님은 </a:t>
            </a:r>
            <a:r>
              <a:rPr lang="ko-KR" altLang="en-US" sz="800" dirty="0" err="1">
                <a:solidFill>
                  <a:schemeClr val="dk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시연도중</a:t>
            </a:r>
            <a:r>
              <a:rPr lang="ko-KR" altLang="en-US" sz="800" dirty="0">
                <a:solidFill>
                  <a:schemeClr val="dk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세부 화면에서 </a:t>
            </a:r>
            <a:r>
              <a:rPr lang="en-US" altLang="ko-KR" sz="800" dirty="0">
                <a:solidFill>
                  <a:schemeClr val="dk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“</a:t>
            </a:r>
            <a:r>
              <a:rPr lang="ko-KR" altLang="en-US" sz="800" dirty="0">
                <a:solidFill>
                  <a:schemeClr val="dk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서울시 신청사</a:t>
            </a:r>
            <a:r>
              <a:rPr lang="en-US" altLang="ko-KR" sz="800" dirty="0">
                <a:solidFill>
                  <a:schemeClr val="dk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＂</a:t>
            </a:r>
            <a:r>
              <a:rPr lang="ko-KR" altLang="en-US" sz="800" dirty="0">
                <a:solidFill>
                  <a:schemeClr val="dk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비추는 </a:t>
            </a:r>
            <a:r>
              <a:rPr lang="en-US" altLang="ko-KR" sz="800" dirty="0">
                <a:solidFill>
                  <a:schemeClr val="dk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CCTV</a:t>
            </a:r>
            <a:r>
              <a:rPr lang="ko-KR" altLang="en-US" sz="800" dirty="0">
                <a:solidFill>
                  <a:schemeClr val="dk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</a:t>
            </a:r>
            <a:r>
              <a:rPr lang="ko-KR" altLang="en-US" sz="800" dirty="0" err="1">
                <a:solidFill>
                  <a:schemeClr val="dk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열어보이시고</a:t>
            </a:r>
            <a:r>
              <a:rPr lang="en-US" altLang="ko-KR" sz="800" dirty="0">
                <a:solidFill>
                  <a:schemeClr val="dk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800" dirty="0" err="1">
                <a:solidFill>
                  <a:schemeClr val="dk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안전상황실</a:t>
            </a:r>
            <a:r>
              <a:rPr lang="ko-KR" altLang="en-US" sz="800" dirty="0">
                <a:solidFill>
                  <a:schemeClr val="dk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담당자와 영상통화를 하시는 등 주요 기능을 사용하여 디지털 서울의 역동적인 모습을 소개하셨다</a:t>
            </a:r>
            <a:r>
              <a:rPr lang="en-US" altLang="ko-KR" sz="800" dirty="0">
                <a:solidFill>
                  <a:schemeClr val="dk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  <a:r>
              <a:rPr lang="ko-KR" altLang="en-US" sz="800" dirty="0">
                <a:solidFill>
                  <a:schemeClr val="dk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endParaRPr lang="en-US" altLang="ko-KR" sz="800" dirty="0">
              <a:solidFill>
                <a:schemeClr val="dk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11" name="모서리가 둥근 직사각형 410"/>
          <p:cNvSpPr/>
          <p:nvPr/>
        </p:nvSpPr>
        <p:spPr>
          <a:xfrm>
            <a:off x="3562313" y="8659398"/>
            <a:ext cx="5776857" cy="577557"/>
          </a:xfrm>
          <a:prstGeom prst="roundRect">
            <a:avLst>
              <a:gd name="adj" fmla="val 1089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>
              <a:lnSpc>
                <a:spcPts val="900"/>
              </a:lnSpc>
            </a:pPr>
            <a:r>
              <a:rPr lang="ko-KR" altLang="en-US" sz="700" dirty="0" smtClean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서울시의 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재난대응 시스템을 소개하기 위해 대형 멀티스크린 앞에서 실시간도시현황점검 메뉴를 </a:t>
            </a:r>
            <a:r>
              <a:rPr lang="ko-KR" altLang="en-US" sz="700" dirty="0" err="1" smtClean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키넥트</a:t>
            </a:r>
            <a:r>
              <a:rPr lang="en-US" altLang="ko-KR" sz="700" dirty="0" smtClean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700" dirty="0" smtClean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센서를 이용하여 재난안전대응현황으로 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진입하여 서울시 전역의 지도를 보여주며 </a:t>
            </a:r>
            <a:r>
              <a:rPr lang="ko-KR" altLang="en-US" sz="700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지도위에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깜빡이는 가상의 사고현장을 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CCTV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관제하여 현장 상황을 둘러볼 수 있게 하였다</a:t>
            </a:r>
            <a:r>
              <a:rPr lang="en-US" altLang="ko-KR" sz="700" dirty="0" smtClean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700" dirty="0" smtClean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또한 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중앙에 배치된 시간대별 재난대응현황과 현장사진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주변지역 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CCTV 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정보를 소개하고 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SNS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통한 여론동향을 설명하였다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12" name="모서리가 둥근 직사각형 411"/>
          <p:cNvSpPr/>
          <p:nvPr/>
        </p:nvSpPr>
        <p:spPr>
          <a:xfrm>
            <a:off x="914184" y="8659398"/>
            <a:ext cx="305141" cy="57755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/>
              <a:t>재난</a:t>
            </a:r>
            <a:endParaRPr lang="en-US" altLang="ko-KR" sz="700" dirty="0" smtClean="0"/>
          </a:p>
          <a:p>
            <a:pPr algn="ctr"/>
            <a:r>
              <a:rPr lang="ko-KR" altLang="en-US" sz="700" dirty="0" smtClean="0"/>
              <a:t>안전</a:t>
            </a:r>
            <a:endParaRPr lang="en-US" altLang="ko-KR" sz="700" dirty="0" smtClean="0"/>
          </a:p>
          <a:p>
            <a:pPr algn="ctr"/>
            <a:r>
              <a:rPr lang="ko-KR" altLang="en-US" sz="700" dirty="0" smtClean="0"/>
              <a:t>대응</a:t>
            </a:r>
            <a:endParaRPr lang="ko-KR" altLang="en-US" sz="700" dirty="0"/>
          </a:p>
        </p:txBody>
      </p:sp>
      <p:sp>
        <p:nvSpPr>
          <p:cNvPr id="413" name="모서리가 둥근 직사각형 412"/>
          <p:cNvSpPr/>
          <p:nvPr/>
        </p:nvSpPr>
        <p:spPr>
          <a:xfrm>
            <a:off x="2012063" y="8659398"/>
            <a:ext cx="1440965" cy="16335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화면제어</a:t>
            </a:r>
            <a:r>
              <a:rPr lang="en-US" altLang="ko-KR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지도이동확대</a:t>
            </a:r>
            <a:endParaRPr lang="ko-KR" altLang="en-US" sz="7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4" name="모서리가 둥근 직사각형 413"/>
          <p:cNvSpPr/>
          <p:nvPr/>
        </p:nvSpPr>
        <p:spPr>
          <a:xfrm>
            <a:off x="2012063" y="8871700"/>
            <a:ext cx="1440965" cy="16335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지도이동확대</a:t>
            </a:r>
            <a:r>
              <a:rPr lang="en-US" altLang="ko-KR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음성검색</a:t>
            </a:r>
            <a:endParaRPr lang="ko-KR" altLang="en-US" sz="7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5" name="모서리가 둥근 직사각형 414"/>
          <p:cNvSpPr/>
          <p:nvPr/>
        </p:nvSpPr>
        <p:spPr>
          <a:xfrm>
            <a:off x="2012062" y="9068301"/>
            <a:ext cx="1440965" cy="16865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영상전화</a:t>
            </a:r>
            <a:r>
              <a:rPr lang="en-US" altLang="ko-KR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음성통화</a:t>
            </a:r>
            <a:r>
              <a:rPr lang="en-US" altLang="ko-KR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메시지</a:t>
            </a:r>
            <a:endParaRPr lang="ko-KR" altLang="en-US" sz="7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7" name="모서리가 둥근 직사각형 416"/>
          <p:cNvSpPr/>
          <p:nvPr/>
        </p:nvSpPr>
        <p:spPr>
          <a:xfrm>
            <a:off x="919454" y="9311201"/>
            <a:ext cx="305141" cy="5294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/>
              <a:t>도로</a:t>
            </a:r>
            <a:endParaRPr lang="en-US" altLang="ko-KR" sz="700" dirty="0"/>
          </a:p>
          <a:p>
            <a:pPr algn="ctr"/>
            <a:r>
              <a:rPr lang="ko-KR" altLang="en-US" sz="700" dirty="0"/>
              <a:t>교통</a:t>
            </a:r>
          </a:p>
        </p:txBody>
      </p:sp>
      <p:sp>
        <p:nvSpPr>
          <p:cNvPr id="418" name="모서리가 둥근 직사각형 417"/>
          <p:cNvSpPr/>
          <p:nvPr/>
        </p:nvSpPr>
        <p:spPr>
          <a:xfrm>
            <a:off x="3567584" y="9291206"/>
            <a:ext cx="5771586" cy="549446"/>
          </a:xfrm>
          <a:prstGeom prst="roundRect">
            <a:avLst>
              <a:gd name="adj" fmla="val 1089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>
              <a:lnSpc>
                <a:spcPts val="900"/>
              </a:lnSpc>
            </a:pP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시장님은 실시간 모니터링 시스템을 체험하기 위해 </a:t>
            </a:r>
            <a:r>
              <a:rPr lang="ko-KR" altLang="en-US" sz="700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시장실을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방문한 </a:t>
            </a:r>
            <a:r>
              <a:rPr lang="ko-KR" altLang="en-US" sz="700" dirty="0" smtClean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외빈들에게 </a:t>
            </a:r>
            <a:r>
              <a:rPr lang="ko-KR" altLang="en-US" sz="700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키넥트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센서를 이용하여 </a:t>
            </a:r>
            <a:r>
              <a:rPr lang="ko-KR" altLang="en-US" sz="700" dirty="0" smtClean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실시간 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교통상황정보 보여주며 통제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돌발상황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도로교통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CCTV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영상 정보를 보여주며 서울 전역의 교통흐름을 관제할 수 있다고 설명하고 </a:t>
            </a:r>
            <a:r>
              <a:rPr lang="ko-KR" altLang="en-US" sz="700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지도위에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깜빡이는 돌발 상황 아이콘을 </a:t>
            </a:r>
            <a:r>
              <a:rPr lang="ko-KR" altLang="en-US" sz="700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키넥트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센서를 이용하여 </a:t>
            </a:r>
            <a:r>
              <a:rPr lang="ko-KR" altLang="en-US" sz="700" dirty="0" smtClean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터치하자 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돌발통제상황의 설명이 팝업으로 보여졌다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sp>
        <p:nvSpPr>
          <p:cNvPr id="419" name="모서리가 둥근 직사각형 418"/>
          <p:cNvSpPr/>
          <p:nvPr/>
        </p:nvSpPr>
        <p:spPr>
          <a:xfrm>
            <a:off x="914183" y="9913049"/>
            <a:ext cx="305141" cy="60099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/>
              <a:t>대기</a:t>
            </a:r>
            <a:endParaRPr lang="en-US" altLang="ko-KR" sz="700" dirty="0"/>
          </a:p>
          <a:p>
            <a:pPr algn="ctr"/>
            <a:r>
              <a:rPr lang="ko-KR" altLang="en-US" sz="700" dirty="0"/>
              <a:t>환경</a:t>
            </a:r>
          </a:p>
        </p:txBody>
      </p:sp>
      <p:sp>
        <p:nvSpPr>
          <p:cNvPr id="420" name="모서리가 둥근 직사각형 419"/>
          <p:cNvSpPr/>
          <p:nvPr/>
        </p:nvSpPr>
        <p:spPr>
          <a:xfrm>
            <a:off x="2012062" y="9913049"/>
            <a:ext cx="1440965" cy="16335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화면제어</a:t>
            </a:r>
            <a:r>
              <a:rPr lang="en-US" altLang="ko-KR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지도이동</a:t>
            </a:r>
            <a:endParaRPr lang="ko-KR" altLang="en-US" sz="7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1" name="모서리가 둥근 직사각형 420"/>
          <p:cNvSpPr/>
          <p:nvPr/>
        </p:nvSpPr>
        <p:spPr>
          <a:xfrm>
            <a:off x="2012062" y="10125351"/>
            <a:ext cx="1440965" cy="16335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지도이동</a:t>
            </a:r>
            <a:r>
              <a:rPr lang="en-US" altLang="ko-KR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측정소</a:t>
            </a:r>
            <a:r>
              <a:rPr lang="en-US" altLang="ko-KR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자치구</a:t>
            </a:r>
            <a:r>
              <a:rPr lang="en-US" altLang="ko-KR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7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2" name="모서리가 둥근 직사각형 421"/>
          <p:cNvSpPr/>
          <p:nvPr/>
        </p:nvSpPr>
        <p:spPr>
          <a:xfrm>
            <a:off x="2012062" y="10345395"/>
            <a:ext cx="1440965" cy="16865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영상전화</a:t>
            </a:r>
            <a:r>
              <a:rPr lang="en-US" altLang="ko-KR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음성통화</a:t>
            </a:r>
            <a:r>
              <a:rPr lang="en-US" altLang="ko-KR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메시지</a:t>
            </a:r>
            <a:endParaRPr lang="ko-KR" altLang="en-US" sz="7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4" name="모서리가 둥근 직사각형 423"/>
          <p:cNvSpPr/>
          <p:nvPr/>
        </p:nvSpPr>
        <p:spPr>
          <a:xfrm>
            <a:off x="3562313" y="9893053"/>
            <a:ext cx="5776857" cy="620996"/>
          </a:xfrm>
          <a:prstGeom prst="roundRect">
            <a:avLst>
              <a:gd name="adj" fmla="val 1089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>
              <a:lnSpc>
                <a:spcPts val="900"/>
              </a:lnSpc>
            </a:pP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시장님은 외부 인사들에게 서울시의 대기 환경 대응 시스템을 선보였다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모니터링 시스템을 통해 최근 서울 시내의 지역별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미세먼지 성분 별 농도 추이를 살펴보는 과정과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라이브캠을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터치하여 서울시 대기현황을 실시간 영상으로 보여주었다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sp>
        <p:nvSpPr>
          <p:cNvPr id="426" name="모서리가 둥근 직사각형 425"/>
          <p:cNvSpPr/>
          <p:nvPr/>
        </p:nvSpPr>
        <p:spPr>
          <a:xfrm>
            <a:off x="914183" y="10568875"/>
            <a:ext cx="305141" cy="601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/>
              <a:t>재정</a:t>
            </a:r>
            <a:endParaRPr lang="en-US" altLang="ko-KR" sz="700" dirty="0" smtClean="0"/>
          </a:p>
          <a:p>
            <a:pPr algn="ctr"/>
            <a:r>
              <a:rPr lang="ko-KR" altLang="en-US" sz="700" dirty="0" smtClean="0"/>
              <a:t>현황</a:t>
            </a:r>
            <a:endParaRPr lang="ko-KR" altLang="en-US" sz="700" dirty="0"/>
          </a:p>
        </p:txBody>
      </p:sp>
      <p:sp>
        <p:nvSpPr>
          <p:cNvPr id="427" name="모서리가 둥근 직사각형 426"/>
          <p:cNvSpPr/>
          <p:nvPr/>
        </p:nvSpPr>
        <p:spPr>
          <a:xfrm>
            <a:off x="2012062" y="10568874"/>
            <a:ext cx="1440965" cy="16335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화면제어</a:t>
            </a:r>
            <a:endParaRPr lang="ko-KR" altLang="en-US" sz="7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8" name="모서리가 둥근 직사각형 427"/>
          <p:cNvSpPr/>
          <p:nvPr/>
        </p:nvSpPr>
        <p:spPr>
          <a:xfrm>
            <a:off x="2012062" y="10781177"/>
            <a:ext cx="1440965" cy="16335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음성검색</a:t>
            </a:r>
            <a:endParaRPr lang="ko-KR" altLang="en-US" sz="7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9" name="모서리가 둥근 직사각형 428"/>
          <p:cNvSpPr/>
          <p:nvPr/>
        </p:nvSpPr>
        <p:spPr>
          <a:xfrm>
            <a:off x="2012062" y="11001221"/>
            <a:ext cx="1440965" cy="16865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영상전화</a:t>
            </a:r>
            <a:r>
              <a:rPr lang="en-US" altLang="ko-KR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음성통화</a:t>
            </a:r>
            <a:r>
              <a:rPr lang="en-US" altLang="ko-KR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메시지</a:t>
            </a:r>
            <a:endParaRPr lang="ko-KR" altLang="en-US" sz="7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0" name="모서리가 둥근 직사각형 429"/>
          <p:cNvSpPr/>
          <p:nvPr/>
        </p:nvSpPr>
        <p:spPr>
          <a:xfrm>
            <a:off x="1322727" y="8871702"/>
            <a:ext cx="621558" cy="16335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음성</a:t>
            </a:r>
            <a:endParaRPr lang="ko-KR" altLang="en-US" sz="7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2" name="모서리가 둥근 직사각형 431"/>
          <p:cNvSpPr/>
          <p:nvPr/>
        </p:nvSpPr>
        <p:spPr>
          <a:xfrm>
            <a:off x="1322726" y="9073598"/>
            <a:ext cx="621558" cy="16335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메시징</a:t>
            </a:r>
            <a:endParaRPr lang="ko-KR" altLang="en-US" sz="7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4" name="모서리가 둥근 직사각형 433"/>
          <p:cNvSpPr/>
          <p:nvPr/>
        </p:nvSpPr>
        <p:spPr>
          <a:xfrm>
            <a:off x="1322726" y="10125352"/>
            <a:ext cx="621558" cy="16335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음성</a:t>
            </a:r>
            <a:endParaRPr lang="ko-KR" altLang="en-US" sz="7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5" name="모서리가 둥근 직사각형 434"/>
          <p:cNvSpPr/>
          <p:nvPr/>
        </p:nvSpPr>
        <p:spPr>
          <a:xfrm>
            <a:off x="1322726" y="9913049"/>
            <a:ext cx="621558" cy="16335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Kinect</a:t>
            </a:r>
            <a:endParaRPr lang="ko-KR" altLang="en-US" sz="7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6" name="모서리가 둥근 직사각형 435"/>
          <p:cNvSpPr/>
          <p:nvPr/>
        </p:nvSpPr>
        <p:spPr>
          <a:xfrm>
            <a:off x="1322726" y="10350693"/>
            <a:ext cx="621558" cy="16335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메시징</a:t>
            </a:r>
            <a:endParaRPr lang="ko-KR" altLang="en-US" sz="7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8" name="모서리가 둥근 직사각형 437"/>
          <p:cNvSpPr/>
          <p:nvPr/>
        </p:nvSpPr>
        <p:spPr>
          <a:xfrm>
            <a:off x="1322726" y="10781179"/>
            <a:ext cx="621558" cy="16335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음성</a:t>
            </a:r>
            <a:endParaRPr lang="ko-KR" altLang="en-US" sz="7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9" name="모서리가 둥근 직사각형 438"/>
          <p:cNvSpPr/>
          <p:nvPr/>
        </p:nvSpPr>
        <p:spPr>
          <a:xfrm>
            <a:off x="1322726" y="10568874"/>
            <a:ext cx="621558" cy="16335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Kinect</a:t>
            </a:r>
            <a:endParaRPr lang="ko-KR" altLang="en-US" sz="7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0" name="모서리가 둥근 직사각형 439"/>
          <p:cNvSpPr/>
          <p:nvPr/>
        </p:nvSpPr>
        <p:spPr>
          <a:xfrm>
            <a:off x="1322726" y="11006519"/>
            <a:ext cx="621558" cy="16335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메시징</a:t>
            </a:r>
            <a:endParaRPr lang="ko-KR" altLang="en-US" sz="7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3" name="모서리가 둥근 직사각형 442"/>
          <p:cNvSpPr/>
          <p:nvPr/>
        </p:nvSpPr>
        <p:spPr>
          <a:xfrm>
            <a:off x="3562313" y="10548879"/>
            <a:ext cx="5776857" cy="620996"/>
          </a:xfrm>
          <a:prstGeom prst="roundRect">
            <a:avLst>
              <a:gd name="adj" fmla="val 1089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>
              <a:lnSpc>
                <a:spcPts val="900"/>
              </a:lnSpc>
            </a:pP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시장님은 네덜란드 총리에게 디지털 시민 </a:t>
            </a:r>
            <a:r>
              <a:rPr lang="ko-KR" altLang="en-US" sz="700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시장실을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통해 전반적인 재정 지출 흐름 및  세부 흐름 현황을 보여주었고 실시간으로 변동되는 재정현황을 시계를 모티브로 제작된 시각화 </a:t>
            </a:r>
            <a:r>
              <a:rPr lang="ko-KR" altLang="en-US" sz="700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컨탠츠를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설명하였다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또한 취임 이후 서울시의 채무 감소현황에 대해 소개하고 채무감소와 관련한 시정활동에 대해 브리핑하였다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44" name="모서리가 둥근 직사각형 443"/>
          <p:cNvSpPr/>
          <p:nvPr/>
        </p:nvSpPr>
        <p:spPr>
          <a:xfrm>
            <a:off x="2017333" y="9263094"/>
            <a:ext cx="1440965" cy="16335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화면제어</a:t>
            </a:r>
            <a:r>
              <a:rPr lang="en-US" altLang="ko-KR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지도이동확대</a:t>
            </a:r>
            <a:endParaRPr lang="ko-KR" altLang="en-US" sz="7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5" name="모서리가 둥근 직사각형 444"/>
          <p:cNvSpPr/>
          <p:nvPr/>
        </p:nvSpPr>
        <p:spPr>
          <a:xfrm>
            <a:off x="2017333" y="9475397"/>
            <a:ext cx="1440965" cy="16335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지도이동확대</a:t>
            </a:r>
            <a:r>
              <a:rPr lang="en-US" altLang="ko-KR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음성검색</a:t>
            </a:r>
            <a:endParaRPr lang="ko-KR" altLang="en-US" sz="7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6" name="모서리가 둥근 직사각형 445"/>
          <p:cNvSpPr/>
          <p:nvPr/>
        </p:nvSpPr>
        <p:spPr>
          <a:xfrm>
            <a:off x="2017332" y="9671997"/>
            <a:ext cx="1440965" cy="16865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영상전화</a:t>
            </a:r>
            <a:r>
              <a:rPr lang="en-US" altLang="ko-KR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음성통화</a:t>
            </a:r>
            <a:r>
              <a:rPr lang="en-US" altLang="ko-KR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메시지</a:t>
            </a:r>
            <a:endParaRPr lang="ko-KR" altLang="en-US" sz="7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8" name="모서리가 둥근 직사각형 447"/>
          <p:cNvSpPr/>
          <p:nvPr/>
        </p:nvSpPr>
        <p:spPr>
          <a:xfrm>
            <a:off x="1327997" y="9475397"/>
            <a:ext cx="621558" cy="16335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음성</a:t>
            </a:r>
            <a:endParaRPr lang="ko-KR" altLang="en-US" sz="7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9" name="모서리가 둥근 직사각형 448"/>
          <p:cNvSpPr/>
          <p:nvPr/>
        </p:nvSpPr>
        <p:spPr>
          <a:xfrm>
            <a:off x="1327997" y="9263094"/>
            <a:ext cx="621558" cy="16335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Kinect</a:t>
            </a:r>
            <a:endParaRPr lang="ko-KR" altLang="en-US" sz="7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0" name="모서리가 둥근 직사각형 449"/>
          <p:cNvSpPr/>
          <p:nvPr/>
        </p:nvSpPr>
        <p:spPr>
          <a:xfrm>
            <a:off x="1327996" y="9677295"/>
            <a:ext cx="621558" cy="16335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메시징</a:t>
            </a:r>
            <a:endParaRPr lang="ko-KR" altLang="en-US" sz="7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2" name="모서리가 둥근 직사각형 451"/>
          <p:cNvSpPr/>
          <p:nvPr/>
        </p:nvSpPr>
        <p:spPr>
          <a:xfrm>
            <a:off x="914183" y="11221953"/>
            <a:ext cx="305141" cy="601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/>
              <a:t>주요</a:t>
            </a:r>
            <a:endParaRPr lang="en-US" altLang="ko-KR" sz="700" dirty="0" smtClean="0"/>
          </a:p>
          <a:p>
            <a:pPr algn="ctr"/>
            <a:r>
              <a:rPr lang="ko-KR" altLang="en-US" sz="700" dirty="0" smtClean="0"/>
              <a:t>사업</a:t>
            </a:r>
            <a:endParaRPr lang="ko-KR" altLang="en-US" sz="700" dirty="0"/>
          </a:p>
        </p:txBody>
      </p:sp>
      <p:sp>
        <p:nvSpPr>
          <p:cNvPr id="453" name="모서리가 둥근 직사각형 452"/>
          <p:cNvSpPr/>
          <p:nvPr/>
        </p:nvSpPr>
        <p:spPr>
          <a:xfrm>
            <a:off x="2012062" y="11221951"/>
            <a:ext cx="1440965" cy="16335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화면제어</a:t>
            </a:r>
            <a:endParaRPr lang="ko-KR" altLang="en-US" sz="7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4" name="모서리가 둥근 직사각형 453"/>
          <p:cNvSpPr/>
          <p:nvPr/>
        </p:nvSpPr>
        <p:spPr>
          <a:xfrm>
            <a:off x="2012062" y="11434255"/>
            <a:ext cx="1440965" cy="16335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음성검색</a:t>
            </a:r>
            <a:endParaRPr lang="ko-KR" altLang="en-US" sz="7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5" name="모서리가 둥근 직사각형 454"/>
          <p:cNvSpPr/>
          <p:nvPr/>
        </p:nvSpPr>
        <p:spPr>
          <a:xfrm>
            <a:off x="2012062" y="11654298"/>
            <a:ext cx="1440965" cy="16865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영상전화</a:t>
            </a:r>
            <a:r>
              <a:rPr lang="en-US" altLang="ko-KR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음성통화</a:t>
            </a:r>
            <a:r>
              <a:rPr lang="en-US" altLang="ko-KR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메시지</a:t>
            </a:r>
            <a:endParaRPr lang="ko-KR" altLang="en-US" sz="7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6" name="모서리가 둥근 직사각형 455"/>
          <p:cNvSpPr/>
          <p:nvPr/>
        </p:nvSpPr>
        <p:spPr>
          <a:xfrm>
            <a:off x="1322726" y="11434256"/>
            <a:ext cx="621558" cy="16335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음성</a:t>
            </a:r>
            <a:endParaRPr lang="ko-KR" altLang="en-US" sz="7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7" name="모서리가 둥근 직사각형 456"/>
          <p:cNvSpPr/>
          <p:nvPr/>
        </p:nvSpPr>
        <p:spPr>
          <a:xfrm>
            <a:off x="1322726" y="11221951"/>
            <a:ext cx="621558" cy="16335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Kinect</a:t>
            </a:r>
            <a:endParaRPr lang="ko-KR" altLang="en-US" sz="7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8" name="모서리가 둥근 직사각형 457"/>
          <p:cNvSpPr/>
          <p:nvPr/>
        </p:nvSpPr>
        <p:spPr>
          <a:xfrm>
            <a:off x="1322726" y="11659596"/>
            <a:ext cx="621558" cy="16335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메시징</a:t>
            </a:r>
            <a:endParaRPr lang="ko-KR" altLang="en-US" sz="7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1" name="모서리가 둥근 직사각형 460"/>
          <p:cNvSpPr/>
          <p:nvPr/>
        </p:nvSpPr>
        <p:spPr>
          <a:xfrm>
            <a:off x="3562313" y="11201956"/>
            <a:ext cx="5776857" cy="620996"/>
          </a:xfrm>
          <a:prstGeom prst="roundRect">
            <a:avLst>
              <a:gd name="adj" fmla="val 1089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>
              <a:lnSpc>
                <a:spcPts val="900"/>
              </a:lnSpc>
            </a:pP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시장님은 국빈으로 방문한 총리와 친환경 정책 및 지속 가능한 발전을 위한 도시정책에 대해 논의를 하던 중 디지털 시민 </a:t>
            </a:r>
            <a:r>
              <a:rPr lang="ko-KR" altLang="en-US" sz="700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시장실을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이용하여 서울역 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7017 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투자사업의 간략한 개요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계획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실적 등을 소개하였다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사업진행 상황은 사진과 함께 설명하였고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 smtClean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서울시가 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추구하는 친환경 정책 및 서울시민이 받게 될 혜택을 간략히 설명하였다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이를 통해 짧은 시간에도 불구하고 총리는 현 사업에 대해 명확히 이해할 수 있었다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sp>
        <p:nvSpPr>
          <p:cNvPr id="462" name="모서리가 둥근 직사각형 461"/>
          <p:cNvSpPr/>
          <p:nvPr/>
        </p:nvSpPr>
        <p:spPr>
          <a:xfrm>
            <a:off x="914183" y="11879963"/>
            <a:ext cx="305141" cy="601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/>
              <a:t>시정</a:t>
            </a:r>
            <a:endParaRPr lang="en-US" altLang="ko-KR" sz="700" dirty="0" smtClean="0"/>
          </a:p>
          <a:p>
            <a:pPr algn="ctr"/>
            <a:r>
              <a:rPr lang="ko-KR" altLang="en-US" sz="700" dirty="0" smtClean="0"/>
              <a:t>현황</a:t>
            </a:r>
            <a:endParaRPr lang="ko-KR" altLang="en-US" sz="700" dirty="0"/>
          </a:p>
        </p:txBody>
      </p:sp>
      <p:sp>
        <p:nvSpPr>
          <p:cNvPr id="463" name="모서리가 둥근 직사각형 462"/>
          <p:cNvSpPr/>
          <p:nvPr/>
        </p:nvSpPr>
        <p:spPr>
          <a:xfrm>
            <a:off x="2012062" y="11879962"/>
            <a:ext cx="1440965" cy="16335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화면제어</a:t>
            </a:r>
            <a:endParaRPr lang="ko-KR" altLang="en-US" sz="7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4" name="모서리가 둥근 직사각형 463"/>
          <p:cNvSpPr/>
          <p:nvPr/>
        </p:nvSpPr>
        <p:spPr>
          <a:xfrm>
            <a:off x="2012062" y="12092265"/>
            <a:ext cx="1440965" cy="16335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음성검색</a:t>
            </a:r>
            <a:endParaRPr lang="ko-KR" altLang="en-US" sz="7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5" name="모서리가 둥근 직사각형 464"/>
          <p:cNvSpPr/>
          <p:nvPr/>
        </p:nvSpPr>
        <p:spPr>
          <a:xfrm>
            <a:off x="2012062" y="12312308"/>
            <a:ext cx="1440965" cy="16865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영상전화</a:t>
            </a:r>
            <a:r>
              <a:rPr lang="en-US" altLang="ko-KR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음성통화</a:t>
            </a:r>
            <a:r>
              <a:rPr lang="en-US" altLang="ko-KR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메시지</a:t>
            </a:r>
            <a:endParaRPr lang="ko-KR" altLang="en-US" sz="7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6" name="모서리가 둥근 직사각형 465"/>
          <p:cNvSpPr/>
          <p:nvPr/>
        </p:nvSpPr>
        <p:spPr>
          <a:xfrm>
            <a:off x="1322726" y="12092266"/>
            <a:ext cx="621558" cy="16335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음성</a:t>
            </a:r>
            <a:endParaRPr lang="ko-KR" altLang="en-US" sz="7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7" name="모서리가 둥근 직사각형 466"/>
          <p:cNvSpPr/>
          <p:nvPr/>
        </p:nvSpPr>
        <p:spPr>
          <a:xfrm>
            <a:off x="1322726" y="11879962"/>
            <a:ext cx="621558" cy="16335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Kinect</a:t>
            </a:r>
            <a:endParaRPr lang="ko-KR" altLang="en-US" sz="7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8" name="모서리가 둥근 직사각형 467"/>
          <p:cNvSpPr/>
          <p:nvPr/>
        </p:nvSpPr>
        <p:spPr>
          <a:xfrm>
            <a:off x="1322726" y="12317607"/>
            <a:ext cx="621558" cy="16335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메시징</a:t>
            </a:r>
            <a:endParaRPr lang="ko-KR" altLang="en-US" sz="7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1" name="모서리가 둥근 직사각형 470"/>
          <p:cNvSpPr/>
          <p:nvPr/>
        </p:nvSpPr>
        <p:spPr>
          <a:xfrm>
            <a:off x="3562313" y="11859966"/>
            <a:ext cx="5786605" cy="620996"/>
          </a:xfrm>
          <a:prstGeom prst="roundRect">
            <a:avLst>
              <a:gd name="adj" fmla="val 1089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>
              <a:lnSpc>
                <a:spcPts val="900"/>
              </a:lnSpc>
            </a:pP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시장님은 </a:t>
            </a:r>
            <a:r>
              <a:rPr lang="ko-KR" altLang="en-US" sz="700" dirty="0" smtClean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손님들에게 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디지털 시민 </a:t>
            </a:r>
            <a:r>
              <a:rPr lang="ko-KR" altLang="en-US" sz="700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시장실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시스템을 소개하면서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 smtClean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시정현황 메뉴를 </a:t>
            </a:r>
            <a:r>
              <a:rPr lang="ko-KR" altLang="en-US" sz="700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키넥트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센서를 이용하여 </a:t>
            </a:r>
            <a:r>
              <a:rPr lang="ko-KR" altLang="en-US" sz="700" dirty="0" smtClean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진입하였다</a:t>
            </a:r>
            <a:r>
              <a:rPr lang="en-US" altLang="ko-KR" sz="700" dirty="0" smtClean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700" dirty="0" smtClean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분야별 시정지표들은 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그래프 형태로 </a:t>
            </a:r>
            <a:r>
              <a:rPr lang="ko-KR" altLang="en-US" sz="700" dirty="0" smtClean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나타났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</a:t>
            </a:r>
            <a:r>
              <a:rPr lang="en-US" altLang="ko-KR" sz="700" dirty="0" smtClean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외빈들은 서울시의 체계적인 여성안전 서비스와 잘 구축된 시스템을 통해 서울시에 대한 좋은 인상을 가질 수 있었다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시장님은 안전과 관련한 시정활동을 보여주고자 음성인식버튼을 터치하고 “ 안전”이라고 말하자 검색화면에 “안전”이라는 텍스트가 입력되고 안전과 관련한 시정지표 목록이 펼쳐졌다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“</a:t>
            </a:r>
            <a:r>
              <a:rPr lang="ko-KR" altLang="en-US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안전”과 관련한 시정지표들을 보면서 앞으로의 시정활동에 대해서 설명하였다</a:t>
            </a:r>
            <a:r>
              <a:rPr lang="en-US" altLang="ko-KR" sz="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1318254" y="8657377"/>
            <a:ext cx="621558" cy="16335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Kinect</a:t>
            </a:r>
            <a:endParaRPr lang="ko-KR" altLang="en-US" sz="7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9" name="모서리가 둥근 직사각형 188"/>
          <p:cNvSpPr/>
          <p:nvPr/>
        </p:nvSpPr>
        <p:spPr>
          <a:xfrm>
            <a:off x="1999751" y="7500623"/>
            <a:ext cx="1440965" cy="16335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화면제어</a:t>
            </a:r>
            <a:r>
              <a:rPr lang="en-US" altLang="ko-KR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지도이동확대</a:t>
            </a:r>
            <a:endParaRPr lang="ko-KR" altLang="en-US" sz="7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0" name="모서리가 둥근 직사각형 189"/>
          <p:cNvSpPr/>
          <p:nvPr/>
        </p:nvSpPr>
        <p:spPr>
          <a:xfrm>
            <a:off x="1999751" y="7712925"/>
            <a:ext cx="1440965" cy="16335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지도이동확대</a:t>
            </a:r>
            <a:r>
              <a:rPr lang="en-US" altLang="ko-KR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음성검색</a:t>
            </a:r>
            <a:endParaRPr lang="ko-KR" altLang="en-US" sz="7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1" name="모서리가 둥근 직사각형 190"/>
          <p:cNvSpPr/>
          <p:nvPr/>
        </p:nvSpPr>
        <p:spPr>
          <a:xfrm>
            <a:off x="1999750" y="7909526"/>
            <a:ext cx="1440965" cy="16865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영상전화</a:t>
            </a:r>
            <a:r>
              <a:rPr lang="en-US" altLang="ko-KR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음성통화</a:t>
            </a:r>
            <a:r>
              <a:rPr lang="en-US" altLang="ko-KR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메시지</a:t>
            </a:r>
            <a:endParaRPr lang="ko-KR" altLang="en-US" sz="7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2" name="모서리가 둥근 직사각형 191"/>
          <p:cNvSpPr/>
          <p:nvPr/>
        </p:nvSpPr>
        <p:spPr>
          <a:xfrm>
            <a:off x="1310415" y="7712927"/>
            <a:ext cx="621558" cy="16335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음성</a:t>
            </a:r>
            <a:endParaRPr lang="ko-KR" altLang="en-US" sz="7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3" name="모서리가 둥근 직사각형 192"/>
          <p:cNvSpPr/>
          <p:nvPr/>
        </p:nvSpPr>
        <p:spPr>
          <a:xfrm>
            <a:off x="1310414" y="7914823"/>
            <a:ext cx="621558" cy="16335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메시징</a:t>
            </a:r>
            <a:endParaRPr lang="ko-KR" altLang="en-US" sz="7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4" name="모서리가 둥근 직사각형 193"/>
          <p:cNvSpPr/>
          <p:nvPr/>
        </p:nvSpPr>
        <p:spPr>
          <a:xfrm>
            <a:off x="1305942" y="7498602"/>
            <a:ext cx="621558" cy="16335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Kinect</a:t>
            </a:r>
            <a:endParaRPr lang="ko-KR" altLang="en-US" sz="7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20480" y="8293128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세부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구성 컨텐츠 및 시나리오</a:t>
            </a:r>
            <a:endParaRPr lang="ko-KR" altLang="en-US" sz="1200" dirty="0"/>
          </a:p>
        </p:txBody>
      </p:sp>
      <p:grpSp>
        <p:nvGrpSpPr>
          <p:cNvPr id="135" name="그룹 134"/>
          <p:cNvGrpSpPr/>
          <p:nvPr/>
        </p:nvGrpSpPr>
        <p:grpSpPr>
          <a:xfrm>
            <a:off x="1310415" y="2031139"/>
            <a:ext cx="2130301" cy="739391"/>
            <a:chOff x="1322726" y="1144217"/>
            <a:chExt cx="2130301" cy="739391"/>
          </a:xfrm>
        </p:grpSpPr>
        <p:sp>
          <p:nvSpPr>
            <p:cNvPr id="136" name="모서리가 둥근 직사각형 135"/>
            <p:cNvSpPr/>
            <p:nvPr/>
          </p:nvSpPr>
          <p:spPr>
            <a:xfrm>
              <a:off x="2012062" y="1144217"/>
              <a:ext cx="1440965" cy="15462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화면제어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지도이동확대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7" name="모서리가 둥근 직사각형 136"/>
            <p:cNvSpPr/>
            <p:nvPr/>
          </p:nvSpPr>
          <p:spPr>
            <a:xfrm>
              <a:off x="2012062" y="1537868"/>
              <a:ext cx="1440965" cy="15462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지도이동확대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음성검색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8" name="모서리가 둥근 직사각형 137"/>
            <p:cNvSpPr/>
            <p:nvPr/>
          </p:nvSpPr>
          <p:spPr>
            <a:xfrm>
              <a:off x="2012062" y="1723965"/>
              <a:ext cx="1440965" cy="15964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영상전화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음성통화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메시지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9" name="모서리가 둥근 직사각형 138"/>
            <p:cNvSpPr/>
            <p:nvPr/>
          </p:nvSpPr>
          <p:spPr>
            <a:xfrm>
              <a:off x="2012062" y="1334368"/>
              <a:ext cx="1440965" cy="15964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이동중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책상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0" name="모서리가 둥근 직사각형 139"/>
            <p:cNvSpPr/>
            <p:nvPr/>
          </p:nvSpPr>
          <p:spPr>
            <a:xfrm>
              <a:off x="1322726" y="1537869"/>
              <a:ext cx="621558" cy="15462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음성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1" name="모서리가 둥근 직사각형 140"/>
            <p:cNvSpPr/>
            <p:nvPr/>
          </p:nvSpPr>
          <p:spPr>
            <a:xfrm>
              <a:off x="1322726" y="1144217"/>
              <a:ext cx="621558" cy="15462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터치패널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2" name="모서리가 둥근 직사각형 141"/>
            <p:cNvSpPr/>
            <p:nvPr/>
          </p:nvSpPr>
          <p:spPr>
            <a:xfrm>
              <a:off x="1322726" y="1728980"/>
              <a:ext cx="621558" cy="15462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메시징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3" name="모서리가 둥근 직사각형 142"/>
            <p:cNvSpPr/>
            <p:nvPr/>
          </p:nvSpPr>
          <p:spPr>
            <a:xfrm>
              <a:off x="1322726" y="1339383"/>
              <a:ext cx="621558" cy="15462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태블</a:t>
              </a:r>
              <a:r>
                <a:rPr lang="ko-KR" altLang="en-US" sz="700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릿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1310415" y="2977479"/>
            <a:ext cx="2130301" cy="739391"/>
            <a:chOff x="1322726" y="1144217"/>
            <a:chExt cx="2130301" cy="739391"/>
          </a:xfrm>
        </p:grpSpPr>
        <p:sp>
          <p:nvSpPr>
            <p:cNvPr id="145" name="모서리가 둥근 직사각형 144"/>
            <p:cNvSpPr/>
            <p:nvPr/>
          </p:nvSpPr>
          <p:spPr>
            <a:xfrm>
              <a:off x="2012062" y="1144217"/>
              <a:ext cx="1440965" cy="15462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화면제어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지도이동확대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6" name="모서리가 둥근 직사각형 145"/>
            <p:cNvSpPr/>
            <p:nvPr/>
          </p:nvSpPr>
          <p:spPr>
            <a:xfrm>
              <a:off x="2012062" y="1537868"/>
              <a:ext cx="1440965" cy="15462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지도이동확대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음성검색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7" name="모서리가 둥근 직사각형 146"/>
            <p:cNvSpPr/>
            <p:nvPr/>
          </p:nvSpPr>
          <p:spPr>
            <a:xfrm>
              <a:off x="2012062" y="1723965"/>
              <a:ext cx="1440965" cy="15964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영상전화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음성통화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메시지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8" name="모서리가 둥근 직사각형 147"/>
            <p:cNvSpPr/>
            <p:nvPr/>
          </p:nvSpPr>
          <p:spPr>
            <a:xfrm>
              <a:off x="2012062" y="1334368"/>
              <a:ext cx="1440965" cy="15964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이동중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책상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9" name="모서리가 둥근 직사각형 148"/>
            <p:cNvSpPr/>
            <p:nvPr/>
          </p:nvSpPr>
          <p:spPr>
            <a:xfrm>
              <a:off x="1322726" y="1537869"/>
              <a:ext cx="621558" cy="15462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음성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0" name="모서리가 둥근 직사각형 149"/>
            <p:cNvSpPr/>
            <p:nvPr/>
          </p:nvSpPr>
          <p:spPr>
            <a:xfrm>
              <a:off x="1322726" y="1144217"/>
              <a:ext cx="621558" cy="15462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터치패널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1" name="모서리가 둥근 직사각형 150"/>
            <p:cNvSpPr/>
            <p:nvPr/>
          </p:nvSpPr>
          <p:spPr>
            <a:xfrm>
              <a:off x="1322726" y="1728980"/>
              <a:ext cx="621558" cy="15462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메시징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2" name="모서리가 둥근 직사각형 151"/>
            <p:cNvSpPr/>
            <p:nvPr/>
          </p:nvSpPr>
          <p:spPr>
            <a:xfrm>
              <a:off x="1322726" y="1339383"/>
              <a:ext cx="621558" cy="15462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태블</a:t>
              </a:r>
              <a:r>
                <a:rPr lang="ko-KR" altLang="en-US" sz="700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릿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53" name="그룹 152"/>
          <p:cNvGrpSpPr/>
          <p:nvPr/>
        </p:nvGrpSpPr>
        <p:grpSpPr>
          <a:xfrm>
            <a:off x="1310415" y="3896975"/>
            <a:ext cx="2130301" cy="739391"/>
            <a:chOff x="1322726" y="1144217"/>
            <a:chExt cx="2130301" cy="739391"/>
          </a:xfrm>
        </p:grpSpPr>
        <p:sp>
          <p:nvSpPr>
            <p:cNvPr id="154" name="모서리가 둥근 직사각형 153"/>
            <p:cNvSpPr/>
            <p:nvPr/>
          </p:nvSpPr>
          <p:spPr>
            <a:xfrm>
              <a:off x="2012062" y="1144217"/>
              <a:ext cx="1440965" cy="15462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화면제어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지도이동확대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5" name="모서리가 둥근 직사각형 154"/>
            <p:cNvSpPr/>
            <p:nvPr/>
          </p:nvSpPr>
          <p:spPr>
            <a:xfrm>
              <a:off x="2012062" y="1537868"/>
              <a:ext cx="1440965" cy="15462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지도이동확대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음성검색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6" name="모서리가 둥근 직사각형 155"/>
            <p:cNvSpPr/>
            <p:nvPr/>
          </p:nvSpPr>
          <p:spPr>
            <a:xfrm>
              <a:off x="2012062" y="1723965"/>
              <a:ext cx="1440965" cy="15964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영상전화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음성통화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메시지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7" name="모서리가 둥근 직사각형 156"/>
            <p:cNvSpPr/>
            <p:nvPr/>
          </p:nvSpPr>
          <p:spPr>
            <a:xfrm>
              <a:off x="2012062" y="1334368"/>
              <a:ext cx="1440965" cy="15964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이동중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책상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8" name="모서리가 둥근 직사각형 157"/>
            <p:cNvSpPr/>
            <p:nvPr/>
          </p:nvSpPr>
          <p:spPr>
            <a:xfrm>
              <a:off x="1322726" y="1537869"/>
              <a:ext cx="621558" cy="15462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음성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9" name="모서리가 둥근 직사각형 158"/>
            <p:cNvSpPr/>
            <p:nvPr/>
          </p:nvSpPr>
          <p:spPr>
            <a:xfrm>
              <a:off x="1322726" y="1144217"/>
              <a:ext cx="621558" cy="15462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터치패널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0" name="모서리가 둥근 직사각형 159"/>
            <p:cNvSpPr/>
            <p:nvPr/>
          </p:nvSpPr>
          <p:spPr>
            <a:xfrm>
              <a:off x="1322726" y="1728980"/>
              <a:ext cx="621558" cy="15462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메시징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1" name="모서리가 둥근 직사각형 160"/>
            <p:cNvSpPr/>
            <p:nvPr/>
          </p:nvSpPr>
          <p:spPr>
            <a:xfrm>
              <a:off x="1322726" y="1339383"/>
              <a:ext cx="621558" cy="15462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태블</a:t>
              </a:r>
              <a:r>
                <a:rPr lang="ko-KR" altLang="en-US" sz="700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릿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62" name="그룹 161"/>
          <p:cNvGrpSpPr/>
          <p:nvPr/>
        </p:nvGrpSpPr>
        <p:grpSpPr>
          <a:xfrm>
            <a:off x="1310415" y="4882941"/>
            <a:ext cx="2130301" cy="739391"/>
            <a:chOff x="1322726" y="1144217"/>
            <a:chExt cx="2130301" cy="739391"/>
          </a:xfrm>
        </p:grpSpPr>
        <p:sp>
          <p:nvSpPr>
            <p:cNvPr id="163" name="모서리가 둥근 직사각형 162"/>
            <p:cNvSpPr/>
            <p:nvPr/>
          </p:nvSpPr>
          <p:spPr>
            <a:xfrm>
              <a:off x="2012062" y="1144217"/>
              <a:ext cx="1440965" cy="15462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화면제어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지도이동확대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4" name="모서리가 둥근 직사각형 163"/>
            <p:cNvSpPr/>
            <p:nvPr/>
          </p:nvSpPr>
          <p:spPr>
            <a:xfrm>
              <a:off x="2012062" y="1537868"/>
              <a:ext cx="1440965" cy="15462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지도이동확대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음성검색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5" name="모서리가 둥근 직사각형 164"/>
            <p:cNvSpPr/>
            <p:nvPr/>
          </p:nvSpPr>
          <p:spPr>
            <a:xfrm>
              <a:off x="2012062" y="1723965"/>
              <a:ext cx="1440965" cy="15964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영상전화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음성통화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메시지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6" name="모서리가 둥근 직사각형 165"/>
            <p:cNvSpPr/>
            <p:nvPr/>
          </p:nvSpPr>
          <p:spPr>
            <a:xfrm>
              <a:off x="2012062" y="1334368"/>
              <a:ext cx="1440965" cy="15964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이동중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책상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7" name="모서리가 둥근 직사각형 166"/>
            <p:cNvSpPr/>
            <p:nvPr/>
          </p:nvSpPr>
          <p:spPr>
            <a:xfrm>
              <a:off x="1322726" y="1537869"/>
              <a:ext cx="621558" cy="15462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음성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8" name="모서리가 둥근 직사각형 167"/>
            <p:cNvSpPr/>
            <p:nvPr/>
          </p:nvSpPr>
          <p:spPr>
            <a:xfrm>
              <a:off x="1322726" y="1144217"/>
              <a:ext cx="621558" cy="15462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터치패널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9" name="모서리가 둥근 직사각형 168"/>
            <p:cNvSpPr/>
            <p:nvPr/>
          </p:nvSpPr>
          <p:spPr>
            <a:xfrm>
              <a:off x="1322726" y="1728980"/>
              <a:ext cx="621558" cy="15462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메시징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0" name="모서리가 둥근 직사각형 169"/>
            <p:cNvSpPr/>
            <p:nvPr/>
          </p:nvSpPr>
          <p:spPr>
            <a:xfrm>
              <a:off x="1322726" y="1339383"/>
              <a:ext cx="621558" cy="15462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태블</a:t>
              </a:r>
              <a:r>
                <a:rPr lang="ko-KR" altLang="en-US" sz="700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릿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71" name="그룹 170"/>
          <p:cNvGrpSpPr/>
          <p:nvPr/>
        </p:nvGrpSpPr>
        <p:grpSpPr>
          <a:xfrm>
            <a:off x="1310415" y="5675703"/>
            <a:ext cx="2130301" cy="739391"/>
            <a:chOff x="1322726" y="1144217"/>
            <a:chExt cx="2130301" cy="739391"/>
          </a:xfrm>
        </p:grpSpPr>
        <p:sp>
          <p:nvSpPr>
            <p:cNvPr id="172" name="모서리가 둥근 직사각형 171"/>
            <p:cNvSpPr/>
            <p:nvPr/>
          </p:nvSpPr>
          <p:spPr>
            <a:xfrm>
              <a:off x="2012062" y="1144217"/>
              <a:ext cx="1440965" cy="15462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화면제어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지도이동확대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3" name="모서리가 둥근 직사각형 172"/>
            <p:cNvSpPr/>
            <p:nvPr/>
          </p:nvSpPr>
          <p:spPr>
            <a:xfrm>
              <a:off x="2012062" y="1537868"/>
              <a:ext cx="1440965" cy="15462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지도이동확대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음성검색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4" name="모서리가 둥근 직사각형 173"/>
            <p:cNvSpPr/>
            <p:nvPr/>
          </p:nvSpPr>
          <p:spPr>
            <a:xfrm>
              <a:off x="2012062" y="1723965"/>
              <a:ext cx="1440965" cy="15964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영상전화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음성통화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메시지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5" name="모서리가 둥근 직사각형 174"/>
            <p:cNvSpPr/>
            <p:nvPr/>
          </p:nvSpPr>
          <p:spPr>
            <a:xfrm>
              <a:off x="2012062" y="1334368"/>
              <a:ext cx="1440965" cy="15964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이동중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책상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6" name="모서리가 둥근 직사각형 175"/>
            <p:cNvSpPr/>
            <p:nvPr/>
          </p:nvSpPr>
          <p:spPr>
            <a:xfrm>
              <a:off x="1322726" y="1537869"/>
              <a:ext cx="621558" cy="15462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음성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7" name="모서리가 둥근 직사각형 176"/>
            <p:cNvSpPr/>
            <p:nvPr/>
          </p:nvSpPr>
          <p:spPr>
            <a:xfrm>
              <a:off x="1322726" y="1144217"/>
              <a:ext cx="621558" cy="15462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터치패널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8" name="모서리가 둥근 직사각형 177"/>
            <p:cNvSpPr/>
            <p:nvPr/>
          </p:nvSpPr>
          <p:spPr>
            <a:xfrm>
              <a:off x="1322726" y="1728980"/>
              <a:ext cx="621558" cy="15462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메시징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9" name="모서리가 둥근 직사각형 178"/>
            <p:cNvSpPr/>
            <p:nvPr/>
          </p:nvSpPr>
          <p:spPr>
            <a:xfrm>
              <a:off x="1322726" y="1339383"/>
              <a:ext cx="621558" cy="15462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태블</a:t>
              </a:r>
              <a:r>
                <a:rPr lang="ko-KR" altLang="en-US" sz="700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릿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80" name="그룹 179"/>
          <p:cNvGrpSpPr/>
          <p:nvPr/>
        </p:nvGrpSpPr>
        <p:grpSpPr>
          <a:xfrm>
            <a:off x="1298338" y="6468460"/>
            <a:ext cx="2130301" cy="739391"/>
            <a:chOff x="1322726" y="1144217"/>
            <a:chExt cx="2130301" cy="739391"/>
          </a:xfrm>
        </p:grpSpPr>
        <p:sp>
          <p:nvSpPr>
            <p:cNvPr id="181" name="모서리가 둥근 직사각형 180"/>
            <p:cNvSpPr/>
            <p:nvPr/>
          </p:nvSpPr>
          <p:spPr>
            <a:xfrm>
              <a:off x="2012062" y="1144217"/>
              <a:ext cx="1440965" cy="15462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화면제어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지도이동확대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2" name="모서리가 둥근 직사각형 181"/>
            <p:cNvSpPr/>
            <p:nvPr/>
          </p:nvSpPr>
          <p:spPr>
            <a:xfrm>
              <a:off x="2012062" y="1537868"/>
              <a:ext cx="1440965" cy="15462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지도이동확대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음성검색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3" name="모서리가 둥근 직사각형 182"/>
            <p:cNvSpPr/>
            <p:nvPr/>
          </p:nvSpPr>
          <p:spPr>
            <a:xfrm>
              <a:off x="2012062" y="1723965"/>
              <a:ext cx="1440965" cy="15964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영상전화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음성통화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메시지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4" name="모서리가 둥근 직사각형 183"/>
            <p:cNvSpPr/>
            <p:nvPr/>
          </p:nvSpPr>
          <p:spPr>
            <a:xfrm>
              <a:off x="2012062" y="1334368"/>
              <a:ext cx="1440965" cy="15964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이동중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책상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5" name="모서리가 둥근 직사각형 184"/>
            <p:cNvSpPr/>
            <p:nvPr/>
          </p:nvSpPr>
          <p:spPr>
            <a:xfrm>
              <a:off x="1322726" y="1537869"/>
              <a:ext cx="621558" cy="15462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음성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6" name="모서리가 둥근 직사각형 185"/>
            <p:cNvSpPr/>
            <p:nvPr/>
          </p:nvSpPr>
          <p:spPr>
            <a:xfrm>
              <a:off x="1322726" y="1144217"/>
              <a:ext cx="621558" cy="15462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터치패널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7" name="모서리가 둥근 직사각형 186"/>
            <p:cNvSpPr/>
            <p:nvPr/>
          </p:nvSpPr>
          <p:spPr>
            <a:xfrm>
              <a:off x="1322726" y="1728980"/>
              <a:ext cx="621558" cy="15462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메시징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8" name="모서리가 둥근 직사각형 187"/>
            <p:cNvSpPr/>
            <p:nvPr/>
          </p:nvSpPr>
          <p:spPr>
            <a:xfrm>
              <a:off x="1322726" y="1339383"/>
              <a:ext cx="621558" cy="15462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태블</a:t>
              </a:r>
              <a:r>
                <a:rPr lang="ko-KR" altLang="en-US" sz="700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릿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906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2547</TotalTime>
  <Words>1226</Words>
  <Application>Microsoft Office PowerPoint</Application>
  <PresentationFormat>A3 용지(297x420mm)</PresentationFormat>
  <Paragraphs>149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KoPub돋움체 Medium</vt:lpstr>
      <vt:lpstr>나눔고딕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kimsy</dc:creator>
  <cp:lastModifiedBy>Junhee</cp:lastModifiedBy>
  <cp:revision>28</cp:revision>
  <cp:lastPrinted>2016-11-02T04:46:27Z</cp:lastPrinted>
  <dcterms:created xsi:type="dcterms:W3CDTF">2016-11-02T04:05:55Z</dcterms:created>
  <dcterms:modified xsi:type="dcterms:W3CDTF">2016-12-05T09:41:22Z</dcterms:modified>
</cp:coreProperties>
</file>