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9866313" cy="14295438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>
      <p:cViewPr>
        <p:scale>
          <a:sx n="100" d="100"/>
          <a:sy n="100" d="100"/>
        </p:scale>
        <p:origin x="2410" y="36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71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71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29D7-E57B-44A9-986C-2A404FCDAFEC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1071563"/>
            <a:ext cx="4021137" cy="5360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6789738"/>
            <a:ext cx="7893050" cy="6434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3577888"/>
            <a:ext cx="4275138" cy="71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000" y="13577888"/>
            <a:ext cx="4276725" cy="71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E8A1-5F03-4839-A1EB-386D1BCEE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E8A1-5F03-4839-A1EB-386D1BCEE4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7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3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7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4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210090" y="249716"/>
            <a:ext cx="9143231" cy="6903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검토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83220" y="1144216"/>
            <a:ext cx="9070101" cy="3528392"/>
            <a:chOff x="283220" y="1072208"/>
            <a:chExt cx="9070101" cy="5160490"/>
          </a:xfrm>
        </p:grpSpPr>
        <p:sp>
          <p:nvSpPr>
            <p:cNvPr id="218" name="모서리가 둥근 직사각형 217"/>
            <p:cNvSpPr/>
            <p:nvPr/>
          </p:nvSpPr>
          <p:spPr>
            <a:xfrm>
              <a:off x="3531806" y="1072209"/>
              <a:ext cx="5733289" cy="1086666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갑자기 발생한 서울역의 도로함몰 대책을 위한 회의를 소집하여 터치패널에서 음성인식 버튼을 누르고 “재난안전대응현황＂이라고 말하여 재난안전대응현황 화면으로 진입하였다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시스템에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가장 최근에 등록된 재난사고현장인 “서울역도로함몰사고” 현장이 지도상에 하이라이트 되고 사고지점을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하면 해당 지역에 사고 정보 팝업이 출력된다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더 자세한 대응현황을 보기 위해 상세보기를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상세화면으로 이동 한 시장님은 재난지점의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현장 근처의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CCTV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영상과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담당자가 송출하는 실시간 영상을 보며 수습 현황을 파악하였다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이후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연속적으로 일어나는 도로함몰 사태 전반에 대한 수습 진행 정도를 파악하고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담당자와 영상통화를 연결하여 질의를 하였고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)SNS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여론동향 등을 확인하였다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914183" y="1072209"/>
              <a:ext cx="305141" cy="1086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재난안전대응</a:t>
              </a:r>
              <a:endParaRPr lang="ko-KR" altLang="en-US" sz="700" dirty="0"/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2012062" y="1072209"/>
              <a:ext cx="1440965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1" name="모서리가 둥근 직사각형 220"/>
            <p:cNvSpPr/>
            <p:nvPr/>
          </p:nvSpPr>
          <p:spPr>
            <a:xfrm>
              <a:off x="2012062" y="1366126"/>
              <a:ext cx="1440965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2012061" y="1638304"/>
              <a:ext cx="1440965" cy="233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2012062" y="1925387"/>
              <a:ext cx="1440965" cy="233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4" name="모서리가 둥근 직사각형 223"/>
            <p:cNvSpPr/>
            <p:nvPr/>
          </p:nvSpPr>
          <p:spPr>
            <a:xfrm>
              <a:off x="914183" y="2439438"/>
              <a:ext cx="305141" cy="102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도로</a:t>
              </a:r>
              <a:endParaRPr lang="en-US" altLang="ko-KR" sz="700" dirty="0" smtClean="0"/>
            </a:p>
            <a:p>
              <a:pPr algn="ctr"/>
              <a:r>
                <a:rPr lang="ko-KR" altLang="en-US" sz="700" dirty="0" smtClean="0"/>
                <a:t>교</a:t>
              </a:r>
              <a:r>
                <a:rPr lang="ko-KR" altLang="en-US" sz="700" dirty="0"/>
                <a:t>통</a:t>
              </a: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3531807" y="2411756"/>
              <a:ext cx="5821514" cy="1047747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시청인근 공사가 길어지면서 서울 출퇴근 교통정체가 극심하다는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SNS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소식을 접하시고는 터치스크린을 켰다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ts val="900"/>
                </a:lnSpc>
              </a:pP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실시간도시현황의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교통정보 화면으로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진입하여 음성인식버튼을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누르고 “충정로”라고 말하자 화면 중앙의 지도가 충정로 인근지도로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포커싱되며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 우측에 충정로 주변 주요도로의 교통흐름에 대한 정보가 표시된다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서울시 도로교통 상황 지도 중 서대문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충정로 구간의 도로소통상황을 살펴보시기 위해 소통구간을 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하여 구간 속도 등을 파악하고 시청 주변 일대의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CCTV,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단속카메라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돌발상황을 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하여 공사로 인한 정체 구간 및 인근 도로의 소통현황을 파악하고 통행속도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교통량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CCTV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교통상황 등의 관련 정보를 확인하고 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담당자와 연결하여 공사 시간대를 조정할 것을 지시하였다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914183" y="3735978"/>
              <a:ext cx="305141" cy="1116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대기</a:t>
              </a:r>
              <a:endParaRPr lang="en-US" altLang="ko-KR" sz="700" dirty="0" smtClean="0"/>
            </a:p>
            <a:p>
              <a:pPr algn="ctr"/>
              <a:r>
                <a:rPr lang="ko-KR" altLang="en-US" sz="700" dirty="0" smtClean="0"/>
                <a:t>환</a:t>
              </a:r>
              <a:r>
                <a:rPr lang="ko-KR" altLang="en-US" sz="700" dirty="0"/>
                <a:t>경</a:t>
              </a:r>
            </a:p>
          </p:txBody>
        </p:sp>
        <p:sp>
          <p:nvSpPr>
            <p:cNvPr id="231" name="모서리가 둥근 직사각형 230"/>
            <p:cNvSpPr/>
            <p:nvPr/>
          </p:nvSpPr>
          <p:spPr>
            <a:xfrm>
              <a:off x="2012062" y="3735978"/>
              <a:ext cx="1440965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2012062" y="4029895"/>
              <a:ext cx="1440965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측정소</a:t>
              </a:r>
              <a:r>
                <a:rPr lang="en-US" altLang="ko-KR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자치구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2012062" y="4334528"/>
              <a:ext cx="1440965" cy="233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2012062" y="4618878"/>
              <a:ext cx="1440965" cy="233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3531807" y="3708295"/>
              <a:ext cx="5821514" cy="1171753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극심한 미세먼지에 대처하기 위해 회의를 소집하여 회의테이블에서 터치스크린을 켜고 대기환경화면으로 진입하였다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ts val="900"/>
                </a:lnSpc>
              </a:pP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실시간도시현황의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대기환경정보 화면으로 진입하여 </a:t>
              </a:r>
            </a:p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 시내 각 지역의 날씨와 미세먼지 농도 현황을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지역별로 확인하였다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대기환경의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라이브캠으로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서울시 대기환경 상황을 확인하고</a:t>
              </a:r>
            </a:p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 서울시 행사담당자와 학교담당자에게 시민참여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행사에와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야외활동 주의를 요하라고 지시하였고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</a:p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대기관리 부서 담당자에게 미세먼지  취약 인구에게 대피 권고가 필요하다는 메시지를 보내 미세먼지 주의보를 발령하도록 지시하였다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6" name="모서리가 둥근 직사각형 235"/>
            <p:cNvSpPr/>
            <p:nvPr/>
          </p:nvSpPr>
          <p:spPr>
            <a:xfrm>
              <a:off x="283220" y="1072208"/>
              <a:ext cx="480322" cy="5132807"/>
            </a:xfrm>
            <a:prstGeom prst="roundRect">
              <a:avLst>
                <a:gd name="adj" fmla="val 2979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실시간도시현황점검</a:t>
              </a:r>
              <a:endParaRPr lang="ko-KR" altLang="en-US" sz="1000" dirty="0"/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914183" y="5088628"/>
              <a:ext cx="305141" cy="1116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재정현황</a:t>
              </a:r>
              <a:endParaRPr lang="ko-KR" altLang="en-US" sz="700" dirty="0"/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2012062" y="5088628"/>
              <a:ext cx="1440965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2012062" y="5382545"/>
              <a:ext cx="1440965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0" name="모서리가 둥근 직사각형 239"/>
            <p:cNvSpPr/>
            <p:nvPr/>
          </p:nvSpPr>
          <p:spPr>
            <a:xfrm>
              <a:off x="2012062" y="5687178"/>
              <a:ext cx="1440965" cy="233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1322726" y="1366127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1322726" y="1072209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1322725" y="1645639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1322726" y="1932722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9" name="모서리가 둥근 직사각형 248"/>
            <p:cNvSpPr/>
            <p:nvPr/>
          </p:nvSpPr>
          <p:spPr>
            <a:xfrm>
              <a:off x="1322726" y="4029896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0" name="모서리가 둥근 직사각형 249"/>
            <p:cNvSpPr/>
            <p:nvPr/>
          </p:nvSpPr>
          <p:spPr>
            <a:xfrm>
              <a:off x="1322726" y="3735978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1" name="모서리가 둥근 직사각형 250"/>
            <p:cNvSpPr/>
            <p:nvPr/>
          </p:nvSpPr>
          <p:spPr>
            <a:xfrm>
              <a:off x="1322726" y="4341863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2" name="모서리가 둥근 직사각형 251"/>
            <p:cNvSpPr/>
            <p:nvPr/>
          </p:nvSpPr>
          <p:spPr>
            <a:xfrm>
              <a:off x="1322726" y="4626213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3" name="모서리가 둥근 직사각형 252"/>
            <p:cNvSpPr/>
            <p:nvPr/>
          </p:nvSpPr>
          <p:spPr>
            <a:xfrm>
              <a:off x="1322726" y="5382546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4" name="모서리가 둥근 직사각형 253"/>
            <p:cNvSpPr/>
            <p:nvPr/>
          </p:nvSpPr>
          <p:spPr>
            <a:xfrm>
              <a:off x="1322726" y="5088628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5" name="모서리가 둥근 직사각형 254"/>
            <p:cNvSpPr/>
            <p:nvPr/>
          </p:nvSpPr>
          <p:spPr>
            <a:xfrm>
              <a:off x="1322726" y="5694513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모서리가 둥근 직사각형 255"/>
            <p:cNvSpPr/>
            <p:nvPr/>
          </p:nvSpPr>
          <p:spPr>
            <a:xfrm>
              <a:off x="1322726" y="5978863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7" name="모서리가 둥근 직사각형 256"/>
            <p:cNvSpPr/>
            <p:nvPr/>
          </p:nvSpPr>
          <p:spPr>
            <a:xfrm>
              <a:off x="2012062" y="5971528"/>
              <a:ext cx="1440965" cy="233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8" name="모서리가 둥근 직사각형 257"/>
            <p:cNvSpPr/>
            <p:nvPr/>
          </p:nvSpPr>
          <p:spPr>
            <a:xfrm>
              <a:off x="3531807" y="5060945"/>
              <a:ext cx="5821514" cy="1171753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기획조정실 재정관리 담당관과 재정현황에 대한 회의 중 일별지출현황 및 자동차세의 세입 총액에 대해 파악하였다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터치스크린을 켜고 재정현황화면으로 진입하여 일별지출현황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관련한 궁금한 사항을 담당관에게 질의하고 채무현황 추이를 그래프를 확인하던 중 재정관리 담당관과의 회의가 필요하다고 생각되어 화상회의를 연결하였다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2012062" y="2372838"/>
              <a:ext cx="1440965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2012062" y="2666755"/>
              <a:ext cx="1440965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9" name="모서리가 둥근 직사각형 268"/>
            <p:cNvSpPr/>
            <p:nvPr/>
          </p:nvSpPr>
          <p:spPr>
            <a:xfrm>
              <a:off x="2012061" y="2938933"/>
              <a:ext cx="1440965" cy="233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0" name="모서리가 둥근 직사각형 269"/>
            <p:cNvSpPr/>
            <p:nvPr/>
          </p:nvSpPr>
          <p:spPr>
            <a:xfrm>
              <a:off x="2012062" y="3226016"/>
              <a:ext cx="1440965" cy="233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1322726" y="2666756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1322726" y="2372838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3" name="모서리가 둥근 직사각형 272"/>
            <p:cNvSpPr/>
            <p:nvPr/>
          </p:nvSpPr>
          <p:spPr>
            <a:xfrm>
              <a:off x="1322725" y="2946268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4" name="모서리가 둥근 직사각형 273"/>
            <p:cNvSpPr/>
            <p:nvPr/>
          </p:nvSpPr>
          <p:spPr>
            <a:xfrm>
              <a:off x="1322726" y="3233351"/>
              <a:ext cx="62155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3220" y="4953071"/>
            <a:ext cx="9070101" cy="1375721"/>
            <a:chOff x="283220" y="5464696"/>
            <a:chExt cx="9070101" cy="1589278"/>
          </a:xfrm>
        </p:grpSpPr>
        <p:sp>
          <p:nvSpPr>
            <p:cNvPr id="317" name="모서리가 둥근 직사각형 316"/>
            <p:cNvSpPr/>
            <p:nvPr/>
          </p:nvSpPr>
          <p:spPr>
            <a:xfrm>
              <a:off x="3531806" y="5464697"/>
              <a:ext cx="5733289" cy="723418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회의실에서 디지털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시민시장실을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터치스크린으로 보면서 유관 부서 책임자들과 서울역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7017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개발사업과 관련해서 회의를 하기 위해 주요사업 화면으로 진입하였다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서울역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7017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상세화면으로 이동한 시장님은 </a:t>
              </a:r>
            </a:p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사업의 위치정보를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확인하였고 사업내용에 대해 질의를 하기 위해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담당자와 영상통화를 연결하여 공정현황과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현장사진과 영상을 보며 현재의 진행 상황을 파악하였다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 서울역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7017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프로젝트와 관련하여 미디어 매체의 여론을 확인하기 위하여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뉴스기사을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확인할 수 있었다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8" name="모서리가 둥근 직사각형 317"/>
            <p:cNvSpPr/>
            <p:nvPr/>
          </p:nvSpPr>
          <p:spPr>
            <a:xfrm>
              <a:off x="914183" y="5464697"/>
              <a:ext cx="305141" cy="723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주요사업</a:t>
              </a:r>
              <a:endParaRPr lang="ko-KR" altLang="en-US" sz="700" dirty="0"/>
            </a:p>
          </p:txBody>
        </p:sp>
        <p:sp>
          <p:nvSpPr>
            <p:cNvPr id="319" name="모서리가 둥근 직사각형 318"/>
            <p:cNvSpPr/>
            <p:nvPr/>
          </p:nvSpPr>
          <p:spPr>
            <a:xfrm>
              <a:off x="2012062" y="5464697"/>
              <a:ext cx="1440965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0" name="모서리가 둥근 직사각형 319"/>
            <p:cNvSpPr/>
            <p:nvPr/>
          </p:nvSpPr>
          <p:spPr>
            <a:xfrm>
              <a:off x="2012062" y="5660364"/>
              <a:ext cx="1440965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1" name="모서리가 둥근 직사각형 320"/>
            <p:cNvSpPr/>
            <p:nvPr/>
          </p:nvSpPr>
          <p:spPr>
            <a:xfrm>
              <a:off x="2012061" y="5841559"/>
              <a:ext cx="1440965" cy="1554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2" name="모서리가 둥근 직사각형 321"/>
            <p:cNvSpPr/>
            <p:nvPr/>
          </p:nvSpPr>
          <p:spPr>
            <a:xfrm>
              <a:off x="2012062" y="6032677"/>
              <a:ext cx="1440965" cy="1554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3" name="모서리가 둥근 직사각형 322"/>
            <p:cNvSpPr/>
            <p:nvPr/>
          </p:nvSpPr>
          <p:spPr>
            <a:xfrm>
              <a:off x="914183" y="6374892"/>
              <a:ext cx="305141" cy="679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시정현황</a:t>
              </a:r>
              <a:endParaRPr lang="ko-KR" altLang="en-US" sz="700" dirty="0"/>
            </a:p>
          </p:txBody>
        </p:sp>
        <p:sp>
          <p:nvSpPr>
            <p:cNvPr id="324" name="모서리가 둥근 직사각형 323"/>
            <p:cNvSpPr/>
            <p:nvPr/>
          </p:nvSpPr>
          <p:spPr>
            <a:xfrm>
              <a:off x="3531807" y="6356464"/>
              <a:ext cx="5821514" cy="697510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교통안전관련 회의 중 보행교통 현황을 파악하기 위해 터치스크린을 켜고 디지털 시민시장실의 시정현황 메뉴로 진입하였다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초기화면에서  시정현황 화면으로 진입한 시장님은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음성인식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버튼을 활용하여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보행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이라고 말하자 현재 화면에서 보행과 관련한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시정지표목록으로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전환 되었다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보행과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관련한 다양한 시각화 차트 중에서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보행자배려신호체계 시범사업 진행률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하여 상세화면으로 진입하였다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시정현황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목록에서 상세화면으로 진입한 시장님은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시정활동의 추진경위와 기대효과를 살펴보고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담당자와 연결하여 영상통화를 하면서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시범사업의 위치정보를 확인하고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여론동향의 시민반응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트위터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살펴보았다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 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1" name="모서리가 둥근 직사각형 330"/>
            <p:cNvSpPr/>
            <p:nvPr/>
          </p:nvSpPr>
          <p:spPr>
            <a:xfrm>
              <a:off x="283220" y="5464696"/>
              <a:ext cx="480322" cy="1589278"/>
            </a:xfrm>
            <a:prstGeom prst="roundRect">
              <a:avLst>
                <a:gd name="adj" fmla="val 2186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시정아카이빙</a:t>
              </a:r>
              <a:endParaRPr lang="ko-KR" altLang="en-US" sz="1000" dirty="0"/>
            </a:p>
          </p:txBody>
        </p:sp>
        <p:sp>
          <p:nvSpPr>
            <p:cNvPr id="336" name="모서리가 둥근 직사각형 335"/>
            <p:cNvSpPr/>
            <p:nvPr/>
          </p:nvSpPr>
          <p:spPr>
            <a:xfrm>
              <a:off x="1322726" y="5660365"/>
              <a:ext cx="621558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7" name="모서리가 둥근 직사각형 336"/>
            <p:cNvSpPr/>
            <p:nvPr/>
          </p:nvSpPr>
          <p:spPr>
            <a:xfrm>
              <a:off x="1322726" y="5464697"/>
              <a:ext cx="621558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1322725" y="5846443"/>
              <a:ext cx="621558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9" name="모서리가 둥근 직사각형 338"/>
            <p:cNvSpPr/>
            <p:nvPr/>
          </p:nvSpPr>
          <p:spPr>
            <a:xfrm>
              <a:off x="1322726" y="6037560"/>
              <a:ext cx="621558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0" name="모서리가 둥근 직사각형 349"/>
            <p:cNvSpPr/>
            <p:nvPr/>
          </p:nvSpPr>
          <p:spPr>
            <a:xfrm>
              <a:off x="2012062" y="6330556"/>
              <a:ext cx="1440965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1" name="모서리가 둥근 직사각형 350"/>
            <p:cNvSpPr/>
            <p:nvPr/>
          </p:nvSpPr>
          <p:spPr>
            <a:xfrm>
              <a:off x="2012062" y="6526223"/>
              <a:ext cx="1440965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2" name="모서리가 둥근 직사각형 351"/>
            <p:cNvSpPr/>
            <p:nvPr/>
          </p:nvSpPr>
          <p:spPr>
            <a:xfrm>
              <a:off x="2012061" y="6707418"/>
              <a:ext cx="1440965" cy="1554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3" name="모서리가 둥근 직사각형 352"/>
            <p:cNvSpPr/>
            <p:nvPr/>
          </p:nvSpPr>
          <p:spPr>
            <a:xfrm>
              <a:off x="2012062" y="6898536"/>
              <a:ext cx="1440965" cy="1554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4" name="모서리가 둥근 직사각형 353"/>
            <p:cNvSpPr/>
            <p:nvPr/>
          </p:nvSpPr>
          <p:spPr>
            <a:xfrm>
              <a:off x="1322726" y="6526224"/>
              <a:ext cx="621558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5" name="모서리가 둥근 직사각형 354"/>
            <p:cNvSpPr/>
            <p:nvPr/>
          </p:nvSpPr>
          <p:spPr>
            <a:xfrm>
              <a:off x="1322726" y="6330556"/>
              <a:ext cx="621558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1322725" y="6712301"/>
              <a:ext cx="621558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7" name="모서리가 둥근 직사각형 356"/>
            <p:cNvSpPr/>
            <p:nvPr/>
          </p:nvSpPr>
          <p:spPr>
            <a:xfrm>
              <a:off x="1322726" y="6903419"/>
              <a:ext cx="621558" cy="150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8" name="모서리가 둥근 직사각형 357"/>
          <p:cNvSpPr/>
          <p:nvPr/>
        </p:nvSpPr>
        <p:spPr>
          <a:xfrm>
            <a:off x="3531806" y="6472809"/>
            <a:ext cx="5733289" cy="723418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이슈가 되고 서울시의 청년활동지원사업과 관련하여 담당자와 회의테이블에서 보고를 받고 있는 중에 시민들의 의견을 보고자 터치스크린을 켜고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디지털시민시장실의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 화면으로 진입하였다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채집되어 나타나는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상의 서울시관련 여론동향과는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별개로 음성인식버튼을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눌러 “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서울시 청년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청년복지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일자리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말하자 화면에 ”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서울시청년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청년복지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일자리“로 변환되어 입력되면서 여론동향페이지는 해당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해쉬태그와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관련된 연론 정보를 채집해오기 시작한다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담당자들과 여론동향을 관찰하시면서 서울시 청년들의 적극적인 제도활용이 가능할 수 있도록 청년활동지원사업에 대한 홍보강화를 당부하셨다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700" dirty="0" smtClean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9" name="모서리가 둥근 직사각형 358"/>
          <p:cNvSpPr/>
          <p:nvPr/>
        </p:nvSpPr>
        <p:spPr>
          <a:xfrm>
            <a:off x="914183" y="6472809"/>
            <a:ext cx="305141" cy="72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여론동향</a:t>
            </a:r>
            <a:endParaRPr lang="ko-KR" altLang="en-US" sz="700" dirty="0"/>
          </a:p>
        </p:txBody>
      </p:sp>
      <p:sp>
        <p:nvSpPr>
          <p:cNvPr id="360" name="모서리가 둥근 직사각형 359"/>
          <p:cNvSpPr/>
          <p:nvPr/>
        </p:nvSpPr>
        <p:spPr>
          <a:xfrm>
            <a:off x="2012062" y="6472809"/>
            <a:ext cx="1440965" cy="150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1" name="모서리가 둥근 직사각형 360"/>
          <p:cNvSpPr/>
          <p:nvPr/>
        </p:nvSpPr>
        <p:spPr>
          <a:xfrm>
            <a:off x="2012062" y="6668476"/>
            <a:ext cx="1440965" cy="150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2" name="모서리가 둥근 직사각형 361"/>
          <p:cNvSpPr/>
          <p:nvPr/>
        </p:nvSpPr>
        <p:spPr>
          <a:xfrm>
            <a:off x="2012061" y="6849671"/>
            <a:ext cx="1440965" cy="155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2012062" y="7040789"/>
            <a:ext cx="1440965" cy="155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이동중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283220" y="6472808"/>
            <a:ext cx="480322" cy="723419"/>
          </a:xfrm>
          <a:prstGeom prst="roundRect">
            <a:avLst>
              <a:gd name="adj" fmla="val 16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여론동향</a:t>
            </a:r>
            <a:endParaRPr lang="ko-KR" altLang="en-US" sz="1000" dirty="0"/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1322726" y="6668477"/>
            <a:ext cx="621558" cy="150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8" name="모서리가 둥근 직사각형 367"/>
          <p:cNvSpPr/>
          <p:nvPr/>
        </p:nvSpPr>
        <p:spPr>
          <a:xfrm>
            <a:off x="1322726" y="6472809"/>
            <a:ext cx="621558" cy="150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9" name="모서리가 둥근 직사각형 368"/>
          <p:cNvSpPr/>
          <p:nvPr/>
        </p:nvSpPr>
        <p:spPr>
          <a:xfrm>
            <a:off x="1322725" y="6854555"/>
            <a:ext cx="621558" cy="150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0" name="모서리가 둥근 직사각형 369"/>
          <p:cNvSpPr/>
          <p:nvPr/>
        </p:nvSpPr>
        <p:spPr>
          <a:xfrm>
            <a:off x="1322726" y="7045672"/>
            <a:ext cx="621558" cy="150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</a:t>
            </a:r>
            <a:r>
              <a:rPr lang="ko-KR" altLang="en-US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릿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3220" y="7482626"/>
            <a:ext cx="9070101" cy="5038853"/>
            <a:chOff x="283220" y="7713402"/>
            <a:chExt cx="9070101" cy="3873542"/>
          </a:xfrm>
        </p:grpSpPr>
        <p:sp>
          <p:nvSpPr>
            <p:cNvPr id="411" name="모서리가 둥근 직사각형 410"/>
            <p:cNvSpPr/>
            <p:nvPr/>
          </p:nvSpPr>
          <p:spPr>
            <a:xfrm>
              <a:off x="3531806" y="7713403"/>
              <a:ext cx="5733289" cy="443988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서울시의 선진적인 시스템을 견학하러 방문한 타 시도 지역 외부 손님들에게 서울시의 재난대응 시스템을 소개하기 위해 대형 멀티스크린 앞에서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실시간도시현황점검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메뉴를 터치하고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재난안전대응현황으로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진입하여 서울시 전역의 지도를 보여주며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지도위에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깜빡이는 가상의 사고현장을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CCTV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 관제하여 현장 상황을 둘러볼 수 있게 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 중앙에 배치된 시간대별 재난대응현황과 현장사진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주변지역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CCTV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정보를 소개하고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SNS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통한 여론동향을 설명하였다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412" name="모서리가 둥근 직사각형 411"/>
            <p:cNvSpPr/>
            <p:nvPr/>
          </p:nvSpPr>
          <p:spPr>
            <a:xfrm>
              <a:off x="914183" y="7713403"/>
              <a:ext cx="305141" cy="443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smtClean="0"/>
                <a:t>재난</a:t>
              </a:r>
              <a:endParaRPr lang="en-US" altLang="ko-KR" sz="700" dirty="0" smtClean="0"/>
            </a:p>
            <a:p>
              <a:pPr algn="ctr"/>
              <a:r>
                <a:rPr lang="ko-KR" altLang="en-US" sz="700" dirty="0" smtClean="0"/>
                <a:t>안전</a:t>
              </a:r>
              <a:endParaRPr lang="en-US" altLang="ko-KR" sz="700" dirty="0" smtClean="0"/>
            </a:p>
            <a:p>
              <a:pPr algn="ctr"/>
              <a:r>
                <a:rPr lang="ko-KR" altLang="en-US" sz="700" dirty="0" smtClean="0"/>
                <a:t>대응</a:t>
              </a:r>
              <a:endParaRPr lang="ko-KR" altLang="en-US" sz="700" dirty="0"/>
            </a:p>
          </p:txBody>
        </p:sp>
        <p:sp>
          <p:nvSpPr>
            <p:cNvPr id="413" name="모서리가 둥근 직사각형 412"/>
            <p:cNvSpPr/>
            <p:nvPr/>
          </p:nvSpPr>
          <p:spPr>
            <a:xfrm>
              <a:off x="2012062" y="7713403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4" name="모서리가 둥근 직사각형 413"/>
            <p:cNvSpPr/>
            <p:nvPr/>
          </p:nvSpPr>
          <p:spPr>
            <a:xfrm>
              <a:off x="2012062" y="7876607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5" name="모서리가 둥근 직사각형 414"/>
            <p:cNvSpPr/>
            <p:nvPr/>
          </p:nvSpPr>
          <p:spPr>
            <a:xfrm>
              <a:off x="2012061" y="8027741"/>
              <a:ext cx="1440965" cy="1296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7" name="모서리가 둥근 직사각형 416"/>
            <p:cNvSpPr/>
            <p:nvPr/>
          </p:nvSpPr>
          <p:spPr>
            <a:xfrm>
              <a:off x="914183" y="8298049"/>
              <a:ext cx="305141" cy="4070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/>
                <a:t>도로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교통</a:t>
              </a:r>
            </a:p>
          </p:txBody>
        </p:sp>
        <p:sp>
          <p:nvSpPr>
            <p:cNvPr id="418" name="모서리가 둥근 직사각형 417"/>
            <p:cNvSpPr/>
            <p:nvPr/>
          </p:nvSpPr>
          <p:spPr>
            <a:xfrm>
              <a:off x="3531807" y="8282678"/>
              <a:ext cx="5821514" cy="422378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실시간 모니터링 시스템을 체험하기 위해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방문한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외빈들에게 실시간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교통상황정보 보여주며 통제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돌발상황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도로교통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CCTV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 정보를 보여주며 서울 전역의 교통흐름을 관제할 수 있다고 설명하고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지도위에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깜빡이는 돌발 상황 아이콘을 터치하자 돌발통제상황의 설명이 팝업으로 보여졌다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419" name="모서리가 둥근 직사각형 418"/>
            <p:cNvSpPr/>
            <p:nvPr/>
          </p:nvSpPr>
          <p:spPr>
            <a:xfrm>
              <a:off x="914183" y="8792436"/>
              <a:ext cx="305141" cy="4620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/>
                <a:t>대기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환경</a:t>
              </a:r>
            </a:p>
          </p:txBody>
        </p:sp>
        <p:sp>
          <p:nvSpPr>
            <p:cNvPr id="420" name="모서리가 둥근 직사각형 419"/>
            <p:cNvSpPr/>
            <p:nvPr/>
          </p:nvSpPr>
          <p:spPr>
            <a:xfrm>
              <a:off x="2012062" y="8792436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1" name="모서리가 둥근 직사각형 420"/>
            <p:cNvSpPr/>
            <p:nvPr/>
          </p:nvSpPr>
          <p:spPr>
            <a:xfrm>
              <a:off x="2012062" y="8955640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측정소</a:t>
              </a:r>
              <a:r>
                <a:rPr lang="en-US" altLang="ko-KR" sz="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자치구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2" name="모서리가 둥근 직사각형 421"/>
            <p:cNvSpPr/>
            <p:nvPr/>
          </p:nvSpPr>
          <p:spPr>
            <a:xfrm>
              <a:off x="2012062" y="9124795"/>
              <a:ext cx="1440965" cy="1296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4" name="모서리가 둥근 직사각형 423"/>
            <p:cNvSpPr/>
            <p:nvPr/>
          </p:nvSpPr>
          <p:spPr>
            <a:xfrm>
              <a:off x="3531807" y="8777064"/>
              <a:ext cx="5821514" cy="477381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외부 인사들에게 서울시의 대기 환경 대응 시스템을 선보였다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모니터링 시스템을 통해 최근 서울 시내의 지역별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미세먼지 성분 별 농도 추이를 살펴보는 과정과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라이브캠을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터치하여 서울시 대기현황을 실시간 영상으로 보여주었다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425" name="모서리가 둥근 직사각형 424"/>
            <p:cNvSpPr/>
            <p:nvPr/>
          </p:nvSpPr>
          <p:spPr>
            <a:xfrm>
              <a:off x="283220" y="7713402"/>
              <a:ext cx="480322" cy="3873542"/>
            </a:xfrm>
            <a:prstGeom prst="roundRect">
              <a:avLst>
                <a:gd name="adj" fmla="val 2979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외빈응대</a:t>
              </a:r>
              <a:endParaRPr lang="ko-KR" altLang="en-US" sz="1000" dirty="0"/>
            </a:p>
          </p:txBody>
        </p:sp>
        <p:sp>
          <p:nvSpPr>
            <p:cNvPr id="426" name="모서리가 둥근 직사각형 425"/>
            <p:cNvSpPr/>
            <p:nvPr/>
          </p:nvSpPr>
          <p:spPr>
            <a:xfrm>
              <a:off x="914183" y="9368500"/>
              <a:ext cx="305141" cy="4620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/>
                <a:t>재정</a:t>
              </a:r>
              <a:endParaRPr lang="en-US" altLang="ko-KR" sz="700" dirty="0" smtClean="0"/>
            </a:p>
            <a:p>
              <a:pPr algn="ctr"/>
              <a:r>
                <a:rPr lang="ko-KR" altLang="en-US" sz="700" dirty="0" smtClean="0"/>
                <a:t>현황</a:t>
              </a:r>
              <a:endParaRPr lang="ko-KR" altLang="en-US" sz="700" dirty="0"/>
            </a:p>
          </p:txBody>
        </p:sp>
        <p:sp>
          <p:nvSpPr>
            <p:cNvPr id="427" name="모서리가 둥근 직사각형 426"/>
            <p:cNvSpPr/>
            <p:nvPr/>
          </p:nvSpPr>
          <p:spPr>
            <a:xfrm>
              <a:off x="2012062" y="9368499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8" name="모서리가 둥근 직사각형 427"/>
            <p:cNvSpPr/>
            <p:nvPr/>
          </p:nvSpPr>
          <p:spPr>
            <a:xfrm>
              <a:off x="2012062" y="9531704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9" name="모서리가 둥근 직사각형 428"/>
            <p:cNvSpPr/>
            <p:nvPr/>
          </p:nvSpPr>
          <p:spPr>
            <a:xfrm>
              <a:off x="2012062" y="9700859"/>
              <a:ext cx="1440965" cy="1296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0" name="모서리가 둥근 직사각형 429"/>
            <p:cNvSpPr/>
            <p:nvPr/>
          </p:nvSpPr>
          <p:spPr>
            <a:xfrm>
              <a:off x="1322726" y="7876608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1" name="모서리가 둥근 직사각형 430"/>
            <p:cNvSpPr/>
            <p:nvPr/>
          </p:nvSpPr>
          <p:spPr>
            <a:xfrm>
              <a:off x="1322726" y="7713403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2" name="모서리가 둥근 직사각형 431"/>
            <p:cNvSpPr/>
            <p:nvPr/>
          </p:nvSpPr>
          <p:spPr>
            <a:xfrm>
              <a:off x="1322725" y="8031813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4" name="모서리가 둥근 직사각형 433"/>
            <p:cNvSpPr/>
            <p:nvPr/>
          </p:nvSpPr>
          <p:spPr>
            <a:xfrm>
              <a:off x="1322726" y="8955641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5" name="모서리가 둥근 직사각형 434"/>
            <p:cNvSpPr/>
            <p:nvPr/>
          </p:nvSpPr>
          <p:spPr>
            <a:xfrm>
              <a:off x="1322726" y="8792436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6" name="모서리가 둥근 직사각형 435"/>
            <p:cNvSpPr/>
            <p:nvPr/>
          </p:nvSpPr>
          <p:spPr>
            <a:xfrm>
              <a:off x="1322726" y="9128868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8" name="모서리가 둥근 직사각형 437"/>
            <p:cNvSpPr/>
            <p:nvPr/>
          </p:nvSpPr>
          <p:spPr>
            <a:xfrm>
              <a:off x="1322726" y="9531705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9" name="모서리가 둥근 직사각형 438"/>
            <p:cNvSpPr/>
            <p:nvPr/>
          </p:nvSpPr>
          <p:spPr>
            <a:xfrm>
              <a:off x="1322726" y="9368499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0" name="모서리가 둥근 직사각형 439"/>
            <p:cNvSpPr/>
            <p:nvPr/>
          </p:nvSpPr>
          <p:spPr>
            <a:xfrm>
              <a:off x="1322726" y="9704932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3" name="모서리가 둥근 직사각형 442"/>
            <p:cNvSpPr/>
            <p:nvPr/>
          </p:nvSpPr>
          <p:spPr>
            <a:xfrm>
              <a:off x="3531807" y="9353128"/>
              <a:ext cx="5821514" cy="477381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네덜란드 총리에게 디지털 시민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통해 전반적인 재정 지출 흐름 및  세부 흐름 현황을 보여주었고 실시간으로 변동되는 재정현황을 시계를 모티브로 제작된 시각화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컨탠츠를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설명하였다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 취임 이후 서울시의 채무 감소현황에 대해 소개하고 채무감소와 관련한 시정활동에 대해 브리핑하였다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444" name="모서리가 둥근 직사각형 443"/>
            <p:cNvSpPr/>
            <p:nvPr/>
          </p:nvSpPr>
          <p:spPr>
            <a:xfrm>
              <a:off x="2012062" y="8261067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5" name="모서리가 둥근 직사각형 444"/>
            <p:cNvSpPr/>
            <p:nvPr/>
          </p:nvSpPr>
          <p:spPr>
            <a:xfrm>
              <a:off x="2012062" y="8424272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6" name="모서리가 둥근 직사각형 445"/>
            <p:cNvSpPr/>
            <p:nvPr/>
          </p:nvSpPr>
          <p:spPr>
            <a:xfrm>
              <a:off x="2012061" y="8575405"/>
              <a:ext cx="1440965" cy="1296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8" name="모서리가 둥근 직사각형 447"/>
            <p:cNvSpPr/>
            <p:nvPr/>
          </p:nvSpPr>
          <p:spPr>
            <a:xfrm>
              <a:off x="1322726" y="8424272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9" name="모서리가 둥근 직사각형 448"/>
            <p:cNvSpPr/>
            <p:nvPr/>
          </p:nvSpPr>
          <p:spPr>
            <a:xfrm>
              <a:off x="1322726" y="8261067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0" name="모서리가 둥근 직사각형 449"/>
            <p:cNvSpPr/>
            <p:nvPr/>
          </p:nvSpPr>
          <p:spPr>
            <a:xfrm>
              <a:off x="1322725" y="8579478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2" name="모서리가 둥근 직사각형 451"/>
            <p:cNvSpPr/>
            <p:nvPr/>
          </p:nvSpPr>
          <p:spPr>
            <a:xfrm>
              <a:off x="914183" y="9944564"/>
              <a:ext cx="305141" cy="4620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/>
                <a:t>주요</a:t>
              </a:r>
              <a:endParaRPr lang="en-US" altLang="ko-KR" sz="700" dirty="0" smtClean="0"/>
            </a:p>
            <a:p>
              <a:pPr algn="ctr"/>
              <a:r>
                <a:rPr lang="ko-KR" altLang="en-US" sz="700" dirty="0" smtClean="0"/>
                <a:t>사업</a:t>
              </a:r>
              <a:endParaRPr lang="ko-KR" altLang="en-US" sz="700" dirty="0"/>
            </a:p>
          </p:txBody>
        </p:sp>
        <p:sp>
          <p:nvSpPr>
            <p:cNvPr id="453" name="모서리가 둥근 직사각형 452"/>
            <p:cNvSpPr/>
            <p:nvPr/>
          </p:nvSpPr>
          <p:spPr>
            <a:xfrm>
              <a:off x="2012062" y="9944563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4" name="모서리가 둥근 직사각형 453"/>
            <p:cNvSpPr/>
            <p:nvPr/>
          </p:nvSpPr>
          <p:spPr>
            <a:xfrm>
              <a:off x="2012062" y="10107768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5" name="모서리가 둥근 직사각형 454"/>
            <p:cNvSpPr/>
            <p:nvPr/>
          </p:nvSpPr>
          <p:spPr>
            <a:xfrm>
              <a:off x="2012062" y="10276923"/>
              <a:ext cx="1440965" cy="1296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6" name="모서리가 둥근 직사각형 455"/>
            <p:cNvSpPr/>
            <p:nvPr/>
          </p:nvSpPr>
          <p:spPr>
            <a:xfrm>
              <a:off x="1322726" y="10107769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7" name="모서리가 둥근 직사각형 456"/>
            <p:cNvSpPr/>
            <p:nvPr/>
          </p:nvSpPr>
          <p:spPr>
            <a:xfrm>
              <a:off x="1322726" y="9944563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8" name="모서리가 둥근 직사각형 457"/>
            <p:cNvSpPr/>
            <p:nvPr/>
          </p:nvSpPr>
          <p:spPr>
            <a:xfrm>
              <a:off x="1322726" y="10280996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1" name="모서리가 둥근 직사각형 460"/>
            <p:cNvSpPr/>
            <p:nvPr/>
          </p:nvSpPr>
          <p:spPr>
            <a:xfrm>
              <a:off x="3531807" y="9929192"/>
              <a:ext cx="5821514" cy="477381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국빈으로 방문한 총리와 친환경 정책 및 지속 가능한 발전을 위한 도시정책에 대해 논의를 하던 중 디지털 시민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이용하여 서울역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7017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투자사업의 간략한 개요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계획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실적 등을 소개하였다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사업진행 상황은 사진과 함께 설명하였고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서울시가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추구하는 친환경 정책 및 서울시민이 받게 될 혜택을 간략히 설명하였다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이를 통해 짧은 시간에도 불구하고 총리는 현 사업에 대해 명확히 이해할 수 있었다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462" name="모서리가 둥근 직사각형 461"/>
            <p:cNvSpPr/>
            <p:nvPr/>
          </p:nvSpPr>
          <p:spPr>
            <a:xfrm>
              <a:off x="914183" y="10520628"/>
              <a:ext cx="305141" cy="4620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 smtClean="0"/>
                <a:t>시정</a:t>
              </a:r>
              <a:endParaRPr lang="en-US" altLang="ko-KR" sz="700" dirty="0" smtClean="0"/>
            </a:p>
            <a:p>
              <a:pPr algn="ctr"/>
              <a:r>
                <a:rPr lang="ko-KR" altLang="en-US" sz="700" dirty="0" smtClean="0"/>
                <a:t>현황</a:t>
              </a:r>
              <a:endParaRPr lang="ko-KR" altLang="en-US" sz="700" dirty="0"/>
            </a:p>
          </p:txBody>
        </p:sp>
        <p:sp>
          <p:nvSpPr>
            <p:cNvPr id="463" name="모서리가 둥근 직사각형 462"/>
            <p:cNvSpPr/>
            <p:nvPr/>
          </p:nvSpPr>
          <p:spPr>
            <a:xfrm>
              <a:off x="2012062" y="10520627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4" name="모서리가 둥근 직사각형 463"/>
            <p:cNvSpPr/>
            <p:nvPr/>
          </p:nvSpPr>
          <p:spPr>
            <a:xfrm>
              <a:off x="2012062" y="10683832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5" name="모서리가 둥근 직사각형 464"/>
            <p:cNvSpPr/>
            <p:nvPr/>
          </p:nvSpPr>
          <p:spPr>
            <a:xfrm>
              <a:off x="2012062" y="10852987"/>
              <a:ext cx="1440965" cy="1296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6" name="모서리가 둥근 직사각형 465"/>
            <p:cNvSpPr/>
            <p:nvPr/>
          </p:nvSpPr>
          <p:spPr>
            <a:xfrm>
              <a:off x="1322726" y="10683833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7" name="모서리가 둥근 직사각형 466"/>
            <p:cNvSpPr/>
            <p:nvPr/>
          </p:nvSpPr>
          <p:spPr>
            <a:xfrm>
              <a:off x="1322726" y="10520627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8" name="모서리가 둥근 직사각형 467"/>
            <p:cNvSpPr/>
            <p:nvPr/>
          </p:nvSpPr>
          <p:spPr>
            <a:xfrm>
              <a:off x="1322726" y="10857060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1" name="모서리가 둥근 직사각형 470"/>
            <p:cNvSpPr/>
            <p:nvPr/>
          </p:nvSpPr>
          <p:spPr>
            <a:xfrm>
              <a:off x="3531807" y="10505256"/>
              <a:ext cx="5821514" cy="477381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시장실에서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손님들에게 디지털 시민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시스템을 소개하면서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시정현황 메뉴를 터치하여 진입하였다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분야별 시정지표들은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그래프 형태로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나타났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외빈들은 서울시의 체계적인 여성안전 서비스와 잘 구축된 시스템을 통해 서울시에 대한 좋은 인상을 가질 수 있었다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안전과 관련한 시정활동을 보여주고자 음성인식버튼을 터치하고 “ 안전”이라고 말하자 검색화면에 “안전”이라는 텍스트가 입력되고 안전과 관련한 시정지표 목록이 펼쳐졌다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“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안전”과 관련한 시정지표들을 보면서 앞으로의 시정활동에 대해서 설명하였다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472" name="모서리가 둥근 직사각형 471"/>
            <p:cNvSpPr/>
            <p:nvPr/>
          </p:nvSpPr>
          <p:spPr>
            <a:xfrm>
              <a:off x="914183" y="11096692"/>
              <a:ext cx="305141" cy="490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/>
                <a:t>시스템소개</a:t>
              </a:r>
            </a:p>
          </p:txBody>
        </p:sp>
        <p:sp>
          <p:nvSpPr>
            <p:cNvPr id="473" name="모서리가 둥근 직사각형 472"/>
            <p:cNvSpPr/>
            <p:nvPr/>
          </p:nvSpPr>
          <p:spPr>
            <a:xfrm>
              <a:off x="2012062" y="11096691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4" name="모서리가 둥근 직사각형 473"/>
            <p:cNvSpPr/>
            <p:nvPr/>
          </p:nvSpPr>
          <p:spPr>
            <a:xfrm>
              <a:off x="2012062" y="11259896"/>
              <a:ext cx="1440965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5" name="모서리가 둥근 직사각형 474"/>
            <p:cNvSpPr/>
            <p:nvPr/>
          </p:nvSpPr>
          <p:spPr>
            <a:xfrm>
              <a:off x="2012062" y="11429051"/>
              <a:ext cx="1440965" cy="1296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포인팅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6" name="모서리가 둥근 직사각형 475"/>
            <p:cNvSpPr/>
            <p:nvPr/>
          </p:nvSpPr>
          <p:spPr>
            <a:xfrm>
              <a:off x="1322726" y="11259897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7" name="모서리가 둥근 직사각형 476"/>
            <p:cNvSpPr/>
            <p:nvPr/>
          </p:nvSpPr>
          <p:spPr>
            <a:xfrm>
              <a:off x="1322726" y="11096691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8" name="모서리가 둥근 직사각형 477"/>
            <p:cNvSpPr/>
            <p:nvPr/>
          </p:nvSpPr>
          <p:spPr>
            <a:xfrm>
              <a:off x="1322726" y="11433124"/>
              <a:ext cx="621558" cy="1255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제스처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1" name="모서리가 둥근 직사각형 480"/>
            <p:cNvSpPr/>
            <p:nvPr/>
          </p:nvSpPr>
          <p:spPr>
            <a:xfrm>
              <a:off x="3531807" y="11081320"/>
              <a:ext cx="5821514" cy="477381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defTabSz="891917">
                <a:lnSpc>
                  <a:spcPts val="800"/>
                </a:lnSpc>
              </a:pP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오늘은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서울시와  행정업무협약을 맺고있는 </a:t>
              </a:r>
              <a:r>
                <a:rPr lang="ko-KR" altLang="en-US" sz="800" dirty="0" err="1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더블린시의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시장이 방문을 하였다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 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여러 일정을 소화하고 있는 가운데 </a:t>
              </a:r>
              <a:r>
                <a:rPr lang="ko-KR" altLang="en-US" sz="800" dirty="0" err="1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시장님과의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환담을 위해 집무실을 방문한 더블린시장에게 시장님은 서울시에 대한 개략적인 소개를 하시던 중 디지털 시민시장실을 소개하시기로 하였다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 “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음성검색버튼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”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을 눌러 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“</a:t>
              </a:r>
              <a:r>
                <a:rPr lang="ko-KR" altLang="en-US" sz="800" dirty="0" err="1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서울소개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＂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라고 말하자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800" dirty="0" err="1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외빈방문을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대비하여 별도로 프로그래밍된 디지털 시민시장실이 화면에 나타나고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시장님이 왼손을 들어 </a:t>
              </a:r>
              <a:r>
                <a:rPr lang="ko-KR" altLang="en-US" sz="800" dirty="0" err="1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키네틱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센서를 이용하여 화면을 전환하시며  실시간도시현황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여론동향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주요사업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주요시정순으로 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소개를 하셨다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 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시장님은 </a:t>
              </a:r>
              <a:r>
                <a:rPr lang="ko-KR" altLang="en-US" sz="800" dirty="0" err="1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시연도중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세부 화면에서 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“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서울시 신청사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＂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 비추는 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CCTV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 </a:t>
              </a:r>
              <a:r>
                <a:rPr lang="ko-KR" altLang="en-US" sz="800" dirty="0" err="1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열어보이시고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800" dirty="0" err="1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안전상황실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담당자와 영상통화를 하시는 등 주요 기능을 사용하여 디지털 서울의 역동적인 모습을 소개하셨다</a:t>
              </a:r>
              <a:r>
                <a:rPr lang="en-US" altLang="ko-KR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 </a:t>
              </a:r>
              <a:r>
                <a:rPr lang="ko-KR" altLang="en-US" sz="800" dirty="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endPara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6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1210</Words>
  <Application>Microsoft Office PowerPoint</Application>
  <PresentationFormat>A3 용지(297x420mm)</PresentationFormat>
  <Paragraphs>150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Medium</vt:lpstr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kimsy</dc:creator>
  <cp:lastModifiedBy>Kim</cp:lastModifiedBy>
  <cp:revision>20</cp:revision>
  <cp:lastPrinted>2016-11-02T04:46:27Z</cp:lastPrinted>
  <dcterms:created xsi:type="dcterms:W3CDTF">2016-11-02T04:05:55Z</dcterms:created>
  <dcterms:modified xsi:type="dcterms:W3CDTF">2016-12-05T05:15:15Z</dcterms:modified>
</cp:coreProperties>
</file>