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801600" cy="9601200" type="A3"/>
  <p:notesSz cx="8499475" cy="12352338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1265" userDrawn="1">
          <p15:clr>
            <a:srgbClr val="A4A3A4"/>
          </p15:clr>
        </p15:guide>
        <p15:guide id="3" pos="4985" userDrawn="1">
          <p15:clr>
            <a:srgbClr val="A4A3A4"/>
          </p15:clr>
        </p15:guide>
        <p15:guide id="4" pos="50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326" autoAdjust="0"/>
  </p:normalViewPr>
  <p:slideViewPr>
    <p:cSldViewPr>
      <p:cViewPr varScale="1">
        <p:scale>
          <a:sx n="151" d="100"/>
          <a:sy n="151" d="100"/>
        </p:scale>
        <p:origin x="1411" y="96"/>
      </p:cViewPr>
      <p:guideLst>
        <p:guide orient="horz" pos="3024"/>
        <p:guide pos="1265"/>
        <p:guide pos="4985"/>
        <p:guide pos="50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82878" cy="617274"/>
          </a:xfrm>
          <a:prstGeom prst="rect">
            <a:avLst/>
          </a:prstGeom>
        </p:spPr>
        <p:txBody>
          <a:bodyPr vert="horz" lIns="78913" tIns="39456" rIns="78913" bIns="39456" rtlCol="0"/>
          <a:lstStyle>
            <a:lvl1pPr algn="l">
              <a:defRPr sz="10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813862" y="0"/>
            <a:ext cx="3684245" cy="617274"/>
          </a:xfrm>
          <a:prstGeom prst="rect">
            <a:avLst/>
          </a:prstGeom>
        </p:spPr>
        <p:txBody>
          <a:bodyPr vert="horz" lIns="78913" tIns="39456" rIns="78913" bIns="39456" rtlCol="0"/>
          <a:lstStyle>
            <a:lvl1pPr algn="r">
              <a:defRPr sz="1000"/>
            </a:lvl1pPr>
          </a:lstStyle>
          <a:p>
            <a:fld id="{F09429D7-E57B-44A9-986C-2A404FCDAFEC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925513"/>
            <a:ext cx="6175375" cy="463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8913" tIns="39456" rIns="78913" bIns="394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50631" y="5866847"/>
            <a:ext cx="6799580" cy="5559580"/>
          </a:xfrm>
          <a:prstGeom prst="rect">
            <a:avLst/>
          </a:prstGeom>
        </p:spPr>
        <p:txBody>
          <a:bodyPr vert="horz" lIns="78913" tIns="39456" rIns="78913" bIns="3945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1732321"/>
            <a:ext cx="3682878" cy="617274"/>
          </a:xfrm>
          <a:prstGeom prst="rect">
            <a:avLst/>
          </a:prstGeom>
        </p:spPr>
        <p:txBody>
          <a:bodyPr vert="horz" lIns="78913" tIns="39456" rIns="78913" bIns="39456" rtlCol="0" anchor="b"/>
          <a:lstStyle>
            <a:lvl1pPr algn="l">
              <a:defRPr sz="10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813862" y="11732321"/>
            <a:ext cx="3684245" cy="617274"/>
          </a:xfrm>
          <a:prstGeom prst="rect">
            <a:avLst/>
          </a:prstGeom>
        </p:spPr>
        <p:txBody>
          <a:bodyPr vert="horz" lIns="78913" tIns="39456" rIns="78913" bIns="39456" rtlCol="0" anchor="b"/>
          <a:lstStyle>
            <a:lvl1pPr algn="r">
              <a:defRPr sz="1000"/>
            </a:lvl1pPr>
          </a:lstStyle>
          <a:p>
            <a:fld id="{8BE7E8A1-5F03-4839-A1EB-386D1BCEE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2994961" y="537845"/>
            <a:ext cx="4031615" cy="114703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1" cy="114703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5670" y="3135949"/>
            <a:ext cx="7958772" cy="8872220"/>
          </a:xfrm>
        </p:spPr>
        <p:txBody>
          <a:bodyPr/>
          <a:lstStyle>
            <a:lvl1pPr>
              <a:defRPr sz="2925"/>
            </a:lvl1pPr>
            <a:lvl2pPr>
              <a:defRPr sz="2550"/>
            </a:lvl2pPr>
            <a:lvl3pPr>
              <a:defRPr sz="210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67800" y="3135949"/>
            <a:ext cx="7958773" cy="8872220"/>
          </a:xfrm>
        </p:spPr>
        <p:txBody>
          <a:bodyPr/>
          <a:lstStyle>
            <a:lvl1pPr>
              <a:defRPr sz="2925"/>
            </a:lvl1pPr>
            <a:lvl2pPr>
              <a:defRPr sz="2550"/>
            </a:lvl2pPr>
            <a:lvl3pPr>
              <a:defRPr sz="210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2" y="2149159"/>
            <a:ext cx="5656263" cy="895667"/>
          </a:xfrm>
        </p:spPr>
        <p:txBody>
          <a:bodyPr anchor="b"/>
          <a:lstStyle>
            <a:lvl1pPr marL="0" indent="0">
              <a:buNone/>
              <a:defRPr sz="255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75" b="1"/>
            </a:lvl3pPr>
            <a:lvl4pPr marL="1440180" indent="0">
              <a:buNone/>
              <a:defRPr sz="1650" b="1"/>
            </a:lvl4pPr>
            <a:lvl5pPr marL="1920240" indent="0">
              <a:buNone/>
              <a:defRPr sz="1650" b="1"/>
            </a:lvl5pPr>
            <a:lvl6pPr marL="2400300" indent="0">
              <a:buNone/>
              <a:defRPr sz="1650" b="1"/>
            </a:lvl6pPr>
            <a:lvl7pPr marL="2880360" indent="0">
              <a:buNone/>
              <a:defRPr sz="1650" b="1"/>
            </a:lvl7pPr>
            <a:lvl8pPr marL="3360420" indent="0">
              <a:buNone/>
              <a:defRPr sz="1650" b="1"/>
            </a:lvl8pPr>
            <a:lvl9pPr marL="3840480" indent="0">
              <a:buNone/>
              <a:defRPr sz="165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2550"/>
            </a:lvl1pPr>
            <a:lvl2pPr>
              <a:defRPr sz="2100"/>
            </a:lvl2pPr>
            <a:lvl3pPr>
              <a:defRPr sz="1875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036" y="2149159"/>
            <a:ext cx="5658485" cy="895667"/>
          </a:xfrm>
        </p:spPr>
        <p:txBody>
          <a:bodyPr anchor="b"/>
          <a:lstStyle>
            <a:lvl1pPr marL="0" indent="0">
              <a:buNone/>
              <a:defRPr sz="255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75" b="1"/>
            </a:lvl3pPr>
            <a:lvl4pPr marL="1440180" indent="0">
              <a:buNone/>
              <a:defRPr sz="1650" b="1"/>
            </a:lvl4pPr>
            <a:lvl5pPr marL="1920240" indent="0">
              <a:buNone/>
              <a:defRPr sz="1650" b="1"/>
            </a:lvl5pPr>
            <a:lvl6pPr marL="2400300" indent="0">
              <a:buNone/>
              <a:defRPr sz="1650" b="1"/>
            </a:lvl6pPr>
            <a:lvl7pPr marL="2880360" indent="0">
              <a:buNone/>
              <a:defRPr sz="1650" b="1"/>
            </a:lvl7pPr>
            <a:lvl8pPr marL="3360420" indent="0">
              <a:buNone/>
              <a:defRPr sz="1650" b="1"/>
            </a:lvl8pPr>
            <a:lvl9pPr marL="3840480" indent="0">
              <a:buNone/>
              <a:defRPr sz="165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036" y="3044826"/>
            <a:ext cx="5658485" cy="5531803"/>
          </a:xfrm>
        </p:spPr>
        <p:txBody>
          <a:bodyPr/>
          <a:lstStyle>
            <a:lvl1pPr>
              <a:defRPr sz="2550"/>
            </a:lvl1pPr>
            <a:lvl2pPr>
              <a:defRPr sz="2100"/>
            </a:lvl2pPr>
            <a:lvl3pPr>
              <a:defRPr sz="1875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3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7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9" cy="162687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069" y="382272"/>
            <a:ext cx="7156451" cy="8194358"/>
          </a:xfrm>
        </p:spPr>
        <p:txBody>
          <a:bodyPr/>
          <a:lstStyle>
            <a:lvl1pPr>
              <a:defRPr sz="3375"/>
            </a:lvl1pPr>
            <a:lvl2pPr>
              <a:defRPr sz="2925"/>
            </a:lvl2pPr>
            <a:lvl3pPr>
              <a:defRPr sz="25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9" cy="6567488"/>
          </a:xfrm>
        </p:spPr>
        <p:txBody>
          <a:bodyPr/>
          <a:lstStyle>
            <a:lvl1pPr marL="0" indent="0">
              <a:buNone/>
              <a:defRPr sz="1500"/>
            </a:lvl1pPr>
            <a:lvl2pPr marL="480060" indent="0">
              <a:buNone/>
              <a:defRPr sz="1275"/>
            </a:lvl2pPr>
            <a:lvl3pPr marL="960120" indent="0">
              <a:buNone/>
              <a:defRPr sz="1050"/>
            </a:lvl3pPr>
            <a:lvl4pPr marL="1440180" indent="0">
              <a:buNone/>
              <a:defRPr sz="975"/>
            </a:lvl4pPr>
            <a:lvl5pPr marL="1920240" indent="0">
              <a:buNone/>
              <a:defRPr sz="975"/>
            </a:lvl5pPr>
            <a:lvl6pPr marL="2400300" indent="0">
              <a:buNone/>
              <a:defRPr sz="975"/>
            </a:lvl6pPr>
            <a:lvl7pPr marL="2880360" indent="0">
              <a:buNone/>
              <a:defRPr sz="975"/>
            </a:lvl7pPr>
            <a:lvl8pPr marL="3360420" indent="0">
              <a:buNone/>
              <a:defRPr sz="975"/>
            </a:lvl8pPr>
            <a:lvl9pPr marL="3840480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3375"/>
            </a:lvl1pPr>
            <a:lvl2pPr marL="480060" indent="0">
              <a:buNone/>
              <a:defRPr sz="2925"/>
            </a:lvl2pPr>
            <a:lvl3pPr marL="960120" indent="0">
              <a:buNone/>
              <a:defRPr sz="255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1500"/>
            </a:lvl1pPr>
            <a:lvl2pPr marL="480060" indent="0">
              <a:buNone/>
              <a:defRPr sz="1275"/>
            </a:lvl2pPr>
            <a:lvl3pPr marL="960120" indent="0">
              <a:buNone/>
              <a:defRPr sz="1050"/>
            </a:lvl3pPr>
            <a:lvl4pPr marL="1440180" indent="0">
              <a:buNone/>
              <a:defRPr sz="975"/>
            </a:lvl4pPr>
            <a:lvl5pPr marL="1920240" indent="0">
              <a:buNone/>
              <a:defRPr sz="975"/>
            </a:lvl5pPr>
            <a:lvl6pPr marL="2400300" indent="0">
              <a:buNone/>
              <a:defRPr sz="975"/>
            </a:lvl6pPr>
            <a:lvl7pPr marL="2880360" indent="0">
              <a:buNone/>
              <a:defRPr sz="975"/>
            </a:lvl7pPr>
            <a:lvl8pPr marL="3360420" indent="0">
              <a:buNone/>
              <a:defRPr sz="975"/>
            </a:lvl8pPr>
            <a:lvl9pPr marL="3840480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4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F021-1FA0-4677-BE92-7D99B64B48B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0DD8-4EF0-4BED-9E32-032776114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0120" rtl="0" eaLnBrk="1" latinLnBrk="1" hangingPunct="1">
        <a:spcBef>
          <a:spcPct val="0"/>
        </a:spcBef>
        <a:buNone/>
        <a:defRPr sz="4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anose="020B0604020202020204" pitchFamily="34" charset="0"/>
        <a:buChar char="–"/>
        <a:defRPr sz="2925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12248" y="1110556"/>
            <a:ext cx="4464571" cy="864096"/>
          </a:xfrm>
          <a:prstGeom prst="roundRect">
            <a:avLst>
              <a:gd name="adj" fmla="val 7205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lvl="0"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갑자기 발생한 서울역의 도로 함몰 대책을 위한 회의를 소집하여 터치패널에서 음성인식 버튼을 누르고 “재난안전 대응 현황＂ 이라고 말하여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재난안전대응현황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화면으로 진입하였다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화면에는 가장 최근에 등록된 재난사고현장인 “서울역 도로함몰사고” 현장이 지도상에 하이라이트 되고 사고지점을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 해당 지역에 사고 정보 팝업이 출력된다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자세한 대응 현황을 보기 위해 상세 보기를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상세화면으로 이동 한 시장님은 재난 지점의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현장 근처의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영상과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담당자가 송출하는 실시간 영상을 보며 수습 현황을 파악하였다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연속적으로 일어나는 도로 함몰 사태 전반에 대한 수습 진행 정도를 파악하고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영상통화를 연결하여 질의를 하였고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)SNS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 등을 확인하였다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950192" y="1110556"/>
            <a:ext cx="4534989" cy="864096"/>
          </a:xfrm>
          <a:prstGeom prst="roundRect">
            <a:avLst>
              <a:gd name="adj" fmla="val 7205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defTabSz="891917"/>
            <a:r>
              <a:rPr lang="ko-KR" altLang="en-US" sz="75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시장님은 </a:t>
            </a:r>
            <a:r>
              <a:rPr lang="ko-KR" altLang="en-US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어제 발생한 석촌호수 근처의 상수도 파열로 인한 도로 침수사고현장을 방문하기 위해 이동하시던 중 </a:t>
            </a:r>
            <a:r>
              <a:rPr lang="en-US" altLang="ko-KR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테블릿</a:t>
            </a:r>
            <a:r>
              <a:rPr lang="en-US" altLang="ko-KR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75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 버튼을 </a:t>
            </a:r>
            <a:r>
              <a:rPr lang="ko-KR" altLang="en-US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눌러 </a:t>
            </a:r>
            <a:r>
              <a:rPr lang="en-US" altLang="ko-KR" sz="75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재난안전대응현황</a:t>
            </a:r>
            <a:r>
              <a:rPr lang="en-US" altLang="ko-KR" sz="75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말하여</a:t>
            </a:r>
            <a:r>
              <a:rPr lang="en-US" altLang="ko-KR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석촌호수 인근 상수도파열사고의 상세화면으로 전환시키고 </a:t>
            </a:r>
            <a:r>
              <a:rPr lang="en-US" altLang="ko-KR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사고의 발생부터 현재까지의 처리상황을 점검하시고</a:t>
            </a:r>
            <a:r>
              <a:rPr lang="en-US" altLang="ko-KR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담당부서장과의 화상전화 연결을 통해 사고의 원인 및 재발방지에 대한 의견을 청취하셨다</a:t>
            </a:r>
            <a:r>
              <a:rPr lang="en-US" altLang="ko-KR" sz="750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75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defTabSz="891917"/>
            <a:endParaRPr lang="en-US" altLang="ko-KR" sz="7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8566" y="1110556"/>
            <a:ext cx="228856" cy="8683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재난안전대응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33582" y="1110556"/>
            <a:ext cx="1412509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33582" y="1570600"/>
            <a:ext cx="1412509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3582" y="1788084"/>
            <a:ext cx="1412509" cy="186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3582" y="1332778"/>
            <a:ext cx="1412509" cy="186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이동중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57859" y="1570601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57859" y="1110556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터치패널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57859" y="1793945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57859" y="1338639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2120" y="1011188"/>
            <a:ext cx="33374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922644" y="1001369"/>
            <a:ext cx="33374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</a:t>
            </a:r>
            <a:endParaRPr lang="ko-KR" altLang="en-US" sz="10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12893" y="2118668"/>
            <a:ext cx="4464571" cy="864096"/>
          </a:xfrm>
          <a:prstGeom prst="roundRect">
            <a:avLst>
              <a:gd name="adj" fmla="val 7205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시청인근 공사가 길어지면서 서울 출퇴근 교통정체가 극심하다는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소식을 접하시고는 터치스크린을 켰다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실시간도시현황의 교통정보 화면으로 진입하여 음성인식버튼을 누르고 “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충정로”라고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말하자 화면 중앙의 지도가 충정로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인근지도로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포커싱되며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우측에 충정로 주변 주요도로의 교통흐름에 대한 정보가 표시된다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 도로교통 상황 지도 중 서대문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충정로 구간의 도로소통상황을 살펴보시기 위해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소통구간을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구간 속도 등을 파악하고 시청 주변 일대의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단속카메라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돌발상황을 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공사로 인한 정체 구간 및 인근 도로의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소통현황을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파악하고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통행속도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교통량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CCTV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교통상황 등의 관련 정보를 확인하고 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연결하여 공사 시간대를 조정할 것을 지시하였다</a:t>
            </a:r>
            <a:endParaRPr lang="en-US" altLang="ko-KR" sz="7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50837" y="2118668"/>
            <a:ext cx="4534989" cy="864096"/>
          </a:xfrm>
          <a:prstGeom prst="roundRect">
            <a:avLst>
              <a:gd name="adj" fmla="val 7205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지난해 연말 서울역 고가차도 폐쇄에 따른 서울시의 원활한 교통소통과 대중교통 실태를 확인하기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켜고 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도로교통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화면으로 이동하여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음성인식버튼을 눌러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퇴계로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말하자 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CCTV,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교통혼잡도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등의 정보가 표시된 퇴계로가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메인에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포커싱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된 지도가 나타난다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지도에 표시된 퇴계로 인근의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실시간 도로 교통상황을 보았다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교통섬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정비 관련 통계를 조회하여 관련 통계 지표를 보면서 서울역 고가차도 폐쇄에 따른 교통혼잡 문제가 없다는 것을 확인하였다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29211" y="2118668"/>
            <a:ext cx="228856" cy="8683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도로교통</a:t>
            </a:r>
            <a:endParaRPr lang="ko-KR" altLang="en-US" sz="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4227" y="2118668"/>
            <a:ext cx="1412509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4227" y="2578712"/>
            <a:ext cx="1412509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34227" y="2796196"/>
            <a:ext cx="1412509" cy="186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4227" y="2340890"/>
            <a:ext cx="1412509" cy="186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이동중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58504" y="2578713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58504" y="2118668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터치패널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58504" y="2802057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58504" y="2346751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2120" y="2032948"/>
            <a:ext cx="33374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#3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7923289" y="2036777"/>
            <a:ext cx="33374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#4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19559" y="3168049"/>
            <a:ext cx="4457260" cy="833833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극심한 미세먼지에 대처하기 위해 회의를 소집하여 회의테이블에서 터치스크린을 켜고 대기환경화면으로 진입하였다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실시간도시현황의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대기환경정보 화면으로 진입하여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시내 각 지역의 날씨와 미세먼지 농도 현황을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지역별로 확인하였다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대기환경의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라이브캠으로 서울시 대기환경 상황을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확인하고 오늘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 행사담당자와 학교담당자에게 시민참여 행사와 야외활동 주의를 요하라고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지시하였고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대기관리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 담당자에게 미세먼지  취약 인구에게 대피 권고가 필요하다는 메시지를 보내 미세먼지 주의보를 발령하도록 지시하였다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12246" y="4172575"/>
            <a:ext cx="4465217" cy="864095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기획조정실 재정관리 담당관과 재정현황에 대한 회의 중 일별지출현황 및 자동차세의 세입 총액에 대해 파악하였다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터치스크린을 켜고 재정현황화면으로 진입하여 일별지출현황 확인 후 관련한 궁금한 사항을 담당관에게 질의하고 채무현황 추이를 그래프를 확인하던 중 재정관리 담당관과의 회의가 필요하다고 생각되어 화상회의를 연결하였다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423316" y="8337851"/>
            <a:ext cx="4475654" cy="915039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오늘은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서울시와  행정업무협약을 맺고있는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더블린시의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시장이 방문을 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일정을 소화하고 있는 가운데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시장님과의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환담을 위해 집무실을 방문한 더블린시장에게 시장님은 서울시에 대한 개략적인 소개를 하시던 중 디지털 시민시장실을 소개하시기로 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“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음성검색버튼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눌러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서울소개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말하자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외빈방문을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대비하여 아래의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개화면으로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구성된  디지털 시민시장실이 화면에 나타나고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시장님이 왼손을 들어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키네틱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센서를 이용하여 화면을 전환하였고  실시간도시현황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주요시정순으로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 하셨다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시연도중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세부 화면에서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 신청사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비추는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열어 보이고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안전상황실 담당자와 영상통화를 하는 등 주요 기능을 사용하여 디지털 서울의 역동적인 모습을 소개하셨다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28566" y="3137787"/>
            <a:ext cx="228856" cy="8683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대기환경</a:t>
            </a:r>
            <a:endParaRPr lang="ko-KR" altLang="en-US" sz="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33582" y="3137787"/>
            <a:ext cx="1412509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33582" y="3597831"/>
            <a:ext cx="1412509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833582" y="3815315"/>
            <a:ext cx="1412509" cy="186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833582" y="3360009"/>
            <a:ext cx="1412509" cy="186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이동중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57859" y="3597832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57859" y="3137787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터치패널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57859" y="3821176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57859" y="3365870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28566" y="4177108"/>
            <a:ext cx="228856" cy="8683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재정현황</a:t>
            </a:r>
            <a:r>
              <a:rPr lang="en-US" altLang="ko-KR" sz="7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34569" y="4172575"/>
            <a:ext cx="1412509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34569" y="4632619"/>
            <a:ext cx="1412509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34569" y="4850103"/>
            <a:ext cx="1412509" cy="186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834569" y="4394797"/>
            <a:ext cx="1412509" cy="186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이동중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58846" y="4632620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58846" y="4172575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터치패널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158846" y="4855964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158846" y="4400658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94297" y="6261663"/>
            <a:ext cx="4483167" cy="846966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회의실에서 디지털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시민시장실을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터치스크린으로 보면서 유관 부서 책임자들과 서울역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7017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개발사업과 관련해서 회의를 하기 위해 주요사업 화면으로 진입하였다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서울역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7017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상세화면으로 이동한 시장님은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사업의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위치정보를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확인하였고 사업내용에 대해 질의를 하기 위해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영상통화를 연결하여 공정현황과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현장사진과 영상을 보며 현재의 진행 상황을 파악하였다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서울역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7017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프로젝트와 관련하여 미디어 매체의 여론을 확인하기 위하여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뉴스기사을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확인할 수 있었다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16768" y="6244533"/>
            <a:ext cx="718758" cy="868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811686" y="6244533"/>
            <a:ext cx="1412509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811686" y="6704577"/>
            <a:ext cx="1412509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811686" y="6922061"/>
            <a:ext cx="1412509" cy="186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11686" y="6466755"/>
            <a:ext cx="1412509" cy="186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이동중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35963" y="6704578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135963" y="6244533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터치패널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35963" y="6927922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35963" y="6472616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976102" y="6244533"/>
            <a:ext cx="4483167" cy="846966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음성인식 버튼을 누른 후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말하여 디지털 시민시장실의 주요사업으로 진입하여 중점 추진진사업의 하나인 도심 재생 사업을 살펴보던 중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세운상가군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재생사업을 확인하였다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사업의 일정에 따른 진행률을 확인하시고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응답소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SNS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올라온 시민의견등을 조회하고 관련된 기사를 살펴보며 사업에 대한 외부 시각과 반응을 파악했다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몇 가지 질의를 위해 보고서 작성자와 영상통화를 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93652" y="7292338"/>
            <a:ext cx="4483167" cy="874491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교통안전관련 회의 중 보행교통 현황을 파악하기 위해 터치스크린을 켜고 디지털 시민시장실의 시정현황 메뉴로 진입하였다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초기화면에서 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시정현황 화면으로 진입한 시장님은  음성인식 버튼을 활용하여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말하자 현재 화면에서 보행과 관련한 시정지표목록으로 전환 되었다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보행과 관련한 다양한 시각화 차트 중에서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보행자배려신호체계 시범사업 진행률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상세화면으로 진입하였다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시정현황 목록에서 상세화면으로 진입한 시장님은 해당 시정활동의 추진경위와 기대효과를 살펴보고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연결하여 영상통화를 하면서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시범사업의 위치정보를 확인하고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여론동향의 시민반응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살펴보았다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08811" y="7302733"/>
            <a:ext cx="718758" cy="868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시정현황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803729" y="7302733"/>
            <a:ext cx="1412509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803729" y="7762777"/>
            <a:ext cx="1412509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803729" y="7980261"/>
            <a:ext cx="1412509" cy="186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03729" y="7524955"/>
            <a:ext cx="1412509" cy="186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이동중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28006" y="7762778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128006" y="7302733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터치패널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28006" y="7986122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128006" y="7530816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970407" y="7292308"/>
            <a:ext cx="4483167" cy="874491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시장님은 외부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업무차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이동하시던중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라디오에서 사설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어린이집에서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일어난 아동확대 보도를 듣게 되시고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켜고 서울시의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어린이집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복지 관련 시정현황 확인을 위해 시정현황 메뉴에서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국공립어린이집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확충에 관한 시정지표를 선택하였다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그러자 화면중앙에 자치구별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어린이집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현황이 지도 표시되고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국공립어린이집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확충 사업의 연도별 시정목표와 관련된 성과지표가 차트 형식으로 화면에 나타났다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전화연결을 하여 대응 현황을 보고 받았고 이와 관련한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응답소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SNS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시민의견들을 조회할 수 있었다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endParaRPr lang="en-US" altLang="ko-KR" sz="7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415802" y="5225963"/>
            <a:ext cx="4485196" cy="864640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이슈가 되고 서울시의 청년활동지원사업과 관련하여 담당자와 회의테이블에서 보고를 받고 있는 중에 시민들의 의견을 보고자 터치스크린을 켜고 디지털시민시장실의 여론동향 화면으로 진입하였다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채집되어 나타나는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상의 서울시관련 여론동향과는 별개로 음성인식버튼을 눌러 “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서울시 청년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청년복지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일자리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말하자 화면에 ”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서울시청년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청년복지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일자리“로 변환되어 입력되면서 여론동향페이지는 해당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해쉬태그와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관련된 연론 정보를 채집해오기 시작한다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담당자들과 여론동향을 관찰하시면서 서울시 청년들의 적극적인 제도활용이 가능할 수 있도록 청년활동지원사업에 대한 홍보강화를 당부하셨다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16123" y="5226507"/>
            <a:ext cx="718758" cy="868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여론동향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811041" y="5226507"/>
            <a:ext cx="1412509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811041" y="5686551"/>
            <a:ext cx="1412509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811041" y="5904035"/>
            <a:ext cx="1412509" cy="186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811041" y="5448729"/>
            <a:ext cx="1412509" cy="186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이동중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135318" y="5686552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135318" y="5226507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터치패널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135318" y="5909896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135318" y="5454590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959460" y="5224763"/>
            <a:ext cx="4513569" cy="864640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시장님은 시립대학교 졸업식에 참석하시어 치사를 하시기로 예정되어 있었다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하지만 새벽부터 내린 폭설로 서울시에 여러 사건 사고들이 생겼고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상황에 대한 후속조치 및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회의주재를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위해 급하게 출근하시면서 졸업식 치사 원고를 집에 두고오신것을 알게 되었다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없어 즉석에서 치사를 하시기로 하고 이동중 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Tablet PC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켜고 여론동향화면에서 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반값등록금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#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취준생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졸업이란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해쉬태그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입력으로 최근 졸업생들의 고민과 학부모들의 경제적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부담등에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여론을 파악하시고 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그간 서울시가 추진해온 청년일자리정책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반값등록금등과 같은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성과에대한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메모를 하시기 시작한다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7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11979" y="8341666"/>
            <a:ext cx="718758" cy="868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외빈응대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806897" y="8341666"/>
            <a:ext cx="1412509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화면제어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806897" y="8801710"/>
            <a:ext cx="1412509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지도이동확대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806897" y="9019194"/>
            <a:ext cx="1412509" cy="186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영상전화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음성통화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06897" y="8563888"/>
            <a:ext cx="1412509" cy="186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이동중</a:t>
            </a:r>
            <a:r>
              <a: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31174" y="8801711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31174" y="8341666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터치패널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31174" y="9025055"/>
            <a:ext cx="609284" cy="1807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31174" y="8569749"/>
            <a:ext cx="609284" cy="180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endParaRPr lang="ko-KR" altLang="en-US" sz="7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38664" y="1129966"/>
            <a:ext cx="360242" cy="3906407"/>
          </a:xfrm>
          <a:prstGeom prst="roundRect">
            <a:avLst>
              <a:gd name="adj" fmla="val 17851"/>
            </a:avLst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실시간도시현황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160440" y="228568"/>
            <a:ext cx="6857423" cy="3935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검토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5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985872" y="3150896"/>
            <a:ext cx="4487158" cy="833833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오후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남산에서 있었던 남산걷기대회 치사를 마치시고 시청으로 돌아오시는 길에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중구지역의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시계가 유난히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흐려보이자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태블릿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음성인식 버튼을 누른 후 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대기환경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말하여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 시내의 미세먼지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초미세먼지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농도와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볼 수 있는 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대기환경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화면으로 이동하시고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지도에 표시된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중구지역의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미세먼지 아이콘을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터치하시자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중구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지역의 미세먼지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초미세먼지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오존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이산화질소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일산화탄소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아황산가스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현황이 나타났다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담당자에게 중구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지역의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대기환경이 좋지 않은 이유와 필요 대책을 확인하기 위해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담당자와 영상통화를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통해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파악과 대책 조사를 지시하였다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12120" y="3048543"/>
            <a:ext cx="33374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#5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922644" y="3054978"/>
            <a:ext cx="33374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#6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312120" y="4096342"/>
            <a:ext cx="33374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#7</a:t>
            </a:r>
            <a:endParaRPr lang="ko-KR" altLang="en-US" sz="10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949847" y="4172575"/>
            <a:ext cx="4523183" cy="864095"/>
          </a:xfrm>
          <a:prstGeom prst="roundRect">
            <a:avLst>
              <a:gd name="adj" fmla="val 10896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1917"/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오늘은 시장님이 취임하신 지 만으로 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년이 되는 날이다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출근하시면서 오늘 기자간담회에서 이야기하실 원고를 구상하시던 중에 본인의 재임기간동안 서울시의 총 채무가 얼마나 줄었는지 궁금해졌다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테블릿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꺼내 상단의 실시간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도시현황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재정 현황을 눌러 재정 현황 화면을 조회하고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음성검색으로 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채무현황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말하자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채무현황과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관련된 연관 지표들이 화면에 보여졌다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시장님은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채무 현황에 대한 추이를 확인하기 위해 채무 현황 그래프 버튼을 눌렀고 화면에는 분기별 채무 현황이 그래프로 나타났다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시장님께서는 채무 현황에 대한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추이와 최근 </a:t>
            </a:r>
            <a:r>
              <a:rPr lang="en-US" altLang="ko-KR" sz="75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년간의 성과를 확인하시고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재무담당관에게 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제가 취임한 후 채무감축현황을 간단히 요약해서 </a:t>
            </a:r>
            <a:r>
              <a:rPr lang="ko-KR" altLang="en-US" sz="75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오전중에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이메일로 보고해주세요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r>
              <a:rPr lang="ko-KR" altLang="en-US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메시지를 보냈다</a:t>
            </a:r>
            <a:r>
              <a:rPr lang="en-US" altLang="ko-KR" sz="75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75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923260" y="4083574"/>
            <a:ext cx="33374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#8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312120" y="5131382"/>
            <a:ext cx="33374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#9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98261" y="5119735"/>
            <a:ext cx="40427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#10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298472" y="6175140"/>
            <a:ext cx="40427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#11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900998" y="6158220"/>
            <a:ext cx="40427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#12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298472" y="7176218"/>
            <a:ext cx="40427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#13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898718" y="7171933"/>
            <a:ext cx="40427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#14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298472" y="8234427"/>
            <a:ext cx="40427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#15</a:t>
            </a:r>
            <a:endParaRPr lang="ko-KR" altLang="en-US" sz="1000" dirty="0"/>
          </a:p>
        </p:txBody>
      </p:sp>
      <p:sp>
        <p:nvSpPr>
          <p:cNvPr id="127" name="타원 126"/>
          <p:cNvSpPr/>
          <p:nvPr/>
        </p:nvSpPr>
        <p:spPr>
          <a:xfrm>
            <a:off x="338664" y="5235989"/>
            <a:ext cx="208712" cy="2065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348613" y="6229242"/>
            <a:ext cx="208712" cy="2065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338664" y="7296832"/>
            <a:ext cx="208712" cy="2065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311979" y="8349112"/>
            <a:ext cx="208712" cy="2065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38664" y="1129966"/>
            <a:ext cx="208712" cy="2065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686156" y="942948"/>
            <a:ext cx="4071966" cy="1428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터치패널을 이용하는 집무실 환경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315978" y="942948"/>
            <a:ext cx="4071966" cy="1428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테블릿을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이용하는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</a:rPr>
              <a:t> 환경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8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1424</Words>
  <Application>Microsoft Office PowerPoint</Application>
  <PresentationFormat>A3 용지(297x420mm)</PresentationFormat>
  <Paragraphs>112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kimsy</dc:creator>
  <cp:lastModifiedBy>Kim</cp:lastModifiedBy>
  <cp:revision>72</cp:revision>
  <cp:lastPrinted>2016-12-06T05:51:58Z</cp:lastPrinted>
  <dcterms:created xsi:type="dcterms:W3CDTF">2016-11-02T04:05:55Z</dcterms:created>
  <dcterms:modified xsi:type="dcterms:W3CDTF">2016-12-06T23:51:48Z</dcterms:modified>
</cp:coreProperties>
</file>