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89" r:id="rId2"/>
    <p:sldId id="1194" r:id="rId3"/>
    <p:sldId id="1200" r:id="rId4"/>
    <p:sldId id="1201" r:id="rId5"/>
    <p:sldId id="1204" r:id="rId6"/>
    <p:sldId id="1203" r:id="rId7"/>
    <p:sldId id="1202" r:id="rId8"/>
    <p:sldId id="1192" r:id="rId9"/>
    <p:sldId id="1183" r:id="rId10"/>
    <p:sldId id="1182" r:id="rId11"/>
    <p:sldId id="1181" r:id="rId12"/>
    <p:sldId id="1185" r:id="rId13"/>
    <p:sldId id="1195" r:id="rId14"/>
    <p:sldId id="1197" r:id="rId15"/>
    <p:sldId id="1198" r:id="rId16"/>
    <p:sldId id="1191" r:id="rId17"/>
    <p:sldId id="1193" r:id="rId18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21"/>
      <p:bold r:id="rId22"/>
    </p:embeddedFont>
    <p:embeddedFont>
      <p:font typeface="산돌고딕B" panose="020B0600000101010101" charset="-127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산돌고딕 M" panose="020B0600000101010101" charset="-127"/>
      <p:regular r:id="rId28"/>
    </p:embeddedFont>
    <p:embeddedFont>
      <p:font typeface="Wingdings 2" panose="05020102010507070707" pitchFamily="18" charset="2"/>
      <p:regular r:id="rId29"/>
    </p:embeddedFont>
    <p:embeddedFont>
      <p:font typeface="나눔고딕 ExtraBold" panose="020B0600000101010101" charset="-127"/>
      <p:bold r:id="rId3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고딕" panose="020B0600000101010101" charset="-127"/>
      <p:regular r:id="rId31"/>
      <p:bold r:id="rId32"/>
    </p:embeddedFont>
    <p:embeddedFont>
      <p:font typeface="가는각진제목체" panose="020B0600000101010101" charset="-127"/>
      <p:regular r:id="rId3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2523">
          <p15:clr>
            <a:srgbClr val="A4A3A4"/>
          </p15:clr>
        </p15:guide>
        <p15:guide id="3" pos="3120">
          <p15:clr>
            <a:srgbClr val="A4A3A4"/>
          </p15:clr>
        </p15:guide>
        <p15:guide id="4" pos="5978">
          <p15:clr>
            <a:srgbClr val="A4A3A4"/>
          </p15:clr>
        </p15:guide>
        <p15:guide id="5" pos="1260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S" initials="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BC2"/>
    <a:srgbClr val="0000FF"/>
    <a:srgbClr val="FF5050"/>
    <a:srgbClr val="5E9EFF"/>
    <a:srgbClr val="000000"/>
    <a:srgbClr val="2F2FBF"/>
    <a:srgbClr val="009ED6"/>
    <a:srgbClr val="A2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6652" autoAdjust="0"/>
  </p:normalViewPr>
  <p:slideViewPr>
    <p:cSldViewPr showGuides="1">
      <p:cViewPr>
        <p:scale>
          <a:sx n="80" d="100"/>
          <a:sy n="80" d="100"/>
        </p:scale>
        <p:origin x="568" y="-72"/>
      </p:cViewPr>
      <p:guideLst>
        <p:guide orient="horz" pos="572"/>
        <p:guide orient="horz" pos="2523"/>
        <p:guide pos="3120"/>
        <p:guide pos="5978"/>
        <p:guide pos="1260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4530"/>
    </p:cViewPr>
  </p:sorterViewPr>
  <p:notesViewPr>
    <p:cSldViewPr showGuides="1">
      <p:cViewPr varScale="1">
        <p:scale>
          <a:sx n="76" d="100"/>
          <a:sy n="76" d="100"/>
        </p:scale>
        <p:origin x="-2142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80" cy="496332"/>
          </a:xfrm>
          <a:prstGeom prst="rect">
            <a:avLst/>
          </a:prstGeom>
        </p:spPr>
        <p:txBody>
          <a:bodyPr vert="horz" lIns="91981" tIns="45991" rIns="91981" bIns="459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095" y="1"/>
            <a:ext cx="2945980" cy="496332"/>
          </a:xfrm>
          <a:prstGeom prst="rect">
            <a:avLst/>
          </a:prstGeom>
        </p:spPr>
        <p:txBody>
          <a:bodyPr vert="horz" lIns="91981" tIns="45991" rIns="91981" bIns="459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2B1A77-2514-48A0-BD20-7E252C7AE8D4}" type="datetimeFigureOut">
              <a:rPr lang="ko-KR" altLang="en-US"/>
              <a:pPr>
                <a:defRPr/>
              </a:pPr>
              <a:t>2016-08-25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297"/>
            <a:ext cx="2945980" cy="496331"/>
          </a:xfrm>
          <a:prstGeom prst="rect">
            <a:avLst/>
          </a:prstGeom>
        </p:spPr>
        <p:txBody>
          <a:bodyPr vert="horz" lIns="91981" tIns="45991" rIns="91981" bIns="459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095" y="9430297"/>
            <a:ext cx="2945980" cy="496331"/>
          </a:xfrm>
          <a:prstGeom prst="rect">
            <a:avLst/>
          </a:prstGeom>
        </p:spPr>
        <p:txBody>
          <a:bodyPr vert="horz" lIns="91981" tIns="45991" rIns="91981" bIns="459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896C0-ABFC-4640-90F6-BEA7CFAD55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1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80" cy="496332"/>
          </a:xfrm>
          <a:prstGeom prst="rect">
            <a:avLst/>
          </a:prstGeom>
        </p:spPr>
        <p:txBody>
          <a:bodyPr vert="horz" lIns="93064" tIns="46532" rIns="93064" bIns="465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095" y="1"/>
            <a:ext cx="2945980" cy="496332"/>
          </a:xfrm>
          <a:prstGeom prst="rect">
            <a:avLst/>
          </a:prstGeom>
        </p:spPr>
        <p:txBody>
          <a:bodyPr vert="horz" lIns="93064" tIns="46532" rIns="93064" bIns="4653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A335150-B964-4361-9F88-0596EA09F1A7}" type="datetimeFigureOut">
              <a:rPr lang="ko-KR" altLang="en-US"/>
              <a:pPr>
                <a:defRPr/>
              </a:pPr>
              <a:t>2016-08-25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7210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64" tIns="46532" rIns="93064" bIns="4653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9" y="4715947"/>
            <a:ext cx="5437500" cy="4466982"/>
          </a:xfrm>
          <a:prstGeom prst="rect">
            <a:avLst/>
          </a:prstGeom>
        </p:spPr>
        <p:txBody>
          <a:bodyPr vert="horz" lIns="93064" tIns="46532" rIns="93064" bIns="46532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297"/>
            <a:ext cx="2945980" cy="496331"/>
          </a:xfrm>
          <a:prstGeom prst="rect">
            <a:avLst/>
          </a:prstGeom>
        </p:spPr>
        <p:txBody>
          <a:bodyPr vert="horz" lIns="93064" tIns="46532" rIns="93064" bIns="465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095" y="9430297"/>
            <a:ext cx="2945980" cy="496331"/>
          </a:xfrm>
          <a:prstGeom prst="rect">
            <a:avLst/>
          </a:prstGeom>
        </p:spPr>
        <p:txBody>
          <a:bodyPr vert="horz" lIns="93064" tIns="46532" rIns="93064" bIns="465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EE1521E-0E94-4F91-B416-9BC668BD40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51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6C42AE-1E83-414A-80A3-EC1ACE6AF6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9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1521E-0E94-4F91-B416-9BC668BD40F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1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6C42AE-1E83-414A-80A3-EC1ACE6AF6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4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6C42AE-1E83-414A-80A3-EC1ACE6AF6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1357313"/>
            <a:ext cx="9906000" cy="164306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A4C3C-21DF-4197-9F5D-84509D4370F2}" type="datetimeFigureOut">
              <a:rPr lang="ko-KR" altLang="en-US"/>
              <a:pPr>
                <a:defRPr/>
              </a:pPr>
              <a:t>2016-08-25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D8563-ACBB-4E40-87EE-AC553AB98C1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1A432-65A6-4301-8132-FB2CBB4E8031}" type="datetimeFigureOut">
              <a:rPr lang="ko-KR" altLang="en-US"/>
              <a:pPr>
                <a:defRPr/>
              </a:pPr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955C-9C63-457B-8582-A9D275EEFA4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DF0DE-6E79-4B05-9974-9EF82E620E9C}" type="datetimeFigureOut">
              <a:rPr lang="ko-KR" altLang="en-US"/>
              <a:pPr>
                <a:defRPr/>
              </a:pPr>
              <a:t>2016-08-25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2227F-7A36-461C-9766-1D83FC66CBB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3627438" y="6597650"/>
            <a:ext cx="2809875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800" b="1" dirty="0" smtClean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Internal Use Only -</a:t>
            </a:r>
          </a:p>
        </p:txBody>
      </p:sp>
      <p:pic>
        <p:nvPicPr>
          <p:cNvPr id="6" name="Picture 3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597649"/>
            <a:ext cx="720080" cy="24447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직사각형 6"/>
          <p:cNvSpPr/>
          <p:nvPr userDrawn="1"/>
        </p:nvSpPr>
        <p:spPr>
          <a:xfrm>
            <a:off x="0" y="1"/>
            <a:ext cx="9906000" cy="692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0704" y="0"/>
            <a:ext cx="9294744" cy="69269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산돌고딕 M" pitchFamily="18" charset="-127"/>
                <a:ea typeface="산돌고딕 M" pitchFamily="18" charset="-127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1"/>
            <a:ext cx="9906000" cy="692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666357" y="6481258"/>
            <a:ext cx="574675" cy="3635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fld id="{16190FCE-2A33-4D39-9E95-7AFD816533BF}" type="slidenum">
              <a:rPr kumimoji="0" lang="ko-KR" altLang="en-US" sz="90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pPr algn="ctr" eaLnBrk="1" latinLnBrk="0" hangingPunct="1">
                <a:defRPr/>
              </a:pPr>
              <a:t>‹#›</a:t>
            </a:fld>
            <a:endParaRPr kumimoji="0" lang="en-US" altLang="ko-KR" sz="900" dirty="0" smtClean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0704" y="0"/>
            <a:ext cx="9294744" cy="69269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산돌고딕 M" pitchFamily="18" charset="-127"/>
                <a:ea typeface="산돌고딕 M" pitchFamily="18" charset="-127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3627438" y="6669940"/>
            <a:ext cx="2809875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800" b="1" dirty="0" smtClean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Internal Use Only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11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0838" y="114300"/>
            <a:ext cx="7697787" cy="57785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50838" y="836613"/>
            <a:ext cx="9426575" cy="6477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40309-575B-4360-B403-25AC9C83F5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3B17EA-1083-4CF8-9F07-8184CB63137C}" type="datetimeFigureOut">
              <a:rPr lang="ko-KR" altLang="en-US"/>
              <a:pPr>
                <a:defRPr/>
              </a:pPr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E731C5-69C2-4E8D-B466-3278D3FA575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8" r:id="rId1"/>
    <p:sldLayoutId id="2147486875" r:id="rId2"/>
    <p:sldLayoutId id="2147486876" r:id="rId3"/>
    <p:sldLayoutId id="2147486889" r:id="rId4"/>
    <p:sldLayoutId id="2147486890" r:id="rId5"/>
    <p:sldLayoutId id="2147486891" r:id="rId6"/>
    <p:sldLayoutId id="2147486892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hl=en&amp;q=allinurl:docs.oracle.com+javase+docs+api+fi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8.wmf"/><Relationship Id="rId7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68624" y="3429000"/>
            <a:ext cx="69342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ko-KR" sz="2700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24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2016. 08</a:t>
            </a:r>
            <a:endParaRPr lang="ko-KR" altLang="en-US" sz="2400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514475"/>
            <a:ext cx="9906000" cy="1236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서울시 디지털 시민 </a:t>
            </a:r>
            <a:r>
              <a:rPr kumimoji="0" lang="ko-KR" altLang="en-US" sz="3600" b="1" kern="0" dirty="0" err="1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시장실</a:t>
            </a: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</a:t>
            </a:r>
            <a:endParaRPr kumimoji="0" lang="en-US" altLang="ko-KR" sz="3600" b="1" kern="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아키텍처 설계</a:t>
            </a:r>
            <a:endParaRPr kumimoji="0" lang="en-US" altLang="ko-KR" sz="3600" b="1" kern="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95414" y="4720248"/>
            <a:ext cx="693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ko-KR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한국정보공학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디엔에스</a:t>
            </a:r>
            <a:endParaRPr lang="ko-KR" altLang="en-US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애플리케이션 컴포넌트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Rectangle 137"/>
          <p:cNvSpPr>
            <a:spLocks noChangeArrowheads="1"/>
          </p:cNvSpPr>
          <p:nvPr/>
        </p:nvSpPr>
        <p:spPr bwMode="gray">
          <a:xfrm>
            <a:off x="2222696" y="1124744"/>
            <a:ext cx="4855076" cy="34194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kumimoji="0"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대용량 파일 다운로드 모듈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gray">
          <a:xfrm>
            <a:off x="2613393" y="2210905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Scheduler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gray">
          <a:xfrm>
            <a:off x="2613393" y="1778857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Download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Controller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>
            <a:off x="350488" y="2714000"/>
            <a:ext cx="1509117" cy="6882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Console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0" name="Rectangle 137"/>
          <p:cNvSpPr>
            <a:spLocks noChangeArrowheads="1"/>
          </p:cNvSpPr>
          <p:nvPr/>
        </p:nvSpPr>
        <p:spPr bwMode="gray">
          <a:xfrm>
            <a:off x="194472" y="2386331"/>
            <a:ext cx="1794199" cy="13307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Management Console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506057" y="2941444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Java Script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Library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23" name="꺾인 연결선 22"/>
          <p:cNvCxnSpPr>
            <a:stCxn id="18" idx="1"/>
            <a:endCxn id="22" idx="3"/>
          </p:cNvCxnSpPr>
          <p:nvPr/>
        </p:nvCxnSpPr>
        <p:spPr>
          <a:xfrm rot="10800000" flipV="1">
            <a:off x="1704035" y="1950626"/>
            <a:ext cx="909358" cy="1162587"/>
          </a:xfrm>
          <a:prstGeom prst="bentConnector3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1988669" y="1750573"/>
            <a:ext cx="4010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gray">
          <a:xfrm>
            <a:off x="2457824" y="1530793"/>
            <a:ext cx="3975981" cy="11832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Spring Controller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3861981" y="2211955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EhCache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gray">
          <a:xfrm>
            <a:off x="3861981" y="1779907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History Log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5110568" y="2214561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Data Compressor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gray">
          <a:xfrm>
            <a:off x="5110568" y="178251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ORM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33" name="꺾인 연결선 32"/>
          <p:cNvCxnSpPr>
            <a:stCxn id="36" idx="1"/>
            <a:endCxn id="29" idx="3"/>
          </p:cNvCxnSpPr>
          <p:nvPr/>
        </p:nvCxnSpPr>
        <p:spPr>
          <a:xfrm rot="10800000" flipV="1">
            <a:off x="6308546" y="1823815"/>
            <a:ext cx="1558802" cy="13046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3709337" y="3092894"/>
            <a:ext cx="1509117" cy="1183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File Store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pic>
        <p:nvPicPr>
          <p:cNvPr id="36" name="Picture 2" descr="http://icons.iconarchive.com/icons/gakuseisean/ivista-2/128/Misc-Database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348" y="1374237"/>
            <a:ext cx="974084" cy="89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꺾인 연결선 35"/>
          <p:cNvCxnSpPr>
            <a:stCxn id="26" idx="2"/>
            <a:endCxn id="35" idx="0"/>
          </p:cNvCxnSpPr>
          <p:nvPr/>
        </p:nvCxnSpPr>
        <p:spPr>
          <a:xfrm rot="16200000" flipH="1">
            <a:off x="4193734" y="2822731"/>
            <a:ext cx="537399" cy="292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3" name="그룹 38"/>
          <p:cNvGrpSpPr/>
          <p:nvPr/>
        </p:nvGrpSpPr>
        <p:grpSpPr>
          <a:xfrm>
            <a:off x="205928" y="4725144"/>
            <a:ext cx="9427592" cy="1584176"/>
            <a:chOff x="982508" y="4869160"/>
            <a:chExt cx="6541808" cy="1263916"/>
          </a:xfrm>
        </p:grpSpPr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2324842" y="4869160"/>
              <a:ext cx="5199474" cy="2432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Function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982508" y="4869160"/>
              <a:ext cx="1269390" cy="2432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Component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982508" y="5156462"/>
              <a:ext cx="1287449" cy="232044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ko-KR" altLang="en-US" sz="1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어드민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 콘솔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340441" y="5156463"/>
              <a:ext cx="5183875" cy="232045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marL="171450" indent="-171450" algn="l" eaLnBrk="0" hangingPunct="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다운로드 서비스 통계 및 모니터링을 위한 관리 콘솔 제공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982508" y="5453457"/>
              <a:ext cx="1287449" cy="384032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컨트롤러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2340441" y="5453456"/>
              <a:ext cx="5183875" cy="38403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marL="171450" indent="-171450" eaLnBrk="0" hangingPunct="0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Spring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 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MVC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를 통한 컨트롤러를 제공하고 다운로드 시 카운트를 업데이트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  <a:p>
              <a:pPr marL="171450" indent="-171450" eaLnBrk="0" hangingPunct="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파일은 스토어에서 로딩하여 메모리에 로딩하여 </a:t>
              </a:r>
              <a:r>
                <a:rPr lang="ko-KR" altLang="en-US" sz="1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스트림을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 통해 데이터를 전송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982508" y="5901030"/>
              <a:ext cx="1287449" cy="232044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파일 저장소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340441" y="5901031"/>
              <a:ext cx="5183875" cy="232045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marL="171450" indent="-171450" algn="l" eaLnBrk="0" hangingPunct="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네트워크 관리를 위한 화면 통신 데이터 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API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를 제공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pic>
        <p:nvPicPr>
          <p:cNvPr id="48" name="Picture 10" descr="http://icons.iconarchive.com/icons/hopstarter/sleek-xp-basic/128/Administrato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4" y="3877453"/>
            <a:ext cx="457454" cy="4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776536" y="4334907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Admin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꺾인 연결선 49"/>
          <p:cNvCxnSpPr>
            <a:stCxn id="20" idx="2"/>
            <a:endCxn id="48" idx="0"/>
          </p:cNvCxnSpPr>
          <p:nvPr/>
        </p:nvCxnSpPr>
        <p:spPr>
          <a:xfrm rot="5400000">
            <a:off x="1011361" y="3797242"/>
            <a:ext cx="160422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1026" name="Picture 2" descr="http://icons.iconarchive.com/icons/icojam/blue-bits/128/database-sear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46" y="3353172"/>
            <a:ext cx="765098" cy="76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755156" y="2278033"/>
            <a:ext cx="130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열린데이터광장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DB</a:t>
            </a:r>
            <a:endParaRPr lang="ko-KR" altLang="en-US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31301" y="1583214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Update(Download Count)</a:t>
            </a:r>
            <a:endParaRPr lang="ko-KR" altLang="en-US" sz="9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pic>
        <p:nvPicPr>
          <p:cNvPr id="58" name="Picture 10" descr="http://icons.iconarchive.com/icons/hopstarter/sleek-xp-basic/128/Administrato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71" y="1490660"/>
            <a:ext cx="457454" cy="4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835317" y="1968340"/>
            <a:ext cx="4491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꺾인 연결선 59"/>
          <p:cNvCxnSpPr>
            <a:stCxn id="18" idx="1"/>
            <a:endCxn id="58" idx="3"/>
          </p:cNvCxnSpPr>
          <p:nvPr/>
        </p:nvCxnSpPr>
        <p:spPr>
          <a:xfrm rot="10800000">
            <a:off x="1288625" y="1719387"/>
            <a:ext cx="1324768" cy="231240"/>
          </a:xfrm>
          <a:prstGeom prst="bentConnector3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699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 검토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91176"/>
              </p:ext>
            </p:extLst>
          </p:nvPr>
        </p:nvGraphicFramePr>
        <p:xfrm>
          <a:off x="327835" y="3621443"/>
          <a:ext cx="1596310" cy="148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72480" y="1793955"/>
            <a:ext cx="9289030" cy="4659381"/>
            <a:chOff x="352697" y="1816461"/>
            <a:chExt cx="12422664" cy="7778974"/>
          </a:xfrm>
        </p:grpSpPr>
        <p:sp>
          <p:nvSpPr>
            <p:cNvPr id="5" name="자유형 4"/>
            <p:cNvSpPr/>
            <p:nvPr/>
          </p:nvSpPr>
          <p:spPr>
            <a:xfrm>
              <a:off x="352697" y="4338057"/>
              <a:ext cx="2521132" cy="3599083"/>
            </a:xfrm>
            <a:custGeom>
              <a:avLst/>
              <a:gdLst>
                <a:gd name="connsiteX0" fmla="*/ 1123406 w 2521132"/>
                <a:gd name="connsiteY0" fmla="*/ 0 h 3370217"/>
                <a:gd name="connsiteX1" fmla="*/ 888274 w 2521132"/>
                <a:gd name="connsiteY1" fmla="*/ 404948 h 3370217"/>
                <a:gd name="connsiteX2" fmla="*/ 0 w 2521132"/>
                <a:gd name="connsiteY2" fmla="*/ 404948 h 3370217"/>
                <a:gd name="connsiteX3" fmla="*/ 0 w 2521132"/>
                <a:gd name="connsiteY3" fmla="*/ 3370217 h 3370217"/>
                <a:gd name="connsiteX4" fmla="*/ 2521132 w 2521132"/>
                <a:gd name="connsiteY4" fmla="*/ 3357154 h 3370217"/>
                <a:gd name="connsiteX5" fmla="*/ 2521132 w 2521132"/>
                <a:gd name="connsiteY5" fmla="*/ 404948 h 3370217"/>
                <a:gd name="connsiteX6" fmla="*/ 1254034 w 2521132"/>
                <a:gd name="connsiteY6" fmla="*/ 418011 h 3370217"/>
                <a:gd name="connsiteX7" fmla="*/ 1123406 w 2521132"/>
                <a:gd name="connsiteY7" fmla="*/ 0 h 337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1132" h="3370217">
                  <a:moveTo>
                    <a:pt x="1123406" y="0"/>
                  </a:moveTo>
                  <a:lnTo>
                    <a:pt x="888274" y="404948"/>
                  </a:lnTo>
                  <a:lnTo>
                    <a:pt x="0" y="404948"/>
                  </a:lnTo>
                  <a:lnTo>
                    <a:pt x="0" y="3370217"/>
                  </a:lnTo>
                  <a:lnTo>
                    <a:pt x="2521132" y="3357154"/>
                  </a:lnTo>
                  <a:lnTo>
                    <a:pt x="2521132" y="404948"/>
                  </a:lnTo>
                  <a:lnTo>
                    <a:pt x="1254034" y="418011"/>
                  </a:lnTo>
                  <a:lnTo>
                    <a:pt x="1123406" y="0"/>
                  </a:ln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32169" y="1816750"/>
              <a:ext cx="8343192" cy="7778685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endParaRPr kumimoji="0"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구름 모양 설명선 6"/>
            <p:cNvSpPr/>
            <p:nvPr/>
          </p:nvSpPr>
          <p:spPr>
            <a:xfrm>
              <a:off x="8437615" y="4246731"/>
              <a:ext cx="1440160" cy="1144984"/>
            </a:xfrm>
            <a:prstGeom prst="cloudCallout">
              <a:avLst>
                <a:gd name="adj1" fmla="val -10856"/>
                <a:gd name="adj2" fmla="val 38994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4200">
                <a:latin typeface="나눔고딕" panose="020D0604000000000000" pitchFamily="50" charset="-127"/>
                <a:ea typeface="나눔고딕" panose="020D0604000000000000" pitchFamily="50" charset="-127"/>
                <a:sym typeface="Gill Sans Light" pitchFamily="-106" charset="0"/>
              </a:endParaRPr>
            </a:p>
          </p:txBody>
        </p:sp>
        <p:grpSp>
          <p:nvGrpSpPr>
            <p:cNvPr id="47" name="Group 34"/>
            <p:cNvGrpSpPr>
              <a:grpSpLocks/>
            </p:cNvGrpSpPr>
            <p:nvPr/>
          </p:nvGrpSpPr>
          <p:grpSpPr bwMode="auto">
            <a:xfrm>
              <a:off x="10289218" y="3571656"/>
              <a:ext cx="2153843" cy="2466787"/>
              <a:chOff x="0" y="0"/>
              <a:chExt cx="2358" cy="2931"/>
            </a:xfrm>
          </p:grpSpPr>
          <p:sp>
            <p:nvSpPr>
              <p:cNvPr id="48" name="Oval 27"/>
              <p:cNvSpPr>
                <a:spLocks/>
              </p:cNvSpPr>
              <p:nvPr/>
            </p:nvSpPr>
            <p:spPr bwMode="auto">
              <a:xfrm>
                <a:off x="168" y="440"/>
                <a:ext cx="2168" cy="2168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100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endParaRPr>
              </a:p>
            </p:txBody>
          </p:sp>
          <p:pic>
            <p:nvPicPr>
              <p:cNvPr id="49" name="Picture 28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42"/>
                <a:ext cx="534" cy="75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9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4" y="440"/>
                <a:ext cx="534" cy="75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30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4" y="1616"/>
                <a:ext cx="534" cy="75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31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16"/>
                <a:ext cx="534" cy="75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32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" y="2176"/>
                <a:ext cx="534" cy="75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33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" y="0"/>
                <a:ext cx="534" cy="75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10102801" y="5956921"/>
              <a:ext cx="2565284" cy="41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Back-end Area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0" name="순서도: 자기 디스크 9"/>
            <p:cNvSpPr/>
            <p:nvPr/>
          </p:nvSpPr>
          <p:spPr>
            <a:xfrm>
              <a:off x="5872330" y="3797483"/>
              <a:ext cx="2115235" cy="1995480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27325" y="5929918"/>
              <a:ext cx="2293263" cy="41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Front-end Area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07345" y="4246730"/>
              <a:ext cx="1575175" cy="3055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대용량 데이터</a:t>
              </a:r>
              <a:endPara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7354" y="6586991"/>
              <a:ext cx="6525726" cy="208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Back-end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에서 대용량 데이터에 대한 처리 및 저장</a:t>
              </a: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pPr marL="177800" indent="-1778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처리된 대용량 파일데이터는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SFTP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를 통해 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front-end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측의 스토리지로 저장</a:t>
              </a:r>
              <a:endPara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pPr marL="177800" indent="-1778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파일을 저장하는 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WAS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는 클라이언트 요청에 의해 파일 전송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이어받기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브라우저에 따른 분할 전송 기능 제공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</a:p>
            <a:p>
              <a:pPr marL="177800" indent="-1778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다운로드 사용자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클라이언트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PC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에는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EXE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파일 또는 액티브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X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파일 설치하지 않음</a:t>
              </a: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712090" y="4126633"/>
              <a:ext cx="990110" cy="144050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인터</a:t>
              </a:r>
              <a:r>
                <a:rPr lang="ko-KR" altLang="en-US" sz="1050" b="1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넷</a:t>
              </a:r>
              <a:endPara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15909" y="4616298"/>
              <a:ext cx="1575175" cy="8455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Files</a:t>
              </a:r>
              <a:endPara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2330" y="5237643"/>
              <a:ext cx="225025" cy="22422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72330" y="4201725"/>
              <a:ext cx="225025" cy="22422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97255" y="2127719"/>
              <a:ext cx="405045" cy="594443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657195" y="4443011"/>
              <a:ext cx="49505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5602300" y="4426750"/>
              <a:ext cx="31503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648919" y="2659939"/>
              <a:ext cx="3486272" cy="118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전송 </a:t>
              </a:r>
              <a:r>
                <a:rPr lang="ko-KR" altLang="en-US" sz="1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서비스시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메모리 최대 활용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다운로드 이어받기 기능 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Range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를 통한 데이터 전송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(IE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지원 확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인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부하시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상태메시지 출력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1359" y="7487335"/>
              <a:ext cx="2084686" cy="41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파일 분할 전송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/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이어받기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2570" y="3757300"/>
              <a:ext cx="2293263" cy="41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Firewall</a:t>
              </a:r>
              <a:endPara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77776" y="1816461"/>
              <a:ext cx="2790309" cy="43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열린 데이터 광장 대용량 데이터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97255" y="2626551"/>
              <a:ext cx="7425825" cy="3780420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4940" y="2211632"/>
              <a:ext cx="3015335" cy="41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대용량 데이터 동기화</a:t>
              </a:r>
            </a:p>
          </p:txBody>
        </p:sp>
        <p:pic>
          <p:nvPicPr>
            <p:cNvPr id="27" name="Picture 8" descr="https://encrypted-tbn2.gstatic.com/images?q=tbn:ANd9GcSpgmSU0uEN_cNiB6zIBwfn1o6YVTzoyMW6PpkBvcOwfYYRwBH6l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6600" y="2799869"/>
              <a:ext cx="1079510" cy="95304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560767" y="2331851"/>
              <a:ext cx="1856586" cy="41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대용량 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파일 데이터</a:t>
              </a:r>
              <a:endPara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4657195" y="5281845"/>
              <a:ext cx="49505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602300" y="5281845"/>
              <a:ext cx="31503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811287" y="5326850"/>
              <a:ext cx="1318460" cy="66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파일 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블럭</a:t>
              </a:r>
              <a:endPara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225693" y="4966810"/>
              <a:ext cx="360039" cy="31991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11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2480" y="4820180"/>
              <a:ext cx="405045" cy="43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…</a:t>
              </a:r>
              <a:endPara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H="1">
              <a:off x="2136915" y="4426750"/>
              <a:ext cx="292792" cy="5410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793039" y="4163978"/>
              <a:ext cx="1604016" cy="359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노랑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전송 완료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29706" y="8072154"/>
              <a:ext cx="1822443" cy="359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백색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전송 미 시작</a:t>
              </a: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flipH="1" flipV="1">
              <a:off x="2581037" y="7352075"/>
              <a:ext cx="449002" cy="7200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66985" y="6243791"/>
              <a:ext cx="1604016" cy="565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빨강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전송 실패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재전송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36435" y="6873860"/>
              <a:ext cx="1604016" cy="359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파랑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전송 </a:t>
              </a:r>
              <a:r>
                <a:rPr lang="ko-KR" altLang="en-US" sz="8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대기중</a:t>
              </a:r>
              <a:endPara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35783" y="4966810"/>
              <a:ext cx="360039" cy="31991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13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30738" y="4967815"/>
              <a:ext cx="360039" cy="31991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12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1624635" y="2983363"/>
              <a:ext cx="990109" cy="85429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Server File Manager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97855" y="3247327"/>
              <a:ext cx="1304135" cy="41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파일 생성</a:t>
              </a: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 flipV="1">
              <a:off x="2205206" y="5523710"/>
              <a:ext cx="824833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 flipV="1">
              <a:off x="1687913" y="5883750"/>
              <a:ext cx="1342126" cy="1153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왼쪽 화살표 54"/>
          <p:cNvSpPr/>
          <p:nvPr/>
        </p:nvSpPr>
        <p:spPr>
          <a:xfrm>
            <a:off x="6080910" y="3356992"/>
            <a:ext cx="1517343" cy="427899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SFTP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왼쪽 화살표 55"/>
          <p:cNvSpPr/>
          <p:nvPr/>
        </p:nvSpPr>
        <p:spPr>
          <a:xfrm rot="20118317">
            <a:off x="2165082" y="3756381"/>
            <a:ext cx="626752" cy="427899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2480" y="908720"/>
            <a:ext cx="7205243" cy="658642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4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600" b="0" ker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데이터 처리 중심으로 순수 웹 기반 기술만을 활용하여 처리</a:t>
            </a:r>
            <a:endParaRPr lang="en-US" altLang="ko-KR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IE9+, Chrome, Firefox </a:t>
            </a:r>
            <a:r>
              <a:rPr lang="ko-KR" altLang="en-US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등이 다운로드 관리자를 제공하고 있음</a:t>
            </a:r>
            <a:endParaRPr lang="en-US" altLang="ko-KR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8" name="Picture 2" descr="http://icons.iconarchive.com/icons/hopstarter/office-2010/128/Microsoft-Office-Exce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94" y="2616265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38" y="3353266"/>
            <a:ext cx="443574" cy="40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프로토타이핑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97714"/>
              </p:ext>
            </p:extLst>
          </p:nvPr>
        </p:nvGraphicFramePr>
        <p:xfrm>
          <a:off x="273050" y="1340768"/>
          <a:ext cx="9217025" cy="271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 smtClean="0">
                          <a:solidFill>
                            <a:srgbClr val="29292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</a:rPr>
                        <a:t>구분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28575">
                      <a:solidFill>
                        <a:srgbClr val="0D227D"/>
                      </a:solidFill>
                      <a:prstDash val="solid"/>
                    </a:lnL>
                    <a:lnR w="12700">
                      <a:solidFill>
                        <a:srgbClr val="0D227D"/>
                      </a:solidFill>
                      <a:prstDash val="solid"/>
                    </a:lnR>
                    <a:lnT w="28575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 smtClean="0">
                          <a:solidFill>
                            <a:srgbClr val="29292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</a:rPr>
                        <a:t>설명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rgbClr val="0D227D"/>
                      </a:solidFill>
                      <a:prstDash val="solid"/>
                    </a:lnL>
                    <a:lnR w="28575">
                      <a:solidFill>
                        <a:srgbClr val="0D227D"/>
                      </a:solidFill>
                      <a:prstDash val="solid"/>
                    </a:lnR>
                    <a:lnT w="28575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6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spc="-5" dirty="0" smtClean="0">
                          <a:solidFill>
                            <a:srgbClr val="29292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HTML</a:t>
                      </a:r>
                      <a:r>
                        <a:rPr lang="en-US" sz="1200" spc="-5" baseline="0" dirty="0" smtClean="0">
                          <a:solidFill>
                            <a:srgbClr val="29292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5 </a:t>
                      </a:r>
                      <a:r>
                        <a:rPr lang="ko-KR" altLang="en-US" sz="1200" spc="-5" baseline="0" dirty="0" smtClean="0">
                          <a:solidFill>
                            <a:srgbClr val="29292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표준 </a:t>
                      </a:r>
                      <a:r>
                        <a:rPr lang="en-US" altLang="ko-KR" sz="1200" spc="-5" baseline="0" dirty="0" smtClean="0">
                          <a:solidFill>
                            <a:srgbClr val="29292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API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28575">
                      <a:solidFill>
                        <a:srgbClr val="0D227D"/>
                      </a:solidFill>
                      <a:prstDash val="solid"/>
                    </a:lnL>
                    <a:lnR w="12700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File API (Let me call it as File Reader API)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File API: Writer (also called as File Writer API)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File API: Directories and System (also called as File System API)  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rgbClr val="0D227D"/>
                      </a:solidFill>
                      <a:prstDash val="solid"/>
                    </a:lnL>
                    <a:lnR w="28575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03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지원 가능 브라우저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28575">
                      <a:solidFill>
                        <a:srgbClr val="0D227D"/>
                      </a:solidFill>
                      <a:prstDash val="solid"/>
                    </a:lnL>
                    <a:lnR w="12700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Microsoft Internet Explorer 10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Google Chrome 30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Mozilla Firefox 24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Safari 6 (Mac OS and iOS 7) 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rgbClr val="0D227D"/>
                      </a:solidFill>
                      <a:prstDash val="solid"/>
                    </a:lnL>
                    <a:lnR w="28575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7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파일 읽기 및 조작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28575">
                      <a:solidFill>
                        <a:srgbClr val="0D227D"/>
                      </a:solidFill>
                      <a:prstDash val="solid"/>
                    </a:lnL>
                    <a:lnR w="12700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lang="en-US" altLang="ko-KR" sz="1200" dirty="0" smtClean="0"/>
                        <a:t>File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dirty="0" smtClean="0"/>
                        <a:t>Blob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200" dirty="0" err="1" smtClean="0"/>
                        <a:t>FileList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200" dirty="0" err="1" smtClean="0"/>
                        <a:t>FileReader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rgbClr val="0D227D"/>
                      </a:solidFill>
                      <a:prstDash val="solid"/>
                    </a:lnL>
                    <a:lnR w="28575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40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생성 및 파일 쓰기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28575">
                      <a:solidFill>
                        <a:srgbClr val="0D227D"/>
                      </a:solidFill>
                      <a:prstDash val="solid"/>
                    </a:lnL>
                    <a:lnR w="12700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altLang="ko-KR" sz="1200" dirty="0" smtClean="0"/>
                        <a:t>Blob()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200" dirty="0" err="1" smtClean="0"/>
                        <a:t>FileWriter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rgbClr val="0D227D"/>
                      </a:solidFill>
                      <a:prstDash val="solid"/>
                    </a:lnL>
                    <a:lnR w="28575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디렉토리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 및 파일 액세스 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28575">
                      <a:solidFill>
                        <a:srgbClr val="0D227D"/>
                      </a:solidFill>
                      <a:prstDash val="solid"/>
                    </a:lnL>
                    <a:lnR w="12700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1504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altLang="ko-KR" sz="1200" dirty="0" err="1" smtClean="0"/>
                        <a:t>DirectoryReader</a:t>
                      </a:r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dirty="0" err="1" smtClean="0"/>
                        <a:t>FileEntry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dirty="0" err="1" smtClean="0"/>
                        <a:t>DirectoryEntry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200" dirty="0" err="1" smtClean="0"/>
                        <a:t>LocalFileSystem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rgbClr val="0D227D"/>
                      </a:solidFill>
                      <a:prstDash val="solid"/>
                    </a:lnL>
                    <a:lnR w="28575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480" y="908720"/>
            <a:ext cx="7205243" cy="30777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400" b="1" ker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HTML5</a:t>
            </a:r>
            <a:r>
              <a:rPr lang="ko-KR" altLang="en-US" dirty="0"/>
              <a:t>를 통한 </a:t>
            </a:r>
            <a:r>
              <a:rPr lang="en-US" altLang="ko-KR" dirty="0"/>
              <a:t>File Download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graphicFrame>
        <p:nvGraphicFramePr>
          <p:cNvPr id="6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56432"/>
              </p:ext>
            </p:extLst>
          </p:nvPr>
        </p:nvGraphicFramePr>
        <p:xfrm>
          <a:off x="273050" y="4581128"/>
          <a:ext cx="9217025" cy="17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7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3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 smtClean="0">
                          <a:solidFill>
                            <a:srgbClr val="29292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</a:rPr>
                        <a:t>구분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28575">
                      <a:solidFill>
                        <a:srgbClr val="0D227D"/>
                      </a:solidFill>
                      <a:prstDash val="solid"/>
                    </a:lnL>
                    <a:lnR w="12700">
                      <a:solidFill>
                        <a:srgbClr val="0D227D"/>
                      </a:solidFill>
                      <a:prstDash val="solid"/>
                    </a:lnR>
                    <a:lnT w="28575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 smtClean="0">
                          <a:solidFill>
                            <a:srgbClr val="29292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</a:rPr>
                        <a:t>설명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rgbClr val="0D227D"/>
                      </a:solidFill>
                      <a:prstDash val="solid"/>
                    </a:lnL>
                    <a:lnR w="28575">
                      <a:solidFill>
                        <a:srgbClr val="0D227D"/>
                      </a:solidFill>
                      <a:prstDash val="solid"/>
                    </a:lnR>
                    <a:lnT w="28575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3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Servlet</a:t>
                      </a:r>
                      <a:r>
                        <a:rPr lang="en-US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 File Downloader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28575">
                      <a:solidFill>
                        <a:srgbClr val="0D227D"/>
                      </a:solidFill>
                      <a:prstDash val="solid"/>
                    </a:lnL>
                    <a:lnR w="12700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public static void download(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HttpServletRequest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 request,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HttpServletResponse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 response,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  <a:hlinkClick r:id="rId3"/>
                        </a:rPr>
                        <a:t>File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 file)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rgbClr val="0D227D"/>
                      </a:solidFill>
                      <a:prstDash val="solid"/>
                    </a:lnL>
                    <a:lnR w="28575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4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Spring Controller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28575">
                      <a:solidFill>
                        <a:srgbClr val="0D227D"/>
                      </a:solidFill>
                      <a:prstDash val="solid"/>
                    </a:lnL>
                    <a:lnR w="12700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RequestMapping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(value = "/files/{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file_name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}", method =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RequestMethod.GET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) public void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getFile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( @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PathVariable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("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file_name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") String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fileName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HttpServletResponse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 response) { try { // get your file as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InputStream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InputStream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 is = ...; // copy it to response's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OutputStream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org.apache.commons.io.IOUtils.copy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(is,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response.getOutputStream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());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response.flushBuffer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(); } catch (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IOException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 ex) { log.info("Error writing file to output stream. Filename was '{}'",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fileName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, ex); throw new 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RuntimeException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("</a:t>
                      </a:r>
                      <a:r>
                        <a:rPr lang="en-US" altLang="ko-KR" sz="120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IOError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ulim"/>
                        </a:rPr>
                        <a:t> writing file to output stream"); } }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ulim"/>
                      </a:endParaRPr>
                    </a:p>
                  </a:txBody>
                  <a:tcPr marL="36000" marR="36000" marT="36000" marB="36000" anchor="ctr">
                    <a:lnL w="12700">
                      <a:solidFill>
                        <a:srgbClr val="0D227D"/>
                      </a:solidFill>
                      <a:prstDash val="solid"/>
                    </a:lnL>
                    <a:lnR w="28575">
                      <a:solidFill>
                        <a:srgbClr val="0D227D"/>
                      </a:solidFill>
                      <a:prstDash val="solid"/>
                    </a:lnR>
                    <a:lnT w="12700">
                      <a:solidFill>
                        <a:srgbClr val="0D227D"/>
                      </a:solidFill>
                      <a:prstDash val="solid"/>
                    </a:lnT>
                    <a:lnB w="12700">
                      <a:solidFill>
                        <a:srgbClr val="0D22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2480" y="4149080"/>
            <a:ext cx="7205243" cy="33855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600" b="0" ker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File Download</a:t>
            </a:r>
          </a:p>
        </p:txBody>
      </p:sp>
    </p:spTree>
    <p:extLst>
      <p:ext uri="{BB962C8B-B14F-4D97-AF65-F5344CB8AC3E}">
        <p14:creationId xmlns:p14="http://schemas.microsoft.com/office/powerpoint/2010/main" val="25373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514475"/>
            <a:ext cx="9906000" cy="1236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XLS, CSV, JSON </a:t>
            </a: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다운로드 방안</a:t>
            </a:r>
            <a:endParaRPr kumimoji="0" lang="en-US" altLang="ko-KR" sz="3600" b="1" kern="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열린데이터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광장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XLS, CVS, JSON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다운로드 속도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80" y="908720"/>
            <a:ext cx="7205243" cy="30777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400" b="1" ker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다운로드 시간 </a:t>
            </a:r>
            <a:r>
              <a:rPr lang="en-US" altLang="ko-KR" dirty="0" smtClean="0"/>
              <a:t>= DB Query </a:t>
            </a:r>
            <a:r>
              <a:rPr lang="ko-KR" altLang="en-US" dirty="0" smtClean="0"/>
              <a:t> </a:t>
            </a:r>
            <a:r>
              <a:rPr lang="ko-KR" altLang="en-US" dirty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(XLS, CVS, JSON)</a:t>
            </a:r>
            <a:r>
              <a:rPr lang="ko-KR" altLang="en-US" dirty="0" smtClean="0"/>
              <a:t> 시간 </a:t>
            </a:r>
            <a:r>
              <a:rPr lang="en-US" altLang="ko-KR" dirty="0" smtClean="0"/>
              <a:t>+ </a:t>
            </a:r>
            <a:r>
              <a:rPr lang="ko-KR" altLang="en-US" smtClean="0"/>
              <a:t>파일 다운로드 </a:t>
            </a:r>
            <a:r>
              <a:rPr lang="ko-KR" altLang="en-US" dirty="0" smtClean="0"/>
              <a:t>시간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272480" y="1465039"/>
            <a:ext cx="8352928" cy="30777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400" b="1" ker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5~8</a:t>
            </a:r>
            <a:r>
              <a:rPr lang="ko-KR" altLang="en-US" dirty="0"/>
              <a:t>호선 </a:t>
            </a:r>
            <a:r>
              <a:rPr lang="ko-KR" altLang="en-US" dirty="0" err="1"/>
              <a:t>역별</a:t>
            </a:r>
            <a:r>
              <a:rPr lang="ko-KR" altLang="en-US" dirty="0"/>
              <a:t> 시간대별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  <a:r>
              <a:rPr lang="ko-KR" altLang="en-US" dirty="0" err="1"/>
              <a:t>승하차</a:t>
            </a:r>
            <a:r>
              <a:rPr lang="ko-KR" altLang="en-US" dirty="0"/>
              <a:t> 인원</a:t>
            </a:r>
            <a:r>
              <a:rPr lang="en-US" altLang="ko-KR" dirty="0"/>
              <a:t>[2009~2013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다운로드 시간 측정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273766 </a:t>
            </a:r>
            <a:r>
              <a:rPr lang="ko-KR" altLang="en-US" dirty="0" smtClean="0"/>
              <a:t>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4866"/>
              </p:ext>
            </p:extLst>
          </p:nvPr>
        </p:nvGraphicFramePr>
        <p:xfrm>
          <a:off x="632521" y="1916832"/>
          <a:ext cx="8640959" cy="16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형태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DB Query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및 데이터 변환 시간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다운로드 시간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다운로드 파일 용량</a:t>
                      </a:r>
                      <a:endParaRPr lang="en-US" altLang="ko-KR" sz="1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(SIZE_MB)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총시간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50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10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~ 15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62.8M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~ 65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CVS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~ 5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41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77.9M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45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40 ~ 50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181M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44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~ 54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2480" y="3789040"/>
            <a:ext cx="8352928" cy="30777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400" b="1" ker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서초구 식품위생업소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45920 </a:t>
            </a:r>
            <a:r>
              <a:rPr lang="ko-KR" altLang="en-US" dirty="0" smtClean="0"/>
              <a:t>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65430"/>
              </p:ext>
            </p:extLst>
          </p:nvPr>
        </p:nvGraphicFramePr>
        <p:xfrm>
          <a:off x="632520" y="4240833"/>
          <a:ext cx="8640959" cy="16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형태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DB Query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및 데이터 변환 시간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다운로드 시간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다운로드 파일 용량</a:t>
                      </a:r>
                      <a:endParaRPr lang="en-US" altLang="ko-KR" sz="1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(SIZE_MB)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총시간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52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3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11.9M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55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CVS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20.7M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34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57.0M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44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632520" y="6165304"/>
            <a:ext cx="576064" cy="432048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endParaRPr lang="ko-KR" altLang="en-US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산돌고딕 M" pitchFamily="18" charset="-127"/>
              <a:ea typeface="산돌고딕 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0592" y="6216667"/>
            <a:ext cx="6647974" cy="329321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400" kern="0" dirty="0" smtClea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rPr>
              <a:t>데이터를 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rPr>
              <a:t>Query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rPr>
              <a:t>하고 변환하는 시간이 경우에 따라 다운로드 보다 더 많은 시간이 소요 됨</a:t>
            </a:r>
            <a:r>
              <a:rPr kumimoji="0" lang="en-US" altLang="ko-KR" sz="1400" kern="0" dirty="0" smtClea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rPr>
              <a:t>.</a:t>
            </a:r>
            <a:r>
              <a:rPr kumimoji="0" lang="ko-KR" altLang="en-US" sz="1400" kern="0" dirty="0" smtClea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7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83802"/>
              </p:ext>
            </p:extLst>
          </p:nvPr>
        </p:nvGraphicFramePr>
        <p:xfrm>
          <a:off x="270704" y="1700808"/>
          <a:ext cx="5184576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2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사용자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열린데이터광장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빅데이터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파일 서비스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2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열린데이터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광장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XLS, CVS, JSON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다운로드 개선안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5180" y="2536283"/>
            <a:ext cx="457454" cy="723901"/>
            <a:chOff x="831171" y="1490660"/>
            <a:chExt cx="457454" cy="723901"/>
          </a:xfrm>
        </p:grpSpPr>
        <p:pic>
          <p:nvPicPr>
            <p:cNvPr id="14" name="Picture 10" descr="http://icons.iconarchive.com/icons/hopstarter/sleek-xp-basic/128/Administrato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71" y="1490660"/>
              <a:ext cx="457454" cy="45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835317" y="1968340"/>
              <a:ext cx="4491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User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92"/>
          <p:cNvSpPr>
            <a:spLocks noChangeArrowheads="1"/>
          </p:cNvSpPr>
          <p:nvPr/>
        </p:nvSpPr>
        <p:spPr bwMode="auto">
          <a:xfrm>
            <a:off x="2358935" y="2625762"/>
            <a:ext cx="857250" cy="2698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noProof="0" dirty="0" smtClean="0">
                <a:solidFill>
                  <a:srgbClr val="000000"/>
                </a:solidFill>
                <a:latin typeface="Arial"/>
                <a:ea typeface="가는각진제목체"/>
              </a:rPr>
              <a:t>파일 요</a:t>
            </a:r>
            <a:r>
              <a:rPr kumimoji="0" lang="ko-KR" altLang="en-US" sz="1200" kern="0" dirty="0">
                <a:solidFill>
                  <a:srgbClr val="000000"/>
                </a:solidFill>
                <a:latin typeface="Arial"/>
                <a:ea typeface="가는각진제목체"/>
              </a:rPr>
              <a:t>청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가는각진제목체"/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2236735" y="3306013"/>
            <a:ext cx="1101650" cy="36004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요청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18" idx="1"/>
          </p:cNvCxnSpPr>
          <p:nvPr/>
        </p:nvCxnSpPr>
        <p:spPr bwMode="auto">
          <a:xfrm flipV="1">
            <a:off x="932634" y="2760700"/>
            <a:ext cx="1426301" cy="4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26" name="직사각형 92"/>
          <p:cNvSpPr>
            <a:spLocks noChangeArrowheads="1"/>
          </p:cNvSpPr>
          <p:nvPr/>
        </p:nvSpPr>
        <p:spPr bwMode="auto">
          <a:xfrm>
            <a:off x="2358935" y="4293096"/>
            <a:ext cx="857250" cy="2698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000000"/>
                </a:solidFill>
                <a:latin typeface="Arial"/>
                <a:ea typeface="가는각진제목체"/>
              </a:rPr>
              <a:t>파일 생성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가는각진제목체"/>
            </a:endParaRPr>
          </a:p>
        </p:txBody>
      </p:sp>
      <p:cxnSp>
        <p:nvCxnSpPr>
          <p:cNvPr id="27" name="직선 화살표 연결선 26"/>
          <p:cNvCxnSpPr>
            <a:stCxn id="18" idx="2"/>
            <a:endCxn id="19" idx="0"/>
          </p:cNvCxnSpPr>
          <p:nvPr/>
        </p:nvCxnSpPr>
        <p:spPr bwMode="auto">
          <a:xfrm>
            <a:off x="2787560" y="2895637"/>
            <a:ext cx="0" cy="4103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30" name="직선 화살표 연결선 29"/>
          <p:cNvCxnSpPr>
            <a:stCxn id="19" idx="2"/>
            <a:endCxn id="26" idx="0"/>
          </p:cNvCxnSpPr>
          <p:nvPr/>
        </p:nvCxnSpPr>
        <p:spPr bwMode="auto">
          <a:xfrm>
            <a:off x="2787560" y="3666053"/>
            <a:ext cx="0" cy="6270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34" name="TextBox 33"/>
          <p:cNvSpPr txBox="1"/>
          <p:nvPr/>
        </p:nvSpPr>
        <p:spPr>
          <a:xfrm>
            <a:off x="2720752" y="3645024"/>
            <a:ext cx="303288" cy="22775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800" b="1" kern="0" dirty="0" smtClea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rPr>
              <a:t>No</a:t>
            </a:r>
            <a:endParaRPr kumimoji="0" lang="ko-KR" altLang="en-US" sz="800" b="1" kern="0" dirty="0" err="1" smtClean="0">
              <a:solidFill>
                <a:srgbClr val="000000"/>
              </a:solidFill>
              <a:latin typeface="산돌고딕 M" pitchFamily="18" charset="-127"/>
              <a:ea typeface="산돌고딕 M" pitchFamily="18" charset="-127"/>
            </a:endParaRPr>
          </a:p>
        </p:txBody>
      </p:sp>
      <p:sp>
        <p:nvSpPr>
          <p:cNvPr id="35" name="직사각형 92"/>
          <p:cNvSpPr>
            <a:spLocks noChangeArrowheads="1"/>
          </p:cNvSpPr>
          <p:nvPr/>
        </p:nvSpPr>
        <p:spPr bwMode="auto">
          <a:xfrm>
            <a:off x="4222169" y="4304785"/>
            <a:ext cx="857250" cy="2698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000000"/>
                </a:solidFill>
                <a:latin typeface="Arial"/>
                <a:ea typeface="가는각진제목체"/>
              </a:rPr>
              <a:t>파일 복사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가는각진제목체"/>
            </a:endParaRPr>
          </a:p>
        </p:txBody>
      </p:sp>
      <p:cxnSp>
        <p:nvCxnSpPr>
          <p:cNvPr id="36" name="직선 화살표 연결선 35"/>
          <p:cNvCxnSpPr>
            <a:stCxn id="26" idx="3"/>
            <a:endCxn id="35" idx="1"/>
          </p:cNvCxnSpPr>
          <p:nvPr/>
        </p:nvCxnSpPr>
        <p:spPr bwMode="auto">
          <a:xfrm>
            <a:off x="3216185" y="4428034"/>
            <a:ext cx="1005984" cy="116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40" name="직선 화살표 연결선 39"/>
          <p:cNvCxnSpPr>
            <a:stCxn id="26" idx="2"/>
            <a:endCxn id="43" idx="0"/>
          </p:cNvCxnSpPr>
          <p:nvPr/>
        </p:nvCxnSpPr>
        <p:spPr bwMode="auto">
          <a:xfrm>
            <a:off x="2787560" y="4562971"/>
            <a:ext cx="0" cy="840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43" name="직사각형 92"/>
          <p:cNvSpPr>
            <a:spLocks noChangeArrowheads="1"/>
          </p:cNvSpPr>
          <p:nvPr/>
        </p:nvSpPr>
        <p:spPr bwMode="auto">
          <a:xfrm>
            <a:off x="2358935" y="5403808"/>
            <a:ext cx="857250" cy="51313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000000"/>
                </a:solidFill>
                <a:latin typeface="Arial"/>
                <a:ea typeface="가는각진제목체"/>
              </a:rPr>
              <a:t>파일 요청 정보</a:t>
            </a:r>
            <a:r>
              <a:rPr kumimoji="0" lang="en-US" altLang="ko-KR" sz="1200" kern="0" dirty="0">
                <a:solidFill>
                  <a:srgbClr val="000000"/>
                </a:solidFill>
                <a:latin typeface="Arial"/>
                <a:ea typeface="가는각진제목체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가는각진제목체"/>
              </a:rPr>
              <a:t>저장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가는각진제목체"/>
            </a:endParaRPr>
          </a:p>
        </p:txBody>
      </p:sp>
      <p:sp>
        <p:nvSpPr>
          <p:cNvPr id="60" name="직사각형 92"/>
          <p:cNvSpPr>
            <a:spLocks noChangeArrowheads="1"/>
          </p:cNvSpPr>
          <p:nvPr/>
        </p:nvSpPr>
        <p:spPr bwMode="auto">
          <a:xfrm>
            <a:off x="4058293" y="3362785"/>
            <a:ext cx="1185003" cy="2698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000000"/>
                </a:solidFill>
                <a:latin typeface="Arial"/>
                <a:ea typeface="가는각진제목체"/>
              </a:rPr>
              <a:t>파일 다운로드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가는각진제목체"/>
            </a:endParaRPr>
          </a:p>
        </p:txBody>
      </p:sp>
      <p:sp>
        <p:nvSpPr>
          <p:cNvPr id="61" name="원통 60"/>
          <p:cNvSpPr/>
          <p:nvPr/>
        </p:nvSpPr>
        <p:spPr>
          <a:xfrm>
            <a:off x="1376577" y="4154545"/>
            <a:ext cx="400501" cy="42656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</p:txBody>
      </p:sp>
      <p:cxnSp>
        <p:nvCxnSpPr>
          <p:cNvPr id="63" name="꺾인 연결선 62"/>
          <p:cNvCxnSpPr>
            <a:stCxn id="19" idx="1"/>
            <a:endCxn id="61" idx="1"/>
          </p:cNvCxnSpPr>
          <p:nvPr/>
        </p:nvCxnSpPr>
        <p:spPr bwMode="auto">
          <a:xfrm rot="10800000" flipV="1">
            <a:off x="1576829" y="3486033"/>
            <a:ext cx="659907" cy="66851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64" name="꺾인 연결선 63"/>
          <p:cNvCxnSpPr>
            <a:stCxn id="43" idx="1"/>
            <a:endCxn id="61" idx="3"/>
          </p:cNvCxnSpPr>
          <p:nvPr/>
        </p:nvCxnSpPr>
        <p:spPr bwMode="auto">
          <a:xfrm rot="10800000">
            <a:off x="1576829" y="4581112"/>
            <a:ext cx="782107" cy="1079265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3" name="직선 화살표 연결선 72"/>
          <p:cNvCxnSpPr>
            <a:stCxn id="35" idx="0"/>
            <a:endCxn id="60" idx="2"/>
          </p:cNvCxnSpPr>
          <p:nvPr/>
        </p:nvCxnSpPr>
        <p:spPr bwMode="auto">
          <a:xfrm flipV="1">
            <a:off x="4650794" y="3632660"/>
            <a:ext cx="1" cy="67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78" name="꺾인 연결선 77"/>
          <p:cNvCxnSpPr>
            <a:stCxn id="60" idx="0"/>
            <a:endCxn id="14" idx="0"/>
          </p:cNvCxnSpPr>
          <p:nvPr/>
        </p:nvCxnSpPr>
        <p:spPr bwMode="auto">
          <a:xfrm rot="16200000" flipV="1">
            <a:off x="2264100" y="976090"/>
            <a:ext cx="826502" cy="3946888"/>
          </a:xfrm>
          <a:prstGeom prst="bentConnector3">
            <a:avLst>
              <a:gd name="adj1" fmla="val 127659"/>
            </a:avLst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105" name="직선 화살표 연결선 104"/>
          <p:cNvCxnSpPr>
            <a:stCxn id="19" idx="3"/>
            <a:endCxn id="60" idx="1"/>
          </p:cNvCxnSpPr>
          <p:nvPr/>
        </p:nvCxnSpPr>
        <p:spPr bwMode="auto">
          <a:xfrm>
            <a:off x="3338385" y="3486033"/>
            <a:ext cx="719908" cy="11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126" name="TextBox 125"/>
          <p:cNvSpPr txBox="1"/>
          <p:nvPr/>
        </p:nvSpPr>
        <p:spPr>
          <a:xfrm>
            <a:off x="272480" y="908720"/>
            <a:ext cx="9292968" cy="587853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400" b="1" ker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데이터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및 변환시간을 최소화 하기 위해 사용자가 요청한 정보를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저장하고 결과를 파일로 저장해 해줌 </a:t>
            </a:r>
            <a:endParaRPr lang="en-US" altLang="ko-KR" dirty="0"/>
          </a:p>
          <a:p>
            <a:r>
              <a:rPr lang="ko-KR" altLang="en-US" dirty="0" smtClean="0"/>
              <a:t>반복되는 요청에 대해 </a:t>
            </a:r>
            <a:r>
              <a:rPr lang="ko-KR" altLang="en-US" dirty="0"/>
              <a:t>데이터 </a:t>
            </a:r>
            <a:r>
              <a:rPr lang="en-US" altLang="ko-KR" dirty="0"/>
              <a:t>Query </a:t>
            </a:r>
            <a:r>
              <a:rPr lang="ko-KR" altLang="en-US" dirty="0"/>
              <a:t>및 </a:t>
            </a:r>
            <a:r>
              <a:rPr lang="ko-KR" altLang="en-US" dirty="0" smtClean="0"/>
              <a:t>변환을 수행하지 않고 저장해둔 파일을 다운로드 함</a:t>
            </a:r>
            <a:r>
              <a:rPr lang="en-US" altLang="ko-KR" dirty="0" smtClean="0"/>
              <a:t>.</a:t>
            </a:r>
          </a:p>
        </p:txBody>
      </p: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20" y="2821418"/>
            <a:ext cx="4142214" cy="229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직사각형 131"/>
          <p:cNvSpPr/>
          <p:nvPr/>
        </p:nvSpPr>
        <p:spPr bwMode="auto">
          <a:xfrm>
            <a:off x="8769423" y="2895637"/>
            <a:ext cx="1016275" cy="11832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endParaRPr lang="ko-KR" altLang="en-US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산돌고딕 M" pitchFamily="18" charset="-127"/>
              <a:ea typeface="산돌고딕 M" pitchFamily="18" charset="-127"/>
            </a:endParaRPr>
          </a:p>
        </p:txBody>
      </p:sp>
      <p:cxnSp>
        <p:nvCxnSpPr>
          <p:cNvPr id="133" name="구부러진 연결선 132"/>
          <p:cNvCxnSpPr>
            <a:endCxn id="136" idx="3"/>
          </p:cNvCxnSpPr>
          <p:nvPr/>
        </p:nvCxnSpPr>
        <p:spPr bwMode="auto">
          <a:xfrm rot="10800000">
            <a:off x="8528682" y="2260205"/>
            <a:ext cx="748881" cy="635438"/>
          </a:xfrm>
          <a:prstGeom prst="curvedConnector3">
            <a:avLst>
              <a:gd name="adj1" fmla="val 50000"/>
            </a:avLst>
          </a:prstGeom>
          <a:ln>
            <a:headEnd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393160" y="1955506"/>
            <a:ext cx="2135521" cy="609398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400" b="1" kern="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생성된 파일이 존재한다면</a:t>
            </a:r>
            <a:endParaRPr kumimoji="0" lang="en-US" altLang="ko-KR" sz="1400" b="1" kern="0" dirty="0" smtClean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400" b="1" kern="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파일로 링크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44690" y="3284984"/>
            <a:ext cx="340158" cy="22775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non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800" b="1" kern="0" dirty="0" smtClea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rPr>
              <a:t>Yes</a:t>
            </a:r>
            <a:endParaRPr kumimoji="0" lang="ko-KR" altLang="en-US" sz="800" b="1" kern="0" dirty="0" err="1" smtClean="0">
              <a:solidFill>
                <a:srgbClr val="000000"/>
              </a:solidFill>
              <a:latin typeface="산돌고딕 M" pitchFamily="18" charset="-127"/>
              <a:ea typeface="산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6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514475"/>
            <a:ext cx="9906000" cy="1236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#</a:t>
            </a: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별첨 </a:t>
            </a:r>
            <a:r>
              <a:rPr kumimoji="0" lang="en-US" altLang="ko-KR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 </a:t>
            </a:r>
            <a:r>
              <a:rPr kumimoji="0" lang="en-US" altLang="ko-KR" sz="3600" b="1" kern="0" dirty="0" err="1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Talend</a:t>
            </a:r>
            <a:r>
              <a:rPr kumimoji="0" lang="en-US" altLang="ko-KR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</a:t>
            </a: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주요 컴포넌트</a:t>
            </a:r>
            <a:endParaRPr kumimoji="0" lang="en-US" altLang="ko-KR" sz="3600" b="1" kern="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내부망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외부망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파일 전송</a:t>
            </a:r>
          </a:p>
        </p:txBody>
      </p:sp>
      <p:sp>
        <p:nvSpPr>
          <p:cNvPr id="3" name="다이아몬드 2"/>
          <p:cNvSpPr/>
          <p:nvPr/>
        </p:nvSpPr>
        <p:spPr>
          <a:xfrm>
            <a:off x="3923358" y="2924944"/>
            <a:ext cx="936104" cy="36004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3051" y="1233935"/>
            <a:ext cx="9196264" cy="534103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lvl="0" indent="-457200">
              <a:spcBef>
                <a:spcPct val="20000"/>
              </a:spcBef>
            </a:pPr>
            <a:endParaRPr lang="en-US" altLang="ko-KR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AutoShape 35"/>
          <p:cNvSpPr>
            <a:spLocks noChangeArrowheads="1"/>
          </p:cNvSpPr>
          <p:nvPr/>
        </p:nvSpPr>
        <p:spPr bwMode="auto">
          <a:xfrm>
            <a:off x="5723558" y="1412776"/>
            <a:ext cx="864096" cy="288032"/>
          </a:xfrm>
          <a:prstGeom prst="roundRect">
            <a:avLst>
              <a:gd name="adj" fmla="val 7009"/>
            </a:avLst>
          </a:prstGeom>
          <a:solidFill>
            <a:schemeClr val="bg2">
              <a:lumMod val="90000"/>
            </a:schemeClr>
          </a:solidFill>
          <a:ln w="6350">
            <a:solidFill>
              <a:srgbClr val="DDDDDD"/>
            </a:solidFill>
            <a:round/>
            <a:headEnd/>
            <a:tailEnd/>
          </a:ln>
        </p:spPr>
        <p:txBody>
          <a:bodyPr wrap="none" lIns="78843" tIns="40999" rIns="78843" bIns="40999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1688">
              <a:defRPr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Server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682998" y="2780928"/>
            <a:ext cx="2304256" cy="1584176"/>
          </a:xfrm>
          <a:prstGeom prst="roundRect">
            <a:avLst>
              <a:gd name="adj" fmla="val 7009"/>
            </a:avLst>
          </a:prstGeom>
          <a:solidFill>
            <a:schemeClr val="bg2">
              <a:lumMod val="90000"/>
            </a:schemeClr>
          </a:solidFill>
          <a:ln w="6350">
            <a:solidFill>
              <a:srgbClr val="DDDDDD"/>
            </a:solidFill>
            <a:round/>
            <a:headEnd/>
            <a:tailEnd/>
          </a:ln>
        </p:spPr>
        <p:txBody>
          <a:bodyPr wrap="none" lIns="78843" tIns="40999" rIns="78843" bIns="40999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1688">
              <a:defRPr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ETL Server #1</a:t>
            </a:r>
          </a:p>
        </p:txBody>
      </p:sp>
      <p:sp>
        <p:nvSpPr>
          <p:cNvPr id="8" name="순서도: 데이터 7"/>
          <p:cNvSpPr/>
          <p:nvPr/>
        </p:nvSpPr>
        <p:spPr>
          <a:xfrm>
            <a:off x="1115046" y="3212976"/>
            <a:ext cx="1392535" cy="288032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ETL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Agent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꺾인 연결선 8"/>
          <p:cNvCxnSpPr>
            <a:stCxn id="8" idx="4"/>
            <a:endCxn id="33" idx="1"/>
          </p:cNvCxnSpPr>
          <p:nvPr/>
        </p:nvCxnSpPr>
        <p:spPr>
          <a:xfrm rot="5400000">
            <a:off x="723480" y="4584080"/>
            <a:ext cx="2170906" cy="47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데이터 9"/>
          <p:cNvSpPr/>
          <p:nvPr/>
        </p:nvSpPr>
        <p:spPr>
          <a:xfrm>
            <a:off x="7811790" y="1412776"/>
            <a:ext cx="1392535" cy="288032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4571430" y="1412776"/>
            <a:ext cx="936104" cy="36004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다이아몬드 11"/>
          <p:cNvSpPr/>
          <p:nvPr/>
        </p:nvSpPr>
        <p:spPr>
          <a:xfrm>
            <a:off x="1907134" y="3861048"/>
            <a:ext cx="936104" cy="36004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File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꺾인 연결선 13"/>
          <p:cNvCxnSpPr>
            <a:endCxn id="12" idx="0"/>
          </p:cNvCxnSpPr>
          <p:nvPr/>
        </p:nvCxnSpPr>
        <p:spPr>
          <a:xfrm rot="16200000" flipH="1">
            <a:off x="2069152" y="3555014"/>
            <a:ext cx="360040" cy="2520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2627214" y="4149080"/>
            <a:ext cx="3888432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1950" y="184482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열린데이터광장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9603" y="184482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auto">
          <a:xfrm>
            <a:off x="6465318" y="2780928"/>
            <a:ext cx="2304256" cy="1584176"/>
          </a:xfrm>
          <a:prstGeom prst="roundRect">
            <a:avLst>
              <a:gd name="adj" fmla="val 7009"/>
            </a:avLst>
          </a:prstGeom>
          <a:solidFill>
            <a:schemeClr val="bg2">
              <a:lumMod val="90000"/>
            </a:schemeClr>
          </a:solidFill>
          <a:ln w="6350">
            <a:solidFill>
              <a:srgbClr val="DDDDDD"/>
            </a:solidFill>
            <a:round/>
            <a:headEnd/>
            <a:tailEnd/>
          </a:ln>
        </p:spPr>
        <p:txBody>
          <a:bodyPr wrap="none" lIns="78843" tIns="40999" rIns="78843" bIns="40999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1688">
              <a:defRPr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ETL Server #1</a:t>
            </a:r>
          </a:p>
        </p:txBody>
      </p:sp>
      <p:sp>
        <p:nvSpPr>
          <p:cNvPr id="19" name="순서도: 데이터 18"/>
          <p:cNvSpPr/>
          <p:nvPr/>
        </p:nvSpPr>
        <p:spPr>
          <a:xfrm>
            <a:off x="6897366" y="3212976"/>
            <a:ext cx="1392535" cy="288032"/>
          </a:xfrm>
          <a:prstGeom prst="flowChartInputOutpu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ETL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Agent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꺾인 연결선 19"/>
          <p:cNvCxnSpPr>
            <a:stCxn id="19" idx="4"/>
            <a:endCxn id="21" idx="0"/>
          </p:cNvCxnSpPr>
          <p:nvPr/>
        </p:nvCxnSpPr>
        <p:spPr>
          <a:xfrm rot="16200000" flipH="1">
            <a:off x="6820596" y="4274046"/>
            <a:ext cx="1548209" cy="21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/>
          <p:cNvSpPr/>
          <p:nvPr/>
        </p:nvSpPr>
        <p:spPr>
          <a:xfrm>
            <a:off x="7127714" y="5049217"/>
            <a:ext cx="936104" cy="36004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File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2998" y="5301208"/>
            <a:ext cx="23762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원통 24"/>
          <p:cNvSpPr/>
          <p:nvPr/>
        </p:nvSpPr>
        <p:spPr>
          <a:xfrm rot="16200000">
            <a:off x="4535426" y="2312876"/>
            <a:ext cx="288032" cy="2088232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꺾인 연결선 25"/>
          <p:cNvCxnSpPr>
            <a:stCxn id="8" idx="5"/>
            <a:endCxn id="25" idx="0"/>
          </p:cNvCxnSpPr>
          <p:nvPr/>
        </p:nvCxnSpPr>
        <p:spPr>
          <a:xfrm>
            <a:off x="2368328" y="3356992"/>
            <a:ext cx="133900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5" idx="3"/>
            <a:endCxn id="19" idx="2"/>
          </p:cNvCxnSpPr>
          <p:nvPr/>
        </p:nvCxnSpPr>
        <p:spPr>
          <a:xfrm>
            <a:off x="5723558" y="3356992"/>
            <a:ext cx="131306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8799" y="3212976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Secure Channel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rot="5400000">
            <a:off x="2123158" y="3356992"/>
            <a:ext cx="21602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63318" y="1484784"/>
            <a:ext cx="79208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Firewall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rot="5400000">
            <a:off x="5147494" y="3356992"/>
            <a:ext cx="21602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28069" y="446905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</a:t>
            </a:r>
          </a:p>
        </p:txBody>
      </p:sp>
      <p:sp>
        <p:nvSpPr>
          <p:cNvPr id="33" name="원통 32"/>
          <p:cNvSpPr/>
          <p:nvPr/>
        </p:nvSpPr>
        <p:spPr>
          <a:xfrm>
            <a:off x="726431" y="5671914"/>
            <a:ext cx="2160240" cy="72008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</a:p>
        </p:txBody>
      </p:sp>
      <p:sp>
        <p:nvSpPr>
          <p:cNvPr id="37" name="원통 36"/>
          <p:cNvSpPr/>
          <p:nvPr/>
        </p:nvSpPr>
        <p:spPr>
          <a:xfrm>
            <a:off x="6803678" y="1359818"/>
            <a:ext cx="864096" cy="36004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63118" y="465313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파일관련 정보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업데이트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9378" y="2492896"/>
            <a:ext cx="22733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파일전송방식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Option</a:t>
            </a:r>
          </a:p>
          <a:p>
            <a:pPr marL="228600" indent="-228600">
              <a:buAutoNum type="arabicPeriod"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Compressed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SCP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전송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포트를 사용하여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Socket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전송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jaxenter.com/wp-content/uploads/2012/11/tal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60" y="5941772"/>
            <a:ext cx="1266046" cy="63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73050" y="908050"/>
            <a:ext cx="9217025" cy="30777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400" b="1" ker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ETL </a:t>
            </a:r>
            <a:r>
              <a:rPr lang="ko-KR" altLang="en-US" dirty="0" smtClean="0"/>
              <a:t>솔루션 활용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3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32519" y="1340768"/>
            <a:ext cx="1595956" cy="503435"/>
          </a:xfrm>
          <a:prstGeom prst="rect">
            <a:avLst/>
          </a:prstGeom>
          <a:solidFill>
            <a:srgbClr val="DDDDDD"/>
          </a:solidFill>
          <a:ln w="19050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</p:spPr>
        <p:txBody>
          <a:bodyPr wrap="square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목적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308273" y="1342256"/>
            <a:ext cx="7181801" cy="502568"/>
          </a:xfrm>
          <a:prstGeom prst="rect">
            <a:avLst/>
          </a:prstGeom>
          <a:noFill/>
          <a:ln w="19050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</p:spPr>
        <p:txBody>
          <a:bodyPr wrap="square" rtlCol="0" anchor="ctr" anchorCtr="0"/>
          <a:lstStyle/>
          <a:p>
            <a:pPr marL="182563" marR="0" lvl="0" indent="-182563" defTabSz="914400" eaLnBrk="1" fontAlgn="auto" latinLnBrk="0" hangingPunct="1">
              <a:lnSpc>
                <a:spcPts val="17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비기능요구사항 및 </a:t>
            </a:r>
            <a:r>
              <a:rPr kumimoji="0" lang="ko-KR" altLang="en-US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아키텍처 방향성 확인</a:t>
            </a:r>
            <a:r>
              <a:rPr kumimoji="0" lang="en-US" altLang="ko-KR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kumimoji="0" lang="ko-KR" altLang="en-US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결정을 위한 도구 활용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32519" y="1916832"/>
            <a:ext cx="1595956" cy="864096"/>
          </a:xfrm>
          <a:prstGeom prst="rect">
            <a:avLst/>
          </a:prstGeom>
          <a:solidFill>
            <a:srgbClr val="DDDDDD"/>
          </a:solidFill>
          <a:ln w="19050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</p:spPr>
        <p:txBody>
          <a:bodyPr wrap="square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아키텍처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08273" y="1918320"/>
            <a:ext cx="7181801" cy="862608"/>
          </a:xfrm>
          <a:prstGeom prst="rect">
            <a:avLst/>
          </a:prstGeom>
          <a:noFill/>
          <a:ln w="19050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</p:spPr>
        <p:txBody>
          <a:bodyPr wrap="square" rtlCol="0" anchor="ctr" anchorCtr="0"/>
          <a:lstStyle/>
          <a:p>
            <a:pPr marL="182563" marR="0" lvl="0" indent="-182563" defTabSz="914400" eaLnBrk="1" fontAlgn="auto" latinLnBrk="0" hangingPunct="1">
              <a:lnSpc>
                <a:spcPts val="17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//</a:t>
            </a:r>
            <a:endParaRPr kumimoji="0" lang="en-US" altLang="ko-KR" sz="1200" b="1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182563" marR="0" lvl="0" indent="-182563" defTabSz="914400" eaLnBrk="1" fontAlgn="auto" latinLnBrk="0" hangingPunct="1">
              <a:lnSpc>
                <a:spcPts val="17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각 방안에 대한 장단점 제시 및 최적의 아키텍처 선택을 위한 가이드 라인 제시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3051" y="980728"/>
            <a:ext cx="9217023" cy="30777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400" b="1" ker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본 문서는 서울시 </a:t>
            </a:r>
            <a:r>
              <a:rPr lang="ko-KR" altLang="en-US" dirty="0" smtClean="0"/>
              <a:t>디지털 시민 </a:t>
            </a:r>
            <a:r>
              <a:rPr lang="ko-KR" altLang="en-US" dirty="0" err="1" smtClean="0"/>
              <a:t>시장실</a:t>
            </a:r>
            <a:r>
              <a:rPr lang="ko-KR" altLang="en-US" dirty="0" smtClean="0"/>
              <a:t> 구축에 </a:t>
            </a:r>
            <a:r>
              <a:rPr lang="ko-KR" altLang="en-US" dirty="0"/>
              <a:t>대한 서비스 아키텍처 및 고려사항을 기술한 문서임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4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ounded Rectangle 9"/>
          <p:cNvSpPr/>
          <p:nvPr/>
        </p:nvSpPr>
        <p:spPr bwMode="auto">
          <a:xfrm>
            <a:off x="476953" y="4669962"/>
            <a:ext cx="3875710" cy="1442594"/>
          </a:xfrm>
          <a:prstGeom prst="roundRect">
            <a:avLst>
              <a:gd name="adj" fmla="val 534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443" name="Rounded Rectangle 9"/>
          <p:cNvSpPr/>
          <p:nvPr/>
        </p:nvSpPr>
        <p:spPr bwMode="auto">
          <a:xfrm>
            <a:off x="659778" y="1786231"/>
            <a:ext cx="4185370" cy="2316384"/>
          </a:xfrm>
          <a:prstGeom prst="roundRect">
            <a:avLst>
              <a:gd name="adj" fmla="val 534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아키텍처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7" name="꺾인 연결선 176"/>
          <p:cNvCxnSpPr>
            <a:endCxn id="185" idx="1"/>
          </p:cNvCxnSpPr>
          <p:nvPr/>
        </p:nvCxnSpPr>
        <p:spPr bwMode="auto">
          <a:xfrm rot="5400000" flipH="1" flipV="1">
            <a:off x="2033826" y="1452295"/>
            <a:ext cx="235916" cy="100429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 bwMode="auto">
          <a:xfrm>
            <a:off x="3003864" y="1628799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HTTP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129853" y="824420"/>
            <a:ext cx="5055466" cy="587853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600" b="0" ker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Back-end to Front-end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는 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DB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데이터만 복제</a:t>
            </a: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연계</a:t>
            </a:r>
            <a:endParaRPr lang="en-US" altLang="ko-KR" sz="1400" b="1" dirty="0" smtClean="0">
              <a:solidFill>
                <a:schemeClr val="tx1"/>
              </a:solidFill>
              <a:latin typeface="+mn-lt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Front-end 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와 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Back-end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네트워크망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 내부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/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외부망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 분리</a:t>
            </a:r>
            <a:endParaRPr lang="en-US" altLang="ko-KR" sz="14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</a:endParaRPr>
          </a:p>
        </p:txBody>
      </p:sp>
      <p:grpSp>
        <p:nvGrpSpPr>
          <p:cNvPr id="1038" name="그룹 1037"/>
          <p:cNvGrpSpPr/>
          <p:nvPr/>
        </p:nvGrpSpPr>
        <p:grpSpPr>
          <a:xfrm>
            <a:off x="1840540" y="837206"/>
            <a:ext cx="518176" cy="766571"/>
            <a:chOff x="665212" y="829405"/>
            <a:chExt cx="677702" cy="903390"/>
          </a:xfrm>
        </p:grpSpPr>
        <p:grpSp>
          <p:nvGrpSpPr>
            <p:cNvPr id="1031" name="그룹 1030"/>
            <p:cNvGrpSpPr/>
            <p:nvPr/>
          </p:nvGrpSpPr>
          <p:grpSpPr>
            <a:xfrm>
              <a:off x="665212" y="829405"/>
              <a:ext cx="609854" cy="609854"/>
              <a:chOff x="2426334" y="828278"/>
              <a:chExt cx="609854" cy="609854"/>
            </a:xfrm>
          </p:grpSpPr>
          <p:pic>
            <p:nvPicPr>
              <p:cNvPr id="182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34" y="8282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3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734" y="9806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4" name="직사각형 183"/>
            <p:cNvSpPr/>
            <p:nvPr/>
          </p:nvSpPr>
          <p:spPr>
            <a:xfrm>
              <a:off x="705157" y="1442628"/>
              <a:ext cx="637757" cy="290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USER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185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3929" y="1674557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2661142" y="1999898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000">
                <a:latin typeface="Calibri" pitchFamily="34" charset="0"/>
                <a:ea typeface="산돌고딕 M" pitchFamily="18" charset="-127"/>
              </a:defRPr>
            </a:lvl1pPr>
          </a:lstStyle>
          <a:p>
            <a:r>
              <a:rPr lang="en-US" altLang="ko-KR" b="1" dirty="0">
                <a:latin typeface="+mn-lt"/>
                <a:ea typeface="나눔고딕" panose="020D0604000000000000" pitchFamily="50" charset="-127"/>
              </a:rPr>
              <a:t>L4</a:t>
            </a:r>
            <a:endParaRPr lang="ko-KR" altLang="en-US" b="1" dirty="0">
              <a:latin typeface="+mn-lt"/>
              <a:ea typeface="나눔고딕" panose="020D0604000000000000" pitchFamily="50" charset="-127"/>
            </a:endParaRPr>
          </a:p>
        </p:txBody>
      </p:sp>
      <p:cxnSp>
        <p:nvCxnSpPr>
          <p:cNvPr id="192" name="꺾인 연결선 191"/>
          <p:cNvCxnSpPr>
            <a:stCxn id="392" idx="0"/>
            <a:endCxn id="185" idx="3"/>
          </p:cNvCxnSpPr>
          <p:nvPr/>
        </p:nvCxnSpPr>
        <p:spPr bwMode="auto">
          <a:xfrm rot="16200000" flipV="1">
            <a:off x="3189882" y="1624380"/>
            <a:ext cx="236147" cy="6603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85" idx="0"/>
            <a:endCxn id="184" idx="0"/>
          </p:cNvCxnSpPr>
          <p:nvPr/>
        </p:nvCxnSpPr>
        <p:spPr>
          <a:xfrm flipH="1" flipV="1">
            <a:off x="2114899" y="1357556"/>
            <a:ext cx="700955" cy="3170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416496" y="1494192"/>
            <a:ext cx="9063445" cy="265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209220" y="3860059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Front-End</a:t>
            </a:r>
            <a:endParaRPr lang="ko-KR" altLang="en-US" sz="105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293535" y="6495620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446906" y="3111134"/>
            <a:ext cx="1465618" cy="848555"/>
            <a:chOff x="5000703" y="3156888"/>
            <a:chExt cx="1465618" cy="848555"/>
          </a:xfrm>
        </p:grpSpPr>
        <p:grpSp>
          <p:nvGrpSpPr>
            <p:cNvPr id="210" name="그룹 209"/>
            <p:cNvGrpSpPr/>
            <p:nvPr/>
          </p:nvGrpSpPr>
          <p:grpSpPr>
            <a:xfrm>
              <a:off x="5000703" y="3156888"/>
              <a:ext cx="1465618" cy="848555"/>
              <a:chOff x="6059016" y="2732452"/>
              <a:chExt cx="1465618" cy="848555"/>
            </a:xfrm>
          </p:grpSpPr>
          <p:sp>
            <p:nvSpPr>
              <p:cNvPr id="211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6070301" y="2732452"/>
                <a:ext cx="1111251" cy="22701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검색엔진서버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212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6059016" y="2734639"/>
                <a:ext cx="1465618" cy="846368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pPr>
                  <a:defRPr/>
                </a:pPr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5139511" y="3480230"/>
              <a:ext cx="1188000" cy="421530"/>
              <a:chOff x="962157" y="3573016"/>
              <a:chExt cx="1235092" cy="540895"/>
            </a:xfrm>
          </p:grpSpPr>
          <p:sp>
            <p:nvSpPr>
              <p:cNvPr id="232" name="직사각형 231"/>
              <p:cNvSpPr/>
              <p:nvPr/>
            </p:nvSpPr>
            <p:spPr bwMode="auto">
              <a:xfrm>
                <a:off x="962157" y="3573016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WISENUT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33" name="직사각형 232"/>
              <p:cNvSpPr/>
              <p:nvPr/>
            </p:nvSpPr>
            <p:spPr bwMode="auto">
              <a:xfrm>
                <a:off x="967444" y="3875182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Linux Ent.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36" name="Rectangle 28"/>
          <p:cNvSpPr>
            <a:spLocks noChangeAspect="1" noChangeArrowheads="1"/>
          </p:cNvSpPr>
          <p:nvPr/>
        </p:nvSpPr>
        <p:spPr bwMode="auto">
          <a:xfrm>
            <a:off x="416496" y="4215026"/>
            <a:ext cx="9063445" cy="213094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en-US" altLang="ko-KR" sz="1100" b="1" dirty="0" smtClean="0">
                <a:ea typeface="나눔고딕" panose="020D0604000000000000" pitchFamily="50" charset="-127"/>
              </a:rPr>
              <a:t>Firewall</a:t>
            </a:r>
            <a:endParaRPr lang="en-US" altLang="ko-KR" sz="1100" b="1" dirty="0">
              <a:ea typeface="나눔고딕" panose="020D0604000000000000" pitchFamily="50" charset="-127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7127040" y="1830426"/>
            <a:ext cx="1465618" cy="848677"/>
            <a:chOff x="5471349" y="1989400"/>
            <a:chExt cx="1465618" cy="848677"/>
          </a:xfrm>
        </p:grpSpPr>
        <p:sp>
          <p:nvSpPr>
            <p:cNvPr id="241" name="Rectangle 28"/>
            <p:cNvSpPr>
              <a:spLocks noChangeAspect="1" noChangeArrowheads="1"/>
            </p:cNvSpPr>
            <p:nvPr/>
          </p:nvSpPr>
          <p:spPr bwMode="auto">
            <a:xfrm>
              <a:off x="5471349" y="1989400"/>
              <a:ext cx="1111251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서울데이터마트</a:t>
              </a:r>
              <a:endParaRPr lang="en-US" altLang="ko-KR" sz="900" b="1" dirty="0" smtClean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DB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 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#2 (Standby)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242" name="그룹 241"/>
            <p:cNvGrpSpPr/>
            <p:nvPr/>
          </p:nvGrpSpPr>
          <p:grpSpPr>
            <a:xfrm>
              <a:off x="5615365" y="2359398"/>
              <a:ext cx="1188000" cy="421530"/>
              <a:chOff x="962157" y="3677473"/>
              <a:chExt cx="1235092" cy="540895"/>
            </a:xfrm>
          </p:grpSpPr>
          <p:sp>
            <p:nvSpPr>
              <p:cNvPr id="244" name="직사각형 243"/>
              <p:cNvSpPr/>
              <p:nvPr/>
            </p:nvSpPr>
            <p:spPr bwMode="auto">
              <a:xfrm>
                <a:off x="962157" y="3677473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ORACLE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 bwMode="auto">
              <a:xfrm>
                <a:off x="967444" y="3979639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IBM AIX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43" name="Rectangle 26"/>
            <p:cNvSpPr>
              <a:spLocks noChangeAspect="1" noChangeArrowheads="1"/>
            </p:cNvSpPr>
            <p:nvPr/>
          </p:nvSpPr>
          <p:spPr bwMode="auto">
            <a:xfrm>
              <a:off x="5471349" y="1989401"/>
              <a:ext cx="1465618" cy="848676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247" name="Picture 33" descr="ICON_1Storage_NoShadow_Q2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27" y="1912805"/>
            <a:ext cx="178030" cy="19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3" name="그룹 1062"/>
          <p:cNvGrpSpPr/>
          <p:nvPr/>
        </p:nvGrpSpPr>
        <p:grpSpPr>
          <a:xfrm>
            <a:off x="5471349" y="1840065"/>
            <a:ext cx="1465618" cy="848677"/>
            <a:chOff x="5471349" y="1840065"/>
            <a:chExt cx="1465618" cy="848677"/>
          </a:xfrm>
        </p:grpSpPr>
        <p:grpSp>
          <p:nvGrpSpPr>
            <p:cNvPr id="24" name="그룹 23"/>
            <p:cNvGrpSpPr/>
            <p:nvPr/>
          </p:nvGrpSpPr>
          <p:grpSpPr>
            <a:xfrm>
              <a:off x="5471349" y="1840065"/>
              <a:ext cx="1465618" cy="848677"/>
              <a:chOff x="5471349" y="1989400"/>
              <a:chExt cx="1465618" cy="848677"/>
            </a:xfrm>
          </p:grpSpPr>
          <p:sp>
            <p:nvSpPr>
              <p:cNvPr id="20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471349" y="1989400"/>
                <a:ext cx="1111251" cy="2920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서울데이터마트</a:t>
                </a:r>
                <a:endParaRPr lang="en-US" altLang="ko-KR" sz="900" b="1" dirty="0" smtClean="0">
                  <a:ea typeface="나눔고딕" panose="020D0604000000000000" pitchFamily="50" charset="-127"/>
                </a:endParaRPr>
              </a:p>
              <a:p>
                <a:pPr algn="ctr">
                  <a:defRPr/>
                </a:pP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DB</a:t>
                </a: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#1 (Active)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1" name="그룹 200"/>
              <p:cNvGrpSpPr/>
              <p:nvPr/>
            </p:nvGrpSpPr>
            <p:grpSpPr>
              <a:xfrm>
                <a:off x="5615365" y="2359398"/>
                <a:ext cx="1188000" cy="421530"/>
                <a:chOff x="962157" y="3677473"/>
                <a:chExt cx="1235092" cy="540895"/>
              </a:xfrm>
            </p:grpSpPr>
            <p:sp>
              <p:nvSpPr>
                <p:cNvPr id="202" name="직사각형 201"/>
                <p:cNvSpPr/>
                <p:nvPr/>
              </p:nvSpPr>
              <p:spPr bwMode="auto">
                <a:xfrm>
                  <a:off x="962157" y="3677473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ORACLE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3" name="직사각형 202"/>
                <p:cNvSpPr/>
                <p:nvPr/>
              </p:nvSpPr>
              <p:spPr bwMode="auto">
                <a:xfrm>
                  <a:off x="967444" y="3979639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IBM AIX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04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471349" y="1989401"/>
                <a:ext cx="1465618" cy="848676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48" name="Picture 33" descr="ICON_1Storage_NoShadow_Q20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319" y="1917950"/>
              <a:ext cx="178030" cy="19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2" name="그룹 1061"/>
          <p:cNvGrpSpPr/>
          <p:nvPr/>
        </p:nvGrpSpPr>
        <p:grpSpPr>
          <a:xfrm>
            <a:off x="6994231" y="2817676"/>
            <a:ext cx="977514" cy="332304"/>
            <a:chOff x="6569964" y="2779471"/>
            <a:chExt cx="977514" cy="332304"/>
          </a:xfrm>
        </p:grpSpPr>
        <p:pic>
          <p:nvPicPr>
            <p:cNvPr id="249" name="Picture 1116" descr="k2a_t2000_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40949" y="2779471"/>
              <a:ext cx="601758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0" name="TextBox 249"/>
            <p:cNvSpPr txBox="1"/>
            <p:nvPr/>
          </p:nvSpPr>
          <p:spPr>
            <a:xfrm>
              <a:off x="6569964" y="2927109"/>
              <a:ext cx="977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>
                  <a:latin typeface="+mn-lt"/>
                </a:rPr>
                <a:t>데이터마트</a:t>
              </a:r>
              <a:r>
                <a:rPr lang="en-US" altLang="ko-KR" sz="600" dirty="0">
                  <a:latin typeface="+mn-lt"/>
                </a:rPr>
                <a:t> </a:t>
              </a:r>
              <a:r>
                <a:rPr lang="ko-KR" altLang="en-US" sz="600" dirty="0">
                  <a:latin typeface="+mn-lt"/>
                </a:rPr>
                <a:t>스토리지</a:t>
              </a:r>
            </a:p>
          </p:txBody>
        </p:sp>
      </p:grpSp>
      <p:cxnSp>
        <p:nvCxnSpPr>
          <p:cNvPr id="251" name="꺾인 연결선 250"/>
          <p:cNvCxnSpPr>
            <a:stCxn id="249" idx="1"/>
            <a:endCxn id="204" idx="2"/>
          </p:cNvCxnSpPr>
          <p:nvPr/>
        </p:nvCxnSpPr>
        <p:spPr bwMode="auto">
          <a:xfrm rot="10800000">
            <a:off x="6204158" y="2688743"/>
            <a:ext cx="961058" cy="2242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49" idx="3"/>
            <a:endCxn id="243" idx="2"/>
          </p:cNvCxnSpPr>
          <p:nvPr/>
        </p:nvCxnSpPr>
        <p:spPr bwMode="auto">
          <a:xfrm flipV="1">
            <a:off x="7766974" y="2679103"/>
            <a:ext cx="92875" cy="2338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416496" y="4507963"/>
            <a:ext cx="9063445" cy="2006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47" name="그룹 1046"/>
          <p:cNvGrpSpPr/>
          <p:nvPr/>
        </p:nvGrpSpPr>
        <p:grpSpPr>
          <a:xfrm>
            <a:off x="977672" y="3245434"/>
            <a:ext cx="1583147" cy="783971"/>
            <a:chOff x="977673" y="3268165"/>
            <a:chExt cx="1465618" cy="783971"/>
          </a:xfrm>
        </p:grpSpPr>
        <p:sp>
          <p:nvSpPr>
            <p:cNvPr id="280" name="Rectangle 28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111251" cy="2270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BI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서버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 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1069010" y="3568848"/>
              <a:ext cx="1294928" cy="412355"/>
              <a:chOff x="920536" y="3586961"/>
              <a:chExt cx="1346258" cy="529120"/>
            </a:xfrm>
          </p:grpSpPr>
          <p:sp>
            <p:nvSpPr>
              <p:cNvPr id="283" name="직사각형 282"/>
              <p:cNvSpPr/>
              <p:nvPr/>
            </p:nvSpPr>
            <p:spPr bwMode="auto">
              <a:xfrm>
                <a:off x="920536" y="3586961"/>
                <a:ext cx="609673" cy="2501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-Portal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 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84" name="직사각형 283"/>
              <p:cNvSpPr/>
              <p:nvPr/>
            </p:nvSpPr>
            <p:spPr bwMode="auto">
              <a:xfrm>
                <a:off x="920536" y="3905058"/>
                <a:ext cx="1346258" cy="2110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Linux Ent.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92" name="직사각형 291"/>
              <p:cNvSpPr/>
              <p:nvPr/>
            </p:nvSpPr>
            <p:spPr bwMode="auto">
              <a:xfrm>
                <a:off x="1595835" y="3596054"/>
                <a:ext cx="670959" cy="2410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-CANVAS+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 </a:t>
                </a:r>
                <a:endParaRPr kumimoji="0" lang="ko-KR" altLang="en-US" sz="7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82" name="Rectangle 26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465618" cy="783971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304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5280" y="2961134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꺾인 연결선 304"/>
          <p:cNvCxnSpPr>
            <a:stCxn id="381" idx="0"/>
            <a:endCxn id="304" idx="3"/>
          </p:cNvCxnSpPr>
          <p:nvPr/>
        </p:nvCxnSpPr>
        <p:spPr bwMode="auto">
          <a:xfrm rot="16200000" flipV="1">
            <a:off x="3328080" y="2744109"/>
            <a:ext cx="123170" cy="88107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314"/>
          <p:cNvCxnSpPr>
            <a:stCxn id="280" idx="0"/>
            <a:endCxn id="304" idx="1"/>
          </p:cNvCxnSpPr>
          <p:nvPr/>
        </p:nvCxnSpPr>
        <p:spPr bwMode="auto">
          <a:xfrm rot="5400000" flipH="1" flipV="1">
            <a:off x="2040380" y="2660534"/>
            <a:ext cx="122375" cy="104742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2623944" y="3252649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000">
                <a:latin typeface="Calibri" pitchFamily="34" charset="0"/>
                <a:ea typeface="산돌고딕 M" pitchFamily="18" charset="-127"/>
              </a:defRPr>
            </a:lvl1pPr>
          </a:lstStyle>
          <a:p>
            <a:r>
              <a:rPr lang="en-US" altLang="ko-KR" b="1" dirty="0">
                <a:latin typeface="+mn-lt"/>
                <a:ea typeface="나눔고딕" panose="020D0604000000000000" pitchFamily="50" charset="-127"/>
              </a:rPr>
              <a:t>L4</a:t>
            </a:r>
            <a:endParaRPr lang="ko-KR" altLang="en-US" b="1" dirty="0">
              <a:latin typeface="+mn-lt"/>
              <a:ea typeface="나눔고딕" panose="020D0604000000000000" pitchFamily="50" charset="-127"/>
            </a:endParaRPr>
          </a:p>
        </p:txBody>
      </p:sp>
      <p:cxnSp>
        <p:nvCxnSpPr>
          <p:cNvPr id="359" name="꺾인 연결선 358"/>
          <p:cNvCxnSpPr>
            <a:stCxn id="398" idx="0"/>
            <a:endCxn id="361" idx="1"/>
          </p:cNvCxnSpPr>
          <p:nvPr/>
        </p:nvCxnSpPr>
        <p:spPr bwMode="auto">
          <a:xfrm rot="5400000" flipH="1" flipV="1">
            <a:off x="1668843" y="4546622"/>
            <a:ext cx="244020" cy="91222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1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6968" y="4718801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9" name="꺾인 연결선 368"/>
          <p:cNvCxnSpPr>
            <a:stCxn id="415" idx="0"/>
            <a:endCxn id="361" idx="3"/>
          </p:cNvCxnSpPr>
          <p:nvPr/>
        </p:nvCxnSpPr>
        <p:spPr bwMode="auto">
          <a:xfrm rot="16200000" flipV="1">
            <a:off x="2723049" y="4728495"/>
            <a:ext cx="244020" cy="54848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4" name="그룹 1073"/>
          <p:cNvGrpSpPr/>
          <p:nvPr/>
        </p:nvGrpSpPr>
        <p:grpSpPr>
          <a:xfrm>
            <a:off x="992559" y="2072398"/>
            <a:ext cx="1570963" cy="783971"/>
            <a:chOff x="992559" y="2072398"/>
            <a:chExt cx="1570963" cy="783971"/>
          </a:xfrm>
        </p:grpSpPr>
        <p:grpSp>
          <p:nvGrpSpPr>
            <p:cNvPr id="1046" name="그룹 1045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173" name="그룹 172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174" name="직사각형 173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EAP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5" name="직사각형 174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76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73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>
                  <a:ea typeface="나눔고딕" panose="020D0604000000000000" pitchFamily="50" charset="-127"/>
                </a:rPr>
                <a:t>디지털 시민 </a:t>
              </a:r>
              <a:r>
                <a:rPr lang="ko-KR" altLang="en-US" sz="800" b="1" dirty="0" err="1">
                  <a:ea typeface="나눔고딕" panose="020D0604000000000000" pitchFamily="50" charset="-127"/>
                </a:rPr>
                <a:t>시장실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375" name="직사각형 374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378" name="그룹 377"/>
          <p:cNvGrpSpPr/>
          <p:nvPr/>
        </p:nvGrpSpPr>
        <p:grpSpPr>
          <a:xfrm>
            <a:off x="3038626" y="3246229"/>
            <a:ext cx="1583147" cy="783971"/>
            <a:chOff x="977673" y="3268165"/>
            <a:chExt cx="1465618" cy="783971"/>
          </a:xfrm>
        </p:grpSpPr>
        <p:sp>
          <p:nvSpPr>
            <p:cNvPr id="379" name="Rectangle 28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111251" cy="2270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BI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서버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 #2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380" name="그룹 379"/>
            <p:cNvGrpSpPr/>
            <p:nvPr/>
          </p:nvGrpSpPr>
          <p:grpSpPr>
            <a:xfrm>
              <a:off x="1069010" y="3568848"/>
              <a:ext cx="1294928" cy="412355"/>
              <a:chOff x="920536" y="3586961"/>
              <a:chExt cx="1346258" cy="529120"/>
            </a:xfrm>
          </p:grpSpPr>
          <p:sp>
            <p:nvSpPr>
              <p:cNvPr id="382" name="직사각형 381"/>
              <p:cNvSpPr/>
              <p:nvPr/>
            </p:nvSpPr>
            <p:spPr bwMode="auto">
              <a:xfrm>
                <a:off x="920536" y="3586961"/>
                <a:ext cx="609673" cy="2501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-Portal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 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383" name="직사각형 382"/>
              <p:cNvSpPr/>
              <p:nvPr/>
            </p:nvSpPr>
            <p:spPr bwMode="auto">
              <a:xfrm>
                <a:off x="920536" y="3905058"/>
                <a:ext cx="1346258" cy="2110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Linux Ent.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384" name="직사각형 383"/>
              <p:cNvSpPr/>
              <p:nvPr/>
            </p:nvSpPr>
            <p:spPr bwMode="auto">
              <a:xfrm>
                <a:off x="1595835" y="3596054"/>
                <a:ext cx="670959" cy="2410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-CANVAS+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 </a:t>
                </a:r>
                <a:endParaRPr kumimoji="0" lang="ko-KR" altLang="en-US" sz="7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81" name="Rectangle 26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465618" cy="783971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72" name="그룹 1071"/>
          <p:cNvGrpSpPr/>
          <p:nvPr/>
        </p:nvGrpSpPr>
        <p:grpSpPr>
          <a:xfrm>
            <a:off x="3036971" y="2069180"/>
            <a:ext cx="1570963" cy="783971"/>
            <a:chOff x="3036971" y="2069180"/>
            <a:chExt cx="1570963" cy="783971"/>
          </a:xfrm>
        </p:grpSpPr>
        <p:grpSp>
          <p:nvGrpSpPr>
            <p:cNvPr id="386" name="그룹 385"/>
            <p:cNvGrpSpPr/>
            <p:nvPr/>
          </p:nvGrpSpPr>
          <p:grpSpPr>
            <a:xfrm>
              <a:off x="3036971" y="2069180"/>
              <a:ext cx="1570963" cy="783971"/>
              <a:chOff x="910792" y="2388852"/>
              <a:chExt cx="1465618" cy="783971"/>
            </a:xfrm>
          </p:grpSpPr>
          <p:grpSp>
            <p:nvGrpSpPr>
              <p:cNvPr id="387" name="그룹 386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389" name="직사각형 388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EAP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90" name="직사각형 389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38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91" name="직사각형 390"/>
            <p:cNvSpPr/>
            <p:nvPr/>
          </p:nvSpPr>
          <p:spPr bwMode="auto">
            <a:xfrm>
              <a:off x="3093724" y="2376027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392" name="Rectangle 28"/>
            <p:cNvSpPr>
              <a:spLocks noChangeAspect="1" noChangeArrowheads="1"/>
            </p:cNvSpPr>
            <p:nvPr/>
          </p:nvSpPr>
          <p:spPr bwMode="auto">
            <a:xfrm>
              <a:off x="3042610" y="2072629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>
                  <a:ea typeface="나눔고딕" panose="020D0604000000000000" pitchFamily="50" charset="-127"/>
                </a:rPr>
                <a:t>디지털 시민 </a:t>
              </a:r>
              <a:r>
                <a:rPr lang="ko-KR" altLang="en-US" sz="800" b="1" dirty="0" err="1">
                  <a:ea typeface="나눔고딕" panose="020D0604000000000000" pitchFamily="50" charset="-127"/>
                </a:rPr>
                <a:t>시장실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#2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739219" y="5123533"/>
            <a:ext cx="1570963" cy="783971"/>
            <a:chOff x="992559" y="2072398"/>
            <a:chExt cx="1570963" cy="783971"/>
          </a:xfrm>
        </p:grpSpPr>
        <p:grpSp>
          <p:nvGrpSpPr>
            <p:cNvPr id="397" name="그룹 396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400" name="그룹 399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402" name="직사각형 401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EAP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3" name="직사각형 402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01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98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 smtClean="0">
                  <a:ea typeface="나눔고딕" panose="020D0604000000000000" pitchFamily="50" charset="-127"/>
                </a:rPr>
                <a:t>관리프로그램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399" name="직사각형 398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413" name="그룹 412"/>
          <p:cNvGrpSpPr/>
          <p:nvPr/>
        </p:nvGrpSpPr>
        <p:grpSpPr>
          <a:xfrm>
            <a:off x="2523780" y="5123533"/>
            <a:ext cx="1570963" cy="783971"/>
            <a:chOff x="992559" y="2072398"/>
            <a:chExt cx="1570963" cy="783971"/>
          </a:xfrm>
        </p:grpSpPr>
        <p:grpSp>
          <p:nvGrpSpPr>
            <p:cNvPr id="414" name="그룹 413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417" name="그룹 416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419" name="직사각형 418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EAP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20" name="직사각형 419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1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15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 smtClean="0">
                  <a:ea typeface="나눔고딕" panose="020D0604000000000000" pitchFamily="50" charset="-127"/>
                </a:rPr>
                <a:t>관리프로그램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416" name="직사각형 415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081" name="그룹 1080"/>
          <p:cNvGrpSpPr/>
          <p:nvPr/>
        </p:nvGrpSpPr>
        <p:grpSpPr>
          <a:xfrm>
            <a:off x="6305001" y="4831748"/>
            <a:ext cx="3102797" cy="1394190"/>
            <a:chOff x="6170683" y="4858623"/>
            <a:chExt cx="3108346" cy="1325504"/>
          </a:xfrm>
        </p:grpSpPr>
        <p:grpSp>
          <p:nvGrpSpPr>
            <p:cNvPr id="336" name="그룹 335"/>
            <p:cNvGrpSpPr/>
            <p:nvPr/>
          </p:nvGrpSpPr>
          <p:grpSpPr>
            <a:xfrm>
              <a:off x="6170683" y="4864360"/>
              <a:ext cx="1465618" cy="848677"/>
              <a:chOff x="5471349" y="1840065"/>
              <a:chExt cx="1465618" cy="848677"/>
            </a:xfrm>
          </p:grpSpPr>
          <p:grpSp>
            <p:nvGrpSpPr>
              <p:cNvPr id="337" name="그룹 336"/>
              <p:cNvGrpSpPr/>
              <p:nvPr/>
            </p:nvGrpSpPr>
            <p:grpSpPr>
              <a:xfrm>
                <a:off x="5471349" y="1840065"/>
                <a:ext cx="1465618" cy="848677"/>
                <a:chOff x="5471349" y="1989400"/>
                <a:chExt cx="1465618" cy="848677"/>
              </a:xfrm>
            </p:grpSpPr>
            <p:sp>
              <p:nvSpPr>
                <p:cNvPr id="339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0"/>
                  <a:ext cx="1111251" cy="29203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tIns="25200" rIns="54000" bIns="25200" anchor="ctr"/>
                <a:lstStyle/>
                <a:p>
                  <a:pPr algn="ctr">
                    <a:defRPr/>
                  </a:pP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오픈아키텍처</a:t>
                  </a:r>
                  <a:endParaRPr lang="en-US" altLang="ko-KR" sz="900" b="1" dirty="0" smtClean="0">
                    <a:ea typeface="나눔고딕" panose="020D0604000000000000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DB</a:t>
                  </a: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#1 (Active)</a:t>
                  </a:r>
                  <a:endParaRPr lang="en-US" altLang="ko-KR" sz="900" b="1" dirty="0"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340" name="그룹 339"/>
                <p:cNvGrpSpPr/>
                <p:nvPr/>
              </p:nvGrpSpPr>
              <p:grpSpPr>
                <a:xfrm>
                  <a:off x="5615365" y="2359398"/>
                  <a:ext cx="1188000" cy="421530"/>
                  <a:chOff x="962157" y="3677473"/>
                  <a:chExt cx="1235092" cy="540895"/>
                </a:xfrm>
              </p:grpSpPr>
              <p:sp>
                <p:nvSpPr>
                  <p:cNvPr id="342" name="직사각형 341"/>
                  <p:cNvSpPr/>
                  <p:nvPr/>
                </p:nvSpPr>
                <p:spPr bwMode="auto">
                  <a:xfrm>
                    <a:off x="962157" y="3677473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ORACLE/CDC/SDE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43" name="직사각형 342"/>
                  <p:cNvSpPr/>
                  <p:nvPr/>
                </p:nvSpPr>
                <p:spPr bwMode="auto">
                  <a:xfrm>
                    <a:off x="967444" y="3979639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IBM AIX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341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1"/>
                  <a:ext cx="1465618" cy="848676"/>
                </a:xfrm>
                <a:prstGeom prst="rect">
                  <a:avLst/>
                </a:prstGeom>
                <a:noFill/>
                <a:ln w="21590" algn="ctr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54000" tIns="25200" rIns="54000" bIns="25200" anchor="ctr"/>
                <a:lstStyle/>
                <a:p>
                  <a:endParaRPr lang="ko-KR" altLang="en-US" b="1">
                    <a:latin typeface="+mn-lt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338" name="Picture 33" descr="ICON_1Storage_NoShadow_Q20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319" y="1917950"/>
                <a:ext cx="178030" cy="19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2" name="그룹 421"/>
            <p:cNvGrpSpPr/>
            <p:nvPr/>
          </p:nvGrpSpPr>
          <p:grpSpPr>
            <a:xfrm>
              <a:off x="7813411" y="4858623"/>
              <a:ext cx="1465618" cy="848677"/>
              <a:chOff x="5471349" y="1840065"/>
              <a:chExt cx="1465618" cy="848677"/>
            </a:xfrm>
          </p:grpSpPr>
          <p:grpSp>
            <p:nvGrpSpPr>
              <p:cNvPr id="423" name="그룹 422"/>
              <p:cNvGrpSpPr/>
              <p:nvPr/>
            </p:nvGrpSpPr>
            <p:grpSpPr>
              <a:xfrm>
                <a:off x="5471349" y="1840065"/>
                <a:ext cx="1465618" cy="848677"/>
                <a:chOff x="5471349" y="1989400"/>
                <a:chExt cx="1465618" cy="848677"/>
              </a:xfrm>
            </p:grpSpPr>
            <p:sp>
              <p:nvSpPr>
                <p:cNvPr id="425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0"/>
                  <a:ext cx="1111251" cy="29203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tIns="25200" rIns="54000" bIns="25200" anchor="ctr"/>
                <a:lstStyle/>
                <a:p>
                  <a:pPr algn="ctr">
                    <a:defRPr/>
                  </a:pP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오픈아키텍처</a:t>
                  </a:r>
                  <a:endParaRPr lang="en-US" altLang="ko-KR" sz="900" b="1" dirty="0" smtClean="0">
                    <a:ea typeface="나눔고딕" panose="020D0604000000000000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DB</a:t>
                  </a: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#2 (Standby)</a:t>
                  </a:r>
                  <a:endParaRPr lang="en-US" altLang="ko-KR" sz="900" b="1" dirty="0"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426" name="그룹 425"/>
                <p:cNvGrpSpPr/>
                <p:nvPr/>
              </p:nvGrpSpPr>
              <p:grpSpPr>
                <a:xfrm>
                  <a:off x="5615365" y="2359398"/>
                  <a:ext cx="1188000" cy="421530"/>
                  <a:chOff x="962157" y="3677473"/>
                  <a:chExt cx="1235092" cy="540895"/>
                </a:xfrm>
              </p:grpSpPr>
              <p:sp>
                <p:nvSpPr>
                  <p:cNvPr id="428" name="직사각형 427"/>
                  <p:cNvSpPr/>
                  <p:nvPr/>
                </p:nvSpPr>
                <p:spPr bwMode="auto">
                  <a:xfrm>
                    <a:off x="962157" y="3677473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ORACLE/CDC/SDE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29" name="직사각형 428"/>
                  <p:cNvSpPr/>
                  <p:nvPr/>
                </p:nvSpPr>
                <p:spPr bwMode="auto">
                  <a:xfrm>
                    <a:off x="967444" y="3979639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IBM AIX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427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1"/>
                  <a:ext cx="1465618" cy="848676"/>
                </a:xfrm>
                <a:prstGeom prst="rect">
                  <a:avLst/>
                </a:prstGeom>
                <a:noFill/>
                <a:ln w="21590" algn="ctr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54000" tIns="25200" rIns="54000" bIns="25200" anchor="ctr"/>
                <a:lstStyle/>
                <a:p>
                  <a:endParaRPr lang="ko-KR" altLang="en-US" b="1">
                    <a:latin typeface="+mn-lt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424" name="Picture 33" descr="ICON_1Storage_NoShadow_Q20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319" y="1917950"/>
                <a:ext cx="178030" cy="19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34" name="그룹 433"/>
            <p:cNvGrpSpPr/>
            <p:nvPr/>
          </p:nvGrpSpPr>
          <p:grpSpPr>
            <a:xfrm>
              <a:off x="7813411" y="5851823"/>
              <a:ext cx="977514" cy="332304"/>
              <a:chOff x="6569964" y="2779471"/>
              <a:chExt cx="977514" cy="332304"/>
            </a:xfrm>
          </p:grpSpPr>
          <p:pic>
            <p:nvPicPr>
              <p:cNvPr id="435" name="Picture 1116" descr="k2a_t2000_1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740949" y="2779471"/>
                <a:ext cx="601758" cy="190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6" name="TextBox 435"/>
              <p:cNvSpPr txBox="1"/>
              <p:nvPr/>
            </p:nvSpPr>
            <p:spPr>
              <a:xfrm>
                <a:off x="6569964" y="2927109"/>
                <a:ext cx="97751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err="1">
                    <a:latin typeface="+mn-lt"/>
                  </a:rPr>
                  <a:t>데이터마트</a:t>
                </a:r>
                <a:r>
                  <a:rPr lang="en-US" altLang="ko-KR" sz="600" dirty="0">
                    <a:latin typeface="+mn-lt"/>
                  </a:rPr>
                  <a:t> </a:t>
                </a:r>
                <a:r>
                  <a:rPr lang="ko-KR" altLang="en-US" sz="600" dirty="0">
                    <a:latin typeface="+mn-lt"/>
                  </a:rPr>
                  <a:t>스토리지</a:t>
                </a:r>
              </a:p>
            </p:txBody>
          </p:sp>
        </p:grpSp>
        <p:cxnSp>
          <p:nvCxnSpPr>
            <p:cNvPr id="437" name="꺾인 연결선 436"/>
            <p:cNvCxnSpPr>
              <a:stCxn id="435" idx="3"/>
              <a:endCxn id="427" idx="2"/>
            </p:cNvCxnSpPr>
            <p:nvPr/>
          </p:nvCxnSpPr>
          <p:spPr bwMode="auto">
            <a:xfrm flipH="1" flipV="1">
              <a:off x="8546220" y="5707300"/>
              <a:ext cx="39934" cy="239822"/>
            </a:xfrm>
            <a:prstGeom prst="bentConnector4">
              <a:avLst>
                <a:gd name="adj1" fmla="val -572445"/>
                <a:gd name="adj2" fmla="val 6986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꺾인 연결선 439"/>
            <p:cNvCxnSpPr>
              <a:stCxn id="435" idx="1"/>
              <a:endCxn id="343" idx="2"/>
            </p:cNvCxnSpPr>
            <p:nvPr/>
          </p:nvCxnSpPr>
          <p:spPr bwMode="auto">
            <a:xfrm rot="10800000">
              <a:off x="6911242" y="5655888"/>
              <a:ext cx="1073154" cy="291234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4" name="직사각형 443"/>
          <p:cNvSpPr/>
          <p:nvPr/>
        </p:nvSpPr>
        <p:spPr bwMode="auto">
          <a:xfrm>
            <a:off x="3929997" y="1760381"/>
            <a:ext cx="868309" cy="1732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rgbClr val="FF0000"/>
                </a:solidFill>
                <a:ea typeface="나눔고딕" panose="020D0604000000000000" pitchFamily="50" charset="-127"/>
              </a:rPr>
              <a:t>신규장비도입</a:t>
            </a:r>
            <a:endParaRPr lang="en-US" altLang="ko-KR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grpSp>
        <p:nvGrpSpPr>
          <p:cNvPr id="446" name="그룹 445"/>
          <p:cNvGrpSpPr/>
          <p:nvPr/>
        </p:nvGrpSpPr>
        <p:grpSpPr>
          <a:xfrm>
            <a:off x="4640133" y="4842960"/>
            <a:ext cx="1465618" cy="1023194"/>
            <a:chOff x="5471349" y="1840065"/>
            <a:chExt cx="1465618" cy="848677"/>
          </a:xfrm>
        </p:grpSpPr>
        <p:grpSp>
          <p:nvGrpSpPr>
            <p:cNvPr id="447" name="그룹 446"/>
            <p:cNvGrpSpPr/>
            <p:nvPr/>
          </p:nvGrpSpPr>
          <p:grpSpPr>
            <a:xfrm>
              <a:off x="5471349" y="1840065"/>
              <a:ext cx="1465618" cy="848677"/>
              <a:chOff x="5471349" y="1989400"/>
              <a:chExt cx="1465618" cy="848677"/>
            </a:xfrm>
          </p:grpSpPr>
          <p:sp>
            <p:nvSpPr>
              <p:cNvPr id="449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471349" y="1989400"/>
                <a:ext cx="1111251" cy="2920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ETL</a:t>
                </a:r>
                <a:r>
                  <a:rPr lang="ko-KR" altLang="en-US" sz="900" b="1" dirty="0" err="1" smtClean="0">
                    <a:ea typeface="나눔고딕" panose="020D0604000000000000" pitchFamily="50" charset="-127"/>
                  </a:rPr>
                  <a:t>연동서버</a:t>
                </a: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#1 (Active)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450" name="그룹 449"/>
              <p:cNvGrpSpPr/>
              <p:nvPr/>
            </p:nvGrpSpPr>
            <p:grpSpPr>
              <a:xfrm>
                <a:off x="5615365" y="2359398"/>
                <a:ext cx="1188000" cy="421530"/>
                <a:chOff x="962157" y="3677473"/>
                <a:chExt cx="1235092" cy="540895"/>
              </a:xfrm>
            </p:grpSpPr>
            <p:sp>
              <p:nvSpPr>
                <p:cNvPr id="452" name="직사각형 451"/>
                <p:cNvSpPr/>
                <p:nvPr/>
              </p:nvSpPr>
              <p:spPr bwMode="auto">
                <a:xfrm>
                  <a:off x="962157" y="3677473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err="1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DataStage</a:t>
                  </a:r>
                  <a:endParaRPr kumimoji="0" lang="en-US" altLang="ko-KR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err="1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DataTransform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3" name="직사각형 452"/>
                <p:cNvSpPr/>
                <p:nvPr/>
              </p:nvSpPr>
              <p:spPr bwMode="auto">
                <a:xfrm>
                  <a:off x="967444" y="3979639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Windows 2008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51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471349" y="1989401"/>
                <a:ext cx="1465618" cy="848676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448" name="Picture 33" descr="ICON_1Storage_NoShadow_Q20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319" y="1917950"/>
              <a:ext cx="178030" cy="19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8" name="직사각형 457"/>
          <p:cNvSpPr/>
          <p:nvPr/>
        </p:nvSpPr>
        <p:spPr bwMode="auto">
          <a:xfrm>
            <a:off x="3404313" y="4691520"/>
            <a:ext cx="868309" cy="1732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신규장비도입</a:t>
            </a:r>
            <a:endParaRPr lang="en-US" altLang="ko-KR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cxnSp>
        <p:nvCxnSpPr>
          <p:cNvPr id="460" name="꺾인 연결선 459"/>
          <p:cNvCxnSpPr>
            <a:stCxn id="451" idx="0"/>
            <a:endCxn id="341" idx="0"/>
          </p:cNvCxnSpPr>
          <p:nvPr/>
        </p:nvCxnSpPr>
        <p:spPr bwMode="auto">
          <a:xfrm rot="5400000" flipH="1" flipV="1">
            <a:off x="6202133" y="4008592"/>
            <a:ext cx="5178" cy="1663560"/>
          </a:xfrm>
          <a:prstGeom prst="bentConnector3">
            <a:avLst>
              <a:gd name="adj1" fmla="val 4514832"/>
            </a:avLst>
          </a:prstGeom>
          <a:ln>
            <a:prstDash val="dash"/>
            <a:headEnd type="triangl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꺾인 연결선 462"/>
          <p:cNvCxnSpPr>
            <a:stCxn id="451" idx="0"/>
            <a:endCxn id="204" idx="0"/>
          </p:cNvCxnSpPr>
          <p:nvPr/>
        </p:nvCxnSpPr>
        <p:spPr bwMode="auto">
          <a:xfrm rot="5400000" flipH="1" flipV="1">
            <a:off x="4287103" y="2925906"/>
            <a:ext cx="3002895" cy="831216"/>
          </a:xfrm>
          <a:prstGeom prst="bentConnector3">
            <a:avLst>
              <a:gd name="adj1" fmla="val 107613"/>
            </a:avLst>
          </a:prstGeom>
          <a:ln>
            <a:prstDash val="dash"/>
            <a:headEnd type="triangl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직사각형 465"/>
          <p:cNvSpPr/>
          <p:nvPr/>
        </p:nvSpPr>
        <p:spPr bwMode="auto">
          <a:xfrm>
            <a:off x="7339072" y="1491278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RAC</a:t>
            </a:r>
            <a:r>
              <a:rPr lang="ko-KR" altLang="en-US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구성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467" name="직사각형 466"/>
          <p:cNvSpPr/>
          <p:nvPr/>
        </p:nvSpPr>
        <p:spPr bwMode="auto">
          <a:xfrm>
            <a:off x="8163479" y="4512966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RAC</a:t>
            </a:r>
            <a:r>
              <a:rPr lang="ko-KR" altLang="en-US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구성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cxnSp>
        <p:nvCxnSpPr>
          <p:cNvPr id="468" name="꺾인 연결선 467"/>
          <p:cNvCxnSpPr>
            <a:stCxn id="424" idx="0"/>
            <a:endCxn id="338" idx="0"/>
          </p:cNvCxnSpPr>
          <p:nvPr/>
        </p:nvCxnSpPr>
        <p:spPr bwMode="auto">
          <a:xfrm rot="16200000" flipH="1" flipV="1">
            <a:off x="8398584" y="4096788"/>
            <a:ext cx="6034" cy="1639795"/>
          </a:xfrm>
          <a:prstGeom prst="bentConnector3">
            <a:avLst>
              <a:gd name="adj1" fmla="val -3788532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꺾인 연결선 471"/>
          <p:cNvCxnSpPr>
            <a:stCxn id="247" idx="0"/>
            <a:endCxn id="248" idx="0"/>
          </p:cNvCxnSpPr>
          <p:nvPr/>
        </p:nvCxnSpPr>
        <p:spPr bwMode="auto">
          <a:xfrm rot="16200000" flipH="1" flipV="1">
            <a:off x="7581615" y="1081523"/>
            <a:ext cx="5145" cy="1667708"/>
          </a:xfrm>
          <a:prstGeom prst="bentConnector3">
            <a:avLst>
              <a:gd name="adj1" fmla="val -4813450"/>
            </a:avLst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직사각형 476"/>
          <p:cNvSpPr/>
          <p:nvPr/>
        </p:nvSpPr>
        <p:spPr bwMode="auto">
          <a:xfrm>
            <a:off x="5004730" y="2755033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데이터복제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5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애플리케이션 컴포넌트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Rectangle 137"/>
          <p:cNvSpPr>
            <a:spLocks noChangeArrowheads="1"/>
          </p:cNvSpPr>
          <p:nvPr/>
        </p:nvSpPr>
        <p:spPr bwMode="gray">
          <a:xfrm>
            <a:off x="2222696" y="1124744"/>
            <a:ext cx="4855076" cy="34194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kumimoji="0"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대용량 파일 다운로드 모듈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gray">
          <a:xfrm>
            <a:off x="2613393" y="2210905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Scheduler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gray">
          <a:xfrm>
            <a:off x="2613393" y="1778857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Download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Controller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>
            <a:off x="350488" y="2714000"/>
            <a:ext cx="1509117" cy="6882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Console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0" name="Rectangle 137"/>
          <p:cNvSpPr>
            <a:spLocks noChangeArrowheads="1"/>
          </p:cNvSpPr>
          <p:nvPr/>
        </p:nvSpPr>
        <p:spPr bwMode="gray">
          <a:xfrm>
            <a:off x="194472" y="2386331"/>
            <a:ext cx="1794199" cy="13307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Management Console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506057" y="2941444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Java Script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Library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23" name="꺾인 연결선 22"/>
          <p:cNvCxnSpPr>
            <a:stCxn id="18" idx="1"/>
            <a:endCxn id="22" idx="3"/>
          </p:cNvCxnSpPr>
          <p:nvPr/>
        </p:nvCxnSpPr>
        <p:spPr>
          <a:xfrm rot="10800000" flipV="1">
            <a:off x="1704035" y="1950626"/>
            <a:ext cx="909358" cy="1162587"/>
          </a:xfrm>
          <a:prstGeom prst="bentConnector3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1988669" y="1750573"/>
            <a:ext cx="4010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endParaRPr lang="ko-KR" altLang="en-US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gray">
          <a:xfrm>
            <a:off x="2457824" y="1530793"/>
            <a:ext cx="3975981" cy="11832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Spring Controller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3861981" y="2211955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EhCache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gray">
          <a:xfrm>
            <a:off x="3861981" y="1779907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History Log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5110568" y="2214561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Data Compressor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gray">
          <a:xfrm>
            <a:off x="5110568" y="178251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ORM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33" name="꺾인 연결선 32"/>
          <p:cNvCxnSpPr>
            <a:stCxn id="36" idx="1"/>
            <a:endCxn id="29" idx="3"/>
          </p:cNvCxnSpPr>
          <p:nvPr/>
        </p:nvCxnSpPr>
        <p:spPr>
          <a:xfrm rot="10800000" flipV="1">
            <a:off x="6308546" y="1823815"/>
            <a:ext cx="1558802" cy="13046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3709337" y="3092894"/>
            <a:ext cx="1509117" cy="1183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File Store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pic>
        <p:nvPicPr>
          <p:cNvPr id="36" name="Picture 2" descr="http://icons.iconarchive.com/icons/gakuseisean/ivista-2/128/Misc-Database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348" y="1374237"/>
            <a:ext cx="974084" cy="89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꺾인 연결선 35"/>
          <p:cNvCxnSpPr>
            <a:stCxn id="26" idx="2"/>
            <a:endCxn id="35" idx="0"/>
          </p:cNvCxnSpPr>
          <p:nvPr/>
        </p:nvCxnSpPr>
        <p:spPr>
          <a:xfrm rot="16200000" flipH="1">
            <a:off x="4193734" y="2822731"/>
            <a:ext cx="537399" cy="292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3" name="그룹 38"/>
          <p:cNvGrpSpPr/>
          <p:nvPr/>
        </p:nvGrpSpPr>
        <p:grpSpPr>
          <a:xfrm>
            <a:off x="205928" y="4725144"/>
            <a:ext cx="9427592" cy="1584176"/>
            <a:chOff x="982508" y="4869160"/>
            <a:chExt cx="6541808" cy="1263916"/>
          </a:xfrm>
        </p:grpSpPr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2324842" y="4869160"/>
              <a:ext cx="5199474" cy="2432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Function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982508" y="4869160"/>
              <a:ext cx="1269390" cy="24328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Component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982508" y="5156462"/>
              <a:ext cx="1287449" cy="232044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ko-KR" altLang="en-US" sz="1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어드민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 콘솔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340441" y="5156463"/>
              <a:ext cx="5183875" cy="232045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marL="171450" indent="-171450" algn="l" eaLnBrk="0" hangingPunct="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다운로드 서비스 통계 및 모니터링을 위한 관리 콘솔 제공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982508" y="5453457"/>
              <a:ext cx="1287449" cy="384032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컨트롤러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2340441" y="5453456"/>
              <a:ext cx="5183875" cy="38403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marL="171450" indent="-171450" eaLnBrk="0" hangingPunct="0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Spring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 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MVC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를 통한 컨트롤러를 제공하고 다운로드 시 카운트를 업데이트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  <a:p>
              <a:pPr marL="171450" indent="-171450" eaLnBrk="0" hangingPunct="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파일은 스토어에서 로딩하여 메모리에 로딩하여 </a:t>
              </a:r>
              <a:r>
                <a:rPr lang="ko-KR" altLang="en-US" sz="1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스트림을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 통해 데이터를 전송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982508" y="5901030"/>
              <a:ext cx="1287449" cy="232044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파일 저장소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340441" y="5901031"/>
              <a:ext cx="5183875" cy="232045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777777"/>
              </a:outerShdw>
            </a:effectLst>
          </p:spPr>
          <p:txBody>
            <a:bodyPr anchor="ctr"/>
            <a:lstStyle/>
            <a:p>
              <a:pPr marL="171450" indent="-171450" algn="l" eaLnBrk="0" hangingPunct="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네트워크 관리를 위한 화면 통신 데이터 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API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를 제공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pic>
        <p:nvPicPr>
          <p:cNvPr id="48" name="Picture 10" descr="http://icons.iconarchive.com/icons/hopstarter/sleek-xp-basic/128/Administrato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4" y="3877453"/>
            <a:ext cx="457454" cy="4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776536" y="4334907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Admin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꺾인 연결선 49"/>
          <p:cNvCxnSpPr>
            <a:stCxn id="20" idx="2"/>
            <a:endCxn id="48" idx="0"/>
          </p:cNvCxnSpPr>
          <p:nvPr/>
        </p:nvCxnSpPr>
        <p:spPr>
          <a:xfrm rot="5400000">
            <a:off x="1011361" y="3797242"/>
            <a:ext cx="160422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1026" name="Picture 2" descr="http://icons.iconarchive.com/icons/icojam/blue-bits/128/database-sear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46" y="3353172"/>
            <a:ext cx="765098" cy="76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755156" y="2278033"/>
            <a:ext cx="130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열린데이터광장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DB</a:t>
            </a:r>
            <a:endParaRPr lang="ko-KR" altLang="en-US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31301" y="1583214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Update(Download Count)</a:t>
            </a:r>
            <a:endParaRPr lang="ko-KR" altLang="en-US" sz="9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pic>
        <p:nvPicPr>
          <p:cNvPr id="58" name="Picture 10" descr="http://icons.iconarchive.com/icons/hopstarter/sleek-xp-basic/128/Administrato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71" y="1490660"/>
            <a:ext cx="457454" cy="4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835317" y="1968340"/>
            <a:ext cx="4491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꺾인 연결선 59"/>
          <p:cNvCxnSpPr>
            <a:stCxn id="18" idx="1"/>
            <a:endCxn id="58" idx="3"/>
          </p:cNvCxnSpPr>
          <p:nvPr/>
        </p:nvCxnSpPr>
        <p:spPr>
          <a:xfrm rot="10800000">
            <a:off x="1288625" y="1719387"/>
            <a:ext cx="1324768" cy="231240"/>
          </a:xfrm>
          <a:prstGeom prst="bentConnector3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37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아키텍처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Runtime View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102"/>
          <p:cNvSpPr txBox="1">
            <a:spLocks noChangeArrowheads="1"/>
          </p:cNvSpPr>
          <p:nvPr/>
        </p:nvSpPr>
        <p:spPr bwMode="auto">
          <a:xfrm>
            <a:off x="-103651" y="720441"/>
            <a:ext cx="32308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서울시 디지털 </a:t>
            </a:r>
            <a:r>
              <a:rPr lang="ko-KR" altLang="en-US" sz="1400" kern="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시장실</a:t>
            </a:r>
            <a:r>
              <a:rPr lang="ko-KR" altLang="en-US" sz="14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kumimoji="0" lang="ko-KR" altLang="en-US" sz="14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gray">
          <a:xfrm>
            <a:off x="3171577" y="7375148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Spring Framework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gray">
          <a:xfrm>
            <a:off x="3127225" y="6507782"/>
            <a:ext cx="4840077" cy="8065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DataService</a:t>
            </a:r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Layer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8095777" y="3699471"/>
            <a:ext cx="1352611" cy="36148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Global Layer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gray">
          <a:xfrm>
            <a:off x="3127225" y="3699471"/>
            <a:ext cx="4840077" cy="2727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Service Layer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gray">
          <a:xfrm>
            <a:off x="3127225" y="3068960"/>
            <a:ext cx="6340191" cy="5684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Façade Layer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gray">
          <a:xfrm>
            <a:off x="3127225" y="804957"/>
            <a:ext cx="6323437" cy="20317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Presentation Layer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gray">
          <a:xfrm>
            <a:off x="8173093" y="4023466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Domain POJO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gray">
          <a:xfrm>
            <a:off x="8173093" y="4447790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Configuration</a:t>
            </a:r>
            <a:b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gray">
          <a:xfrm>
            <a:off x="8173093" y="4872114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Exception</a:t>
            </a:r>
            <a:b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gray">
          <a:xfrm>
            <a:off x="8173093" y="5277720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Logging</a:t>
            </a:r>
            <a:b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gray">
          <a:xfrm>
            <a:off x="8173093" y="5655695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Logging</a:t>
            </a:r>
            <a:b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Factory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gray">
          <a:xfrm>
            <a:off x="8173093" y="6083251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Exception</a:t>
            </a:r>
            <a:b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gray">
          <a:xfrm>
            <a:off x="3622761" y="6817765"/>
            <a:ext cx="1096937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DbmsAdapter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gray">
          <a:xfrm>
            <a:off x="4848173" y="6817765"/>
            <a:ext cx="964272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ApiAdapter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gray">
          <a:xfrm>
            <a:off x="5922089" y="6812759"/>
            <a:ext cx="785097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FileAdapter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gray">
          <a:xfrm>
            <a:off x="6748064" y="6802720"/>
            <a:ext cx="967234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CctvAdapter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gray">
          <a:xfrm>
            <a:off x="8173093" y="6482657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MultiLanguage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/>
            </a:r>
            <a:b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gray">
          <a:xfrm>
            <a:off x="8173093" y="688206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Message</a:t>
            </a:r>
            <a:b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gray">
          <a:xfrm>
            <a:off x="4338177" y="4052079"/>
            <a:ext cx="1369032" cy="150136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Business</a:t>
            </a:r>
            <a:b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Logic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4" name="Rectangle 5"/>
          <p:cNvSpPr>
            <a:spLocks noChangeArrowheads="1"/>
          </p:cNvSpPr>
          <p:nvPr/>
        </p:nvSpPr>
        <p:spPr bwMode="gray">
          <a:xfrm>
            <a:off x="6874929" y="4083653"/>
            <a:ext cx="835127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IoC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Container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gray">
          <a:xfrm>
            <a:off x="6888561" y="4506852"/>
            <a:ext cx="835127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Transaction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gray">
          <a:xfrm>
            <a:off x="6888561" y="4992080"/>
            <a:ext cx="835127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Logging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gray">
          <a:xfrm>
            <a:off x="6936935" y="5874702"/>
            <a:ext cx="835127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Exception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gray">
          <a:xfrm>
            <a:off x="6919302" y="5483089"/>
            <a:ext cx="835127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Security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gray">
          <a:xfrm>
            <a:off x="3281596" y="4045853"/>
            <a:ext cx="894606" cy="150136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Pre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Condition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AOP 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gray">
          <a:xfrm>
            <a:off x="5784526" y="4056290"/>
            <a:ext cx="841033" cy="150136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After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Condition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AOP 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gray">
          <a:xfrm>
            <a:off x="3171577" y="8120392"/>
            <a:ext cx="6302385" cy="27175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Java V/M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gray">
          <a:xfrm>
            <a:off x="3171577" y="7779469"/>
            <a:ext cx="6302385" cy="27175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Jboss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EAP - WAS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gray">
          <a:xfrm>
            <a:off x="4423704" y="7383535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Spring Team Suite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gray">
          <a:xfrm>
            <a:off x="5707209" y="7366761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STS Plug-in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gray">
          <a:xfrm>
            <a:off x="6975115" y="735989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Code Template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gray">
          <a:xfrm>
            <a:off x="8204370" y="7366761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Utility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gray">
          <a:xfrm>
            <a:off x="3241186" y="3309812"/>
            <a:ext cx="6129886" cy="27175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///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gray">
          <a:xfrm>
            <a:off x="3944888" y="1067836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Front Controller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gray">
          <a:xfrm>
            <a:off x="3944888" y="1820841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Controller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gray">
          <a:xfrm>
            <a:off x="7313553" y="996522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View Resolver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5" name="Rectangle 5"/>
          <p:cNvSpPr>
            <a:spLocks noChangeArrowheads="1"/>
          </p:cNvSpPr>
          <p:nvPr/>
        </p:nvSpPr>
        <p:spPr bwMode="gray">
          <a:xfrm>
            <a:off x="8136036" y="1795096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-Matrix Connector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6" name="Rectangle 5"/>
          <p:cNvSpPr>
            <a:spLocks noChangeArrowheads="1"/>
          </p:cNvSpPr>
          <p:nvPr/>
        </p:nvSpPr>
        <p:spPr bwMode="gray">
          <a:xfrm>
            <a:off x="8112968" y="2311968"/>
            <a:ext cx="1221046" cy="38417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CctvViewConnector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7" name="Rectangle 5"/>
          <p:cNvSpPr>
            <a:spLocks noChangeArrowheads="1"/>
          </p:cNvSpPr>
          <p:nvPr/>
        </p:nvSpPr>
        <p:spPr bwMode="gray">
          <a:xfrm>
            <a:off x="6376126" y="1689145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JSP/HTML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8" name="Rectangle 5"/>
          <p:cNvSpPr>
            <a:spLocks noChangeArrowheads="1"/>
          </p:cNvSpPr>
          <p:nvPr/>
        </p:nvSpPr>
        <p:spPr bwMode="gray">
          <a:xfrm>
            <a:off x="9548604" y="834156"/>
            <a:ext cx="2978613" cy="20317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Visualization Layer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1077" name="그룹 1076"/>
          <p:cNvGrpSpPr/>
          <p:nvPr/>
        </p:nvGrpSpPr>
        <p:grpSpPr>
          <a:xfrm>
            <a:off x="11786994" y="3368018"/>
            <a:ext cx="1394887" cy="729508"/>
            <a:chOff x="10180204" y="3113876"/>
            <a:chExt cx="1394887" cy="729508"/>
          </a:xfrm>
        </p:grpSpPr>
        <p:grpSp>
          <p:nvGrpSpPr>
            <p:cNvPr id="7" name="그룹 6"/>
            <p:cNvGrpSpPr/>
            <p:nvPr/>
          </p:nvGrpSpPr>
          <p:grpSpPr>
            <a:xfrm>
              <a:off x="10180204" y="3113876"/>
              <a:ext cx="558550" cy="729508"/>
              <a:chOff x="10624603" y="3309812"/>
              <a:chExt cx="1117099" cy="1455007"/>
            </a:xfrm>
          </p:grpSpPr>
          <p:sp>
            <p:nvSpPr>
              <p:cNvPr id="52" name="TextBox 104"/>
              <p:cNvSpPr txBox="1">
                <a:spLocks noChangeArrowheads="1"/>
              </p:cNvSpPr>
              <p:nvPr/>
            </p:nvSpPr>
            <p:spPr bwMode="auto">
              <a:xfrm>
                <a:off x="10624603" y="4404745"/>
                <a:ext cx="1117099" cy="360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BI</a:t>
                </a:r>
                <a:r>
                  <a:rPr kumimoji="0" lang="ko-KR" altLang="en-US" sz="800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서버</a:t>
                </a:r>
                <a:endParaRPr kumimoji="0" lang="ko-KR" altLang="en-US" sz="800" kern="0" dirty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09" name="Picture 2" descr="D:\011_designed_source\06_ahnlab_source\04_ICON\01_server\01_basic_server.png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10886052" y="3309812"/>
                <a:ext cx="476913" cy="10548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2" name="Picture 4" descr="C:\Users\minji\AppData\Local\Microsoft\Windows\INetCache\IE\IXK16C2W\database256[1]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4826" y="3440801"/>
              <a:ext cx="217395" cy="21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04"/>
            <p:cNvSpPr txBox="1">
              <a:spLocks noChangeArrowheads="1"/>
            </p:cNvSpPr>
            <p:nvPr/>
          </p:nvSpPr>
          <p:spPr bwMode="auto">
            <a:xfrm>
              <a:off x="10457992" y="3591623"/>
              <a:ext cx="11170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Conffig</a:t>
              </a: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Repository</a:t>
              </a:r>
              <a:endParaRPr kumimoji="0" lang="ko-KR" altLang="en-US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14" name="Rectangle 5"/>
          <p:cNvSpPr>
            <a:spLocks noChangeArrowheads="1"/>
          </p:cNvSpPr>
          <p:nvPr/>
        </p:nvSpPr>
        <p:spPr bwMode="gray">
          <a:xfrm>
            <a:off x="10455084" y="2241658"/>
            <a:ext cx="1353602" cy="38417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-PORTAL 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Server Module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15" name="꺾인 연결선 114"/>
          <p:cNvCxnSpPr>
            <a:stCxn id="109" idx="0"/>
            <a:endCxn id="114" idx="2"/>
          </p:cNvCxnSpPr>
          <p:nvPr/>
        </p:nvCxnSpPr>
        <p:spPr>
          <a:xfrm rot="16200000" flipV="1">
            <a:off x="11213324" y="2544393"/>
            <a:ext cx="742187" cy="905063"/>
          </a:xfrm>
          <a:prstGeom prst="bentConnector3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6" name="Rectangle 5"/>
          <p:cNvSpPr>
            <a:spLocks noChangeArrowheads="1"/>
          </p:cNvSpPr>
          <p:nvPr/>
        </p:nvSpPr>
        <p:spPr bwMode="gray">
          <a:xfrm>
            <a:off x="10462728" y="1508403"/>
            <a:ext cx="1353602" cy="38417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-CANVAS Engine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17" name="꺾인 연결선 116"/>
          <p:cNvCxnSpPr>
            <a:stCxn id="102" idx="1"/>
          </p:cNvCxnSpPr>
          <p:nvPr/>
        </p:nvCxnSpPr>
        <p:spPr>
          <a:xfrm rot="10800000" flipV="1">
            <a:off x="1366250" y="1239605"/>
            <a:ext cx="2578639" cy="212241"/>
          </a:xfrm>
          <a:prstGeom prst="bentConnector3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arrow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8" name="꺾인 연결선 117"/>
          <p:cNvCxnSpPr>
            <a:stCxn id="103" idx="0"/>
            <a:endCxn id="102" idx="2"/>
          </p:cNvCxnSpPr>
          <p:nvPr/>
        </p:nvCxnSpPr>
        <p:spPr>
          <a:xfrm rot="5400000" flipH="1" flipV="1">
            <a:off x="4339145" y="1616109"/>
            <a:ext cx="409465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9" name="꺾인 연결선 118"/>
          <p:cNvCxnSpPr>
            <a:stCxn id="101" idx="0"/>
            <a:endCxn id="103" idx="2"/>
          </p:cNvCxnSpPr>
          <p:nvPr/>
        </p:nvCxnSpPr>
        <p:spPr>
          <a:xfrm rot="16200000" flipV="1">
            <a:off x="4852288" y="1855971"/>
            <a:ext cx="1145431" cy="176225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0" name="꺾인 연결선 119"/>
          <p:cNvCxnSpPr>
            <a:stCxn id="90" idx="0"/>
            <a:endCxn id="101" idx="2"/>
          </p:cNvCxnSpPr>
          <p:nvPr/>
        </p:nvCxnSpPr>
        <p:spPr>
          <a:xfrm rot="5400000" flipH="1" flipV="1">
            <a:off x="4785371" y="2525095"/>
            <a:ext cx="464286" cy="257723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arrow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2" name="Rectangle 5"/>
          <p:cNvSpPr>
            <a:spLocks noChangeArrowheads="1"/>
          </p:cNvSpPr>
          <p:nvPr/>
        </p:nvSpPr>
        <p:spPr bwMode="gray">
          <a:xfrm>
            <a:off x="3298366" y="5632068"/>
            <a:ext cx="3327193" cy="33718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Runnable AOP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23" name="Rectangle 5"/>
          <p:cNvSpPr>
            <a:spLocks noChangeArrowheads="1"/>
          </p:cNvSpPr>
          <p:nvPr/>
        </p:nvSpPr>
        <p:spPr bwMode="gray">
          <a:xfrm>
            <a:off x="3281596" y="6029429"/>
            <a:ext cx="3327193" cy="33718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Exception AOP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21" name="꺾인 연결선 120"/>
          <p:cNvCxnSpPr>
            <a:stCxn id="77" idx="0"/>
            <a:endCxn id="83" idx="2"/>
          </p:cNvCxnSpPr>
          <p:nvPr/>
        </p:nvCxnSpPr>
        <p:spPr>
          <a:xfrm rot="5400000" flipH="1" flipV="1">
            <a:off x="3964799" y="5759872"/>
            <a:ext cx="1264324" cy="85146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8" name="꺾인 연결선 127"/>
          <p:cNvCxnSpPr>
            <a:stCxn id="78" idx="0"/>
            <a:endCxn id="83" idx="2"/>
          </p:cNvCxnSpPr>
          <p:nvPr/>
        </p:nvCxnSpPr>
        <p:spPr>
          <a:xfrm rot="16200000" flipV="1">
            <a:off x="4544339" y="6031795"/>
            <a:ext cx="1264324" cy="30761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1" name="꺾인 연결선 130"/>
          <p:cNvCxnSpPr>
            <a:stCxn id="79" idx="0"/>
            <a:endCxn id="83" idx="2"/>
          </p:cNvCxnSpPr>
          <p:nvPr/>
        </p:nvCxnSpPr>
        <p:spPr>
          <a:xfrm rot="16200000" flipV="1">
            <a:off x="5039007" y="5537127"/>
            <a:ext cx="1259318" cy="129194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4" name="꺾인 연결선 133"/>
          <p:cNvCxnSpPr>
            <a:stCxn id="80" idx="0"/>
            <a:endCxn id="83" idx="2"/>
          </p:cNvCxnSpPr>
          <p:nvPr/>
        </p:nvCxnSpPr>
        <p:spPr>
          <a:xfrm rot="16200000" flipV="1">
            <a:off x="5502548" y="5073587"/>
            <a:ext cx="1249279" cy="220898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8" name="꺾인 연결선 137"/>
          <p:cNvCxnSpPr>
            <a:stCxn id="104" idx="1"/>
            <a:endCxn id="103" idx="3"/>
          </p:cNvCxnSpPr>
          <p:nvPr/>
        </p:nvCxnSpPr>
        <p:spPr>
          <a:xfrm rot="10800000" flipV="1">
            <a:off x="5142867" y="1168291"/>
            <a:ext cx="2170687" cy="82431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5" name="꺾인 연결선 144"/>
          <p:cNvCxnSpPr>
            <a:stCxn id="105" idx="0"/>
            <a:endCxn id="104" idx="2"/>
          </p:cNvCxnSpPr>
          <p:nvPr/>
        </p:nvCxnSpPr>
        <p:spPr>
          <a:xfrm rot="16200000" flipV="1">
            <a:off x="8096267" y="1156337"/>
            <a:ext cx="455034" cy="82248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9" name="꺾인 연결선 148"/>
          <p:cNvCxnSpPr>
            <a:stCxn id="116" idx="0"/>
            <a:endCxn id="105" idx="3"/>
          </p:cNvCxnSpPr>
          <p:nvPr/>
        </p:nvCxnSpPr>
        <p:spPr>
          <a:xfrm rot="16200000" flipH="1" flipV="1">
            <a:off x="10007540" y="834876"/>
            <a:ext cx="458463" cy="1805515"/>
          </a:xfrm>
          <a:prstGeom prst="bentConnector4">
            <a:avLst>
              <a:gd name="adj1" fmla="val -49862"/>
              <a:gd name="adj2" fmla="val 68743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5" name="꺾인 연결선 154"/>
          <p:cNvCxnSpPr>
            <a:stCxn id="114" idx="0"/>
            <a:endCxn id="116" idx="2"/>
          </p:cNvCxnSpPr>
          <p:nvPr/>
        </p:nvCxnSpPr>
        <p:spPr>
          <a:xfrm rot="5400000" flipH="1" flipV="1">
            <a:off x="10961166" y="2063295"/>
            <a:ext cx="349082" cy="764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60" name="Rectangle 5"/>
          <p:cNvSpPr>
            <a:spLocks noChangeArrowheads="1"/>
          </p:cNvSpPr>
          <p:nvPr/>
        </p:nvSpPr>
        <p:spPr bwMode="gray">
          <a:xfrm>
            <a:off x="6366780" y="2081821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EXCEL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61" name="Rectangle 5"/>
          <p:cNvSpPr>
            <a:spLocks noChangeArrowheads="1"/>
          </p:cNvSpPr>
          <p:nvPr/>
        </p:nvSpPr>
        <p:spPr bwMode="gray">
          <a:xfrm>
            <a:off x="6383943" y="243820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XML/JSON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70" name="꺾인 연결선 169"/>
          <p:cNvCxnSpPr>
            <a:stCxn id="107" idx="3"/>
            <a:endCxn id="104" idx="2"/>
          </p:cNvCxnSpPr>
          <p:nvPr/>
        </p:nvCxnSpPr>
        <p:spPr>
          <a:xfrm flipV="1">
            <a:off x="7574104" y="1340062"/>
            <a:ext cx="338438" cy="520853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3" name="꺾인 연결선 172"/>
          <p:cNvCxnSpPr>
            <a:stCxn id="160" idx="3"/>
            <a:endCxn id="104" idx="2"/>
          </p:cNvCxnSpPr>
          <p:nvPr/>
        </p:nvCxnSpPr>
        <p:spPr>
          <a:xfrm flipV="1">
            <a:off x="7564758" y="1340062"/>
            <a:ext cx="347784" cy="913529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6" name="꺾인 연결선 175"/>
          <p:cNvCxnSpPr>
            <a:stCxn id="161" idx="3"/>
            <a:endCxn id="104" idx="2"/>
          </p:cNvCxnSpPr>
          <p:nvPr/>
        </p:nvCxnSpPr>
        <p:spPr>
          <a:xfrm flipV="1">
            <a:off x="7581921" y="1340062"/>
            <a:ext cx="330621" cy="1269911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0" name="꺾인 연결선 179"/>
          <p:cNvCxnSpPr>
            <a:stCxn id="193" idx="1"/>
            <a:endCxn id="106" idx="2"/>
          </p:cNvCxnSpPr>
          <p:nvPr/>
        </p:nvCxnSpPr>
        <p:spPr>
          <a:xfrm rot="10800000">
            <a:off x="8723492" y="2696142"/>
            <a:ext cx="2177705" cy="1810711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3" name="꺾인 연결선 182"/>
          <p:cNvCxnSpPr>
            <a:stCxn id="65" idx="0"/>
            <a:endCxn id="77" idx="1"/>
          </p:cNvCxnSpPr>
          <p:nvPr/>
        </p:nvCxnSpPr>
        <p:spPr>
          <a:xfrm rot="16200000" flipH="1">
            <a:off x="2508612" y="5875386"/>
            <a:ext cx="553989" cy="1674308"/>
          </a:xfrm>
          <a:prstGeom prst="bentConnector4">
            <a:avLst>
              <a:gd name="adj1" fmla="val -41264"/>
              <a:gd name="adj2" fmla="val 64545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071" name="그룹 1070"/>
          <p:cNvGrpSpPr/>
          <p:nvPr/>
        </p:nvGrpSpPr>
        <p:grpSpPr>
          <a:xfrm>
            <a:off x="1461411" y="6435546"/>
            <a:ext cx="1148394" cy="1111372"/>
            <a:chOff x="1461411" y="6435546"/>
            <a:chExt cx="1148394" cy="1111372"/>
          </a:xfrm>
        </p:grpSpPr>
        <p:pic>
          <p:nvPicPr>
            <p:cNvPr id="65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411" y="6435546"/>
              <a:ext cx="974084" cy="8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TextBox 104"/>
            <p:cNvSpPr txBox="1">
              <a:spLocks noChangeArrowheads="1"/>
            </p:cNvSpPr>
            <p:nvPr/>
          </p:nvSpPr>
          <p:spPr bwMode="auto">
            <a:xfrm>
              <a:off x="1492706" y="7331474"/>
              <a:ext cx="11170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CCTV</a:t>
              </a:r>
              <a:r>
                <a:rPr kumimoji="0" lang="ko-KR" altLang="en-US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정보</a:t>
              </a: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DB</a:t>
              </a:r>
              <a:endParaRPr kumimoji="0" lang="ko-KR" altLang="en-US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74" name="그룹 1073"/>
          <p:cNvGrpSpPr/>
          <p:nvPr/>
        </p:nvGrpSpPr>
        <p:grpSpPr>
          <a:xfrm>
            <a:off x="10816993" y="4234745"/>
            <a:ext cx="1117099" cy="801543"/>
            <a:chOff x="10816993" y="4234745"/>
            <a:chExt cx="1117099" cy="801543"/>
          </a:xfrm>
        </p:grpSpPr>
        <p:pic>
          <p:nvPicPr>
            <p:cNvPr id="193" name="그림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196" y="4234745"/>
              <a:ext cx="740910" cy="54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TextBox 104"/>
            <p:cNvSpPr txBox="1">
              <a:spLocks noChangeArrowheads="1"/>
            </p:cNvSpPr>
            <p:nvPr/>
          </p:nvSpPr>
          <p:spPr bwMode="auto">
            <a:xfrm>
              <a:off x="10816993" y="4820844"/>
              <a:ext cx="11170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CCTV</a:t>
              </a:r>
              <a:r>
                <a:rPr kumimoji="0" lang="ko-KR" altLang="en-US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재생 통합</a:t>
              </a: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UI</a:t>
              </a:r>
              <a:endParaRPr kumimoji="0" lang="ko-KR" altLang="en-US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217" name="Rectangle 5"/>
          <p:cNvSpPr>
            <a:spLocks noChangeArrowheads="1"/>
          </p:cNvSpPr>
          <p:nvPr/>
        </p:nvSpPr>
        <p:spPr bwMode="gray">
          <a:xfrm>
            <a:off x="119557" y="1125037"/>
            <a:ext cx="1627604" cy="27580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Client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221" name="꺾인 연결선 220"/>
          <p:cNvCxnSpPr>
            <a:stCxn id="83" idx="1"/>
            <a:endCxn id="90" idx="3"/>
          </p:cNvCxnSpPr>
          <p:nvPr/>
        </p:nvCxnSpPr>
        <p:spPr>
          <a:xfrm rot="10800000">
            <a:off x="4176203" y="4796534"/>
            <a:ext cx="161975" cy="622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arrow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4" name="꺾인 연결선 223"/>
          <p:cNvCxnSpPr>
            <a:stCxn id="91" idx="1"/>
            <a:endCxn id="83" idx="3"/>
          </p:cNvCxnSpPr>
          <p:nvPr/>
        </p:nvCxnSpPr>
        <p:spPr>
          <a:xfrm rot="10800000">
            <a:off x="5707210" y="4802761"/>
            <a:ext cx="77317" cy="421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arrow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227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5" y="1641149"/>
            <a:ext cx="1458760" cy="99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" name="Picture 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78" y="1322875"/>
            <a:ext cx="1057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2" name="그룹 231"/>
          <p:cNvGrpSpPr/>
          <p:nvPr/>
        </p:nvGrpSpPr>
        <p:grpSpPr>
          <a:xfrm>
            <a:off x="792554" y="3390197"/>
            <a:ext cx="432000" cy="432000"/>
            <a:chOff x="8553448" y="1844824"/>
            <a:chExt cx="432000" cy="432000"/>
          </a:xfrm>
        </p:grpSpPr>
        <p:sp>
          <p:nvSpPr>
            <p:cNvPr id="233" name="타원 232"/>
            <p:cNvSpPr/>
            <p:nvPr/>
          </p:nvSpPr>
          <p:spPr>
            <a:xfrm>
              <a:off x="8553448" y="1844824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24" y="1867756"/>
              <a:ext cx="386135" cy="386135"/>
            </a:xfrm>
            <a:prstGeom prst="rect">
              <a:avLst/>
            </a:prstGeom>
          </p:spPr>
        </p:pic>
      </p:grpSp>
      <p:grpSp>
        <p:nvGrpSpPr>
          <p:cNvPr id="235" name="그룹 234"/>
          <p:cNvGrpSpPr/>
          <p:nvPr/>
        </p:nvGrpSpPr>
        <p:grpSpPr>
          <a:xfrm>
            <a:off x="153997" y="2720234"/>
            <a:ext cx="432000" cy="432000"/>
            <a:chOff x="8696193" y="2541972"/>
            <a:chExt cx="432000" cy="432000"/>
          </a:xfrm>
        </p:grpSpPr>
        <p:sp>
          <p:nvSpPr>
            <p:cNvPr id="236" name="타원 235"/>
            <p:cNvSpPr/>
            <p:nvPr/>
          </p:nvSpPr>
          <p:spPr>
            <a:xfrm>
              <a:off x="8696193" y="2541972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816" y="2580174"/>
              <a:ext cx="388475" cy="388475"/>
            </a:xfrm>
            <a:prstGeom prst="rect">
              <a:avLst/>
            </a:prstGeom>
          </p:spPr>
        </p:pic>
      </p:grpSp>
      <p:grpSp>
        <p:nvGrpSpPr>
          <p:cNvPr id="238" name="그룹 237"/>
          <p:cNvGrpSpPr/>
          <p:nvPr/>
        </p:nvGrpSpPr>
        <p:grpSpPr>
          <a:xfrm>
            <a:off x="461209" y="3157215"/>
            <a:ext cx="432000" cy="432000"/>
            <a:chOff x="8770791" y="3215421"/>
            <a:chExt cx="432000" cy="432000"/>
          </a:xfrm>
        </p:grpSpPr>
        <p:sp>
          <p:nvSpPr>
            <p:cNvPr id="239" name="타원 238"/>
            <p:cNvSpPr/>
            <p:nvPr/>
          </p:nvSpPr>
          <p:spPr>
            <a:xfrm>
              <a:off x="8770791" y="3215421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0" name="그림 23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6" t="8927" r="10248" b="11292"/>
            <a:stretch/>
          </p:blipFill>
          <p:spPr>
            <a:xfrm>
              <a:off x="8807939" y="3257264"/>
              <a:ext cx="344208" cy="327166"/>
            </a:xfrm>
            <a:prstGeom prst="rect">
              <a:avLst/>
            </a:prstGeom>
          </p:spPr>
        </p:pic>
      </p:grpSp>
      <p:grpSp>
        <p:nvGrpSpPr>
          <p:cNvPr id="241" name="그룹 240"/>
          <p:cNvGrpSpPr/>
          <p:nvPr/>
        </p:nvGrpSpPr>
        <p:grpSpPr>
          <a:xfrm>
            <a:off x="1184793" y="3205033"/>
            <a:ext cx="432000" cy="432000"/>
            <a:chOff x="8770791" y="3894433"/>
            <a:chExt cx="432000" cy="432000"/>
          </a:xfrm>
        </p:grpSpPr>
        <p:sp>
          <p:nvSpPr>
            <p:cNvPr id="242" name="타원 241"/>
            <p:cNvSpPr/>
            <p:nvPr/>
          </p:nvSpPr>
          <p:spPr>
            <a:xfrm>
              <a:off x="8770791" y="3894433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892" y="3924287"/>
              <a:ext cx="388475" cy="388475"/>
            </a:xfrm>
            <a:prstGeom prst="rect">
              <a:avLst/>
            </a:prstGeom>
          </p:spPr>
        </p:pic>
      </p:grpSp>
      <p:grpSp>
        <p:nvGrpSpPr>
          <p:cNvPr id="244" name="그룹 243"/>
          <p:cNvGrpSpPr/>
          <p:nvPr/>
        </p:nvGrpSpPr>
        <p:grpSpPr>
          <a:xfrm>
            <a:off x="1012951" y="2745534"/>
            <a:ext cx="436765" cy="432000"/>
            <a:chOff x="8770791" y="4493584"/>
            <a:chExt cx="436765" cy="432000"/>
          </a:xfrm>
        </p:grpSpPr>
        <p:sp>
          <p:nvSpPr>
            <p:cNvPr id="245" name="타원 244"/>
            <p:cNvSpPr/>
            <p:nvPr/>
          </p:nvSpPr>
          <p:spPr>
            <a:xfrm>
              <a:off x="8770791" y="4493584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233" y="4495923"/>
              <a:ext cx="427323" cy="427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0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플리케이션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컴포넌트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488504" y="1227964"/>
            <a:ext cx="8506890" cy="2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 contourW="31750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tabLst>
                <a:tab pos="5648325" algn="l"/>
              </a:tabLst>
              <a:defRPr/>
            </a:pPr>
            <a:r>
              <a:rPr kumimoji="0" lang="en-US" altLang="ko-KR" sz="800" kern="0" dirty="0">
                <a:latin typeface="+mn-ea"/>
              </a:rPr>
              <a:t>1</a:t>
            </a:r>
            <a:endParaRPr kumimoji="0" lang="ko-KR" altLang="en-US" sz="800" kern="0" dirty="0">
              <a:ln w="11430"/>
              <a:solidFill>
                <a:sysClr val="windowText" lastClr="000000">
                  <a:lumMod val="85000"/>
                  <a:lumOff val="1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1981212" y="1316446"/>
            <a:ext cx="6140140" cy="4536504"/>
          </a:xfrm>
          <a:prstGeom prst="roundRect">
            <a:avLst>
              <a:gd name="adj" fmla="val 3969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 contourW="25400"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4160912" y="1532470"/>
            <a:ext cx="1872208" cy="3168352"/>
          </a:xfrm>
          <a:prstGeom prst="roundRect">
            <a:avLst>
              <a:gd name="adj" fmla="val 5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53" name="TextBox 104"/>
          <p:cNvSpPr txBox="1">
            <a:spLocks noChangeArrowheads="1"/>
          </p:cNvSpPr>
          <p:nvPr/>
        </p:nvSpPr>
        <p:spPr bwMode="auto">
          <a:xfrm>
            <a:off x="4160912" y="1604478"/>
            <a:ext cx="17319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Business </a:t>
            </a:r>
            <a:r>
              <a:rPr lang="en-US" altLang="ko-KR" sz="12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Layer</a:t>
            </a:r>
            <a:endParaRPr kumimoji="0" lang="ko-KR" altLang="en-US" sz="12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726849" y="1316446"/>
            <a:ext cx="1056538" cy="2020883"/>
          </a:xfrm>
          <a:prstGeom prst="roundRect">
            <a:avLst>
              <a:gd name="adj" fmla="val 854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25400"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57" name="TextBox 102"/>
          <p:cNvSpPr txBox="1">
            <a:spLocks noChangeArrowheads="1"/>
          </p:cNvSpPr>
          <p:nvPr/>
        </p:nvSpPr>
        <p:spPr bwMode="auto">
          <a:xfrm>
            <a:off x="3704593" y="1005050"/>
            <a:ext cx="32308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Top Gear Portal System</a:t>
            </a:r>
            <a:endParaRPr kumimoji="0" lang="ko-KR" altLang="en-US" sz="14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1" name="TextBox 102"/>
          <p:cNvSpPr txBox="1">
            <a:spLocks noChangeArrowheads="1"/>
          </p:cNvSpPr>
          <p:nvPr/>
        </p:nvSpPr>
        <p:spPr bwMode="auto">
          <a:xfrm>
            <a:off x="728304" y="1396361"/>
            <a:ext cx="1081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Cross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Browser</a:t>
            </a:r>
            <a:endParaRPr kumimoji="0" lang="ko-KR" altLang="en-US" sz="10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794243" y="1820503"/>
            <a:ext cx="857256" cy="1373950"/>
          </a:xfrm>
          <a:prstGeom prst="roundRect">
            <a:avLst>
              <a:gd name="adj" fmla="val 52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102"/>
          <p:cNvSpPr txBox="1">
            <a:spLocks noChangeArrowheads="1"/>
          </p:cNvSpPr>
          <p:nvPr/>
        </p:nvSpPr>
        <p:spPr bwMode="auto">
          <a:xfrm>
            <a:off x="816440" y="2122881"/>
            <a:ext cx="901002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IE</a:t>
            </a:r>
          </a:p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Safari</a:t>
            </a:r>
          </a:p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Chrome</a:t>
            </a:r>
          </a:p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Firefox</a:t>
            </a:r>
            <a:endParaRPr kumimoji="0" lang="en-US" altLang="ko-KR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2117095" y="4784800"/>
            <a:ext cx="5860241" cy="708110"/>
          </a:xfrm>
          <a:prstGeom prst="roundRect">
            <a:avLst>
              <a:gd name="adj" fmla="val 5238"/>
            </a:avLst>
          </a:prstGeom>
          <a:gradFill>
            <a:gsLst>
              <a:gs pos="0">
                <a:schemeClr val="bg1"/>
              </a:gs>
              <a:gs pos="17000">
                <a:srgbClr val="ECECEC"/>
              </a:gs>
              <a:gs pos="83000">
                <a:srgbClr val="ECECEC"/>
              </a:gs>
              <a:gs pos="100000">
                <a:schemeClr val="bg1"/>
              </a:gs>
            </a:gsLst>
            <a:lin ang="5400000" scaled="0"/>
          </a:gra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2391214" y="5158996"/>
            <a:ext cx="1729333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Spring </a:t>
            </a: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Framework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4157371" y="5158996"/>
            <a:ext cx="1745614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Spring Team Suite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5959971" y="5158996"/>
            <a:ext cx="1729333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Standards, Utils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2113098" y="1532470"/>
            <a:ext cx="1978283" cy="3168352"/>
          </a:xfrm>
          <a:prstGeom prst="roundRect">
            <a:avLst>
              <a:gd name="adj" fmla="val 5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pic>
        <p:nvPicPr>
          <p:cNvPr id="69" name="그림 68" descr="serv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9634" y="2108534"/>
            <a:ext cx="767862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104"/>
          <p:cNvSpPr txBox="1">
            <a:spLocks noChangeArrowheads="1"/>
          </p:cNvSpPr>
          <p:nvPr/>
        </p:nvSpPr>
        <p:spPr bwMode="auto">
          <a:xfrm>
            <a:off x="4483973" y="5564918"/>
            <a:ext cx="11170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Java SDK 1.8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1" name="TextBox 104"/>
          <p:cNvSpPr txBox="1">
            <a:spLocks noChangeArrowheads="1"/>
          </p:cNvSpPr>
          <p:nvPr/>
        </p:nvSpPr>
        <p:spPr bwMode="auto">
          <a:xfrm>
            <a:off x="2144688" y="1615511"/>
            <a:ext cx="19016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Presentation Layer</a:t>
            </a:r>
            <a:endParaRPr kumimoji="0" lang="ko-KR" altLang="en-US" sz="12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2216696" y="1964518"/>
            <a:ext cx="885544" cy="1872208"/>
          </a:xfrm>
          <a:prstGeom prst="roundRect">
            <a:avLst>
              <a:gd name="adj" fmla="val 86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2310927" y="2261335"/>
            <a:ext cx="659428" cy="100013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[Facade]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HTML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XML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JSON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WS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406312" y="2006329"/>
            <a:ext cx="44916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ln>
                  <a:solidFill>
                    <a:sysClr val="windowText" lastClr="000000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View</a:t>
            </a:r>
            <a:endParaRPr kumimoji="0" lang="ko-KR" altLang="en-US" sz="900" dirty="0">
              <a:latin typeface="+mn-ea"/>
              <a:cs typeface="산돌고딕B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4232920" y="1929560"/>
            <a:ext cx="1728192" cy="1907166"/>
          </a:xfrm>
          <a:prstGeom prst="roundRect">
            <a:avLst>
              <a:gd name="adj" fmla="val 32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32920" y="1975551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err="1">
                <a:ln>
                  <a:solidFill>
                    <a:sysClr val="windowText" lastClr="000000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WorkFlow</a:t>
            </a:r>
            <a:endParaRPr kumimoji="0" lang="ko-KR" altLang="en-US" sz="900" dirty="0">
              <a:latin typeface="+mn-ea"/>
              <a:cs typeface="산돌고딕B"/>
            </a:endParaRPr>
          </a:p>
        </p:txBody>
      </p:sp>
      <p:sp>
        <p:nvSpPr>
          <p:cNvPr id="77" name="Line 60"/>
          <p:cNvSpPr>
            <a:spLocks noChangeShapeType="1"/>
          </p:cNvSpPr>
          <p:nvPr/>
        </p:nvSpPr>
        <p:spPr bwMode="auto">
          <a:xfrm>
            <a:off x="1718926" y="2988441"/>
            <a:ext cx="417634" cy="4762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 type="triangle"/>
            <a:tailEnd type="triangle" w="med" len="med"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dirty="0">
              <a:latin typeface="+mn-ea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4312183" y="2300102"/>
            <a:ext cx="499695" cy="571504"/>
          </a:xfrm>
          <a:prstGeom prst="roundRect">
            <a:avLst>
              <a:gd name="adj" fmla="val 144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Biz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Logic</a:t>
            </a: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2276090" y="3476351"/>
            <a:ext cx="769865" cy="288367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chemeClr val="tx1"/>
                </a:solidFill>
                <a:latin typeface="+mn-ea"/>
              </a:rPr>
              <a:t>JSP</a:t>
            </a: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728301" y="3429763"/>
            <a:ext cx="1055084" cy="1714511"/>
          </a:xfrm>
          <a:prstGeom prst="roundRect">
            <a:avLst>
              <a:gd name="adj" fmla="val 854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25400"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794243" y="3980742"/>
            <a:ext cx="857256" cy="1020653"/>
          </a:xfrm>
          <a:prstGeom prst="roundRect">
            <a:avLst>
              <a:gd name="adj" fmla="val 52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endParaRPr lang="ko-KR" altLang="en-US" sz="8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TextBox 102"/>
          <p:cNvSpPr txBox="1">
            <a:spLocks noChangeArrowheads="1"/>
          </p:cNvSpPr>
          <p:nvPr/>
        </p:nvSpPr>
        <p:spPr bwMode="auto">
          <a:xfrm>
            <a:off x="794243" y="4215581"/>
            <a:ext cx="90100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iPhone</a:t>
            </a:r>
            <a:endParaRPr kumimoji="0" lang="en-US" altLang="ko-KR" sz="10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Android</a:t>
            </a:r>
          </a:p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Tablet</a:t>
            </a:r>
            <a:endParaRPr kumimoji="0" lang="en-US" altLang="ko-KR" sz="10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3" name="TextBox 102"/>
          <p:cNvSpPr txBox="1">
            <a:spLocks noChangeArrowheads="1"/>
          </p:cNvSpPr>
          <p:nvPr/>
        </p:nvSpPr>
        <p:spPr bwMode="auto">
          <a:xfrm>
            <a:off x="728304" y="3548694"/>
            <a:ext cx="10090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Mobile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Device</a:t>
            </a:r>
            <a:endParaRPr kumimoji="0" lang="ko-KR" altLang="en-US" sz="10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4" name="Line 60"/>
          <p:cNvSpPr>
            <a:spLocks noChangeShapeType="1"/>
          </p:cNvSpPr>
          <p:nvPr/>
        </p:nvSpPr>
        <p:spPr bwMode="auto">
          <a:xfrm>
            <a:off x="2648744" y="3104440"/>
            <a:ext cx="0" cy="444254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 type="triangle"/>
            <a:tailEnd type="triangle" w="med" len="med"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dirty="0">
              <a:latin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168185" y="1964518"/>
            <a:ext cx="791313" cy="1872208"/>
          </a:xfrm>
          <a:prstGeom prst="roundRect">
            <a:avLst>
              <a:gd name="adj" fmla="val 53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152800" y="2006329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ln>
                  <a:solidFill>
                    <a:sysClr val="windowText" lastClr="000000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Controller</a:t>
            </a:r>
            <a:endParaRPr kumimoji="0" lang="ko-KR" altLang="en-US" sz="900" dirty="0">
              <a:latin typeface="+mn-ea"/>
              <a:cs typeface="산돌고딕B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3226010" y="2261335"/>
            <a:ext cx="659428" cy="100013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Front</a:t>
            </a:r>
          </a:p>
          <a:p>
            <a:pPr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Controller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3214371" y="3476351"/>
            <a:ext cx="710763" cy="288367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Controller</a:t>
            </a: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Line 60"/>
          <p:cNvSpPr>
            <a:spLocks noChangeShapeType="1"/>
          </p:cNvSpPr>
          <p:nvPr/>
        </p:nvSpPr>
        <p:spPr bwMode="auto">
          <a:xfrm>
            <a:off x="3558721" y="3105601"/>
            <a:ext cx="0" cy="443093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 type="triangle"/>
            <a:tailEnd type="triangle" w="med" len="med"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dirty="0"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4304928" y="2905182"/>
            <a:ext cx="511311" cy="571504"/>
          </a:xfrm>
          <a:prstGeom prst="roundRect">
            <a:avLst>
              <a:gd name="adj" fmla="val 144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Biz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Logic</a:t>
            </a: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4880993" y="2286751"/>
            <a:ext cx="792087" cy="26409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/>
                </a:solidFill>
                <a:latin typeface="+mn-ea"/>
              </a:rPr>
              <a:t>Transaction</a:t>
            </a: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4880992" y="2612590"/>
            <a:ext cx="792088" cy="26409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/>
                </a:solidFill>
                <a:latin typeface="+mn-ea"/>
              </a:rPr>
              <a:t>Logging</a:t>
            </a: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4880992" y="2924562"/>
            <a:ext cx="792088" cy="26409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/>
                </a:solidFill>
                <a:latin typeface="+mn-ea"/>
              </a:rPr>
              <a:t>Exception</a:t>
            </a: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4880992" y="3260662"/>
            <a:ext cx="792088" cy="26409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Security</a:t>
            </a:r>
            <a:endParaRPr kumimoji="0"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6105128" y="1532470"/>
            <a:ext cx="1872208" cy="3168352"/>
          </a:xfrm>
          <a:prstGeom prst="roundRect">
            <a:avLst>
              <a:gd name="adj" fmla="val 5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96" name="TextBox 104"/>
          <p:cNvSpPr txBox="1">
            <a:spLocks noChangeArrowheads="1"/>
          </p:cNvSpPr>
          <p:nvPr/>
        </p:nvSpPr>
        <p:spPr bwMode="auto">
          <a:xfrm>
            <a:off x="6105128" y="1615511"/>
            <a:ext cx="17319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Data Access Layer</a:t>
            </a:r>
            <a:endParaRPr kumimoji="0" lang="ko-KR" altLang="en-US" sz="12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216696" y="3913864"/>
            <a:ext cx="1728192" cy="642942"/>
            <a:chOff x="1826710" y="3786190"/>
            <a:chExt cx="1872207" cy="642942"/>
          </a:xfrm>
        </p:grpSpPr>
        <p:grpSp>
          <p:nvGrpSpPr>
            <p:cNvPr id="131" name="그룹 130"/>
            <p:cNvGrpSpPr/>
            <p:nvPr/>
          </p:nvGrpSpPr>
          <p:grpSpPr>
            <a:xfrm>
              <a:off x="1826710" y="3786190"/>
              <a:ext cx="1872207" cy="642942"/>
              <a:chOff x="1781730" y="3786190"/>
              <a:chExt cx="1872207" cy="642942"/>
            </a:xfrm>
          </p:grpSpPr>
          <p:sp>
            <p:nvSpPr>
              <p:cNvPr id="134" name="모서리가 둥근 직사각형 133"/>
              <p:cNvSpPr/>
              <p:nvPr/>
            </p:nvSpPr>
            <p:spPr bwMode="auto">
              <a:xfrm>
                <a:off x="1781730" y="3786190"/>
                <a:ext cx="1872206" cy="642942"/>
              </a:xfrm>
              <a:prstGeom prst="roundRect">
                <a:avLst>
                  <a:gd name="adj" fmla="val 933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0"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198719" y="3853648"/>
                <a:ext cx="145521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>
                    <a:ln>
                      <a:solidFill>
                        <a:sysClr val="windowText" lastClr="000000"/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</a:rPr>
                  <a:t>Domain Model</a:t>
                </a:r>
                <a:endParaRPr kumimoji="0" lang="ko-KR" altLang="en-US" sz="800" dirty="0">
                  <a:latin typeface="+mn-ea"/>
                  <a:cs typeface="산돌고딕B"/>
                </a:endParaRPr>
              </a:p>
            </p:txBody>
          </p:sp>
        </p:grpSp>
        <p:sp>
          <p:nvSpPr>
            <p:cNvPr id="132" name="모서리가 둥근 직사각형 131"/>
            <p:cNvSpPr/>
            <p:nvPr/>
          </p:nvSpPr>
          <p:spPr bwMode="auto">
            <a:xfrm>
              <a:off x="1904719" y="4099420"/>
              <a:ext cx="738455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 bwMode="auto">
            <a:xfrm>
              <a:off x="2714612" y="4098318"/>
              <a:ext cx="828288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8" name="모서리가 둥근 직사각형 97"/>
          <p:cNvSpPr/>
          <p:nvPr/>
        </p:nvSpPr>
        <p:spPr bwMode="auto">
          <a:xfrm>
            <a:off x="6171071" y="1929560"/>
            <a:ext cx="1734257" cy="1043070"/>
          </a:xfrm>
          <a:prstGeom prst="roundRect">
            <a:avLst>
              <a:gd name="adj" fmla="val 60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171071" y="1975551"/>
            <a:ext cx="79701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ln>
                  <a:solidFill>
                    <a:sysClr val="windowText" lastClr="000000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Legacy DAL</a:t>
            </a:r>
            <a:endParaRPr kumimoji="0" lang="ko-KR" altLang="en-US" sz="900" dirty="0">
              <a:latin typeface="+mn-ea"/>
              <a:cs typeface="산돌고딕B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6249144" y="2252550"/>
            <a:ext cx="511311" cy="648072"/>
          </a:xfrm>
          <a:prstGeom prst="roundRect">
            <a:avLst>
              <a:gd name="adj" fmla="val 144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DAC</a:t>
            </a:r>
            <a:endParaRPr kumimoji="0"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1" name="그룹 100"/>
          <p:cNvGrpSpPr/>
          <p:nvPr/>
        </p:nvGrpSpPr>
        <p:grpSpPr>
          <a:xfrm rot="5400000">
            <a:off x="8250864" y="3509964"/>
            <a:ext cx="1500198" cy="593485"/>
            <a:chOff x="7572396" y="1142984"/>
            <a:chExt cx="1500198" cy="642942"/>
          </a:xfrm>
        </p:grpSpPr>
        <p:sp>
          <p:nvSpPr>
            <p:cNvPr id="128" name="모서리가 둥근 직사각형 127"/>
            <p:cNvSpPr/>
            <p:nvPr/>
          </p:nvSpPr>
          <p:spPr bwMode="auto">
            <a:xfrm>
              <a:off x="7572396" y="1142984"/>
              <a:ext cx="1500198" cy="642942"/>
            </a:xfrm>
            <a:prstGeom prst="roundRect">
              <a:avLst>
                <a:gd name="adj" fmla="val 3969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 contourW="25400">
                <a:bevelT w="127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330325" eaLnBrk="0" fontAlgn="auto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 err="1">
                <a:solidFill>
                  <a:srgbClr val="292929"/>
                </a:solidFill>
                <a:latin typeface="+mn-ea"/>
              </a:endParaRPr>
            </a:p>
          </p:txBody>
        </p:sp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15338" y="1285860"/>
              <a:ext cx="7239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5272" y="1357298"/>
              <a:ext cx="48487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모서리가 둥근 직사각형 101"/>
          <p:cNvSpPr/>
          <p:nvPr/>
        </p:nvSpPr>
        <p:spPr bwMode="auto">
          <a:xfrm rot="16200000">
            <a:off x="7005228" y="2072530"/>
            <a:ext cx="648072" cy="1008112"/>
          </a:xfrm>
          <a:prstGeom prst="roundRect">
            <a:avLst>
              <a:gd name="adj" fmla="val 127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Legacy</a:t>
            </a: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Adapter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6171071" y="3052048"/>
            <a:ext cx="1734257" cy="784678"/>
          </a:xfrm>
          <a:prstGeom prst="roundRect">
            <a:avLst>
              <a:gd name="adj" fmla="val 80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171071" y="3072573"/>
            <a:ext cx="1318855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ln>
                  <a:solidFill>
                    <a:sysClr val="windowText" lastClr="000000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산돌고딕B"/>
              </a:rPr>
              <a:t>SNS DAL</a:t>
            </a:r>
            <a:endParaRPr kumimoji="0" lang="ko-KR" altLang="en-US" sz="900" dirty="0">
              <a:latin typeface="+mn-ea"/>
              <a:cs typeface="산돌고딕B"/>
            </a:endParaRPr>
          </a:p>
        </p:txBody>
      </p:sp>
      <p:sp>
        <p:nvSpPr>
          <p:cNvPr id="105" name="모서리가 둥근 직사각형 104"/>
          <p:cNvSpPr/>
          <p:nvPr/>
        </p:nvSpPr>
        <p:spPr bwMode="auto">
          <a:xfrm rot="16200000">
            <a:off x="7068343" y="3023228"/>
            <a:ext cx="527542" cy="100241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SNS Adapter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6241889" y="3260662"/>
            <a:ext cx="511311" cy="499496"/>
          </a:xfrm>
          <a:prstGeom prst="roundRect">
            <a:avLst>
              <a:gd name="adj" fmla="val 144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DAC</a:t>
            </a:r>
            <a:endParaRPr kumimoji="0"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2392994" y="4877804"/>
            <a:ext cx="1729333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Code Template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4173451" y="4877804"/>
            <a:ext cx="1729333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VS Plug-In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5959971" y="4877804"/>
            <a:ext cx="1729333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Library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4232920" y="3913864"/>
            <a:ext cx="1728192" cy="642942"/>
            <a:chOff x="1826710" y="3786190"/>
            <a:chExt cx="1872207" cy="642942"/>
          </a:xfrm>
        </p:grpSpPr>
        <p:grpSp>
          <p:nvGrpSpPr>
            <p:cNvPr id="123" name="그룹 122"/>
            <p:cNvGrpSpPr/>
            <p:nvPr/>
          </p:nvGrpSpPr>
          <p:grpSpPr>
            <a:xfrm>
              <a:off x="1826710" y="3786190"/>
              <a:ext cx="1872207" cy="642942"/>
              <a:chOff x="1781730" y="3786190"/>
              <a:chExt cx="1872207" cy="642942"/>
            </a:xfrm>
          </p:grpSpPr>
          <p:sp>
            <p:nvSpPr>
              <p:cNvPr id="126" name="모서리가 둥근 직사각형 125"/>
              <p:cNvSpPr/>
              <p:nvPr/>
            </p:nvSpPr>
            <p:spPr bwMode="auto">
              <a:xfrm>
                <a:off x="1781730" y="3786190"/>
                <a:ext cx="1872206" cy="642942"/>
              </a:xfrm>
              <a:prstGeom prst="roundRect">
                <a:avLst>
                  <a:gd name="adj" fmla="val 933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0"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2198719" y="3853648"/>
                <a:ext cx="145521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>
                    <a:ln>
                      <a:solidFill>
                        <a:sysClr val="windowText" lastClr="000000"/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</a:rPr>
                  <a:t>Domain Model</a:t>
                </a:r>
                <a:endParaRPr kumimoji="0" lang="ko-KR" altLang="en-US" sz="800" dirty="0">
                  <a:latin typeface="+mn-ea"/>
                  <a:cs typeface="산돌고딕B"/>
                </a:endParaRPr>
              </a:p>
            </p:txBody>
          </p:sp>
        </p:grpSp>
        <p:sp>
          <p:nvSpPr>
            <p:cNvPr id="124" name="모서리가 둥근 직사각형 123"/>
            <p:cNvSpPr/>
            <p:nvPr/>
          </p:nvSpPr>
          <p:spPr bwMode="auto">
            <a:xfrm>
              <a:off x="1904719" y="4099420"/>
              <a:ext cx="738455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 bwMode="auto">
            <a:xfrm>
              <a:off x="2714612" y="4098318"/>
              <a:ext cx="828288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1" name="오른쪽 화살표 110"/>
          <p:cNvSpPr/>
          <p:nvPr/>
        </p:nvSpPr>
        <p:spPr>
          <a:xfrm>
            <a:off x="7545288" y="2252550"/>
            <a:ext cx="1152128" cy="57606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4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2" name="Text Box 58"/>
          <p:cNvSpPr txBox="1">
            <a:spLocks noChangeArrowheads="1"/>
          </p:cNvSpPr>
          <p:nvPr/>
        </p:nvSpPr>
        <p:spPr bwMode="auto">
          <a:xfrm>
            <a:off x="7908534" y="2404502"/>
            <a:ext cx="63856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ADO.NET</a:t>
            </a:r>
          </a:p>
        </p:txBody>
      </p:sp>
      <p:sp>
        <p:nvSpPr>
          <p:cNvPr id="113" name="오른쪽 화살표 112"/>
          <p:cNvSpPr/>
          <p:nvPr/>
        </p:nvSpPr>
        <p:spPr>
          <a:xfrm>
            <a:off x="7545288" y="3225826"/>
            <a:ext cx="1152128" cy="57606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4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861245" y="3394235"/>
            <a:ext cx="67543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OPEN API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6177136" y="3913864"/>
            <a:ext cx="1728192" cy="642942"/>
            <a:chOff x="1826710" y="3786190"/>
            <a:chExt cx="1872207" cy="642942"/>
          </a:xfrm>
        </p:grpSpPr>
        <p:grpSp>
          <p:nvGrpSpPr>
            <p:cNvPr id="118" name="그룹 117"/>
            <p:cNvGrpSpPr/>
            <p:nvPr/>
          </p:nvGrpSpPr>
          <p:grpSpPr>
            <a:xfrm>
              <a:off x="1826710" y="3786190"/>
              <a:ext cx="1872207" cy="642942"/>
              <a:chOff x="1781730" y="3786190"/>
              <a:chExt cx="1872207" cy="642942"/>
            </a:xfrm>
          </p:grpSpPr>
          <p:sp>
            <p:nvSpPr>
              <p:cNvPr id="121" name="모서리가 둥근 직사각형 120"/>
              <p:cNvSpPr/>
              <p:nvPr/>
            </p:nvSpPr>
            <p:spPr bwMode="auto">
              <a:xfrm>
                <a:off x="1781730" y="3786190"/>
                <a:ext cx="1872206" cy="642942"/>
              </a:xfrm>
              <a:prstGeom prst="roundRect">
                <a:avLst>
                  <a:gd name="adj" fmla="val 933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0"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198719" y="3853648"/>
                <a:ext cx="145521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>
                    <a:ln>
                      <a:solidFill>
                        <a:sysClr val="windowText" lastClr="000000"/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</a:rPr>
                  <a:t>Domain Model</a:t>
                </a:r>
                <a:endParaRPr kumimoji="0" lang="ko-KR" altLang="en-US" sz="800" dirty="0">
                  <a:latin typeface="+mn-ea"/>
                  <a:cs typeface="산돌고딕B"/>
                </a:endParaRPr>
              </a:p>
            </p:txBody>
          </p:sp>
        </p:grpSp>
        <p:sp>
          <p:nvSpPr>
            <p:cNvPr id="119" name="모서리가 둥근 직사각형 118"/>
            <p:cNvSpPr/>
            <p:nvPr/>
          </p:nvSpPr>
          <p:spPr bwMode="auto">
            <a:xfrm>
              <a:off x="1904719" y="4099420"/>
              <a:ext cx="738455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 bwMode="auto">
            <a:xfrm>
              <a:off x="2714612" y="4098318"/>
              <a:ext cx="828288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6" name="왼쪽/오른쪽 화살표 115"/>
          <p:cNvSpPr/>
          <p:nvPr/>
        </p:nvSpPr>
        <p:spPr>
          <a:xfrm>
            <a:off x="1352600" y="2756606"/>
            <a:ext cx="1080120" cy="360040"/>
          </a:xfrm>
          <a:prstGeom prst="leftRightArrow">
            <a:avLst/>
          </a:prstGeom>
          <a:solidFill>
            <a:srgbClr val="283252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/>
              <a:t>웹표준</a:t>
            </a:r>
            <a:r>
              <a:rPr lang="ko-KR" altLang="en-US" sz="800" dirty="0"/>
              <a:t> </a:t>
            </a:r>
            <a:r>
              <a:rPr lang="en-US" altLang="ko-KR" sz="800" dirty="0"/>
              <a:t>HTML</a:t>
            </a:r>
          </a:p>
        </p:txBody>
      </p:sp>
      <p:sp>
        <p:nvSpPr>
          <p:cNvPr id="117" name="왼쪽/오른쪽 화살표 116"/>
          <p:cNvSpPr/>
          <p:nvPr/>
        </p:nvSpPr>
        <p:spPr>
          <a:xfrm>
            <a:off x="1352600" y="3476686"/>
            <a:ext cx="1080120" cy="360040"/>
          </a:xfrm>
          <a:prstGeom prst="leftRightArrow">
            <a:avLst/>
          </a:prstGeom>
          <a:solidFill>
            <a:srgbClr val="283252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/>
              <a:t>JSON XML</a:t>
            </a:r>
          </a:p>
        </p:txBody>
      </p:sp>
    </p:spTree>
    <p:extLst>
      <p:ext uri="{BB962C8B-B14F-4D97-AF65-F5344CB8AC3E}">
        <p14:creationId xmlns:p14="http://schemas.microsoft.com/office/powerpoint/2010/main" val="42852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애플리케이션 컴포넌트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488504" y="1227964"/>
            <a:ext cx="8506890" cy="2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 contourW="31750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tabLst>
                <a:tab pos="5648325" algn="l"/>
              </a:tabLst>
              <a:defRPr/>
            </a:pPr>
            <a:r>
              <a:rPr kumimoji="0" lang="en-US" altLang="ko-KR" sz="800" kern="0" dirty="0">
                <a:latin typeface="+mn-ea"/>
              </a:rPr>
              <a:t>1</a:t>
            </a:r>
            <a:endParaRPr kumimoji="0" lang="ko-KR" altLang="en-US" sz="800" kern="0" dirty="0">
              <a:ln w="11430"/>
              <a:solidFill>
                <a:sysClr val="windowText" lastClr="000000">
                  <a:lumMod val="85000"/>
                  <a:lumOff val="1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1981212" y="1316446"/>
            <a:ext cx="6140140" cy="4536504"/>
          </a:xfrm>
          <a:prstGeom prst="roundRect">
            <a:avLst>
              <a:gd name="adj" fmla="val 3969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 contourW="25400"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4160912" y="1532470"/>
            <a:ext cx="1872208" cy="3168352"/>
          </a:xfrm>
          <a:prstGeom prst="roundRect">
            <a:avLst>
              <a:gd name="adj" fmla="val 5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53" name="TextBox 104"/>
          <p:cNvSpPr txBox="1">
            <a:spLocks noChangeArrowheads="1"/>
          </p:cNvSpPr>
          <p:nvPr/>
        </p:nvSpPr>
        <p:spPr bwMode="auto">
          <a:xfrm>
            <a:off x="4160912" y="1604478"/>
            <a:ext cx="17319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Business </a:t>
            </a:r>
            <a:r>
              <a:rPr lang="en-US" altLang="ko-KR" sz="12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Layer</a:t>
            </a:r>
            <a:endParaRPr kumimoji="0" lang="ko-KR" altLang="en-US" sz="12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726849" y="1316446"/>
            <a:ext cx="1056538" cy="2020883"/>
          </a:xfrm>
          <a:prstGeom prst="roundRect">
            <a:avLst>
              <a:gd name="adj" fmla="val 854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25400"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57" name="TextBox 102"/>
          <p:cNvSpPr txBox="1">
            <a:spLocks noChangeArrowheads="1"/>
          </p:cNvSpPr>
          <p:nvPr/>
        </p:nvSpPr>
        <p:spPr bwMode="auto">
          <a:xfrm>
            <a:off x="3704593" y="1005050"/>
            <a:ext cx="32308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Top Gear Portal System</a:t>
            </a:r>
            <a:endParaRPr kumimoji="0" lang="ko-KR" altLang="en-US" sz="14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1" name="TextBox 102"/>
          <p:cNvSpPr txBox="1">
            <a:spLocks noChangeArrowheads="1"/>
          </p:cNvSpPr>
          <p:nvPr/>
        </p:nvSpPr>
        <p:spPr bwMode="auto">
          <a:xfrm>
            <a:off x="728304" y="1396361"/>
            <a:ext cx="1081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Cross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Browser</a:t>
            </a:r>
            <a:endParaRPr kumimoji="0" lang="ko-KR" altLang="en-US" sz="10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794243" y="1820503"/>
            <a:ext cx="857256" cy="1373950"/>
          </a:xfrm>
          <a:prstGeom prst="roundRect">
            <a:avLst>
              <a:gd name="adj" fmla="val 52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102"/>
          <p:cNvSpPr txBox="1">
            <a:spLocks noChangeArrowheads="1"/>
          </p:cNvSpPr>
          <p:nvPr/>
        </p:nvSpPr>
        <p:spPr bwMode="auto">
          <a:xfrm>
            <a:off x="816440" y="2122881"/>
            <a:ext cx="901002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IE</a:t>
            </a:r>
          </a:p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Safari</a:t>
            </a:r>
          </a:p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Chrome</a:t>
            </a:r>
          </a:p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Firefox</a:t>
            </a:r>
            <a:endParaRPr kumimoji="0" lang="en-US" altLang="ko-KR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2117095" y="4784800"/>
            <a:ext cx="5860241" cy="708110"/>
          </a:xfrm>
          <a:prstGeom prst="roundRect">
            <a:avLst>
              <a:gd name="adj" fmla="val 5238"/>
            </a:avLst>
          </a:prstGeom>
          <a:gradFill>
            <a:gsLst>
              <a:gs pos="0">
                <a:schemeClr val="bg1"/>
              </a:gs>
              <a:gs pos="17000">
                <a:srgbClr val="ECECEC"/>
              </a:gs>
              <a:gs pos="83000">
                <a:srgbClr val="ECECEC"/>
              </a:gs>
              <a:gs pos="100000">
                <a:schemeClr val="bg1"/>
              </a:gs>
            </a:gsLst>
            <a:lin ang="5400000" scaled="0"/>
          </a:gra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2391214" y="5158996"/>
            <a:ext cx="1729333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Spring </a:t>
            </a: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Framework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4157371" y="5158996"/>
            <a:ext cx="1745614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Spring Team Suite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5959971" y="5158996"/>
            <a:ext cx="1729333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Standards, Utils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2113098" y="1532470"/>
            <a:ext cx="1978283" cy="3168352"/>
          </a:xfrm>
          <a:prstGeom prst="roundRect">
            <a:avLst>
              <a:gd name="adj" fmla="val 5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pic>
        <p:nvPicPr>
          <p:cNvPr id="69" name="그림 68" descr="serv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9634" y="2108534"/>
            <a:ext cx="767862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104"/>
          <p:cNvSpPr txBox="1">
            <a:spLocks noChangeArrowheads="1"/>
          </p:cNvSpPr>
          <p:nvPr/>
        </p:nvSpPr>
        <p:spPr bwMode="auto">
          <a:xfrm>
            <a:off x="4483973" y="5564918"/>
            <a:ext cx="11170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Java SDK 1.8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1" name="TextBox 104"/>
          <p:cNvSpPr txBox="1">
            <a:spLocks noChangeArrowheads="1"/>
          </p:cNvSpPr>
          <p:nvPr/>
        </p:nvSpPr>
        <p:spPr bwMode="auto">
          <a:xfrm>
            <a:off x="2144688" y="1615511"/>
            <a:ext cx="19016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Presentation Layer</a:t>
            </a:r>
            <a:endParaRPr kumimoji="0" lang="ko-KR" altLang="en-US" sz="12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2216696" y="1964518"/>
            <a:ext cx="885544" cy="1872208"/>
          </a:xfrm>
          <a:prstGeom prst="roundRect">
            <a:avLst>
              <a:gd name="adj" fmla="val 86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2310927" y="2261335"/>
            <a:ext cx="659428" cy="100013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[Facade]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HTML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XML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JSON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WS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406312" y="2006329"/>
            <a:ext cx="44916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ln>
                  <a:solidFill>
                    <a:sysClr val="windowText" lastClr="000000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View</a:t>
            </a:r>
            <a:endParaRPr kumimoji="0" lang="ko-KR" altLang="en-US" sz="900" dirty="0">
              <a:latin typeface="+mn-ea"/>
              <a:cs typeface="산돌고딕B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4232920" y="1929560"/>
            <a:ext cx="1728192" cy="1907166"/>
          </a:xfrm>
          <a:prstGeom prst="roundRect">
            <a:avLst>
              <a:gd name="adj" fmla="val 32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32920" y="1975551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err="1">
                <a:ln>
                  <a:solidFill>
                    <a:sysClr val="windowText" lastClr="000000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WorkFlow</a:t>
            </a:r>
            <a:endParaRPr kumimoji="0" lang="ko-KR" altLang="en-US" sz="900" dirty="0">
              <a:latin typeface="+mn-ea"/>
              <a:cs typeface="산돌고딕B"/>
            </a:endParaRPr>
          </a:p>
        </p:txBody>
      </p:sp>
      <p:sp>
        <p:nvSpPr>
          <p:cNvPr id="77" name="Line 60"/>
          <p:cNvSpPr>
            <a:spLocks noChangeShapeType="1"/>
          </p:cNvSpPr>
          <p:nvPr/>
        </p:nvSpPr>
        <p:spPr bwMode="auto">
          <a:xfrm>
            <a:off x="1718926" y="2988441"/>
            <a:ext cx="417634" cy="4762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 type="triangle"/>
            <a:tailEnd type="triangle" w="med" len="med"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dirty="0">
              <a:latin typeface="+mn-ea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4312183" y="2300102"/>
            <a:ext cx="499695" cy="571504"/>
          </a:xfrm>
          <a:prstGeom prst="roundRect">
            <a:avLst>
              <a:gd name="adj" fmla="val 144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Biz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Logic</a:t>
            </a: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2276090" y="3476351"/>
            <a:ext cx="769865" cy="288367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chemeClr val="tx1"/>
                </a:solidFill>
                <a:latin typeface="+mn-ea"/>
              </a:rPr>
              <a:t>JSP</a:t>
            </a: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728301" y="3429763"/>
            <a:ext cx="1055084" cy="1714511"/>
          </a:xfrm>
          <a:prstGeom prst="roundRect">
            <a:avLst>
              <a:gd name="adj" fmla="val 854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25400"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794243" y="3980742"/>
            <a:ext cx="857256" cy="1020653"/>
          </a:xfrm>
          <a:prstGeom prst="roundRect">
            <a:avLst>
              <a:gd name="adj" fmla="val 52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endParaRPr lang="ko-KR" altLang="en-US" sz="8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TextBox 102"/>
          <p:cNvSpPr txBox="1">
            <a:spLocks noChangeArrowheads="1"/>
          </p:cNvSpPr>
          <p:nvPr/>
        </p:nvSpPr>
        <p:spPr bwMode="auto">
          <a:xfrm>
            <a:off x="794243" y="4215581"/>
            <a:ext cx="90100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iPhone</a:t>
            </a:r>
            <a:endParaRPr kumimoji="0" lang="en-US" altLang="ko-KR" sz="10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Android</a:t>
            </a:r>
          </a:p>
          <a:p>
            <a:pPr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Tablet</a:t>
            </a:r>
            <a:endParaRPr kumimoji="0" lang="en-US" altLang="ko-KR" sz="10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3" name="TextBox 102"/>
          <p:cNvSpPr txBox="1">
            <a:spLocks noChangeArrowheads="1"/>
          </p:cNvSpPr>
          <p:nvPr/>
        </p:nvSpPr>
        <p:spPr bwMode="auto">
          <a:xfrm>
            <a:off x="728304" y="3548694"/>
            <a:ext cx="10090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Mobile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Device</a:t>
            </a:r>
            <a:endParaRPr kumimoji="0" lang="ko-KR" altLang="en-US" sz="10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4" name="Line 60"/>
          <p:cNvSpPr>
            <a:spLocks noChangeShapeType="1"/>
          </p:cNvSpPr>
          <p:nvPr/>
        </p:nvSpPr>
        <p:spPr bwMode="auto">
          <a:xfrm>
            <a:off x="2648744" y="3104440"/>
            <a:ext cx="0" cy="444254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 type="triangle"/>
            <a:tailEnd type="triangle" w="med" len="med"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dirty="0">
              <a:latin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168185" y="1964518"/>
            <a:ext cx="791313" cy="1872208"/>
          </a:xfrm>
          <a:prstGeom prst="roundRect">
            <a:avLst>
              <a:gd name="adj" fmla="val 53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152800" y="2006329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ln>
                  <a:solidFill>
                    <a:sysClr val="windowText" lastClr="000000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Controller</a:t>
            </a:r>
            <a:endParaRPr kumimoji="0" lang="ko-KR" altLang="en-US" sz="900" dirty="0">
              <a:latin typeface="+mn-ea"/>
              <a:cs typeface="산돌고딕B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3226010" y="2261335"/>
            <a:ext cx="659428" cy="100013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Front</a:t>
            </a:r>
          </a:p>
          <a:p>
            <a:pPr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Controller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3214371" y="3476351"/>
            <a:ext cx="710763" cy="288367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Controller</a:t>
            </a: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Line 60"/>
          <p:cNvSpPr>
            <a:spLocks noChangeShapeType="1"/>
          </p:cNvSpPr>
          <p:nvPr/>
        </p:nvSpPr>
        <p:spPr bwMode="auto">
          <a:xfrm>
            <a:off x="3558721" y="3105601"/>
            <a:ext cx="0" cy="443093"/>
          </a:xfrm>
          <a:prstGeom prst="line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round/>
            <a:headEnd type="triangle"/>
            <a:tailEnd type="triangle" w="med" len="med"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dirty="0"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4304928" y="2905182"/>
            <a:ext cx="511311" cy="571504"/>
          </a:xfrm>
          <a:prstGeom prst="roundRect">
            <a:avLst>
              <a:gd name="adj" fmla="val 144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Biz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Logic</a:t>
            </a: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4880993" y="2286751"/>
            <a:ext cx="792087" cy="26409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/>
                </a:solidFill>
                <a:latin typeface="+mn-ea"/>
              </a:rPr>
              <a:t>Transaction</a:t>
            </a: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4880992" y="2612590"/>
            <a:ext cx="792088" cy="26409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/>
                </a:solidFill>
                <a:latin typeface="+mn-ea"/>
              </a:rPr>
              <a:t>Logging</a:t>
            </a: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4880992" y="2924562"/>
            <a:ext cx="792088" cy="26409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/>
                </a:solidFill>
                <a:latin typeface="+mn-ea"/>
              </a:rPr>
              <a:t>Exception</a:t>
            </a: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4880992" y="3260662"/>
            <a:ext cx="792088" cy="26409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Security</a:t>
            </a:r>
            <a:endParaRPr kumimoji="0"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6105128" y="1532470"/>
            <a:ext cx="1872208" cy="3168352"/>
          </a:xfrm>
          <a:prstGeom prst="roundRect">
            <a:avLst>
              <a:gd name="adj" fmla="val 566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30325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 err="1">
              <a:solidFill>
                <a:srgbClr val="292929"/>
              </a:solidFill>
              <a:latin typeface="+mn-ea"/>
            </a:endParaRPr>
          </a:p>
        </p:txBody>
      </p:sp>
      <p:sp>
        <p:nvSpPr>
          <p:cNvPr id="96" name="TextBox 104"/>
          <p:cNvSpPr txBox="1">
            <a:spLocks noChangeArrowheads="1"/>
          </p:cNvSpPr>
          <p:nvPr/>
        </p:nvSpPr>
        <p:spPr bwMode="auto">
          <a:xfrm>
            <a:off x="6105128" y="1615511"/>
            <a:ext cx="17319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Data Access Layer</a:t>
            </a:r>
            <a:endParaRPr kumimoji="0" lang="ko-KR" altLang="en-US" sz="12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216696" y="3913864"/>
            <a:ext cx="1728192" cy="642942"/>
            <a:chOff x="1826710" y="3786190"/>
            <a:chExt cx="1872207" cy="642942"/>
          </a:xfrm>
        </p:grpSpPr>
        <p:grpSp>
          <p:nvGrpSpPr>
            <p:cNvPr id="131" name="그룹 130"/>
            <p:cNvGrpSpPr/>
            <p:nvPr/>
          </p:nvGrpSpPr>
          <p:grpSpPr>
            <a:xfrm>
              <a:off x="1826710" y="3786190"/>
              <a:ext cx="1872207" cy="642942"/>
              <a:chOff x="1781730" y="3786190"/>
              <a:chExt cx="1872207" cy="642942"/>
            </a:xfrm>
          </p:grpSpPr>
          <p:sp>
            <p:nvSpPr>
              <p:cNvPr id="134" name="모서리가 둥근 직사각형 133"/>
              <p:cNvSpPr/>
              <p:nvPr/>
            </p:nvSpPr>
            <p:spPr bwMode="auto">
              <a:xfrm>
                <a:off x="1781730" y="3786190"/>
                <a:ext cx="1872206" cy="642942"/>
              </a:xfrm>
              <a:prstGeom prst="roundRect">
                <a:avLst>
                  <a:gd name="adj" fmla="val 933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0"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198719" y="3853648"/>
                <a:ext cx="145521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>
                    <a:ln>
                      <a:solidFill>
                        <a:sysClr val="windowText" lastClr="000000"/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</a:rPr>
                  <a:t>Domain Model</a:t>
                </a:r>
                <a:endParaRPr kumimoji="0" lang="ko-KR" altLang="en-US" sz="800" dirty="0">
                  <a:latin typeface="+mn-ea"/>
                  <a:cs typeface="산돌고딕B"/>
                </a:endParaRPr>
              </a:p>
            </p:txBody>
          </p:sp>
        </p:grpSp>
        <p:sp>
          <p:nvSpPr>
            <p:cNvPr id="132" name="모서리가 둥근 직사각형 131"/>
            <p:cNvSpPr/>
            <p:nvPr/>
          </p:nvSpPr>
          <p:spPr bwMode="auto">
            <a:xfrm>
              <a:off x="1904719" y="4099420"/>
              <a:ext cx="738455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 bwMode="auto">
            <a:xfrm>
              <a:off x="2714612" y="4098318"/>
              <a:ext cx="828288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8" name="모서리가 둥근 직사각형 97"/>
          <p:cNvSpPr/>
          <p:nvPr/>
        </p:nvSpPr>
        <p:spPr bwMode="auto">
          <a:xfrm>
            <a:off x="6171071" y="1929560"/>
            <a:ext cx="1734257" cy="1043070"/>
          </a:xfrm>
          <a:prstGeom prst="roundRect">
            <a:avLst>
              <a:gd name="adj" fmla="val 60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171071" y="1975551"/>
            <a:ext cx="79701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ln>
                  <a:solidFill>
                    <a:sysClr val="windowText" lastClr="000000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Legacy DAL</a:t>
            </a:r>
            <a:endParaRPr kumimoji="0" lang="ko-KR" altLang="en-US" sz="900" dirty="0">
              <a:latin typeface="+mn-ea"/>
              <a:cs typeface="산돌고딕B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6249144" y="2252550"/>
            <a:ext cx="511311" cy="648072"/>
          </a:xfrm>
          <a:prstGeom prst="roundRect">
            <a:avLst>
              <a:gd name="adj" fmla="val 144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DAC</a:t>
            </a:r>
            <a:endParaRPr kumimoji="0"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1" name="그룹 100"/>
          <p:cNvGrpSpPr/>
          <p:nvPr/>
        </p:nvGrpSpPr>
        <p:grpSpPr>
          <a:xfrm rot="5400000">
            <a:off x="8250864" y="3509964"/>
            <a:ext cx="1500198" cy="593485"/>
            <a:chOff x="7572396" y="1142984"/>
            <a:chExt cx="1500198" cy="642942"/>
          </a:xfrm>
        </p:grpSpPr>
        <p:sp>
          <p:nvSpPr>
            <p:cNvPr id="128" name="모서리가 둥근 직사각형 127"/>
            <p:cNvSpPr/>
            <p:nvPr/>
          </p:nvSpPr>
          <p:spPr bwMode="auto">
            <a:xfrm>
              <a:off x="7572396" y="1142984"/>
              <a:ext cx="1500198" cy="642942"/>
            </a:xfrm>
            <a:prstGeom prst="roundRect">
              <a:avLst>
                <a:gd name="adj" fmla="val 3969"/>
              </a:avLst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 contourW="25400">
                <a:bevelT w="127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330325" eaLnBrk="0" fontAlgn="auto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 err="1">
                <a:solidFill>
                  <a:srgbClr val="292929"/>
                </a:solidFill>
                <a:latin typeface="+mn-ea"/>
              </a:endParaRPr>
            </a:p>
          </p:txBody>
        </p:sp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15338" y="1285860"/>
              <a:ext cx="7239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5272" y="1357298"/>
              <a:ext cx="48487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모서리가 둥근 직사각형 101"/>
          <p:cNvSpPr/>
          <p:nvPr/>
        </p:nvSpPr>
        <p:spPr bwMode="auto">
          <a:xfrm rot="16200000">
            <a:off x="7005228" y="2072530"/>
            <a:ext cx="648072" cy="1008112"/>
          </a:xfrm>
          <a:prstGeom prst="roundRect">
            <a:avLst>
              <a:gd name="adj" fmla="val 127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Legacy</a:t>
            </a: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Adapter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6171071" y="3052048"/>
            <a:ext cx="1734257" cy="784678"/>
          </a:xfrm>
          <a:prstGeom prst="roundRect">
            <a:avLst>
              <a:gd name="adj" fmla="val 80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171071" y="3072573"/>
            <a:ext cx="1318855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ln>
                  <a:solidFill>
                    <a:sysClr val="windowText" lastClr="000000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산돌고딕B"/>
              </a:rPr>
              <a:t>SNS DAL</a:t>
            </a:r>
            <a:endParaRPr kumimoji="0" lang="ko-KR" altLang="en-US" sz="900" dirty="0">
              <a:latin typeface="+mn-ea"/>
              <a:cs typeface="산돌고딕B"/>
            </a:endParaRPr>
          </a:p>
        </p:txBody>
      </p:sp>
      <p:sp>
        <p:nvSpPr>
          <p:cNvPr id="105" name="모서리가 둥근 직사각형 104"/>
          <p:cNvSpPr/>
          <p:nvPr/>
        </p:nvSpPr>
        <p:spPr bwMode="auto">
          <a:xfrm rot="16200000">
            <a:off x="7068343" y="3023228"/>
            <a:ext cx="527542" cy="1002412"/>
          </a:xfrm>
          <a:prstGeom prst="roundRect">
            <a:avLst>
              <a:gd name="adj" fmla="val 174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SNS Adapter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6241889" y="3260662"/>
            <a:ext cx="511311" cy="499496"/>
          </a:xfrm>
          <a:prstGeom prst="roundRect">
            <a:avLst>
              <a:gd name="adj" fmla="val 144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DAC</a:t>
            </a:r>
            <a:endParaRPr kumimoji="0"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2392994" y="4877804"/>
            <a:ext cx="1729333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Code Template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4173451" y="4877804"/>
            <a:ext cx="1729333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VS Plug-In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5959971" y="4877804"/>
            <a:ext cx="1729333" cy="242777"/>
          </a:xfrm>
          <a:prstGeom prst="roundRect">
            <a:avLst>
              <a:gd name="adj" fmla="val 15976"/>
            </a:avLst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Library</a:t>
            </a:r>
            <a:endParaRPr kumimoji="0" lang="ko-KR" altLang="en-US" sz="8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4232920" y="3913864"/>
            <a:ext cx="1728192" cy="642942"/>
            <a:chOff x="1826710" y="3786190"/>
            <a:chExt cx="1872207" cy="642942"/>
          </a:xfrm>
        </p:grpSpPr>
        <p:grpSp>
          <p:nvGrpSpPr>
            <p:cNvPr id="123" name="그룹 122"/>
            <p:cNvGrpSpPr/>
            <p:nvPr/>
          </p:nvGrpSpPr>
          <p:grpSpPr>
            <a:xfrm>
              <a:off x="1826710" y="3786190"/>
              <a:ext cx="1872207" cy="642942"/>
              <a:chOff x="1781730" y="3786190"/>
              <a:chExt cx="1872207" cy="642942"/>
            </a:xfrm>
          </p:grpSpPr>
          <p:sp>
            <p:nvSpPr>
              <p:cNvPr id="126" name="모서리가 둥근 직사각형 125"/>
              <p:cNvSpPr/>
              <p:nvPr/>
            </p:nvSpPr>
            <p:spPr bwMode="auto">
              <a:xfrm>
                <a:off x="1781730" y="3786190"/>
                <a:ext cx="1872206" cy="642942"/>
              </a:xfrm>
              <a:prstGeom prst="roundRect">
                <a:avLst>
                  <a:gd name="adj" fmla="val 933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0"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2198719" y="3853648"/>
                <a:ext cx="145521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>
                    <a:ln>
                      <a:solidFill>
                        <a:sysClr val="windowText" lastClr="000000"/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</a:rPr>
                  <a:t>Domain Model</a:t>
                </a:r>
                <a:endParaRPr kumimoji="0" lang="ko-KR" altLang="en-US" sz="800" dirty="0">
                  <a:latin typeface="+mn-ea"/>
                  <a:cs typeface="산돌고딕B"/>
                </a:endParaRPr>
              </a:p>
            </p:txBody>
          </p:sp>
        </p:grpSp>
        <p:sp>
          <p:nvSpPr>
            <p:cNvPr id="124" name="모서리가 둥근 직사각형 123"/>
            <p:cNvSpPr/>
            <p:nvPr/>
          </p:nvSpPr>
          <p:spPr bwMode="auto">
            <a:xfrm>
              <a:off x="1904719" y="4099420"/>
              <a:ext cx="738455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 bwMode="auto">
            <a:xfrm>
              <a:off x="2714612" y="4098318"/>
              <a:ext cx="828288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1" name="오른쪽 화살표 110"/>
          <p:cNvSpPr/>
          <p:nvPr/>
        </p:nvSpPr>
        <p:spPr>
          <a:xfrm>
            <a:off x="7545288" y="2252550"/>
            <a:ext cx="1152128" cy="57606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4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2" name="Text Box 58"/>
          <p:cNvSpPr txBox="1">
            <a:spLocks noChangeArrowheads="1"/>
          </p:cNvSpPr>
          <p:nvPr/>
        </p:nvSpPr>
        <p:spPr bwMode="auto">
          <a:xfrm>
            <a:off x="7908534" y="2404502"/>
            <a:ext cx="63856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ADO.NET</a:t>
            </a:r>
          </a:p>
        </p:txBody>
      </p:sp>
      <p:sp>
        <p:nvSpPr>
          <p:cNvPr id="113" name="오른쪽 화살표 112"/>
          <p:cNvSpPr/>
          <p:nvPr/>
        </p:nvSpPr>
        <p:spPr>
          <a:xfrm>
            <a:off x="7545288" y="3225826"/>
            <a:ext cx="1152128" cy="57606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4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861245" y="3394235"/>
            <a:ext cx="67543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OPEN API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6177136" y="3913864"/>
            <a:ext cx="1728192" cy="642942"/>
            <a:chOff x="1826710" y="3786190"/>
            <a:chExt cx="1872207" cy="642942"/>
          </a:xfrm>
        </p:grpSpPr>
        <p:grpSp>
          <p:nvGrpSpPr>
            <p:cNvPr id="118" name="그룹 117"/>
            <p:cNvGrpSpPr/>
            <p:nvPr/>
          </p:nvGrpSpPr>
          <p:grpSpPr>
            <a:xfrm>
              <a:off x="1826710" y="3786190"/>
              <a:ext cx="1872207" cy="642942"/>
              <a:chOff x="1781730" y="3786190"/>
              <a:chExt cx="1872207" cy="642942"/>
            </a:xfrm>
          </p:grpSpPr>
          <p:sp>
            <p:nvSpPr>
              <p:cNvPr id="121" name="모서리가 둥근 직사각형 120"/>
              <p:cNvSpPr/>
              <p:nvPr/>
            </p:nvSpPr>
            <p:spPr bwMode="auto">
              <a:xfrm>
                <a:off x="1781730" y="3786190"/>
                <a:ext cx="1872206" cy="642942"/>
              </a:xfrm>
              <a:prstGeom prst="roundRect">
                <a:avLst>
                  <a:gd name="adj" fmla="val 933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kumimoji="0"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198719" y="3853648"/>
                <a:ext cx="145521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>
                    <a:ln>
                      <a:solidFill>
                        <a:sysClr val="windowText" lastClr="000000"/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</a:rPr>
                  <a:t>Domain Model</a:t>
                </a:r>
                <a:endParaRPr kumimoji="0" lang="ko-KR" altLang="en-US" sz="800" dirty="0">
                  <a:latin typeface="+mn-ea"/>
                  <a:cs typeface="산돌고딕B"/>
                </a:endParaRPr>
              </a:p>
            </p:txBody>
          </p:sp>
        </p:grpSp>
        <p:sp>
          <p:nvSpPr>
            <p:cNvPr id="119" name="모서리가 둥근 직사각형 118"/>
            <p:cNvSpPr/>
            <p:nvPr/>
          </p:nvSpPr>
          <p:spPr bwMode="auto">
            <a:xfrm>
              <a:off x="1904719" y="4099420"/>
              <a:ext cx="738455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 bwMode="auto">
            <a:xfrm>
              <a:off x="2714612" y="4098318"/>
              <a:ext cx="828288" cy="214314"/>
            </a:xfrm>
            <a:prstGeom prst="roundRect">
              <a:avLst>
                <a:gd name="adj" fmla="val 174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chemeClr val="tx1"/>
                  </a:solidFill>
                  <a:latin typeface="+mn-ea"/>
                </a:rPr>
                <a:t>Entity</a:t>
              </a:r>
              <a:endParaRPr kumimoji="0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6" name="왼쪽/오른쪽 화살표 115"/>
          <p:cNvSpPr/>
          <p:nvPr/>
        </p:nvSpPr>
        <p:spPr>
          <a:xfrm>
            <a:off x="1352600" y="2756606"/>
            <a:ext cx="1080120" cy="360040"/>
          </a:xfrm>
          <a:prstGeom prst="leftRightArrow">
            <a:avLst/>
          </a:prstGeom>
          <a:solidFill>
            <a:srgbClr val="283252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/>
              <a:t>웹표준</a:t>
            </a:r>
            <a:r>
              <a:rPr lang="ko-KR" altLang="en-US" sz="800" dirty="0"/>
              <a:t> </a:t>
            </a:r>
            <a:r>
              <a:rPr lang="en-US" altLang="ko-KR" sz="800" dirty="0"/>
              <a:t>HTML</a:t>
            </a:r>
          </a:p>
        </p:txBody>
      </p:sp>
      <p:sp>
        <p:nvSpPr>
          <p:cNvPr id="117" name="왼쪽/오른쪽 화살표 116"/>
          <p:cNvSpPr/>
          <p:nvPr/>
        </p:nvSpPr>
        <p:spPr>
          <a:xfrm>
            <a:off x="1352600" y="3476686"/>
            <a:ext cx="1080120" cy="360040"/>
          </a:xfrm>
          <a:prstGeom prst="leftRightArrow">
            <a:avLst/>
          </a:prstGeom>
          <a:solidFill>
            <a:srgbClr val="283252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/>
              <a:t>JSON XML</a:t>
            </a:r>
          </a:p>
        </p:txBody>
      </p:sp>
    </p:spTree>
    <p:extLst>
      <p:ext uri="{BB962C8B-B14F-4D97-AF65-F5344CB8AC3E}">
        <p14:creationId xmlns:p14="http://schemas.microsoft.com/office/powerpoint/2010/main" val="901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아키텍처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02634" y="1484784"/>
            <a:ext cx="7880169" cy="2265921"/>
            <a:chOff x="802634" y="2132856"/>
            <a:chExt cx="8110806" cy="2731644"/>
          </a:xfrm>
        </p:grpSpPr>
        <p:cxnSp>
          <p:nvCxnSpPr>
            <p:cNvPr id="3" name="직선 연결선 2"/>
            <p:cNvCxnSpPr>
              <a:stCxn id="10" idx="1"/>
            </p:cNvCxnSpPr>
            <p:nvPr/>
          </p:nvCxnSpPr>
          <p:spPr>
            <a:xfrm flipH="1">
              <a:off x="3656856" y="3481029"/>
              <a:ext cx="2566153" cy="0"/>
            </a:xfrm>
            <a:prstGeom prst="line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2792760" y="2629322"/>
              <a:ext cx="720000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ko-KR" sz="800" b="1" i="1" dirty="0" smtClean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L4(Master)</a:t>
              </a:r>
            </a:p>
          </p:txBody>
        </p: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800872" y="2629322"/>
              <a:ext cx="690994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5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ko-KR" sz="800" b="1" i="1" dirty="0" smtClean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L4(S</a:t>
              </a:r>
              <a:r>
                <a:rPr lang="en-US" altLang="ko-KR" sz="800" b="1" i="1" dirty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</a:t>
              </a:r>
              <a:r>
                <a:rPr lang="en-US" altLang="ko-KR" sz="800" b="1" i="1" dirty="0" smtClean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ave)</a:t>
              </a:r>
            </a:p>
          </p:txBody>
        </p:sp>
        <p:pic>
          <p:nvPicPr>
            <p:cNvPr id="6" name="Picture 5" descr="C:\Users\ryujaejoon\AppData\Local\Microsoft\Windows\Temporary Internet Files\Content.IE5\4R1DIGBT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642" y="3226642"/>
              <a:ext cx="353853" cy="49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4131753" y="2996952"/>
              <a:ext cx="774379" cy="27540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" name="Picture 5" descr="C:\Users\ryujaejoon\AppData\Local\Microsoft\Windows\Temporary Internet Files\Content.IE5\4R1DIGBT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897" y="3226642"/>
              <a:ext cx="353853" cy="49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5025008" y="2996952"/>
              <a:ext cx="774379" cy="27540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WAS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" name="Picture 5" descr="C:\Users\ryujaejoon\AppData\Local\Microsoft\Windows\Temporary Internet Files\Content.IE5\4R1DIGBT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009" y="3235834"/>
              <a:ext cx="353853" cy="49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6033120" y="3006144"/>
              <a:ext cx="774379" cy="27540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DataStore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2" name="Picture 5" descr="C:\Users\ryujaejoon\AppData\Local\Microsoft\Windows\Temporary Internet Files\Content.IE5\4R1DIGBT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950" y="3237528"/>
              <a:ext cx="353853" cy="49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8139061" y="2996952"/>
              <a:ext cx="774379" cy="27540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DataStore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/>
            <p:cNvCxnSpPr>
              <a:stCxn id="12" idx="1"/>
              <a:endCxn id="10" idx="3"/>
            </p:cNvCxnSpPr>
            <p:nvPr/>
          </p:nvCxnSpPr>
          <p:spPr>
            <a:xfrm flipH="1" flipV="1">
              <a:off x="6576862" y="3481029"/>
              <a:ext cx="1752088" cy="1694"/>
            </a:xfrm>
            <a:prstGeom prst="line">
              <a:avLst/>
            </a:prstGeom>
            <a:ln w="38100" cmpd="sng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14"/>
            <p:cNvSpPr/>
            <p:nvPr/>
          </p:nvSpPr>
          <p:spPr>
            <a:xfrm>
              <a:off x="7977336" y="4215710"/>
              <a:ext cx="911438" cy="280180"/>
            </a:xfrm>
            <a:prstGeom prst="roundRect">
              <a:avLst>
                <a:gd name="adj" fmla="val 27523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파일동기화</a:t>
              </a:r>
              <a:endPara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(SFTP)</a:t>
              </a:r>
              <a:endParaRPr kumimoji="0"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4028540" y="2858931"/>
              <a:ext cx="2804339" cy="992530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endPara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880992" y="2564904"/>
              <a:ext cx="1216123" cy="280180"/>
            </a:xfrm>
            <a:prstGeom prst="roundRect">
              <a:avLst>
                <a:gd name="adj" fmla="val 27523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</a:t>
              </a:r>
              <a:r>
                <a:rPr kumimoji="0"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규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H="1">
              <a:off x="3368824" y="4530875"/>
              <a:ext cx="3288034" cy="0"/>
            </a:xfrm>
            <a:prstGeom prst="line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5" descr="C:\Users\ryujaejoon\AppData\Local\Microsoft\Windows\Temporary Internet Files\Content.IE5\4R1DIGBT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682" y="4285680"/>
              <a:ext cx="353853" cy="49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5" descr="C:\Users\ryujaejoon\AppData\Local\Microsoft\Windows\Temporary Internet Files\Content.IE5\4R1DIGBT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602" y="4261616"/>
              <a:ext cx="353853" cy="49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4525463" y="4067505"/>
              <a:ext cx="1015117" cy="27540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열린데이터광장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594067" y="4064879"/>
              <a:ext cx="1015117" cy="27540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Open API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7332995" y="2142381"/>
              <a:ext cx="0" cy="2633689"/>
            </a:xfrm>
            <a:prstGeom prst="line">
              <a:avLst/>
            </a:prstGeom>
            <a:ln w="1587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172" y="2142381"/>
              <a:ext cx="238125" cy="40957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982" y="2132856"/>
              <a:ext cx="238125" cy="409575"/>
            </a:xfrm>
            <a:prstGeom prst="rect">
              <a:avLst/>
            </a:prstGeom>
          </p:spPr>
        </p:pic>
        <p:cxnSp>
          <p:nvCxnSpPr>
            <p:cNvPr id="38" name="구부러진 연결선 37"/>
            <p:cNvCxnSpPr>
              <a:cxnSpLocks noChangeShapeType="1"/>
              <a:stCxn id="37" idx="1"/>
              <a:endCxn id="36" idx="3"/>
            </p:cNvCxnSpPr>
            <p:nvPr/>
          </p:nvCxnSpPr>
          <p:spPr bwMode="auto">
            <a:xfrm rot="10800000" flipV="1">
              <a:off x="3270298" y="2337643"/>
              <a:ext cx="708685" cy="9525"/>
            </a:xfrm>
            <a:prstGeom prst="curvedConnector3">
              <a:avLst>
                <a:gd name="adj1" fmla="val 50000"/>
              </a:avLst>
            </a:prstGeom>
            <a:noFill/>
            <a:ln w="19050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triangle"/>
              <a:tailEnd type="triangle" w="med" len="med"/>
            </a:ln>
          </p:spPr>
        </p:cxnSp>
        <p:cxnSp>
          <p:nvCxnSpPr>
            <p:cNvPr id="39" name="직선 연결선 38"/>
            <p:cNvCxnSpPr/>
            <p:nvPr/>
          </p:nvCxnSpPr>
          <p:spPr>
            <a:xfrm flipH="1">
              <a:off x="3656856" y="2347169"/>
              <a:ext cx="17675" cy="2192204"/>
            </a:xfrm>
            <a:prstGeom prst="line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2" idx="1"/>
              <a:endCxn id="33" idx="3"/>
            </p:cNvCxnSpPr>
            <p:nvPr/>
          </p:nvCxnSpPr>
          <p:spPr>
            <a:xfrm flipH="1">
              <a:off x="6609184" y="3482723"/>
              <a:ext cx="1719766" cy="719860"/>
            </a:xfrm>
            <a:prstGeom prst="line">
              <a:avLst/>
            </a:prstGeom>
            <a:ln w="38100" cmpd="sng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7616307" y="4356166"/>
              <a:ext cx="428174" cy="12070"/>
            </a:xfrm>
            <a:prstGeom prst="line">
              <a:avLst/>
            </a:prstGeom>
            <a:ln w="38100" cmpd="sng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028540" y="3933055"/>
              <a:ext cx="2804339" cy="931445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endPara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787" y="3281058"/>
              <a:ext cx="350417" cy="783821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4880992" y="4581128"/>
              <a:ext cx="1216123" cy="280180"/>
            </a:xfrm>
            <a:prstGeom prst="roundRect">
              <a:avLst>
                <a:gd name="adj" fmla="val 27523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기존</a:t>
              </a:r>
              <a:endParaRPr kumimoji="0"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26" name="Picture 2" descr="http://icons.iconarchive.com/icons/hopstarter/sleek-xp-basic/128/Administrato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634" y="4202582"/>
              <a:ext cx="386138" cy="49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구부러진 연결선 50"/>
            <p:cNvCxnSpPr>
              <a:cxnSpLocks noChangeShapeType="1"/>
              <a:endCxn id="1026" idx="3"/>
            </p:cNvCxnSpPr>
            <p:nvPr/>
          </p:nvCxnSpPr>
          <p:spPr bwMode="auto">
            <a:xfrm rot="10800000" flipV="1">
              <a:off x="1188773" y="4313741"/>
              <a:ext cx="3392561" cy="137491"/>
            </a:xfrm>
            <a:prstGeom prst="curvedConnector3">
              <a:avLst>
                <a:gd name="adj1" fmla="val 50000"/>
              </a:avLst>
            </a:prstGeom>
            <a:noFill/>
            <a:ln w="19050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triangle" w="med" len="med"/>
              <a:tailEnd type="none" w="med" len="med"/>
            </a:ln>
          </p:spPr>
        </p:cxnSp>
        <p:sp>
          <p:nvSpPr>
            <p:cNvPr id="54" name="모서리가 둥근 직사각형 53"/>
            <p:cNvSpPr/>
            <p:nvPr/>
          </p:nvSpPr>
          <p:spPr>
            <a:xfrm>
              <a:off x="1582307" y="4072412"/>
              <a:ext cx="1568928" cy="280180"/>
            </a:xfrm>
            <a:prstGeom prst="roundRect">
              <a:avLst>
                <a:gd name="adj" fmla="val 27523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① 사용자 다운로드 요청</a:t>
              </a:r>
              <a:endParaRPr kumimoji="0"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5" name="구부러진 연결선 54"/>
            <p:cNvCxnSpPr>
              <a:cxnSpLocks noChangeShapeType="1"/>
              <a:stCxn id="6" idx="1"/>
              <a:endCxn id="32" idx="1"/>
            </p:cNvCxnSpPr>
            <p:nvPr/>
          </p:nvCxnSpPr>
          <p:spPr bwMode="auto">
            <a:xfrm rot="10800000" flipH="1" flipV="1">
              <a:off x="4321641" y="3471837"/>
              <a:ext cx="203821" cy="733372"/>
            </a:xfrm>
            <a:prstGeom prst="curvedConnector3">
              <a:avLst>
                <a:gd name="adj1" fmla="val -112157"/>
              </a:avLst>
            </a:prstGeom>
            <a:noFill/>
            <a:ln w="19050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triangle" w="med" len="med"/>
              <a:tailEnd type="none" w="med" len="med"/>
            </a:ln>
          </p:spPr>
        </p:cxnSp>
        <p:sp>
          <p:nvSpPr>
            <p:cNvPr id="61" name="모서리가 둥근 직사각형 60"/>
            <p:cNvSpPr/>
            <p:nvPr/>
          </p:nvSpPr>
          <p:spPr>
            <a:xfrm>
              <a:off x="3152800" y="3712372"/>
              <a:ext cx="1064307" cy="280180"/>
            </a:xfrm>
            <a:prstGeom prst="roundRect">
              <a:avLst>
                <a:gd name="adj" fmla="val 27523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② 요청 </a:t>
              </a:r>
              <a:r>
                <a:rPr kumimoji="0" lang="ko-KR" altLang="en-US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포워딩</a:t>
              </a:r>
              <a:endParaRPr kumimoji="0"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712640" y="3072152"/>
              <a:ext cx="1800120" cy="280180"/>
            </a:xfrm>
            <a:prstGeom prst="roundRect">
              <a:avLst>
                <a:gd name="adj" fmla="val 27523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③ </a:t>
              </a:r>
              <a:r>
                <a:rPr kumimoji="0"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zip/</a:t>
              </a:r>
              <a:r>
                <a:rPr kumimoji="0" lang="en-US" altLang="ko-KR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json</a:t>
              </a:r>
              <a:r>
                <a:rPr kumimoji="0"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/csv/</a:t>
              </a:r>
              <a:r>
                <a:rPr kumimoji="0" lang="en-US" altLang="ko-KR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xls</a:t>
              </a:r>
              <a:r>
                <a:rPr kumimoji="0"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/map</a:t>
              </a:r>
              <a:endParaRPr kumimoji="0"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3" name="구부러진 연결선 62"/>
            <p:cNvCxnSpPr>
              <a:cxnSpLocks noChangeShapeType="1"/>
              <a:stCxn id="1026" idx="0"/>
              <a:endCxn id="7" idx="1"/>
            </p:cNvCxnSpPr>
            <p:nvPr/>
          </p:nvCxnSpPr>
          <p:spPr bwMode="auto">
            <a:xfrm rot="5400000" flipH="1" flipV="1">
              <a:off x="2029766" y="2100595"/>
              <a:ext cx="1067926" cy="3136050"/>
            </a:xfrm>
            <a:prstGeom prst="curvedConnector2">
              <a:avLst/>
            </a:prstGeom>
            <a:noFill/>
            <a:ln w="19050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triangle" w="med" len="med"/>
              <a:tailEnd type="none" w="med" len="med"/>
            </a:ln>
          </p:spPr>
        </p:cxnSp>
      </p:grpSp>
      <p:sp>
        <p:nvSpPr>
          <p:cNvPr id="21" name="TextBox 20"/>
          <p:cNvSpPr txBox="1"/>
          <p:nvPr/>
        </p:nvSpPr>
        <p:spPr>
          <a:xfrm>
            <a:off x="273050" y="908050"/>
            <a:ext cx="9217025" cy="30777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6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400" b="1" ker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err="1" smtClean="0"/>
              <a:t>포워딩</a:t>
            </a:r>
            <a:r>
              <a:rPr lang="ko-KR" altLang="en-US" dirty="0" smtClean="0"/>
              <a:t> 데이터의 종류는 </a:t>
            </a:r>
            <a:r>
              <a:rPr lang="ko-KR" altLang="en-US" dirty="0" err="1" smtClean="0"/>
              <a:t>열린데이터</a:t>
            </a:r>
            <a:r>
              <a:rPr lang="ko-KR" altLang="en-US" dirty="0" smtClean="0"/>
              <a:t> 광장에서 취급하고 있는 데이터 중 </a:t>
            </a:r>
            <a:r>
              <a:rPr lang="en-US" altLang="ko-KR" dirty="0" smtClean="0"/>
              <a:t>100M </a:t>
            </a:r>
            <a:r>
              <a:rPr lang="ko-KR" altLang="en-US" dirty="0" smtClean="0"/>
              <a:t>이상의 데이터를 대상으로 함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73555"/>
              </p:ext>
            </p:extLst>
          </p:nvPr>
        </p:nvGraphicFramePr>
        <p:xfrm>
          <a:off x="273051" y="4149080"/>
          <a:ext cx="9217026" cy="165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포맷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ZIP, JSON, CSV, XLS, MAP 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ZIP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이외의 데이터는 런타임으로 조회를 하므로 데이터의 크기를 사전에 예측하기 어려움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다운로드 처리 서버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대용량 다운로드 서버에서 처리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열린 데이터 광장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다운로드 링크 코드 변경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다운로드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신규 서버로 리다이렉션 되도록 코드 변경 필요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비실시간성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주기 이상의 데이터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사전에 스케줄러 등을 통해 다운로드 데이터를 미리 생성하여 둠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72480" y="5941846"/>
            <a:ext cx="6888424" cy="535531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none" rtlCol="0">
            <a:spAutoFit/>
          </a:bodyPr>
          <a:lstStyle/>
          <a:p>
            <a:pPr marL="171450" indent="-171450"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서버에서 데이터를 처리했을 때의 장점 모색이 필요 </a:t>
            </a:r>
            <a:r>
              <a:rPr kumimoji="0" lang="en-US" altLang="ko-KR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kumimoji="0" lang="ko-KR" altLang="en-US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kumimoji="0" lang="en-US" altLang="ko-KR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0" lang="ko-KR" altLang="en-US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가용성 증대</a:t>
            </a:r>
            <a:r>
              <a:rPr kumimoji="0" lang="en-US" altLang="ko-KR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200" b="1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트래픽</a:t>
            </a:r>
            <a:r>
              <a:rPr kumimoji="0" lang="ko-KR" altLang="en-US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분산</a:t>
            </a:r>
            <a:r>
              <a:rPr kumimoji="0" lang="en-US" altLang="ko-KR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 증가 등</a:t>
            </a:r>
            <a:endParaRPr kumimoji="0" lang="en-US" altLang="ko-KR" sz="1200" b="1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열린 데이터 광장의 코드 수정을 위하여 </a:t>
            </a:r>
            <a:r>
              <a:rPr kumimoji="0" lang="en-US" altLang="ko-KR" sz="1200" b="1" kern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SVN</a:t>
            </a:r>
            <a:r>
              <a:rPr kumimoji="0" lang="ko-KR" altLang="en-US" sz="1200" b="1" kern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액세스 및 소스 코드 확인 필요</a:t>
            </a:r>
          </a:p>
        </p:txBody>
      </p:sp>
    </p:spTree>
    <p:extLst>
      <p:ext uri="{BB962C8B-B14F-4D97-AF65-F5344CB8AC3E}">
        <p14:creationId xmlns:p14="http://schemas.microsoft.com/office/powerpoint/2010/main" val="10951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9"/>
          <p:cNvSpPr/>
          <p:nvPr/>
        </p:nvSpPr>
        <p:spPr bwMode="auto">
          <a:xfrm>
            <a:off x="3719306" y="1754546"/>
            <a:ext cx="3753974" cy="4231027"/>
          </a:xfrm>
          <a:prstGeom prst="roundRect">
            <a:avLst>
              <a:gd name="adj" fmla="val 437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57" name="Rounded Rectangle 8"/>
          <p:cNvSpPr/>
          <p:nvPr/>
        </p:nvSpPr>
        <p:spPr bwMode="auto">
          <a:xfrm>
            <a:off x="4075261" y="3870059"/>
            <a:ext cx="1574247" cy="1614222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아키텍처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Picture 14" descr="http://upload.wikimedia.org/wikipedia/commons/thumb/7/7b/Tomcat-logo.svg/2000px-Tomcat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69" y="2201808"/>
            <a:ext cx="454565" cy="3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9342" y="3375476"/>
            <a:ext cx="534987" cy="4111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25"/>
          <p:cNvSpPr txBox="1">
            <a:spLocks noChangeArrowheads="1"/>
          </p:cNvSpPr>
          <p:nvPr/>
        </p:nvSpPr>
        <p:spPr bwMode="auto">
          <a:xfrm>
            <a:off x="1583779" y="3496126"/>
            <a:ext cx="6461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Internet </a:t>
            </a:r>
            <a:endParaRPr lang="ko-KR" altLang="en-US" sz="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418"/>
          <p:cNvCxnSpPr>
            <a:cxnSpLocks noChangeShapeType="1"/>
            <a:endCxn id="6" idx="2"/>
          </p:cNvCxnSpPr>
          <p:nvPr/>
        </p:nvCxnSpPr>
        <p:spPr bwMode="auto">
          <a:xfrm flipV="1">
            <a:off x="1173460" y="3786639"/>
            <a:ext cx="733376" cy="1036714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연결선 418"/>
          <p:cNvCxnSpPr>
            <a:cxnSpLocks noChangeShapeType="1"/>
            <a:endCxn id="6" idx="1"/>
          </p:cNvCxnSpPr>
          <p:nvPr/>
        </p:nvCxnSpPr>
        <p:spPr bwMode="auto">
          <a:xfrm flipV="1">
            <a:off x="1193151" y="3581058"/>
            <a:ext cx="446191" cy="261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연결선 418"/>
          <p:cNvCxnSpPr>
            <a:cxnSpLocks noChangeShapeType="1"/>
            <a:stCxn id="7" idx="3"/>
            <a:endCxn id="12" idx="2"/>
          </p:cNvCxnSpPr>
          <p:nvPr/>
        </p:nvCxnSpPr>
        <p:spPr bwMode="auto">
          <a:xfrm flipV="1">
            <a:off x="2229892" y="3586614"/>
            <a:ext cx="474662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타원 70"/>
          <p:cNvSpPr>
            <a:spLocks noChangeArrowheads="1"/>
          </p:cNvSpPr>
          <p:nvPr/>
        </p:nvSpPr>
        <p:spPr bwMode="auto">
          <a:xfrm>
            <a:off x="2704554" y="3561214"/>
            <a:ext cx="52388" cy="52387"/>
          </a:xfrm>
          <a:prstGeom prst="ellipse">
            <a:avLst/>
          </a:prstGeom>
          <a:solidFill>
            <a:srgbClr val="00CC0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ko-KR" altLang="en-US" sz="7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418"/>
          <p:cNvCxnSpPr>
            <a:cxnSpLocks noChangeShapeType="1"/>
            <a:endCxn id="6" idx="0"/>
          </p:cNvCxnSpPr>
          <p:nvPr/>
        </p:nvCxnSpPr>
        <p:spPr bwMode="auto">
          <a:xfrm>
            <a:off x="1269954" y="2168109"/>
            <a:ext cx="636882" cy="1207367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6942" y="3431947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le 6"/>
          <p:cNvSpPr/>
          <p:nvPr/>
        </p:nvSpPr>
        <p:spPr>
          <a:xfrm>
            <a:off x="2429123" y="1665094"/>
            <a:ext cx="6772349" cy="4490917"/>
          </a:xfrm>
          <a:prstGeom prst="roundRect">
            <a:avLst>
              <a:gd name="adj" fmla="val 2336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0" name="Rounded Rectangle 8"/>
          <p:cNvSpPr/>
          <p:nvPr/>
        </p:nvSpPr>
        <p:spPr bwMode="auto">
          <a:xfrm>
            <a:off x="4075262" y="3757288"/>
            <a:ext cx="1574247" cy="1780462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23" name="Rounded Rectangle 8"/>
          <p:cNvSpPr/>
          <p:nvPr/>
        </p:nvSpPr>
        <p:spPr bwMode="auto">
          <a:xfrm>
            <a:off x="4075262" y="1914340"/>
            <a:ext cx="1574247" cy="1614222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6942" y="375728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L4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8" name="Picture 12" descr="http://upload.wikimedia.org/wikipedia/commons/thumb/9/95/JBoss_logo.svg/640px-JBos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54" y="2132856"/>
            <a:ext cx="597606" cy="34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http://upload.wikimedia.org/wikipedia/commons/thumb/7/7b/Tomcat-logo.svg/2000px-Tomcat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83" y="4005064"/>
            <a:ext cx="454565" cy="3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http://upload.wikimedia.org/wikipedia/commons/thumb/9/95/JBoss_logo.svg/640px-JBos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17" y="4015097"/>
            <a:ext cx="597606" cy="34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4520952" y="4421427"/>
            <a:ext cx="666791" cy="637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WAS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62071" y="2501617"/>
            <a:ext cx="666791" cy="637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WAS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4"/>
          <p:cNvSpPr txBox="1">
            <a:spLocks noChangeArrowheads="1"/>
          </p:cNvSpPr>
          <p:nvPr/>
        </p:nvSpPr>
        <p:spPr bwMode="auto">
          <a:xfrm>
            <a:off x="4303129" y="5247916"/>
            <a:ext cx="1153927" cy="27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50" b="1" dirty="0" smtClean="0">
                <a:solidFill>
                  <a:srgbClr val="6F292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SERVER #2</a:t>
            </a:r>
            <a:endParaRPr lang="en-US" altLang="ko-KR" sz="1050" b="1" dirty="0">
              <a:solidFill>
                <a:srgbClr val="6F2927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charset="0"/>
            </a:endParaRPr>
          </a:p>
        </p:txBody>
      </p:sp>
      <p:sp>
        <p:nvSpPr>
          <p:cNvPr id="40" name="Rounded Rectangle 9"/>
          <p:cNvSpPr/>
          <p:nvPr/>
        </p:nvSpPr>
        <p:spPr bwMode="auto">
          <a:xfrm>
            <a:off x="6081557" y="2771792"/>
            <a:ext cx="1296144" cy="1685929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41" name="TextBox 34"/>
          <p:cNvSpPr txBox="1">
            <a:spLocks noChangeArrowheads="1"/>
          </p:cNvSpPr>
          <p:nvPr/>
        </p:nvSpPr>
        <p:spPr bwMode="auto">
          <a:xfrm>
            <a:off x="6319353" y="4174488"/>
            <a:ext cx="1153927" cy="27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50" b="1" dirty="0" smtClean="0">
                <a:solidFill>
                  <a:srgbClr val="6F292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File Store</a:t>
            </a:r>
            <a:endParaRPr lang="en-US" altLang="ko-KR" sz="1050" b="1" dirty="0">
              <a:solidFill>
                <a:srgbClr val="6F2927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charset="0"/>
            </a:endParaRPr>
          </a:p>
        </p:txBody>
      </p:sp>
      <p:cxnSp>
        <p:nvCxnSpPr>
          <p:cNvPr id="42" name="직선 화살표 연결선 41"/>
          <p:cNvCxnSpPr>
            <a:stCxn id="17" idx="3"/>
            <a:endCxn id="34" idx="1"/>
          </p:cNvCxnSpPr>
          <p:nvPr/>
        </p:nvCxnSpPr>
        <p:spPr>
          <a:xfrm flipV="1">
            <a:off x="3080792" y="2820175"/>
            <a:ext cx="1381279" cy="773697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7" idx="3"/>
            <a:endCxn id="33" idx="1"/>
          </p:cNvCxnSpPr>
          <p:nvPr/>
        </p:nvCxnSpPr>
        <p:spPr>
          <a:xfrm>
            <a:off x="3080792" y="3593872"/>
            <a:ext cx="1440160" cy="1146113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4" idx="3"/>
          </p:cNvCxnSpPr>
          <p:nvPr/>
        </p:nvCxnSpPr>
        <p:spPr>
          <a:xfrm>
            <a:off x="5128862" y="2820175"/>
            <a:ext cx="1209089" cy="797073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3" idx="3"/>
          </p:cNvCxnSpPr>
          <p:nvPr/>
        </p:nvCxnSpPr>
        <p:spPr>
          <a:xfrm flipV="1">
            <a:off x="5187743" y="3617248"/>
            <a:ext cx="1150208" cy="1122737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4"/>
          <p:cNvSpPr txBox="1">
            <a:spLocks noChangeArrowheads="1"/>
          </p:cNvSpPr>
          <p:nvPr/>
        </p:nvSpPr>
        <p:spPr bwMode="auto">
          <a:xfrm>
            <a:off x="5217461" y="5706422"/>
            <a:ext cx="1153927" cy="27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ko-KR" altLang="en-US" sz="12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인터넷</a:t>
            </a:r>
            <a:r>
              <a:rPr lang="ko-KR" altLang="en-US" sz="12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망</a:t>
            </a:r>
            <a:endParaRPr lang="en-US" altLang="ko-KR" sz="12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charset="0"/>
            </a:endParaRPr>
          </a:p>
        </p:txBody>
      </p:sp>
      <p:pic>
        <p:nvPicPr>
          <p:cNvPr id="50" name="Picture 14" descr="http://upload.wikimedia.org/wikipedia/commons/thumb/7/7b/Tomcat-logo.svg/2000px-Tomcat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75" y="2179114"/>
            <a:ext cx="454565" cy="3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73051" y="908720"/>
            <a:ext cx="9217023" cy="30777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6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400" b="1" ker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도입되는 </a:t>
            </a:r>
            <a:r>
              <a:rPr lang="en-US" altLang="ko-KR" dirty="0"/>
              <a:t>3</a:t>
            </a:r>
            <a:r>
              <a:rPr lang="ko-KR" altLang="en-US" dirty="0"/>
              <a:t>대의 서버 중 </a:t>
            </a:r>
            <a:r>
              <a:rPr lang="en-US" altLang="ko-KR" dirty="0"/>
              <a:t>2</a:t>
            </a:r>
            <a:r>
              <a:rPr lang="ko-KR" altLang="en-US" dirty="0"/>
              <a:t>대를 이중화하여 </a:t>
            </a:r>
            <a:r>
              <a:rPr lang="en-US" altLang="ko-KR" dirty="0" err="1"/>
              <a:t>JBoss</a:t>
            </a:r>
            <a:r>
              <a:rPr lang="en-US" altLang="ko-KR" dirty="0"/>
              <a:t> EWS</a:t>
            </a:r>
            <a:r>
              <a:rPr lang="ko-KR" altLang="en-US" dirty="0"/>
              <a:t>를 구성하고 다운로드 가능하도록 구성</a:t>
            </a:r>
            <a:endParaRPr lang="en-US" altLang="ko-KR" dirty="0"/>
          </a:p>
        </p:txBody>
      </p:sp>
      <p:pic>
        <p:nvPicPr>
          <p:cNvPr id="52" name="Picture 10" descr="http://icons.iconarchive.com/icons/hopstarter/sleek-xp-basic/128/Administrato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6" y="1919756"/>
            <a:ext cx="457454" cy="4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http://icons.iconarchive.com/icons/hopstarter/sleek-xp-basic/128/Administrato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2" y="3299834"/>
            <a:ext cx="457454" cy="4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http://icons.iconarchive.com/icons/hopstarter/sleek-xp-basic/128/Administrato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2" y="4649382"/>
            <a:ext cx="457454" cy="4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34"/>
          <p:cNvSpPr txBox="1">
            <a:spLocks noChangeArrowheads="1"/>
          </p:cNvSpPr>
          <p:nvPr/>
        </p:nvSpPr>
        <p:spPr bwMode="auto">
          <a:xfrm>
            <a:off x="4303129" y="3212976"/>
            <a:ext cx="1153927" cy="27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50" b="1" dirty="0" smtClean="0">
                <a:solidFill>
                  <a:srgbClr val="6F292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SERVER #1</a:t>
            </a:r>
            <a:endParaRPr lang="en-US" altLang="ko-KR" sz="1050" b="1" dirty="0">
              <a:solidFill>
                <a:srgbClr val="6F2927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charset="0"/>
            </a:endParaRPr>
          </a:p>
        </p:txBody>
      </p:sp>
      <p:pic>
        <p:nvPicPr>
          <p:cNvPr id="59" name="Picture 2" descr="http://icons.iconarchive.com/icons/icojam/blue-bits/128/database-search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78" y="3178664"/>
            <a:ext cx="765098" cy="76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>
              <a:lumMod val="50000"/>
              <a:lumOff val="50000"/>
            </a:schemeClr>
          </a:solidFill>
          <a:headEnd/>
          <a:tailEnd/>
        </a:ln>
        <a:effectLst/>
      </a:spPr>
      <a:bodyPr wrap="none" rtlCol="0" anchor="ctr"/>
      <a:lstStyle>
        <a:defPPr algn="ctr" latinLnBrk="0">
          <a:lnSpc>
            <a:spcPts val="1400"/>
          </a:lnSpc>
          <a:spcAft>
            <a:spcPct val="30000"/>
          </a:spcAft>
          <a:defRPr sz="1200" kern="0" dirty="0" smtClean="0">
            <a:solidFill>
              <a:schemeClr val="tx1">
                <a:lumMod val="50000"/>
                <a:lumOff val="50000"/>
              </a:schemeClr>
            </a:solidFill>
            <a:latin typeface="산돌고딕 M" pitchFamily="18" charset="-127"/>
            <a:ea typeface="산돌고딕 M" pitchFamily="18" charset="-12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</a:spPr>
      <a:bodyPr/>
      <a:lstStyle/>
    </a:lnDef>
    <a:txDef>
      <a:spPr>
        <a:noFill/>
        <a:ln w="19050" algn="ctr">
          <a:noFill/>
          <a:round/>
          <a:headEnd/>
          <a:tailEnd/>
        </a:ln>
      </a:spPr>
      <a:bodyPr wrap="none" rtlCol="0">
        <a:spAutoFit/>
      </a:bodyPr>
      <a:lstStyle>
        <a:defPPr marL="268288" indent="-268288" fontAlgn="auto" latinLnBrk="0">
          <a:lnSpc>
            <a:spcPct val="110000"/>
          </a:lnSpc>
          <a:spcBef>
            <a:spcPct val="20000"/>
          </a:spcBef>
          <a:spcAft>
            <a:spcPts val="0"/>
          </a:spcAft>
          <a:buSzPct val="100000"/>
          <a:buFontTx/>
          <a:buBlip>
            <a:blip xmlns:r="http://schemas.openxmlformats.org/officeDocument/2006/relationships" r:embed="rId1"/>
          </a:buBlip>
          <a:defRPr kumimoji="0" sz="1400" b="1" kern="0" dirty="0" err="1" smtClean="0">
            <a:solidFill>
              <a:srgbClr val="000000"/>
            </a:solidFill>
            <a:latin typeface="산돌고딕 M" pitchFamily="18" charset="-127"/>
            <a:ea typeface="산돌고딕 M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71950</TotalTime>
  <Words>1487</Words>
  <Application>Microsoft Office PowerPoint</Application>
  <PresentationFormat>A4 용지(210x297mm)</PresentationFormat>
  <Paragraphs>560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2" baseType="lpstr">
      <vt:lpstr>굴림</vt:lpstr>
      <vt:lpstr>굴림</vt:lpstr>
      <vt:lpstr>Gill Sans Light</vt:lpstr>
      <vt:lpstr>맑은 고딕</vt:lpstr>
      <vt:lpstr>Wingdings</vt:lpstr>
      <vt:lpstr>산돌고딕B</vt:lpstr>
      <vt:lpstr>Calibri</vt:lpstr>
      <vt:lpstr>Arial</vt:lpstr>
      <vt:lpstr>산돌고딕 M</vt:lpstr>
      <vt:lpstr>Wingdings 2</vt:lpstr>
      <vt:lpstr>나눔고딕 ExtraBold</vt:lpstr>
      <vt:lpstr>맑은 고딕</vt:lpstr>
      <vt:lpstr>나눔고딕</vt:lpstr>
      <vt:lpstr>가는각진제목체</vt:lpstr>
      <vt:lpstr>1_Office 테마</vt:lpstr>
      <vt:lpstr>PowerPoint 프레젠테이션</vt:lpstr>
      <vt:lpstr>개요</vt:lpstr>
      <vt:lpstr>시스템 구성 아키텍처</vt:lpstr>
      <vt:lpstr>서버 애플리케이션 컴포넌트</vt:lpstr>
      <vt:lpstr>어플리케이션 아키텍처 – Runtime View</vt:lpstr>
      <vt:lpstr>어플리케이션 컴포넌트</vt:lpstr>
      <vt:lpstr>서버 애플리케이션 컴포넌트</vt:lpstr>
      <vt:lpstr>시스템 구성 아키텍처</vt:lpstr>
      <vt:lpstr>소프트웨어 아키텍처</vt:lpstr>
      <vt:lpstr>서버 애플리케이션 컴포넌트</vt:lpstr>
      <vt:lpstr>데이터 처리 프로세스 검토</vt:lpstr>
      <vt:lpstr>프로토타이핑 기능</vt:lpstr>
      <vt:lpstr>PowerPoint 프레젠테이션</vt:lpstr>
      <vt:lpstr>열린데이터 광장 XLS, CVS, JSON 다운로드 속도</vt:lpstr>
      <vt:lpstr>열린데이터 광장 XLS, CVS, JSON 다운로드 개선안</vt:lpstr>
      <vt:lpstr>PowerPoint 프레젠테이션</vt:lpstr>
      <vt:lpstr>내부망 – 외부망 파일 전송</vt:lpstr>
    </vt:vector>
  </TitlesOfParts>
  <Company>Open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Open</dc:creator>
  <cp:lastModifiedBy>chang.sun won</cp:lastModifiedBy>
  <cp:revision>4408</cp:revision>
  <cp:lastPrinted>2012-05-24T11:23:39Z</cp:lastPrinted>
  <dcterms:created xsi:type="dcterms:W3CDTF">2010-06-22T00:01:58Z</dcterms:created>
  <dcterms:modified xsi:type="dcterms:W3CDTF">2016-08-26T07:42:49Z</dcterms:modified>
</cp:coreProperties>
</file>