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89" r:id="rId2"/>
    <p:sldId id="1200" r:id="rId3"/>
    <p:sldId id="1206" r:id="rId4"/>
    <p:sldId id="1207" r:id="rId5"/>
    <p:sldId id="1208" r:id="rId6"/>
  </p:sldIdLst>
  <p:sldSz cx="9906000" cy="6858000" type="A4"/>
  <p:notesSz cx="6735763" cy="9866313"/>
  <p:embeddedFontLst>
    <p:embeddedFont>
      <p:font typeface="맑은 고딕" panose="020B0503020000020004" pitchFamily="50" charset="-127"/>
      <p:regular r:id="rId9"/>
      <p:bold r:id="rId10"/>
    </p:embeddedFont>
    <p:embeddedFont>
      <p:font typeface="나눔고딕" panose="020B0600000101010101" charset="-127"/>
      <p:regular r:id="rId11"/>
      <p:bold r:id="rId12"/>
    </p:embeddedFont>
    <p:embeddedFont>
      <p:font typeface="Wingdings 2" panose="05020102010507070707" pitchFamily="18" charset="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나눔고딕 ExtraBold" panose="020B0600000101010101" charset="-127"/>
      <p:bold r:id="rId18"/>
    </p:embeddedFont>
    <p:embeddedFont>
      <p:font typeface="산돌고딕 M" panose="020B0600000101010101" charset="-127"/>
      <p:regular r:id="rId1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2523">
          <p15:clr>
            <a:srgbClr val="A4A3A4"/>
          </p15:clr>
        </p15:guide>
        <p15:guide id="3" pos="3120">
          <p15:clr>
            <a:srgbClr val="A4A3A4"/>
          </p15:clr>
        </p15:guide>
        <p15:guide id="4" pos="5978">
          <p15:clr>
            <a:srgbClr val="A4A3A4"/>
          </p15:clr>
        </p15:guide>
        <p15:guide id="5" pos="1260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S" initials="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BC2"/>
    <a:srgbClr val="0000FF"/>
    <a:srgbClr val="FF5050"/>
    <a:srgbClr val="5E9EFF"/>
    <a:srgbClr val="000000"/>
    <a:srgbClr val="2F2FBF"/>
    <a:srgbClr val="009ED6"/>
    <a:srgbClr val="A2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652" autoAdjust="0"/>
  </p:normalViewPr>
  <p:slideViewPr>
    <p:cSldViewPr showGuides="1">
      <p:cViewPr varScale="1">
        <p:scale>
          <a:sx n="115" d="100"/>
          <a:sy n="115" d="100"/>
        </p:scale>
        <p:origin x="1086" y="108"/>
      </p:cViewPr>
      <p:guideLst>
        <p:guide orient="horz" pos="572"/>
        <p:guide orient="horz" pos="2523"/>
        <p:guide pos="3120"/>
        <p:guide pos="5978"/>
        <p:guide pos="1260"/>
        <p:guide pos="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4530"/>
    </p:cViewPr>
  </p:sorterViewPr>
  <p:notesViewPr>
    <p:cSldViewPr showGuides="1">
      <p:cViewPr varScale="1">
        <p:scale>
          <a:sx n="76" d="100"/>
          <a:sy n="76" d="100"/>
        </p:scale>
        <p:origin x="-2142" y="-11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9149" cy="493237"/>
          </a:xfrm>
          <a:prstGeom prst="rect">
            <a:avLst/>
          </a:prstGeom>
        </p:spPr>
        <p:txBody>
          <a:bodyPr vert="horz" lIns="91291" tIns="45646" rIns="91291" bIns="456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029" y="1"/>
            <a:ext cx="2919149" cy="493237"/>
          </a:xfrm>
          <a:prstGeom prst="rect">
            <a:avLst/>
          </a:prstGeom>
        </p:spPr>
        <p:txBody>
          <a:bodyPr vert="horz" lIns="91291" tIns="45646" rIns="91291" bIns="456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2B1A77-2514-48A0-BD20-7E252C7AE8D4}" type="datetimeFigureOut">
              <a:rPr lang="ko-KR" altLang="en-US"/>
              <a:pPr>
                <a:defRPr/>
              </a:pPr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491"/>
            <a:ext cx="2919149" cy="493236"/>
          </a:xfrm>
          <a:prstGeom prst="rect">
            <a:avLst/>
          </a:prstGeom>
        </p:spPr>
        <p:txBody>
          <a:bodyPr vert="horz" lIns="91291" tIns="45646" rIns="91291" bIns="456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029" y="9371491"/>
            <a:ext cx="2919149" cy="493236"/>
          </a:xfrm>
          <a:prstGeom prst="rect">
            <a:avLst/>
          </a:prstGeom>
        </p:spPr>
        <p:txBody>
          <a:bodyPr vert="horz" lIns="91291" tIns="45646" rIns="91291" bIns="456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896C0-ABFC-4640-90F6-BEA7CFAD55B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1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9149" cy="493237"/>
          </a:xfrm>
          <a:prstGeom prst="rect">
            <a:avLst/>
          </a:prstGeom>
        </p:spPr>
        <p:txBody>
          <a:bodyPr vert="horz" lIns="92366" tIns="46183" rIns="92366" bIns="4618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029" y="1"/>
            <a:ext cx="2919149" cy="493237"/>
          </a:xfrm>
          <a:prstGeom prst="rect">
            <a:avLst/>
          </a:prstGeom>
        </p:spPr>
        <p:txBody>
          <a:bodyPr vert="horz" lIns="92366" tIns="46183" rIns="92366" bIns="4618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A335150-B964-4361-9F88-0596EA09F1A7}" type="datetimeFigureOut">
              <a:rPr lang="ko-KR" altLang="en-US"/>
              <a:pPr>
                <a:defRPr/>
              </a:pPr>
              <a:t>2016-09-06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66" tIns="46183" rIns="92366" bIns="4618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895" y="4686539"/>
            <a:ext cx="5387976" cy="4439126"/>
          </a:xfrm>
          <a:prstGeom prst="rect">
            <a:avLst/>
          </a:prstGeom>
        </p:spPr>
        <p:txBody>
          <a:bodyPr vert="horz" lIns="92366" tIns="46183" rIns="92366" bIns="46183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491"/>
            <a:ext cx="2919149" cy="493236"/>
          </a:xfrm>
          <a:prstGeom prst="rect">
            <a:avLst/>
          </a:prstGeom>
        </p:spPr>
        <p:txBody>
          <a:bodyPr vert="horz" lIns="92366" tIns="46183" rIns="92366" bIns="4618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029" y="9371491"/>
            <a:ext cx="2919149" cy="493236"/>
          </a:xfrm>
          <a:prstGeom prst="rect">
            <a:avLst/>
          </a:prstGeom>
        </p:spPr>
        <p:txBody>
          <a:bodyPr vert="horz" lIns="92366" tIns="46183" rIns="92366" bIns="4618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EE1521E-0E94-4F91-B416-9BC668BD40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51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6C42AE-1E83-414A-80A3-EC1ACE6AF6E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9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1521E-0E94-4F91-B416-9BC668BD40F7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7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 userDrawn="1"/>
        </p:nvSpPr>
        <p:spPr>
          <a:xfrm>
            <a:off x="0" y="1357313"/>
            <a:ext cx="9906000" cy="164306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800" b="1" dirty="0">
              <a:solidFill>
                <a:prstClr val="white"/>
              </a:solidFill>
            </a:endParaRP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A4C3C-21DF-4197-9F5D-84509D4370F2}" type="datetimeFigureOut">
              <a:rPr lang="ko-KR" altLang="en-US"/>
              <a:pPr>
                <a:defRPr/>
              </a:pPr>
              <a:t>2016-09-06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D8563-ACBB-4E40-87EE-AC553AB98C1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1A432-65A6-4301-8132-FB2CBB4E8031}" type="datetimeFigureOut">
              <a:rPr lang="ko-KR" altLang="en-US"/>
              <a:pPr>
                <a:defRPr/>
              </a:pPr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7955C-9C63-457B-8582-A9D275EEFA4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DF0DE-6E79-4B05-9974-9EF82E620E9C}" type="datetimeFigureOut">
              <a:rPr lang="ko-KR" altLang="en-US"/>
              <a:pPr>
                <a:defRPr/>
              </a:pPr>
              <a:t>2016-09-06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2227F-7A36-461C-9766-1D83FC66CBB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3627438" y="6597650"/>
            <a:ext cx="2809875" cy="21544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800" b="1" dirty="0" smtClean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Internal Use Only -</a:t>
            </a:r>
          </a:p>
        </p:txBody>
      </p:sp>
      <p:pic>
        <p:nvPicPr>
          <p:cNvPr id="6" name="Picture 3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597649"/>
            <a:ext cx="720080" cy="24447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직사각형 6"/>
          <p:cNvSpPr/>
          <p:nvPr userDrawn="1"/>
        </p:nvSpPr>
        <p:spPr>
          <a:xfrm>
            <a:off x="0" y="1"/>
            <a:ext cx="9906000" cy="692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0704" y="0"/>
            <a:ext cx="9294744" cy="69269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산돌고딕 M" pitchFamily="18" charset="-127"/>
                <a:ea typeface="산돌고딕 M" pitchFamily="18" charset="-127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1"/>
            <a:ext cx="9906000" cy="692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666357" y="6481258"/>
            <a:ext cx="574675" cy="3635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fld id="{16190FCE-2A33-4D39-9E95-7AFD816533BF}" type="slidenum">
              <a:rPr kumimoji="0" lang="ko-KR" altLang="en-US" sz="90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pPr algn="ctr" eaLnBrk="1" latinLnBrk="0" hangingPunct="1">
                <a:defRPr/>
              </a:pPr>
              <a:t>‹#›</a:t>
            </a:fld>
            <a:endParaRPr kumimoji="0" lang="en-US" altLang="ko-KR" sz="900" dirty="0" smtClean="0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0704" y="0"/>
            <a:ext cx="9294744" cy="69269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산돌고딕 M" pitchFamily="18" charset="-127"/>
                <a:ea typeface="산돌고딕 M" pitchFamily="18" charset="-127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3627438" y="6669940"/>
            <a:ext cx="2809875" cy="21544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800" b="1" dirty="0" smtClean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Internal Use Only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11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0838" y="114300"/>
            <a:ext cx="7697787" cy="57785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50838" y="836613"/>
            <a:ext cx="9426575" cy="6477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40309-575B-4360-B403-25AC9C83F5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1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3B17EA-1083-4CF8-9F07-8184CB63137C}" type="datetimeFigureOut">
              <a:rPr lang="ko-KR" altLang="en-US"/>
              <a:pPr>
                <a:defRPr/>
              </a:pPr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E731C5-69C2-4E8D-B466-3278D3FA575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88" r:id="rId1"/>
    <p:sldLayoutId id="2147486875" r:id="rId2"/>
    <p:sldLayoutId id="2147486876" r:id="rId3"/>
    <p:sldLayoutId id="2147486889" r:id="rId4"/>
    <p:sldLayoutId id="2147486890" r:id="rId5"/>
    <p:sldLayoutId id="2147486891" r:id="rId6"/>
    <p:sldLayoutId id="2147486892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68624" y="3429000"/>
            <a:ext cx="69342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0" fontAlgn="auto" latin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ko-KR" sz="2700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marL="342900" indent="-342900" algn="ctr" eaLnBrk="0" fontAlgn="auto" latin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24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2016. 08</a:t>
            </a:r>
            <a:endParaRPr lang="ko-KR" altLang="en-US" sz="2400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514475"/>
            <a:ext cx="9906000" cy="1236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b="1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서울시 디지털 시민 시장실 </a:t>
            </a:r>
            <a:endParaRPr kumimoji="0" lang="en-US" altLang="ko-KR" sz="3600" b="1" kern="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b="1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아키텍처 설계</a:t>
            </a:r>
            <a:endParaRPr kumimoji="0" lang="en-US" altLang="ko-KR" sz="3600" b="1" kern="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95414" y="4720248"/>
            <a:ext cx="6934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0" fontAlgn="auto" latin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ko-KR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marL="342900" indent="-342900" algn="ctr" eaLnBrk="0" fontAlgn="auto" latin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한국정보공학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디엔에스</a:t>
            </a:r>
            <a:endParaRPr lang="ko-KR" altLang="en-US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Rounded Rectangle 9"/>
          <p:cNvSpPr/>
          <p:nvPr/>
        </p:nvSpPr>
        <p:spPr bwMode="auto">
          <a:xfrm>
            <a:off x="795972" y="3171042"/>
            <a:ext cx="3977764" cy="931573"/>
          </a:xfrm>
          <a:prstGeom prst="roundRect">
            <a:avLst>
              <a:gd name="adj" fmla="val 534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36000" tIns="36000" rIns="36000" bIns="36000">
            <a:noAutofit/>
          </a:bodyPr>
          <a:lstStyle/>
          <a:p>
            <a:pPr marL="95250" indent="-95250" eaLnBrk="0" fontAlgn="ctr" latinLnBrk="0" hangingPunct="0">
              <a:spcAft>
                <a:spcPct val="10000"/>
              </a:spcAft>
              <a:buClr>
                <a:srgbClr val="808080"/>
              </a:buClr>
              <a:buSzPct val="80000"/>
              <a:buFont typeface="Wingdings 2" pitchFamily="18" charset="2"/>
              <a:buChar char="¡"/>
            </a:pPr>
            <a:endParaRPr lang="en-US" sz="900" b="1" dirty="0">
              <a:solidFill>
                <a:schemeClr val="tx1"/>
              </a:solidFill>
              <a:latin typeface="+mn-lt"/>
              <a:ea typeface="나눔고딕" panose="020D0604000000000000" pitchFamily="50" charset="-127"/>
              <a:cs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아키텍처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7" name="꺾인 연결선 176"/>
          <p:cNvCxnSpPr>
            <a:endCxn id="185" idx="1"/>
          </p:cNvCxnSpPr>
          <p:nvPr/>
        </p:nvCxnSpPr>
        <p:spPr bwMode="auto">
          <a:xfrm rot="5400000" flipH="1" flipV="1">
            <a:off x="2033826" y="1452295"/>
            <a:ext cx="235916" cy="100429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 bwMode="auto">
          <a:xfrm>
            <a:off x="3003864" y="1628799"/>
            <a:ext cx="580984" cy="233363"/>
          </a:xfrm>
          <a:prstGeom prst="rect">
            <a:avLst/>
          </a:prstGeom>
          <a:noFill/>
          <a:ln w="127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HTTP</a:t>
            </a:r>
            <a:endParaRPr lang="en-US" altLang="ko-KR" sz="7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129853" y="824420"/>
            <a:ext cx="5055466" cy="587853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68288" indent="-268288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0" sz="1600" b="0" kern="0">
                <a:solidFill>
                  <a:srgbClr val="000000"/>
                </a:solidFill>
                <a:latin typeface="산돌고딕 M" pitchFamily="18" charset="-127"/>
                <a:ea typeface="산돌고딕 M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Back-end to Front-end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는 </a:t>
            </a: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DB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데이터만 복제</a:t>
            </a:r>
            <a:r>
              <a:rPr lang="en-US" altLang="ko-KR" sz="14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연계</a:t>
            </a:r>
            <a:endParaRPr lang="en-US" altLang="ko-KR" sz="1400" b="1" dirty="0" smtClean="0">
              <a:solidFill>
                <a:schemeClr val="tx1"/>
              </a:solidFill>
              <a:latin typeface="+mn-lt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Front-end 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와 </a:t>
            </a: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Back-end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는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네트워크망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 내부</a:t>
            </a: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/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외부망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 분리</a:t>
            </a:r>
            <a:endParaRPr lang="en-US" altLang="ko-KR" sz="1400" b="1" dirty="0">
              <a:solidFill>
                <a:schemeClr val="tx1"/>
              </a:solidFill>
              <a:latin typeface="+mn-lt"/>
              <a:ea typeface="나눔고딕" panose="020D0604000000000000" pitchFamily="50" charset="-127"/>
            </a:endParaRPr>
          </a:p>
        </p:txBody>
      </p:sp>
      <p:grpSp>
        <p:nvGrpSpPr>
          <p:cNvPr id="1038" name="그룹 1037"/>
          <p:cNvGrpSpPr/>
          <p:nvPr/>
        </p:nvGrpSpPr>
        <p:grpSpPr>
          <a:xfrm>
            <a:off x="1840540" y="837206"/>
            <a:ext cx="518176" cy="766571"/>
            <a:chOff x="665212" y="829405"/>
            <a:chExt cx="677702" cy="903390"/>
          </a:xfrm>
        </p:grpSpPr>
        <p:grpSp>
          <p:nvGrpSpPr>
            <p:cNvPr id="1031" name="그룹 1030"/>
            <p:cNvGrpSpPr/>
            <p:nvPr/>
          </p:nvGrpSpPr>
          <p:grpSpPr>
            <a:xfrm>
              <a:off x="665212" y="829405"/>
              <a:ext cx="609854" cy="609854"/>
              <a:chOff x="2426334" y="828278"/>
              <a:chExt cx="609854" cy="609854"/>
            </a:xfrm>
          </p:grpSpPr>
          <p:pic>
            <p:nvPicPr>
              <p:cNvPr id="182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6334" y="8282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3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734" y="9806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4" name="직사각형 183"/>
            <p:cNvSpPr/>
            <p:nvPr/>
          </p:nvSpPr>
          <p:spPr>
            <a:xfrm>
              <a:off x="705157" y="1442628"/>
              <a:ext cx="637757" cy="290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USER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</p:grpSp>
      <p:pic>
        <p:nvPicPr>
          <p:cNvPr id="185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3929" y="1674557"/>
            <a:ext cx="323850" cy="323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TextBox 185"/>
          <p:cNvSpPr txBox="1"/>
          <p:nvPr/>
        </p:nvSpPr>
        <p:spPr>
          <a:xfrm>
            <a:off x="2661142" y="1999898"/>
            <a:ext cx="32412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>
              <a:defRPr sz="1000">
                <a:latin typeface="Calibri" pitchFamily="34" charset="0"/>
                <a:ea typeface="산돌고딕 M" pitchFamily="18" charset="-127"/>
              </a:defRPr>
            </a:lvl1pPr>
          </a:lstStyle>
          <a:p>
            <a:r>
              <a:rPr lang="en-US" altLang="ko-KR" b="1" dirty="0">
                <a:latin typeface="+mn-lt"/>
                <a:ea typeface="나눔고딕" panose="020D0604000000000000" pitchFamily="50" charset="-127"/>
              </a:rPr>
              <a:t>L4</a:t>
            </a:r>
            <a:endParaRPr lang="ko-KR" altLang="en-US" b="1" dirty="0">
              <a:latin typeface="+mn-lt"/>
              <a:ea typeface="나눔고딕" panose="020D0604000000000000" pitchFamily="50" charset="-127"/>
            </a:endParaRPr>
          </a:p>
        </p:txBody>
      </p:sp>
      <p:cxnSp>
        <p:nvCxnSpPr>
          <p:cNvPr id="192" name="꺾인 연결선 191"/>
          <p:cNvCxnSpPr>
            <a:stCxn id="392" idx="0"/>
            <a:endCxn id="185" idx="3"/>
          </p:cNvCxnSpPr>
          <p:nvPr/>
        </p:nvCxnSpPr>
        <p:spPr bwMode="auto">
          <a:xfrm rot="16200000" flipV="1">
            <a:off x="3189882" y="1624380"/>
            <a:ext cx="236147" cy="6603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85" idx="0"/>
            <a:endCxn id="184" idx="0"/>
          </p:cNvCxnSpPr>
          <p:nvPr/>
        </p:nvCxnSpPr>
        <p:spPr>
          <a:xfrm flipH="1" flipV="1">
            <a:off x="2114899" y="1357556"/>
            <a:ext cx="700955" cy="31700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416496" y="1494192"/>
            <a:ext cx="9063445" cy="265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209220" y="3860059"/>
            <a:ext cx="22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 smtClean="0">
                <a:latin typeface="+mn-lt"/>
                <a:ea typeface="나눔고딕" panose="020D0604000000000000" pitchFamily="50" charset="-127"/>
              </a:rPr>
              <a:t>Front-End</a:t>
            </a:r>
            <a:endParaRPr lang="ko-KR" altLang="en-US" sz="1050" b="1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293535" y="6495620"/>
            <a:ext cx="22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Back-End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446906" y="3111134"/>
            <a:ext cx="1465618" cy="848555"/>
            <a:chOff x="5000703" y="3156888"/>
            <a:chExt cx="1465618" cy="848555"/>
          </a:xfrm>
        </p:grpSpPr>
        <p:grpSp>
          <p:nvGrpSpPr>
            <p:cNvPr id="210" name="그룹 209"/>
            <p:cNvGrpSpPr/>
            <p:nvPr/>
          </p:nvGrpSpPr>
          <p:grpSpPr>
            <a:xfrm>
              <a:off x="5000703" y="3156888"/>
              <a:ext cx="1465618" cy="848555"/>
              <a:chOff x="6059016" y="2732452"/>
              <a:chExt cx="1465618" cy="848555"/>
            </a:xfrm>
          </p:grpSpPr>
          <p:sp>
            <p:nvSpPr>
              <p:cNvPr id="211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6070301" y="2732452"/>
                <a:ext cx="1111251" cy="227013"/>
              </a:xfrm>
              <a:prstGeom prst="rect">
                <a:avLst/>
              </a:prstGeom>
              <a:ln>
                <a:prstDash val="sysDot"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검색엔진서버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212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6059016" y="2734639"/>
                <a:ext cx="1465618" cy="846368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pPr>
                  <a:defRPr/>
                </a:pPr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>
              <a:off x="5139511" y="3480230"/>
              <a:ext cx="1188000" cy="421530"/>
              <a:chOff x="962157" y="3573016"/>
              <a:chExt cx="1235092" cy="540895"/>
            </a:xfrm>
          </p:grpSpPr>
          <p:sp>
            <p:nvSpPr>
              <p:cNvPr id="232" name="직사각형 231"/>
              <p:cNvSpPr/>
              <p:nvPr/>
            </p:nvSpPr>
            <p:spPr bwMode="auto">
              <a:xfrm>
                <a:off x="962157" y="3573016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WISENUT</a:t>
                </a:r>
                <a:endPara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233" name="직사각형 232"/>
              <p:cNvSpPr/>
              <p:nvPr/>
            </p:nvSpPr>
            <p:spPr bwMode="auto">
              <a:xfrm>
                <a:off x="967444" y="3875182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Linux Ent.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236" name="Rectangle 28"/>
          <p:cNvSpPr>
            <a:spLocks noChangeAspect="1" noChangeArrowheads="1"/>
          </p:cNvSpPr>
          <p:nvPr/>
        </p:nvSpPr>
        <p:spPr bwMode="auto">
          <a:xfrm>
            <a:off x="416496" y="4215026"/>
            <a:ext cx="9063445" cy="213094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tIns="25200" rIns="54000" bIns="25200" anchor="ctr"/>
          <a:lstStyle/>
          <a:p>
            <a:pPr algn="ctr">
              <a:defRPr/>
            </a:pPr>
            <a:r>
              <a:rPr lang="en-US" altLang="ko-KR" sz="1100" b="1" dirty="0" smtClean="0">
                <a:ea typeface="나눔고딕" panose="020D0604000000000000" pitchFamily="50" charset="-127"/>
              </a:rPr>
              <a:t>Firewall</a:t>
            </a:r>
            <a:endParaRPr lang="en-US" altLang="ko-KR" sz="1100" b="1" dirty="0">
              <a:ea typeface="나눔고딕" panose="020D0604000000000000" pitchFamily="50" charset="-127"/>
            </a:endParaRPr>
          </a:p>
        </p:txBody>
      </p:sp>
      <p:grpSp>
        <p:nvGrpSpPr>
          <p:cNvPr id="240" name="그룹 239"/>
          <p:cNvGrpSpPr/>
          <p:nvPr/>
        </p:nvGrpSpPr>
        <p:grpSpPr>
          <a:xfrm>
            <a:off x="7127040" y="1830426"/>
            <a:ext cx="1465618" cy="848677"/>
            <a:chOff x="5471349" y="1989400"/>
            <a:chExt cx="1465618" cy="848677"/>
          </a:xfrm>
        </p:grpSpPr>
        <p:sp>
          <p:nvSpPr>
            <p:cNvPr id="241" name="Rectangle 28"/>
            <p:cNvSpPr>
              <a:spLocks noChangeAspect="1" noChangeArrowheads="1"/>
            </p:cNvSpPr>
            <p:nvPr/>
          </p:nvSpPr>
          <p:spPr bwMode="auto">
            <a:xfrm>
              <a:off x="5471349" y="1989400"/>
              <a:ext cx="1111251" cy="2920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900" b="1" dirty="0" smtClean="0">
                  <a:ea typeface="나눔고딕" panose="020D0604000000000000" pitchFamily="50" charset="-127"/>
                </a:rPr>
                <a:t>서울데이터마트</a:t>
              </a:r>
              <a:endParaRPr lang="en-US" altLang="ko-KR" sz="900" b="1" dirty="0" smtClean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900" b="1" dirty="0" smtClean="0">
                  <a:ea typeface="나눔고딕" panose="020D0604000000000000" pitchFamily="50" charset="-127"/>
                </a:rPr>
                <a:t>DB</a:t>
              </a:r>
              <a:r>
                <a:rPr lang="ko-KR" altLang="en-US" sz="900" b="1" dirty="0" smtClean="0">
                  <a:ea typeface="나눔고딕" panose="020D0604000000000000" pitchFamily="50" charset="-127"/>
                </a:rPr>
                <a:t> 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#2 (Standby)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grpSp>
          <p:nvGrpSpPr>
            <p:cNvPr id="242" name="그룹 241"/>
            <p:cNvGrpSpPr/>
            <p:nvPr/>
          </p:nvGrpSpPr>
          <p:grpSpPr>
            <a:xfrm>
              <a:off x="5615365" y="2359398"/>
              <a:ext cx="1188000" cy="421530"/>
              <a:chOff x="962157" y="3677473"/>
              <a:chExt cx="1235092" cy="540895"/>
            </a:xfrm>
          </p:grpSpPr>
          <p:sp>
            <p:nvSpPr>
              <p:cNvPr id="244" name="직사각형 243"/>
              <p:cNvSpPr/>
              <p:nvPr/>
            </p:nvSpPr>
            <p:spPr bwMode="auto">
              <a:xfrm>
                <a:off x="962157" y="3677473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ORACLE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245" name="직사각형 244"/>
              <p:cNvSpPr/>
              <p:nvPr/>
            </p:nvSpPr>
            <p:spPr bwMode="auto">
              <a:xfrm>
                <a:off x="967444" y="3979639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IBM AIX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43" name="Rectangle 26"/>
            <p:cNvSpPr>
              <a:spLocks noChangeAspect="1" noChangeArrowheads="1"/>
            </p:cNvSpPr>
            <p:nvPr/>
          </p:nvSpPr>
          <p:spPr bwMode="auto">
            <a:xfrm>
              <a:off x="5471349" y="1989401"/>
              <a:ext cx="1465618" cy="848676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</p:grpSp>
      <p:pic>
        <p:nvPicPr>
          <p:cNvPr id="247" name="Picture 33" descr="ICON_1Storage_NoShadow_Q20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027" y="1912805"/>
            <a:ext cx="178030" cy="19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3" name="그룹 1062"/>
          <p:cNvGrpSpPr/>
          <p:nvPr/>
        </p:nvGrpSpPr>
        <p:grpSpPr>
          <a:xfrm>
            <a:off x="5471349" y="1840065"/>
            <a:ext cx="1465618" cy="848677"/>
            <a:chOff x="5471349" y="1840065"/>
            <a:chExt cx="1465618" cy="848677"/>
          </a:xfrm>
        </p:grpSpPr>
        <p:grpSp>
          <p:nvGrpSpPr>
            <p:cNvPr id="24" name="그룹 23"/>
            <p:cNvGrpSpPr/>
            <p:nvPr/>
          </p:nvGrpSpPr>
          <p:grpSpPr>
            <a:xfrm>
              <a:off x="5471349" y="1840065"/>
              <a:ext cx="1465618" cy="848677"/>
              <a:chOff x="5471349" y="1989400"/>
              <a:chExt cx="1465618" cy="848677"/>
            </a:xfrm>
          </p:grpSpPr>
          <p:sp>
            <p:nvSpPr>
              <p:cNvPr id="200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5471349" y="1989400"/>
                <a:ext cx="1111251" cy="2920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서울데이터마트</a:t>
                </a:r>
                <a:endParaRPr lang="en-US" altLang="ko-KR" sz="900" b="1" dirty="0" smtClean="0">
                  <a:ea typeface="나눔고딕" panose="020D0604000000000000" pitchFamily="50" charset="-127"/>
                </a:endParaRPr>
              </a:p>
              <a:p>
                <a:pPr algn="ctr">
                  <a:defRPr/>
                </a:pP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DB</a:t>
                </a: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 </a:t>
                </a: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#1 (Active)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01" name="그룹 200"/>
              <p:cNvGrpSpPr/>
              <p:nvPr/>
            </p:nvGrpSpPr>
            <p:grpSpPr>
              <a:xfrm>
                <a:off x="5615365" y="2359398"/>
                <a:ext cx="1188000" cy="421530"/>
                <a:chOff x="962157" y="3677473"/>
                <a:chExt cx="1235092" cy="540895"/>
              </a:xfrm>
            </p:grpSpPr>
            <p:sp>
              <p:nvSpPr>
                <p:cNvPr id="202" name="직사각형 201"/>
                <p:cNvSpPr/>
                <p:nvPr/>
              </p:nvSpPr>
              <p:spPr bwMode="auto">
                <a:xfrm>
                  <a:off x="962157" y="3677473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ORACLE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3" name="직사각형 202"/>
                <p:cNvSpPr/>
                <p:nvPr/>
              </p:nvSpPr>
              <p:spPr bwMode="auto">
                <a:xfrm>
                  <a:off x="967444" y="3979639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IBM AIX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204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5471349" y="1989401"/>
                <a:ext cx="1465618" cy="848676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248" name="Picture 33" descr="ICON_1Storage_NoShadow_Q20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319" y="1917950"/>
              <a:ext cx="178030" cy="19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62" name="그룹 1061"/>
          <p:cNvGrpSpPr/>
          <p:nvPr/>
        </p:nvGrpSpPr>
        <p:grpSpPr>
          <a:xfrm>
            <a:off x="6994231" y="2817676"/>
            <a:ext cx="977514" cy="332304"/>
            <a:chOff x="6569964" y="2779471"/>
            <a:chExt cx="977514" cy="332304"/>
          </a:xfrm>
        </p:grpSpPr>
        <p:pic>
          <p:nvPicPr>
            <p:cNvPr id="249" name="Picture 1116" descr="k2a_t2000_1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40949" y="2779471"/>
              <a:ext cx="601758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0" name="TextBox 249"/>
            <p:cNvSpPr txBox="1"/>
            <p:nvPr/>
          </p:nvSpPr>
          <p:spPr>
            <a:xfrm>
              <a:off x="6569964" y="2927109"/>
              <a:ext cx="9775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>
                  <a:latin typeface="+mn-lt"/>
                </a:rPr>
                <a:t>데이터마트</a:t>
              </a:r>
              <a:r>
                <a:rPr lang="en-US" altLang="ko-KR" sz="600" dirty="0">
                  <a:latin typeface="+mn-lt"/>
                </a:rPr>
                <a:t> </a:t>
              </a:r>
              <a:r>
                <a:rPr lang="ko-KR" altLang="en-US" sz="600" dirty="0">
                  <a:latin typeface="+mn-lt"/>
                </a:rPr>
                <a:t>스토리지</a:t>
              </a:r>
            </a:p>
          </p:txBody>
        </p:sp>
      </p:grpSp>
      <p:cxnSp>
        <p:nvCxnSpPr>
          <p:cNvPr id="251" name="꺾인 연결선 250"/>
          <p:cNvCxnSpPr>
            <a:stCxn id="249" idx="1"/>
            <a:endCxn id="204" idx="2"/>
          </p:cNvCxnSpPr>
          <p:nvPr/>
        </p:nvCxnSpPr>
        <p:spPr bwMode="auto">
          <a:xfrm rot="10800000">
            <a:off x="6204158" y="2688743"/>
            <a:ext cx="961058" cy="2242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49" idx="3"/>
            <a:endCxn id="243" idx="2"/>
          </p:cNvCxnSpPr>
          <p:nvPr/>
        </p:nvCxnSpPr>
        <p:spPr bwMode="auto">
          <a:xfrm flipV="1">
            <a:off x="7766974" y="2679103"/>
            <a:ext cx="92875" cy="2338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/>
          <p:cNvSpPr/>
          <p:nvPr/>
        </p:nvSpPr>
        <p:spPr>
          <a:xfrm>
            <a:off x="416496" y="4507963"/>
            <a:ext cx="9063445" cy="2006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47" name="그룹 1046"/>
          <p:cNvGrpSpPr/>
          <p:nvPr/>
        </p:nvGrpSpPr>
        <p:grpSpPr>
          <a:xfrm>
            <a:off x="977672" y="3245434"/>
            <a:ext cx="1583147" cy="783971"/>
            <a:chOff x="977673" y="3268165"/>
            <a:chExt cx="1465618" cy="783971"/>
          </a:xfrm>
        </p:grpSpPr>
        <p:sp>
          <p:nvSpPr>
            <p:cNvPr id="280" name="Rectangle 28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111251" cy="2270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en-US" altLang="ko-KR" sz="900" b="1" dirty="0" smtClean="0">
                  <a:ea typeface="나눔고딕" panose="020D0604000000000000" pitchFamily="50" charset="-127"/>
                </a:rPr>
                <a:t>BI</a:t>
              </a:r>
              <a:r>
                <a:rPr lang="ko-KR" altLang="en-US" sz="900" b="1" dirty="0" smtClean="0">
                  <a:ea typeface="나눔고딕" panose="020D0604000000000000" pitchFamily="50" charset="-127"/>
                </a:rPr>
                <a:t>서버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 #1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grpSp>
          <p:nvGrpSpPr>
            <p:cNvPr id="281" name="그룹 280"/>
            <p:cNvGrpSpPr/>
            <p:nvPr/>
          </p:nvGrpSpPr>
          <p:grpSpPr>
            <a:xfrm>
              <a:off x="1069010" y="3568848"/>
              <a:ext cx="1294928" cy="412355"/>
              <a:chOff x="920536" y="3586961"/>
              <a:chExt cx="1346258" cy="529120"/>
            </a:xfrm>
          </p:grpSpPr>
          <p:sp>
            <p:nvSpPr>
              <p:cNvPr id="283" name="직사각형 282"/>
              <p:cNvSpPr/>
              <p:nvPr/>
            </p:nvSpPr>
            <p:spPr bwMode="auto">
              <a:xfrm>
                <a:off x="920536" y="3586961"/>
                <a:ext cx="609673" cy="2501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-Portal </a:t>
                </a:r>
                <a:endPara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284" name="직사각형 283"/>
              <p:cNvSpPr/>
              <p:nvPr/>
            </p:nvSpPr>
            <p:spPr bwMode="auto">
              <a:xfrm>
                <a:off x="920536" y="3905058"/>
                <a:ext cx="1346258" cy="2110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Linux Ent.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292" name="직사각형 291"/>
              <p:cNvSpPr/>
              <p:nvPr/>
            </p:nvSpPr>
            <p:spPr bwMode="auto">
              <a:xfrm>
                <a:off x="1595835" y="3596054"/>
                <a:ext cx="670959" cy="2410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7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7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-CANVAS+ </a:t>
                </a:r>
                <a:endParaRPr kumimoji="0" lang="ko-KR" altLang="en-US" sz="7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82" name="Rectangle 26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465618" cy="783971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</p:grpSp>
      <p:pic>
        <p:nvPicPr>
          <p:cNvPr id="304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5280" y="2961134"/>
            <a:ext cx="323850" cy="323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꺾인 연결선 304"/>
          <p:cNvCxnSpPr>
            <a:stCxn id="381" idx="0"/>
            <a:endCxn id="304" idx="3"/>
          </p:cNvCxnSpPr>
          <p:nvPr/>
        </p:nvCxnSpPr>
        <p:spPr bwMode="auto">
          <a:xfrm rot="16200000" flipV="1">
            <a:off x="3328080" y="2744109"/>
            <a:ext cx="123170" cy="88107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꺾인 연결선 314"/>
          <p:cNvCxnSpPr>
            <a:stCxn id="280" idx="0"/>
            <a:endCxn id="304" idx="1"/>
          </p:cNvCxnSpPr>
          <p:nvPr/>
        </p:nvCxnSpPr>
        <p:spPr bwMode="auto">
          <a:xfrm rot="5400000" flipH="1" flipV="1">
            <a:off x="2040380" y="2660534"/>
            <a:ext cx="122375" cy="104742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2623944" y="3252649"/>
            <a:ext cx="32412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>
              <a:defRPr sz="1000">
                <a:latin typeface="Calibri" pitchFamily="34" charset="0"/>
                <a:ea typeface="산돌고딕 M" pitchFamily="18" charset="-127"/>
              </a:defRPr>
            </a:lvl1pPr>
          </a:lstStyle>
          <a:p>
            <a:r>
              <a:rPr lang="en-US" altLang="ko-KR" b="1" dirty="0">
                <a:latin typeface="+mn-lt"/>
                <a:ea typeface="나눔고딕" panose="020D0604000000000000" pitchFamily="50" charset="-127"/>
              </a:rPr>
              <a:t>L4</a:t>
            </a:r>
            <a:endParaRPr lang="ko-KR" altLang="en-US" b="1" dirty="0">
              <a:latin typeface="+mn-lt"/>
              <a:ea typeface="나눔고딕" panose="020D0604000000000000" pitchFamily="50" charset="-127"/>
            </a:endParaRPr>
          </a:p>
        </p:txBody>
      </p:sp>
      <p:cxnSp>
        <p:nvCxnSpPr>
          <p:cNvPr id="359" name="꺾인 연결선 358"/>
          <p:cNvCxnSpPr>
            <a:stCxn id="398" idx="0"/>
            <a:endCxn id="361" idx="1"/>
          </p:cNvCxnSpPr>
          <p:nvPr/>
        </p:nvCxnSpPr>
        <p:spPr bwMode="auto">
          <a:xfrm rot="5400000" flipH="1" flipV="1">
            <a:off x="1668843" y="4546622"/>
            <a:ext cx="244020" cy="91222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1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6968" y="4718801"/>
            <a:ext cx="323850" cy="323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9" name="꺾인 연결선 368"/>
          <p:cNvCxnSpPr>
            <a:stCxn id="415" idx="0"/>
            <a:endCxn id="361" idx="3"/>
          </p:cNvCxnSpPr>
          <p:nvPr/>
        </p:nvCxnSpPr>
        <p:spPr bwMode="auto">
          <a:xfrm rot="16200000" flipV="1">
            <a:off x="2723049" y="4728495"/>
            <a:ext cx="244020" cy="54848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4" name="그룹 1073"/>
          <p:cNvGrpSpPr/>
          <p:nvPr/>
        </p:nvGrpSpPr>
        <p:grpSpPr>
          <a:xfrm>
            <a:off x="992559" y="2072398"/>
            <a:ext cx="1570963" cy="783971"/>
            <a:chOff x="992559" y="2072398"/>
            <a:chExt cx="1570963" cy="783971"/>
          </a:xfrm>
        </p:grpSpPr>
        <p:grpSp>
          <p:nvGrpSpPr>
            <p:cNvPr id="1046" name="그룹 1045"/>
            <p:cNvGrpSpPr/>
            <p:nvPr/>
          </p:nvGrpSpPr>
          <p:grpSpPr>
            <a:xfrm>
              <a:off x="992559" y="2072398"/>
              <a:ext cx="1570963" cy="783971"/>
              <a:chOff x="910792" y="2388852"/>
              <a:chExt cx="1465618" cy="783971"/>
            </a:xfrm>
          </p:grpSpPr>
          <p:grpSp>
            <p:nvGrpSpPr>
              <p:cNvPr id="173" name="그룹 172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174" name="직사각형 173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EAP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75" name="직사각형 174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76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73" name="Rectangle 28"/>
            <p:cNvSpPr>
              <a:spLocks noChangeAspect="1" noChangeArrowheads="1"/>
            </p:cNvSpPr>
            <p:nvPr/>
          </p:nvSpPr>
          <p:spPr bwMode="auto">
            <a:xfrm>
              <a:off x="992559" y="2073611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>
                  <a:ea typeface="나눔고딕" panose="020D0604000000000000" pitchFamily="50" charset="-127"/>
                </a:rPr>
                <a:t>디지털 </a:t>
              </a:r>
              <a:r>
                <a:rPr lang="ko-KR" altLang="en-US" sz="800" b="1" dirty="0" err="1" smtClean="0">
                  <a:ea typeface="나눔고딕" panose="020D0604000000000000" pitchFamily="50" charset="-127"/>
                </a:rPr>
                <a:t>시민시장실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#1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  <p:sp>
          <p:nvSpPr>
            <p:cNvPr id="375" name="직사각형 374"/>
            <p:cNvSpPr/>
            <p:nvPr/>
          </p:nvSpPr>
          <p:spPr bwMode="auto">
            <a:xfrm>
              <a:off x="1049312" y="2379245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378" name="그룹 377"/>
          <p:cNvGrpSpPr/>
          <p:nvPr/>
        </p:nvGrpSpPr>
        <p:grpSpPr>
          <a:xfrm>
            <a:off x="3038626" y="3246229"/>
            <a:ext cx="1583147" cy="783971"/>
            <a:chOff x="977673" y="3268165"/>
            <a:chExt cx="1465618" cy="783971"/>
          </a:xfrm>
        </p:grpSpPr>
        <p:sp>
          <p:nvSpPr>
            <p:cNvPr id="379" name="Rectangle 28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111251" cy="2270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en-US" altLang="ko-KR" sz="900" b="1" dirty="0" smtClean="0">
                  <a:ea typeface="나눔고딕" panose="020D0604000000000000" pitchFamily="50" charset="-127"/>
                </a:rPr>
                <a:t>BI</a:t>
              </a:r>
              <a:r>
                <a:rPr lang="ko-KR" altLang="en-US" sz="900" b="1" dirty="0" smtClean="0">
                  <a:ea typeface="나눔고딕" panose="020D0604000000000000" pitchFamily="50" charset="-127"/>
                </a:rPr>
                <a:t>서버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 #2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grpSp>
          <p:nvGrpSpPr>
            <p:cNvPr id="380" name="그룹 379"/>
            <p:cNvGrpSpPr/>
            <p:nvPr/>
          </p:nvGrpSpPr>
          <p:grpSpPr>
            <a:xfrm>
              <a:off x="1069010" y="3568848"/>
              <a:ext cx="1294928" cy="412355"/>
              <a:chOff x="920536" y="3586961"/>
              <a:chExt cx="1346258" cy="529120"/>
            </a:xfrm>
          </p:grpSpPr>
          <p:sp>
            <p:nvSpPr>
              <p:cNvPr id="382" name="직사각형 381"/>
              <p:cNvSpPr/>
              <p:nvPr/>
            </p:nvSpPr>
            <p:spPr bwMode="auto">
              <a:xfrm>
                <a:off x="920536" y="3586961"/>
                <a:ext cx="609673" cy="2501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-Portal </a:t>
                </a:r>
                <a:endPara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383" name="직사각형 382"/>
              <p:cNvSpPr/>
              <p:nvPr/>
            </p:nvSpPr>
            <p:spPr bwMode="auto">
              <a:xfrm>
                <a:off x="920536" y="3905058"/>
                <a:ext cx="1346258" cy="2110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Linux Ent.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384" name="직사각형 383"/>
              <p:cNvSpPr/>
              <p:nvPr/>
            </p:nvSpPr>
            <p:spPr bwMode="auto">
              <a:xfrm>
                <a:off x="1595835" y="3596054"/>
                <a:ext cx="670959" cy="2410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7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7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-CANVAS+ </a:t>
                </a:r>
                <a:endParaRPr kumimoji="0" lang="ko-KR" altLang="en-US" sz="7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81" name="Rectangle 26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465618" cy="783971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72" name="그룹 1071"/>
          <p:cNvGrpSpPr/>
          <p:nvPr/>
        </p:nvGrpSpPr>
        <p:grpSpPr>
          <a:xfrm>
            <a:off x="3036971" y="2069180"/>
            <a:ext cx="1570963" cy="783971"/>
            <a:chOff x="3036971" y="2069180"/>
            <a:chExt cx="1570963" cy="783971"/>
          </a:xfrm>
        </p:grpSpPr>
        <p:grpSp>
          <p:nvGrpSpPr>
            <p:cNvPr id="386" name="그룹 385"/>
            <p:cNvGrpSpPr/>
            <p:nvPr/>
          </p:nvGrpSpPr>
          <p:grpSpPr>
            <a:xfrm>
              <a:off x="3036971" y="2069180"/>
              <a:ext cx="1570963" cy="783971"/>
              <a:chOff x="910792" y="2388852"/>
              <a:chExt cx="1465618" cy="783971"/>
            </a:xfrm>
          </p:grpSpPr>
          <p:grpSp>
            <p:nvGrpSpPr>
              <p:cNvPr id="387" name="그룹 386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389" name="직사각형 388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EAP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90" name="직사각형 389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388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91" name="직사각형 390"/>
            <p:cNvSpPr/>
            <p:nvPr/>
          </p:nvSpPr>
          <p:spPr bwMode="auto">
            <a:xfrm>
              <a:off x="3093724" y="2376027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392" name="Rectangle 28"/>
            <p:cNvSpPr>
              <a:spLocks noChangeAspect="1" noChangeArrowheads="1"/>
            </p:cNvSpPr>
            <p:nvPr/>
          </p:nvSpPr>
          <p:spPr bwMode="auto">
            <a:xfrm>
              <a:off x="3042610" y="2072629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>
                  <a:ea typeface="나눔고딕" panose="020D0604000000000000" pitchFamily="50" charset="-127"/>
                </a:rPr>
                <a:t>디지털 </a:t>
              </a:r>
              <a:r>
                <a:rPr lang="ko-KR" altLang="en-US" sz="800" b="1" dirty="0" err="1" smtClean="0">
                  <a:ea typeface="나눔고딕" panose="020D0604000000000000" pitchFamily="50" charset="-127"/>
                </a:rPr>
                <a:t>시민시장실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#2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</p:grpSp>
      <p:grpSp>
        <p:nvGrpSpPr>
          <p:cNvPr id="396" name="그룹 395"/>
          <p:cNvGrpSpPr/>
          <p:nvPr/>
        </p:nvGrpSpPr>
        <p:grpSpPr>
          <a:xfrm>
            <a:off x="739219" y="5123533"/>
            <a:ext cx="1570963" cy="783971"/>
            <a:chOff x="992559" y="2072398"/>
            <a:chExt cx="1570963" cy="783971"/>
          </a:xfrm>
        </p:grpSpPr>
        <p:grpSp>
          <p:nvGrpSpPr>
            <p:cNvPr id="397" name="그룹 396"/>
            <p:cNvGrpSpPr/>
            <p:nvPr/>
          </p:nvGrpSpPr>
          <p:grpSpPr>
            <a:xfrm>
              <a:off x="992559" y="2072398"/>
              <a:ext cx="1570963" cy="783971"/>
              <a:chOff x="910792" y="2388852"/>
              <a:chExt cx="1465618" cy="783971"/>
            </a:xfrm>
          </p:grpSpPr>
          <p:grpSp>
            <p:nvGrpSpPr>
              <p:cNvPr id="400" name="그룹 399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402" name="직사각형 401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AS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03" name="직사각형 402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401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98" name="Rectangle 28"/>
            <p:cNvSpPr>
              <a:spLocks noChangeAspect="1" noChangeArrowheads="1"/>
            </p:cNvSpPr>
            <p:nvPr/>
          </p:nvSpPr>
          <p:spPr bwMode="auto">
            <a:xfrm>
              <a:off x="992559" y="2073611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 smtClean="0">
                  <a:ea typeface="나눔고딕" panose="020D0604000000000000" pitchFamily="50" charset="-127"/>
                </a:rPr>
                <a:t>관리프로그램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#1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  <p:sp>
          <p:nvSpPr>
            <p:cNvPr id="399" name="직사각형 398"/>
            <p:cNvSpPr/>
            <p:nvPr/>
          </p:nvSpPr>
          <p:spPr bwMode="auto">
            <a:xfrm>
              <a:off x="1049312" y="2379245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413" name="그룹 412"/>
          <p:cNvGrpSpPr/>
          <p:nvPr/>
        </p:nvGrpSpPr>
        <p:grpSpPr>
          <a:xfrm>
            <a:off x="2523780" y="5123533"/>
            <a:ext cx="1570963" cy="783971"/>
            <a:chOff x="992559" y="2072398"/>
            <a:chExt cx="1570963" cy="783971"/>
          </a:xfrm>
        </p:grpSpPr>
        <p:grpSp>
          <p:nvGrpSpPr>
            <p:cNvPr id="414" name="그룹 413"/>
            <p:cNvGrpSpPr/>
            <p:nvPr/>
          </p:nvGrpSpPr>
          <p:grpSpPr>
            <a:xfrm>
              <a:off x="992559" y="2072398"/>
              <a:ext cx="1570963" cy="783971"/>
              <a:chOff x="910792" y="2388852"/>
              <a:chExt cx="1465618" cy="783971"/>
            </a:xfrm>
          </p:grpSpPr>
          <p:grpSp>
            <p:nvGrpSpPr>
              <p:cNvPr id="417" name="그룹 416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419" name="직사각형 418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AS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20" name="직사각형 419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418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15" name="Rectangle 28"/>
            <p:cNvSpPr>
              <a:spLocks noChangeAspect="1" noChangeArrowheads="1"/>
            </p:cNvSpPr>
            <p:nvPr/>
          </p:nvSpPr>
          <p:spPr bwMode="auto">
            <a:xfrm>
              <a:off x="992559" y="2073611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 smtClean="0">
                  <a:ea typeface="나눔고딕" panose="020D0604000000000000" pitchFamily="50" charset="-127"/>
                </a:rPr>
                <a:t>관리프로그램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#2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  <p:sp>
          <p:nvSpPr>
            <p:cNvPr id="416" name="직사각형 415"/>
            <p:cNvSpPr/>
            <p:nvPr/>
          </p:nvSpPr>
          <p:spPr bwMode="auto">
            <a:xfrm>
              <a:off x="1049312" y="2379245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1081" name="그룹 1080"/>
          <p:cNvGrpSpPr/>
          <p:nvPr/>
        </p:nvGrpSpPr>
        <p:grpSpPr>
          <a:xfrm>
            <a:off x="6305001" y="4831748"/>
            <a:ext cx="3102797" cy="1394190"/>
            <a:chOff x="6170683" y="4858623"/>
            <a:chExt cx="3108346" cy="1325504"/>
          </a:xfrm>
        </p:grpSpPr>
        <p:grpSp>
          <p:nvGrpSpPr>
            <p:cNvPr id="336" name="그룹 335"/>
            <p:cNvGrpSpPr/>
            <p:nvPr/>
          </p:nvGrpSpPr>
          <p:grpSpPr>
            <a:xfrm>
              <a:off x="6170683" y="4864360"/>
              <a:ext cx="1465618" cy="848677"/>
              <a:chOff x="5471349" y="1840065"/>
              <a:chExt cx="1465618" cy="848677"/>
            </a:xfrm>
          </p:grpSpPr>
          <p:grpSp>
            <p:nvGrpSpPr>
              <p:cNvPr id="337" name="그룹 336"/>
              <p:cNvGrpSpPr/>
              <p:nvPr/>
            </p:nvGrpSpPr>
            <p:grpSpPr>
              <a:xfrm>
                <a:off x="5471349" y="1840065"/>
                <a:ext cx="1465618" cy="848677"/>
                <a:chOff x="5471349" y="1989400"/>
                <a:chExt cx="1465618" cy="848677"/>
              </a:xfrm>
            </p:grpSpPr>
            <p:sp>
              <p:nvSpPr>
                <p:cNvPr id="339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0"/>
                  <a:ext cx="1111251" cy="29203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54000" tIns="25200" rIns="54000" bIns="25200" anchor="ctr"/>
                <a:lstStyle/>
                <a:p>
                  <a:pPr algn="ctr">
                    <a:defRPr/>
                  </a:pP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오픈아키텍처</a:t>
                  </a:r>
                  <a:endParaRPr lang="en-US" altLang="ko-KR" sz="900" b="1" dirty="0" smtClean="0">
                    <a:ea typeface="나눔고딕" panose="020D0604000000000000" pitchFamily="50" charset="-127"/>
                  </a:endParaRPr>
                </a:p>
                <a:p>
                  <a:pPr algn="ctr">
                    <a:defRPr/>
                  </a:pP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DB</a:t>
                  </a: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#1 (Active)</a:t>
                  </a:r>
                  <a:endParaRPr lang="en-US" altLang="ko-KR" sz="900" b="1" dirty="0"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340" name="그룹 339"/>
                <p:cNvGrpSpPr/>
                <p:nvPr/>
              </p:nvGrpSpPr>
              <p:grpSpPr>
                <a:xfrm>
                  <a:off x="5615365" y="2359398"/>
                  <a:ext cx="1188000" cy="421530"/>
                  <a:chOff x="962157" y="3677473"/>
                  <a:chExt cx="1235092" cy="540895"/>
                </a:xfrm>
              </p:grpSpPr>
              <p:sp>
                <p:nvSpPr>
                  <p:cNvPr id="342" name="직사각형 341"/>
                  <p:cNvSpPr/>
                  <p:nvPr/>
                </p:nvSpPr>
                <p:spPr bwMode="auto">
                  <a:xfrm>
                    <a:off x="962157" y="3677473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ORACLE/CDC/SDE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43" name="직사각형 342"/>
                  <p:cNvSpPr/>
                  <p:nvPr/>
                </p:nvSpPr>
                <p:spPr bwMode="auto">
                  <a:xfrm>
                    <a:off x="967444" y="3979639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IBM AIX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341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1"/>
                  <a:ext cx="1465618" cy="848676"/>
                </a:xfrm>
                <a:prstGeom prst="rect">
                  <a:avLst/>
                </a:prstGeom>
                <a:noFill/>
                <a:ln w="21590" algn="ctr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54000" tIns="25200" rIns="54000" bIns="25200" anchor="ctr"/>
                <a:lstStyle/>
                <a:p>
                  <a:endParaRPr lang="ko-KR" altLang="en-US" b="1">
                    <a:latin typeface="+mn-lt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338" name="Picture 33" descr="ICON_1Storage_NoShadow_Q20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1319" y="1917950"/>
                <a:ext cx="178030" cy="191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22" name="그룹 421"/>
            <p:cNvGrpSpPr/>
            <p:nvPr/>
          </p:nvGrpSpPr>
          <p:grpSpPr>
            <a:xfrm>
              <a:off x="7813411" y="4858623"/>
              <a:ext cx="1465618" cy="848677"/>
              <a:chOff x="5471349" y="1840065"/>
              <a:chExt cx="1465618" cy="848677"/>
            </a:xfrm>
          </p:grpSpPr>
          <p:grpSp>
            <p:nvGrpSpPr>
              <p:cNvPr id="423" name="그룹 422"/>
              <p:cNvGrpSpPr/>
              <p:nvPr/>
            </p:nvGrpSpPr>
            <p:grpSpPr>
              <a:xfrm>
                <a:off x="5471349" y="1840065"/>
                <a:ext cx="1465618" cy="848677"/>
                <a:chOff x="5471349" y="1989400"/>
                <a:chExt cx="1465618" cy="848677"/>
              </a:xfrm>
            </p:grpSpPr>
            <p:sp>
              <p:nvSpPr>
                <p:cNvPr id="425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0"/>
                  <a:ext cx="1111251" cy="29203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54000" tIns="25200" rIns="54000" bIns="25200" anchor="ctr"/>
                <a:lstStyle/>
                <a:p>
                  <a:pPr algn="ctr">
                    <a:defRPr/>
                  </a:pP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오픈아키텍처</a:t>
                  </a:r>
                  <a:endParaRPr lang="en-US" altLang="ko-KR" sz="900" b="1" dirty="0" smtClean="0">
                    <a:ea typeface="나눔고딕" panose="020D0604000000000000" pitchFamily="50" charset="-127"/>
                  </a:endParaRPr>
                </a:p>
                <a:p>
                  <a:pPr algn="ctr">
                    <a:defRPr/>
                  </a:pP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DB</a:t>
                  </a: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#2 (Standby)</a:t>
                  </a:r>
                  <a:endParaRPr lang="en-US" altLang="ko-KR" sz="900" b="1" dirty="0"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426" name="그룹 425"/>
                <p:cNvGrpSpPr/>
                <p:nvPr/>
              </p:nvGrpSpPr>
              <p:grpSpPr>
                <a:xfrm>
                  <a:off x="5615365" y="2359398"/>
                  <a:ext cx="1188000" cy="421530"/>
                  <a:chOff x="962157" y="3677473"/>
                  <a:chExt cx="1235092" cy="540895"/>
                </a:xfrm>
              </p:grpSpPr>
              <p:sp>
                <p:nvSpPr>
                  <p:cNvPr id="428" name="직사각형 427"/>
                  <p:cNvSpPr/>
                  <p:nvPr/>
                </p:nvSpPr>
                <p:spPr bwMode="auto">
                  <a:xfrm>
                    <a:off x="962157" y="3677473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ORACLE/CDC/SDE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29" name="직사각형 428"/>
                  <p:cNvSpPr/>
                  <p:nvPr/>
                </p:nvSpPr>
                <p:spPr bwMode="auto">
                  <a:xfrm>
                    <a:off x="967444" y="3979639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IBM AIX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427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1"/>
                  <a:ext cx="1465618" cy="848676"/>
                </a:xfrm>
                <a:prstGeom prst="rect">
                  <a:avLst/>
                </a:prstGeom>
                <a:noFill/>
                <a:ln w="21590" algn="ctr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54000" tIns="25200" rIns="54000" bIns="25200" anchor="ctr"/>
                <a:lstStyle/>
                <a:p>
                  <a:endParaRPr lang="ko-KR" altLang="en-US" b="1">
                    <a:latin typeface="+mn-lt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424" name="Picture 33" descr="ICON_1Storage_NoShadow_Q20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1319" y="1917950"/>
                <a:ext cx="178030" cy="191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34" name="그룹 433"/>
            <p:cNvGrpSpPr/>
            <p:nvPr/>
          </p:nvGrpSpPr>
          <p:grpSpPr>
            <a:xfrm>
              <a:off x="7813411" y="5851823"/>
              <a:ext cx="977514" cy="332304"/>
              <a:chOff x="6569964" y="2779471"/>
              <a:chExt cx="977514" cy="332304"/>
            </a:xfrm>
          </p:grpSpPr>
          <p:pic>
            <p:nvPicPr>
              <p:cNvPr id="435" name="Picture 1116" descr="k2a_t2000_1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740949" y="2779471"/>
                <a:ext cx="601758" cy="190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6" name="TextBox 435"/>
              <p:cNvSpPr txBox="1"/>
              <p:nvPr/>
            </p:nvSpPr>
            <p:spPr>
              <a:xfrm>
                <a:off x="6569964" y="2927109"/>
                <a:ext cx="97751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err="1">
                    <a:latin typeface="+mn-lt"/>
                  </a:rPr>
                  <a:t>데이터마트</a:t>
                </a:r>
                <a:r>
                  <a:rPr lang="en-US" altLang="ko-KR" sz="600" dirty="0">
                    <a:latin typeface="+mn-lt"/>
                  </a:rPr>
                  <a:t> </a:t>
                </a:r>
                <a:r>
                  <a:rPr lang="ko-KR" altLang="en-US" sz="600" dirty="0">
                    <a:latin typeface="+mn-lt"/>
                  </a:rPr>
                  <a:t>스토리지</a:t>
                </a:r>
              </a:p>
            </p:txBody>
          </p:sp>
        </p:grpSp>
        <p:cxnSp>
          <p:nvCxnSpPr>
            <p:cNvPr id="437" name="꺾인 연결선 436"/>
            <p:cNvCxnSpPr>
              <a:stCxn id="435" idx="3"/>
              <a:endCxn id="427" idx="2"/>
            </p:cNvCxnSpPr>
            <p:nvPr/>
          </p:nvCxnSpPr>
          <p:spPr bwMode="auto">
            <a:xfrm flipH="1" flipV="1">
              <a:off x="8546220" y="5707300"/>
              <a:ext cx="39934" cy="239822"/>
            </a:xfrm>
            <a:prstGeom prst="bentConnector4">
              <a:avLst>
                <a:gd name="adj1" fmla="val -572445"/>
                <a:gd name="adj2" fmla="val 69868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꺾인 연결선 439"/>
            <p:cNvCxnSpPr>
              <a:stCxn id="435" idx="1"/>
              <a:endCxn id="343" idx="2"/>
            </p:cNvCxnSpPr>
            <p:nvPr/>
          </p:nvCxnSpPr>
          <p:spPr bwMode="auto">
            <a:xfrm rot="10800000">
              <a:off x="6911242" y="5655888"/>
              <a:ext cx="1073154" cy="291234"/>
            </a:xfrm>
            <a:prstGeom prst="bentConnector2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4" name="직사각형 443"/>
          <p:cNvSpPr/>
          <p:nvPr/>
        </p:nvSpPr>
        <p:spPr bwMode="auto">
          <a:xfrm>
            <a:off x="4451847" y="3924035"/>
            <a:ext cx="868309" cy="17323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solidFill>
                  <a:srgbClr val="FF0000"/>
                </a:solidFill>
                <a:ea typeface="나눔고딕" panose="020D0604000000000000" pitchFamily="50" charset="-127"/>
              </a:rPr>
              <a:t>신규장비도입</a:t>
            </a:r>
            <a:endParaRPr lang="en-US" altLang="ko-KR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grpSp>
        <p:nvGrpSpPr>
          <p:cNvPr id="446" name="그룹 445"/>
          <p:cNvGrpSpPr/>
          <p:nvPr/>
        </p:nvGrpSpPr>
        <p:grpSpPr>
          <a:xfrm>
            <a:off x="4640133" y="4842960"/>
            <a:ext cx="1465618" cy="1023194"/>
            <a:chOff x="5471349" y="1840065"/>
            <a:chExt cx="1465618" cy="848677"/>
          </a:xfrm>
        </p:grpSpPr>
        <p:grpSp>
          <p:nvGrpSpPr>
            <p:cNvPr id="447" name="그룹 446"/>
            <p:cNvGrpSpPr/>
            <p:nvPr/>
          </p:nvGrpSpPr>
          <p:grpSpPr>
            <a:xfrm>
              <a:off x="5471349" y="1840065"/>
              <a:ext cx="1465618" cy="848677"/>
              <a:chOff x="5471349" y="1989400"/>
              <a:chExt cx="1465618" cy="848677"/>
            </a:xfrm>
          </p:grpSpPr>
          <p:sp>
            <p:nvSpPr>
              <p:cNvPr id="449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5471349" y="1989400"/>
                <a:ext cx="1111251" cy="2920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ETL</a:t>
                </a:r>
                <a:r>
                  <a:rPr lang="ko-KR" altLang="en-US" sz="900" b="1" dirty="0" err="1" smtClean="0">
                    <a:ea typeface="나눔고딕" panose="020D0604000000000000" pitchFamily="50" charset="-127"/>
                  </a:rPr>
                  <a:t>연동서버</a:t>
                </a: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 </a:t>
                </a: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#1 (Active)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450" name="그룹 449"/>
              <p:cNvGrpSpPr/>
              <p:nvPr/>
            </p:nvGrpSpPr>
            <p:grpSpPr>
              <a:xfrm>
                <a:off x="5615365" y="2359398"/>
                <a:ext cx="1188000" cy="421530"/>
                <a:chOff x="962157" y="3677473"/>
                <a:chExt cx="1235092" cy="540895"/>
              </a:xfrm>
            </p:grpSpPr>
            <p:sp>
              <p:nvSpPr>
                <p:cNvPr id="452" name="직사각형 451"/>
                <p:cNvSpPr/>
                <p:nvPr/>
              </p:nvSpPr>
              <p:spPr bwMode="auto">
                <a:xfrm>
                  <a:off x="962157" y="3677473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err="1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Talend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53" name="직사각형 452"/>
                <p:cNvSpPr/>
                <p:nvPr/>
              </p:nvSpPr>
              <p:spPr bwMode="auto">
                <a:xfrm>
                  <a:off x="967444" y="3979639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451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5471349" y="1989401"/>
                <a:ext cx="1465618" cy="848676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448" name="Picture 33" descr="ICON_1Storage_NoShadow_Q20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319" y="1917950"/>
              <a:ext cx="178030" cy="19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60" name="꺾인 연결선 459"/>
          <p:cNvCxnSpPr>
            <a:stCxn id="451" idx="0"/>
            <a:endCxn id="341" idx="0"/>
          </p:cNvCxnSpPr>
          <p:nvPr/>
        </p:nvCxnSpPr>
        <p:spPr bwMode="auto">
          <a:xfrm rot="5400000" flipH="1" flipV="1">
            <a:off x="6202133" y="4008592"/>
            <a:ext cx="5178" cy="1663560"/>
          </a:xfrm>
          <a:prstGeom prst="bentConnector3">
            <a:avLst>
              <a:gd name="adj1" fmla="val 4514832"/>
            </a:avLst>
          </a:prstGeom>
          <a:ln>
            <a:prstDash val="dash"/>
            <a:headEnd type="triangl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꺾인 연결선 462"/>
          <p:cNvCxnSpPr>
            <a:stCxn id="451" idx="0"/>
            <a:endCxn id="204" idx="0"/>
          </p:cNvCxnSpPr>
          <p:nvPr/>
        </p:nvCxnSpPr>
        <p:spPr bwMode="auto">
          <a:xfrm rot="5400000" flipH="1" flipV="1">
            <a:off x="4287103" y="2925906"/>
            <a:ext cx="3002895" cy="831216"/>
          </a:xfrm>
          <a:prstGeom prst="bentConnector3">
            <a:avLst>
              <a:gd name="adj1" fmla="val 107613"/>
            </a:avLst>
          </a:prstGeom>
          <a:ln>
            <a:prstDash val="dash"/>
            <a:headEnd type="triangl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직사각형 465"/>
          <p:cNvSpPr/>
          <p:nvPr/>
        </p:nvSpPr>
        <p:spPr bwMode="auto">
          <a:xfrm>
            <a:off x="7339072" y="1491278"/>
            <a:ext cx="580984" cy="233363"/>
          </a:xfrm>
          <a:prstGeom prst="rect">
            <a:avLst/>
          </a:prstGeom>
          <a:noFill/>
          <a:ln w="127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RAC</a:t>
            </a:r>
            <a:r>
              <a:rPr lang="ko-KR" altLang="en-US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구성</a:t>
            </a:r>
            <a:endParaRPr lang="en-US" altLang="ko-KR" sz="7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467" name="직사각형 466"/>
          <p:cNvSpPr/>
          <p:nvPr/>
        </p:nvSpPr>
        <p:spPr bwMode="auto">
          <a:xfrm>
            <a:off x="8163479" y="4512966"/>
            <a:ext cx="580984" cy="233363"/>
          </a:xfrm>
          <a:prstGeom prst="rect">
            <a:avLst/>
          </a:prstGeom>
          <a:noFill/>
          <a:ln w="127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RAC</a:t>
            </a:r>
            <a:r>
              <a:rPr lang="ko-KR" altLang="en-US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구성</a:t>
            </a:r>
            <a:endParaRPr lang="en-US" altLang="ko-KR" sz="7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cxnSp>
        <p:nvCxnSpPr>
          <p:cNvPr id="468" name="꺾인 연결선 467"/>
          <p:cNvCxnSpPr>
            <a:stCxn id="424" idx="0"/>
            <a:endCxn id="338" idx="0"/>
          </p:cNvCxnSpPr>
          <p:nvPr/>
        </p:nvCxnSpPr>
        <p:spPr bwMode="auto">
          <a:xfrm rot="16200000" flipH="1" flipV="1">
            <a:off x="8398584" y="4096788"/>
            <a:ext cx="6034" cy="1639795"/>
          </a:xfrm>
          <a:prstGeom prst="bentConnector3">
            <a:avLst>
              <a:gd name="adj1" fmla="val -3788532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꺾인 연결선 471"/>
          <p:cNvCxnSpPr>
            <a:stCxn id="247" idx="0"/>
            <a:endCxn id="248" idx="0"/>
          </p:cNvCxnSpPr>
          <p:nvPr/>
        </p:nvCxnSpPr>
        <p:spPr bwMode="auto">
          <a:xfrm rot="16200000" flipH="1" flipV="1">
            <a:off x="7581615" y="1081523"/>
            <a:ext cx="5145" cy="1667708"/>
          </a:xfrm>
          <a:prstGeom prst="bentConnector3">
            <a:avLst>
              <a:gd name="adj1" fmla="val -481345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직사각형 476"/>
          <p:cNvSpPr/>
          <p:nvPr/>
        </p:nvSpPr>
        <p:spPr bwMode="auto">
          <a:xfrm>
            <a:off x="5004730" y="2755033"/>
            <a:ext cx="580984" cy="233363"/>
          </a:xfrm>
          <a:prstGeom prst="rect">
            <a:avLst/>
          </a:prstGeom>
          <a:noFill/>
          <a:ln w="127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데이터복제</a:t>
            </a:r>
            <a:endParaRPr lang="en-US" altLang="ko-KR" sz="7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525713" y="3859531"/>
            <a:ext cx="868309" cy="17323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 err="1" smtClean="0">
                <a:solidFill>
                  <a:srgbClr val="FF0000"/>
                </a:solidFill>
                <a:ea typeface="나눔고딕" panose="020D0604000000000000" pitchFamily="50" charset="-127"/>
              </a:rPr>
              <a:t>옵션검토</a:t>
            </a:r>
            <a:endParaRPr lang="en-US" altLang="ko-KR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5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>
                <a:latin typeface="+mn-lt"/>
                <a:ea typeface="나눔고딕 ExtraBold" panose="020D0904000000000000" pitchFamily="50" charset="-127"/>
              </a:rPr>
              <a:t>어플리케이션 아키텍처 </a:t>
            </a:r>
            <a:r>
              <a:rPr lang="en-US" altLang="ko-KR" dirty="0" smtClean="0">
                <a:latin typeface="+mn-lt"/>
                <a:ea typeface="나눔고딕 ExtraBold" panose="020D0904000000000000" pitchFamily="50" charset="-127"/>
              </a:rPr>
              <a:t>– Module View (Layered Style)</a:t>
            </a:r>
            <a:endParaRPr lang="ko-KR" altLang="en-US" dirty="0">
              <a:latin typeface="+mn-lt"/>
              <a:ea typeface="나눔고딕 ExtraBold" panose="020D0904000000000000" pitchFamily="50" charset="-127"/>
            </a:endParaRPr>
          </a:p>
        </p:txBody>
      </p:sp>
      <p:sp>
        <p:nvSpPr>
          <p:cNvPr id="51" name="TextBox 102"/>
          <p:cNvSpPr txBox="1">
            <a:spLocks noChangeArrowheads="1"/>
          </p:cNvSpPr>
          <p:nvPr/>
        </p:nvSpPr>
        <p:spPr bwMode="auto">
          <a:xfrm>
            <a:off x="3705293" y="702880"/>
            <a:ext cx="32308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서울시 디지털 </a:t>
            </a:r>
            <a:r>
              <a:rPr lang="ko-KR" altLang="en-US" sz="1400" kern="0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시민시장실</a:t>
            </a:r>
            <a:r>
              <a:rPr lang="ko-KR" altLang="en-US" sz="1400" kern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kumimoji="0" lang="ko-KR" altLang="en-US" sz="14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gray">
          <a:xfrm>
            <a:off x="3999456" y="5389716"/>
            <a:ext cx="1121585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Spring Framework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gray">
          <a:xfrm>
            <a:off x="3999456" y="4383814"/>
            <a:ext cx="4382454" cy="922044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r"/>
            <a:r>
              <a:rPr kumimoji="0" lang="en-US" altLang="ko-KR" sz="1000" b="1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            </a:t>
            </a:r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                      </a:t>
            </a:r>
            <a:r>
              <a:rPr kumimoji="0" lang="en-US" altLang="ko-KR" sz="1000" b="1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DataService</a:t>
            </a:r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 </a:t>
            </a:r>
            <a:r>
              <a:rPr kumimoji="0" lang="en-US" altLang="ko-KR" sz="1000" b="1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Layer</a:t>
            </a: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8478930" y="1856262"/>
            <a:ext cx="1206900" cy="3449596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r"/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Global Layer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gray">
          <a:xfrm>
            <a:off x="3999456" y="1856261"/>
            <a:ext cx="4382454" cy="2459518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r"/>
            <a:r>
              <a:rPr kumimoji="0" lang="en-US" altLang="ko-KR" sz="1000" b="1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Service Layer</a:t>
            </a: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gray">
          <a:xfrm>
            <a:off x="3999456" y="1185588"/>
            <a:ext cx="5686374" cy="568445"/>
          </a:xfrm>
          <a:prstGeom prst="rect">
            <a:avLst/>
          </a:prstGeom>
          <a:gradFill>
            <a:gsLst>
              <a:gs pos="0">
                <a:schemeClr val="bg1"/>
              </a:gs>
              <a:gs pos="37000">
                <a:schemeClr val="accent1">
                  <a:lumMod val="45000"/>
                  <a:lumOff val="55000"/>
                </a:schemeClr>
              </a:gs>
              <a:gs pos="7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r"/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Façade Layer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gray">
          <a:xfrm>
            <a:off x="1879959" y="1180697"/>
            <a:ext cx="1748192" cy="3760471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r"/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Presentation Layer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gray">
          <a:xfrm>
            <a:off x="8593534" y="2254070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Domain POJO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gray">
          <a:xfrm>
            <a:off x="8593534" y="2630687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Configuration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gray">
          <a:xfrm>
            <a:off x="8593534" y="3007302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Exception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4" name="Rectangle 5"/>
          <p:cNvSpPr>
            <a:spLocks noChangeArrowheads="1"/>
          </p:cNvSpPr>
          <p:nvPr/>
        </p:nvSpPr>
        <p:spPr bwMode="gray">
          <a:xfrm>
            <a:off x="8593534" y="3381103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Logging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gray">
          <a:xfrm>
            <a:off x="8593534" y="3753594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Authentication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gray">
          <a:xfrm>
            <a:off x="8593534" y="4128186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MetaData</a:t>
            </a: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/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7" name="Rectangle 5"/>
          <p:cNvSpPr>
            <a:spLocks noChangeArrowheads="1"/>
          </p:cNvSpPr>
          <p:nvPr/>
        </p:nvSpPr>
        <p:spPr bwMode="gray">
          <a:xfrm>
            <a:off x="4118986" y="4851207"/>
            <a:ext cx="963249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DBMS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gray">
          <a:xfrm>
            <a:off x="5180579" y="4854225"/>
            <a:ext cx="964272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OpenAPI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9" name="Rectangle 5"/>
          <p:cNvSpPr>
            <a:spLocks noChangeArrowheads="1"/>
          </p:cNvSpPr>
          <p:nvPr/>
        </p:nvSpPr>
        <p:spPr bwMode="gray">
          <a:xfrm>
            <a:off x="6243195" y="4852642"/>
            <a:ext cx="963249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File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gray">
          <a:xfrm>
            <a:off x="7299496" y="4860210"/>
            <a:ext cx="963249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CCTV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gray">
          <a:xfrm>
            <a:off x="8593534" y="4503612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MultiLanguage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2" name="Rectangle 5"/>
          <p:cNvSpPr>
            <a:spLocks noChangeArrowheads="1"/>
          </p:cNvSpPr>
          <p:nvPr/>
        </p:nvSpPr>
        <p:spPr bwMode="gray">
          <a:xfrm>
            <a:off x="8593534" y="4880831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Message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gray">
          <a:xfrm>
            <a:off x="5178890" y="2205006"/>
            <a:ext cx="1101999" cy="1200659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Business</a:t>
            </a:r>
            <a:b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Logic</a:t>
            </a:r>
          </a:p>
        </p:txBody>
      </p:sp>
      <p:sp>
        <p:nvSpPr>
          <p:cNvPr id="84" name="Rectangle 5"/>
          <p:cNvSpPr>
            <a:spLocks noChangeArrowheads="1"/>
          </p:cNvSpPr>
          <p:nvPr/>
        </p:nvSpPr>
        <p:spPr bwMode="gray">
          <a:xfrm>
            <a:off x="7414358" y="2220050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IoC Container</a:t>
            </a:r>
          </a:p>
        </p:txBody>
      </p:sp>
      <p:sp>
        <p:nvSpPr>
          <p:cNvPr id="85" name="Rectangle 5"/>
          <p:cNvSpPr>
            <a:spLocks noChangeArrowheads="1"/>
          </p:cNvSpPr>
          <p:nvPr/>
        </p:nvSpPr>
        <p:spPr bwMode="gray">
          <a:xfrm>
            <a:off x="7414356" y="2639763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Transaction</a:t>
            </a:r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gray">
          <a:xfrm>
            <a:off x="7414356" y="3054754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Logging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gray">
          <a:xfrm>
            <a:off x="7414356" y="3863553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Exception</a:t>
            </a: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gray">
          <a:xfrm>
            <a:off x="7414356" y="3461471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Security</a:t>
            </a: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gray">
          <a:xfrm>
            <a:off x="4142916" y="2203471"/>
            <a:ext cx="837533" cy="1203807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Pre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Condition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AOP </a:t>
            </a:r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gray">
          <a:xfrm>
            <a:off x="6485542" y="2205744"/>
            <a:ext cx="809553" cy="119992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After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Condition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AOP </a:t>
            </a: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gray">
          <a:xfrm>
            <a:off x="3999456" y="6146187"/>
            <a:ext cx="5686374" cy="271755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Java V/M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gray">
          <a:xfrm>
            <a:off x="3999456" y="5805264"/>
            <a:ext cx="5686374" cy="271755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Jboss</a:t>
            </a: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 AS - WAS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gray">
          <a:xfrm>
            <a:off x="5192453" y="5386426"/>
            <a:ext cx="1067364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Spring Team Suite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gray">
          <a:xfrm>
            <a:off x="6331229" y="5383791"/>
            <a:ext cx="1067364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STS Plug-in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8" name="Rectangle 5"/>
          <p:cNvSpPr>
            <a:spLocks noChangeArrowheads="1"/>
          </p:cNvSpPr>
          <p:nvPr/>
        </p:nvSpPr>
        <p:spPr bwMode="gray">
          <a:xfrm>
            <a:off x="7470005" y="5383791"/>
            <a:ext cx="1067364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Code Template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gray">
          <a:xfrm>
            <a:off x="8605286" y="5383791"/>
            <a:ext cx="1080543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Utility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1" name="Rectangle 5"/>
          <p:cNvSpPr>
            <a:spLocks noChangeArrowheads="1"/>
          </p:cNvSpPr>
          <p:nvPr/>
        </p:nvSpPr>
        <p:spPr bwMode="gray">
          <a:xfrm>
            <a:off x="4142916" y="1415912"/>
            <a:ext cx="5422531" cy="24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ServicePipeLineBroker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2" name="Rectangle 5"/>
          <p:cNvSpPr>
            <a:spLocks noChangeArrowheads="1"/>
          </p:cNvSpPr>
          <p:nvPr/>
        </p:nvSpPr>
        <p:spPr bwMode="gray">
          <a:xfrm>
            <a:off x="2067106" y="1444017"/>
            <a:ext cx="1193705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Front Controller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gray">
          <a:xfrm>
            <a:off x="2059225" y="1911369"/>
            <a:ext cx="1205859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Controller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4" name="Rectangle 5"/>
          <p:cNvSpPr>
            <a:spLocks noChangeArrowheads="1"/>
          </p:cNvSpPr>
          <p:nvPr/>
        </p:nvSpPr>
        <p:spPr bwMode="gray">
          <a:xfrm>
            <a:off x="2059224" y="2420888"/>
            <a:ext cx="1205859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View Resolver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5" name="Rectangle 5"/>
          <p:cNvSpPr>
            <a:spLocks noChangeArrowheads="1"/>
          </p:cNvSpPr>
          <p:nvPr/>
        </p:nvSpPr>
        <p:spPr bwMode="gray">
          <a:xfrm>
            <a:off x="2064652" y="4478123"/>
            <a:ext cx="1197978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-CANVAS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Viewer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6" name="Rectangle 5"/>
          <p:cNvSpPr>
            <a:spLocks noChangeArrowheads="1"/>
          </p:cNvSpPr>
          <p:nvPr/>
        </p:nvSpPr>
        <p:spPr bwMode="gray">
          <a:xfrm>
            <a:off x="2067106" y="4106667"/>
            <a:ext cx="1197978" cy="334345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Cctv View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Connector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7" name="Rectangle 5"/>
          <p:cNvSpPr>
            <a:spLocks noChangeArrowheads="1"/>
          </p:cNvSpPr>
          <p:nvPr/>
        </p:nvSpPr>
        <p:spPr bwMode="gray">
          <a:xfrm>
            <a:off x="2060241" y="2964114"/>
            <a:ext cx="1197978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JSP/HTML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118" name="꺾인 연결선 117"/>
          <p:cNvCxnSpPr>
            <a:stCxn id="103" idx="0"/>
            <a:endCxn id="102" idx="2"/>
          </p:cNvCxnSpPr>
          <p:nvPr/>
        </p:nvCxnSpPr>
        <p:spPr>
          <a:xfrm rot="5400000" flipH="1" flipV="1">
            <a:off x="2601151" y="1848561"/>
            <a:ext cx="123812" cy="180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19" name="꺾인 연결선 118"/>
          <p:cNvCxnSpPr>
            <a:stCxn id="101" idx="1"/>
            <a:endCxn id="103" idx="3"/>
          </p:cNvCxnSpPr>
          <p:nvPr/>
        </p:nvCxnSpPr>
        <p:spPr>
          <a:xfrm rot="10800000" flipV="1">
            <a:off x="3265084" y="1539437"/>
            <a:ext cx="877832" cy="54370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20" name="꺾인 연결선 119"/>
          <p:cNvCxnSpPr>
            <a:stCxn id="90" idx="0"/>
            <a:endCxn id="101" idx="2"/>
          </p:cNvCxnSpPr>
          <p:nvPr/>
        </p:nvCxnSpPr>
        <p:spPr>
          <a:xfrm rot="5400000" flipH="1" flipV="1">
            <a:off x="5437678" y="786968"/>
            <a:ext cx="540509" cy="2292499"/>
          </a:xfrm>
          <a:prstGeom prst="bentConnector3">
            <a:avLst>
              <a:gd name="adj1" fmla="val 73334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2" name="Rectangle 5"/>
          <p:cNvSpPr>
            <a:spLocks noChangeArrowheads="1"/>
          </p:cNvSpPr>
          <p:nvPr/>
        </p:nvSpPr>
        <p:spPr bwMode="gray">
          <a:xfrm>
            <a:off x="4142917" y="3488270"/>
            <a:ext cx="3152178" cy="370036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Runnable AOP</a:t>
            </a:r>
          </a:p>
        </p:txBody>
      </p:sp>
      <p:sp>
        <p:nvSpPr>
          <p:cNvPr id="123" name="Rectangle 5"/>
          <p:cNvSpPr>
            <a:spLocks noChangeArrowheads="1"/>
          </p:cNvSpPr>
          <p:nvPr/>
        </p:nvSpPr>
        <p:spPr bwMode="gray">
          <a:xfrm>
            <a:off x="4139175" y="3910405"/>
            <a:ext cx="3155920" cy="266409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Exception AOP</a:t>
            </a:r>
          </a:p>
        </p:txBody>
      </p:sp>
      <p:cxnSp>
        <p:nvCxnSpPr>
          <p:cNvPr id="138" name="꺾인 연결선 137"/>
          <p:cNvCxnSpPr>
            <a:stCxn id="104" idx="0"/>
            <a:endCxn id="103" idx="2"/>
          </p:cNvCxnSpPr>
          <p:nvPr/>
        </p:nvCxnSpPr>
        <p:spPr>
          <a:xfrm rot="5400000" flipH="1" flipV="1">
            <a:off x="2579165" y="2337899"/>
            <a:ext cx="16597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5" name="꺾인 연결선 144"/>
          <p:cNvCxnSpPr>
            <a:stCxn id="105" idx="3"/>
            <a:endCxn id="104" idx="3"/>
          </p:cNvCxnSpPr>
          <p:nvPr/>
        </p:nvCxnSpPr>
        <p:spPr>
          <a:xfrm flipV="1">
            <a:off x="3262630" y="2592658"/>
            <a:ext cx="2453" cy="2057235"/>
          </a:xfrm>
          <a:prstGeom prst="bentConnector3">
            <a:avLst>
              <a:gd name="adj1" fmla="val 9419201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9" name="꺾인 연결선 148"/>
          <p:cNvCxnSpPr>
            <a:stCxn id="80" idx="0"/>
            <a:endCxn id="68" idx="2"/>
          </p:cNvCxnSpPr>
          <p:nvPr/>
        </p:nvCxnSpPr>
        <p:spPr>
          <a:xfrm rot="16200000" flipV="1">
            <a:off x="6713687" y="3792776"/>
            <a:ext cx="544431" cy="15904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60" name="Rectangle 5"/>
          <p:cNvSpPr>
            <a:spLocks noChangeArrowheads="1"/>
          </p:cNvSpPr>
          <p:nvPr/>
        </p:nvSpPr>
        <p:spPr bwMode="gray">
          <a:xfrm>
            <a:off x="2059225" y="3341837"/>
            <a:ext cx="1197978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EXCEL/PDF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61" name="Rectangle 5"/>
          <p:cNvSpPr>
            <a:spLocks noChangeArrowheads="1"/>
          </p:cNvSpPr>
          <p:nvPr/>
        </p:nvSpPr>
        <p:spPr bwMode="gray">
          <a:xfrm>
            <a:off x="2059225" y="3724252"/>
            <a:ext cx="1197978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XML/JSON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170" name="꺾인 연결선 169"/>
          <p:cNvCxnSpPr>
            <a:stCxn id="107" idx="3"/>
            <a:endCxn id="104" idx="3"/>
          </p:cNvCxnSpPr>
          <p:nvPr/>
        </p:nvCxnSpPr>
        <p:spPr>
          <a:xfrm flipV="1">
            <a:off x="3258219" y="2592658"/>
            <a:ext cx="6864" cy="543226"/>
          </a:xfrm>
          <a:prstGeom prst="bentConnector3">
            <a:avLst>
              <a:gd name="adj1" fmla="val 343042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3" name="꺾인 연결선 172"/>
          <p:cNvCxnSpPr>
            <a:stCxn id="160" idx="3"/>
            <a:endCxn id="104" idx="3"/>
          </p:cNvCxnSpPr>
          <p:nvPr/>
        </p:nvCxnSpPr>
        <p:spPr>
          <a:xfrm flipV="1">
            <a:off x="3257203" y="2592658"/>
            <a:ext cx="7880" cy="920949"/>
          </a:xfrm>
          <a:prstGeom prst="bentConnector3">
            <a:avLst>
              <a:gd name="adj1" fmla="val 3001015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6" name="꺾인 연결선 175"/>
          <p:cNvCxnSpPr>
            <a:stCxn id="161" idx="3"/>
            <a:endCxn id="104" idx="3"/>
          </p:cNvCxnSpPr>
          <p:nvPr/>
        </p:nvCxnSpPr>
        <p:spPr>
          <a:xfrm flipV="1">
            <a:off x="3257203" y="2592658"/>
            <a:ext cx="7880" cy="1303364"/>
          </a:xfrm>
          <a:prstGeom prst="bentConnector3">
            <a:avLst>
              <a:gd name="adj1" fmla="val 3001015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074" name="그룹 1073"/>
          <p:cNvGrpSpPr/>
          <p:nvPr/>
        </p:nvGrpSpPr>
        <p:grpSpPr>
          <a:xfrm>
            <a:off x="484839" y="3910405"/>
            <a:ext cx="1117099" cy="759658"/>
            <a:chOff x="10713101" y="4234745"/>
            <a:chExt cx="1117099" cy="759658"/>
          </a:xfrm>
          <a:effectLst/>
        </p:grpSpPr>
        <p:pic>
          <p:nvPicPr>
            <p:cNvPr id="19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196" y="4234745"/>
              <a:ext cx="740910" cy="544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" name="TextBox 104"/>
            <p:cNvSpPr txBox="1">
              <a:spLocks noChangeArrowheads="1"/>
            </p:cNvSpPr>
            <p:nvPr/>
          </p:nvSpPr>
          <p:spPr bwMode="auto">
            <a:xfrm>
              <a:off x="10713101" y="4778959"/>
              <a:ext cx="111709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CCTV</a:t>
              </a:r>
              <a:r>
                <a:rPr kumimoji="0" lang="ko-KR" altLang="en-US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재생 통합</a:t>
              </a:r>
              <a:r>
                <a:rPr kumimoji="0" lang="en-US" altLang="ko-KR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UI</a:t>
              </a:r>
              <a:endParaRPr kumimoji="0" lang="ko-KR" altLang="en-US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17" name="Rectangle 5"/>
          <p:cNvSpPr>
            <a:spLocks noChangeArrowheads="1"/>
          </p:cNvSpPr>
          <p:nvPr/>
        </p:nvSpPr>
        <p:spPr bwMode="gray">
          <a:xfrm>
            <a:off x="202271" y="1171582"/>
            <a:ext cx="1323167" cy="235950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Client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pic>
        <p:nvPicPr>
          <p:cNvPr id="22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2" y="1501596"/>
            <a:ext cx="1039969" cy="7093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2" name="그룹 231"/>
          <p:cNvGrpSpPr/>
          <p:nvPr/>
        </p:nvGrpSpPr>
        <p:grpSpPr>
          <a:xfrm>
            <a:off x="364934" y="2937074"/>
            <a:ext cx="432000" cy="432000"/>
            <a:chOff x="8553448" y="1844824"/>
            <a:chExt cx="432000" cy="432000"/>
          </a:xfrm>
          <a:effectLst/>
        </p:grpSpPr>
        <p:sp>
          <p:nvSpPr>
            <p:cNvPr id="233" name="타원 232"/>
            <p:cNvSpPr/>
            <p:nvPr/>
          </p:nvSpPr>
          <p:spPr>
            <a:xfrm>
              <a:off x="8553448" y="1844824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34" name="그림 2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24" y="1867756"/>
              <a:ext cx="386135" cy="386135"/>
            </a:xfrm>
            <a:prstGeom prst="rect">
              <a:avLst/>
            </a:prstGeom>
          </p:spPr>
        </p:pic>
      </p:grpSp>
      <p:grpSp>
        <p:nvGrpSpPr>
          <p:cNvPr id="235" name="그룹 234"/>
          <p:cNvGrpSpPr/>
          <p:nvPr/>
        </p:nvGrpSpPr>
        <p:grpSpPr>
          <a:xfrm>
            <a:off x="560041" y="2539898"/>
            <a:ext cx="432000" cy="432000"/>
            <a:chOff x="8696193" y="2541972"/>
            <a:chExt cx="432000" cy="432000"/>
          </a:xfrm>
          <a:effectLst/>
        </p:grpSpPr>
        <p:sp>
          <p:nvSpPr>
            <p:cNvPr id="236" name="타원 235"/>
            <p:cNvSpPr/>
            <p:nvPr/>
          </p:nvSpPr>
          <p:spPr>
            <a:xfrm>
              <a:off x="8696193" y="2541972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37" name="그림 2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1816" y="2580174"/>
              <a:ext cx="388475" cy="388475"/>
            </a:xfrm>
            <a:prstGeom prst="rect">
              <a:avLst/>
            </a:prstGeom>
          </p:spPr>
        </p:pic>
      </p:grpSp>
      <p:grpSp>
        <p:nvGrpSpPr>
          <p:cNvPr id="238" name="그룹 237"/>
          <p:cNvGrpSpPr/>
          <p:nvPr/>
        </p:nvGrpSpPr>
        <p:grpSpPr>
          <a:xfrm>
            <a:off x="243299" y="2222841"/>
            <a:ext cx="432000" cy="432000"/>
            <a:chOff x="8770791" y="3215421"/>
            <a:chExt cx="432000" cy="432000"/>
          </a:xfrm>
          <a:effectLst/>
        </p:grpSpPr>
        <p:sp>
          <p:nvSpPr>
            <p:cNvPr id="239" name="타원 238"/>
            <p:cNvSpPr/>
            <p:nvPr/>
          </p:nvSpPr>
          <p:spPr>
            <a:xfrm>
              <a:off x="8770791" y="3215421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40" name="그림 23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6" t="8927" r="10248" b="11292"/>
            <a:stretch/>
          </p:blipFill>
          <p:spPr>
            <a:xfrm>
              <a:off x="8807939" y="3257264"/>
              <a:ext cx="344208" cy="327166"/>
            </a:xfrm>
            <a:prstGeom prst="rect">
              <a:avLst/>
            </a:prstGeom>
          </p:spPr>
        </p:pic>
      </p:grpSp>
      <p:grpSp>
        <p:nvGrpSpPr>
          <p:cNvPr id="241" name="그룹 240"/>
          <p:cNvGrpSpPr/>
          <p:nvPr/>
        </p:nvGrpSpPr>
        <p:grpSpPr>
          <a:xfrm>
            <a:off x="908832" y="2805335"/>
            <a:ext cx="432000" cy="432000"/>
            <a:chOff x="8770791" y="3894433"/>
            <a:chExt cx="432000" cy="432000"/>
          </a:xfrm>
          <a:effectLst/>
        </p:grpSpPr>
        <p:sp>
          <p:nvSpPr>
            <p:cNvPr id="242" name="타원 241"/>
            <p:cNvSpPr/>
            <p:nvPr/>
          </p:nvSpPr>
          <p:spPr>
            <a:xfrm>
              <a:off x="8770791" y="3894433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43" name="그림 2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892" y="3924287"/>
              <a:ext cx="388475" cy="388475"/>
            </a:xfrm>
            <a:prstGeom prst="rect">
              <a:avLst/>
            </a:prstGeom>
          </p:spPr>
        </p:pic>
      </p:grpSp>
      <p:grpSp>
        <p:nvGrpSpPr>
          <p:cNvPr id="244" name="그룹 243"/>
          <p:cNvGrpSpPr/>
          <p:nvPr/>
        </p:nvGrpSpPr>
        <p:grpSpPr>
          <a:xfrm>
            <a:off x="958337" y="2349470"/>
            <a:ext cx="436765" cy="432000"/>
            <a:chOff x="8770791" y="4493584"/>
            <a:chExt cx="436765" cy="432000"/>
          </a:xfrm>
          <a:effectLst/>
        </p:grpSpPr>
        <p:sp>
          <p:nvSpPr>
            <p:cNvPr id="245" name="타원 244"/>
            <p:cNvSpPr/>
            <p:nvPr/>
          </p:nvSpPr>
          <p:spPr>
            <a:xfrm>
              <a:off x="8770791" y="4493584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233" y="4495923"/>
              <a:ext cx="427323" cy="427323"/>
            </a:xfrm>
            <a:prstGeom prst="rect">
              <a:avLst/>
            </a:prstGeom>
          </p:spPr>
        </p:pic>
      </p:grpSp>
      <p:cxnSp>
        <p:nvCxnSpPr>
          <p:cNvPr id="133" name="꺾인 연결선 132"/>
          <p:cNvCxnSpPr>
            <a:stCxn id="106" idx="3"/>
            <a:endCxn id="104" idx="3"/>
          </p:cNvCxnSpPr>
          <p:nvPr/>
        </p:nvCxnSpPr>
        <p:spPr>
          <a:xfrm flipH="1" flipV="1">
            <a:off x="3265083" y="2592658"/>
            <a:ext cx="1" cy="1681182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5" name="꺾인 연결선 174"/>
          <p:cNvCxnSpPr>
            <a:stCxn id="193" idx="3"/>
            <a:endCxn id="106" idx="1"/>
          </p:cNvCxnSpPr>
          <p:nvPr/>
        </p:nvCxnSpPr>
        <p:spPr>
          <a:xfrm>
            <a:off x="1413844" y="4182512"/>
            <a:ext cx="653262" cy="91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9" name="꺾인 연결선 188"/>
          <p:cNvCxnSpPr>
            <a:stCxn id="79" idx="0"/>
            <a:endCxn id="68" idx="2"/>
          </p:cNvCxnSpPr>
          <p:nvPr/>
        </p:nvCxnSpPr>
        <p:spPr>
          <a:xfrm rot="16200000" flipV="1">
            <a:off x="6189321" y="4317142"/>
            <a:ext cx="536863" cy="534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4" name="꺾인 연결선 193"/>
          <p:cNvCxnSpPr>
            <a:stCxn id="78" idx="0"/>
            <a:endCxn id="68" idx="2"/>
          </p:cNvCxnSpPr>
          <p:nvPr/>
        </p:nvCxnSpPr>
        <p:spPr>
          <a:xfrm rot="5400000" flipH="1" flipV="1">
            <a:off x="5657476" y="4321018"/>
            <a:ext cx="538446" cy="5279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7" name="꺾인 연결선 196"/>
          <p:cNvCxnSpPr>
            <a:stCxn id="77" idx="0"/>
            <a:endCxn id="68" idx="2"/>
          </p:cNvCxnSpPr>
          <p:nvPr/>
        </p:nvCxnSpPr>
        <p:spPr>
          <a:xfrm rot="5400000" flipH="1" flipV="1">
            <a:off x="5127933" y="3788457"/>
            <a:ext cx="535428" cy="15900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56" name="직선 화살표 연결선 1055"/>
          <p:cNvCxnSpPr>
            <a:stCxn id="90" idx="3"/>
            <a:endCxn id="83" idx="1"/>
          </p:cNvCxnSpPr>
          <p:nvPr/>
        </p:nvCxnSpPr>
        <p:spPr bwMode="auto">
          <a:xfrm flipV="1">
            <a:off x="4980449" y="2805336"/>
            <a:ext cx="198441" cy="39"/>
          </a:xfrm>
          <a:prstGeom prst="straightConnector1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 type="triangle"/>
          </a:ln>
          <a:effectLst/>
        </p:spPr>
      </p:cxnSp>
      <p:cxnSp>
        <p:nvCxnSpPr>
          <p:cNvPr id="1058" name="직선 화살표 연결선 1057"/>
          <p:cNvCxnSpPr>
            <a:stCxn id="83" idx="3"/>
            <a:endCxn id="91" idx="1"/>
          </p:cNvCxnSpPr>
          <p:nvPr/>
        </p:nvCxnSpPr>
        <p:spPr bwMode="auto">
          <a:xfrm>
            <a:off x="6280889" y="2805336"/>
            <a:ext cx="204653" cy="369"/>
          </a:xfrm>
          <a:prstGeom prst="straightConnector1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 type="triangle"/>
          </a:ln>
          <a:effectLst/>
        </p:spPr>
      </p:cxnSp>
      <p:cxnSp>
        <p:nvCxnSpPr>
          <p:cNvPr id="209" name="꺾인 연결선 208"/>
          <p:cNvCxnSpPr>
            <a:stCxn id="108" idx="0"/>
            <a:endCxn id="70" idx="2"/>
          </p:cNvCxnSpPr>
          <p:nvPr/>
        </p:nvCxnSpPr>
        <p:spPr>
          <a:xfrm rot="5400000" flipH="1" flipV="1">
            <a:off x="2618456" y="5058855"/>
            <a:ext cx="253286" cy="1791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17" name="꺾인 연결선 116"/>
          <p:cNvCxnSpPr>
            <a:stCxn id="102" idx="1"/>
          </p:cNvCxnSpPr>
          <p:nvPr/>
        </p:nvCxnSpPr>
        <p:spPr>
          <a:xfrm rot="10800000">
            <a:off x="1138062" y="1615403"/>
            <a:ext cx="929045" cy="385"/>
          </a:xfrm>
          <a:prstGeom prst="bentConnector3">
            <a:avLst>
              <a:gd name="adj1" fmla="val 50000"/>
            </a:avLst>
          </a:prstGeom>
          <a:ln w="19050"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1"/>
              <a:tileRect/>
            </a:gradFill>
            <a:headEnd type="triangle" w="med" len="med"/>
            <a:tailEnd type="triangl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228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11" y="1442722"/>
            <a:ext cx="312530" cy="45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0" name="꺾인 연결선 109"/>
          <p:cNvCxnSpPr>
            <a:stCxn id="217" idx="2"/>
            <a:endCxn id="193" idx="0"/>
          </p:cNvCxnSpPr>
          <p:nvPr/>
        </p:nvCxnSpPr>
        <p:spPr>
          <a:xfrm rot="16200000" flipH="1">
            <a:off x="763962" y="3630977"/>
            <a:ext cx="379321" cy="1795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1844134" y="5194454"/>
            <a:ext cx="1784017" cy="1384173"/>
            <a:chOff x="1844134" y="5193323"/>
            <a:chExt cx="1784017" cy="1384173"/>
          </a:xfrm>
        </p:grpSpPr>
        <p:grpSp>
          <p:nvGrpSpPr>
            <p:cNvPr id="3" name="그룹 2"/>
            <p:cNvGrpSpPr/>
            <p:nvPr/>
          </p:nvGrpSpPr>
          <p:grpSpPr>
            <a:xfrm>
              <a:off x="1844134" y="5193323"/>
              <a:ext cx="1784017" cy="1384173"/>
              <a:chOff x="204524" y="3818806"/>
              <a:chExt cx="1323381" cy="1401133"/>
            </a:xfrm>
          </p:grpSpPr>
          <p:sp>
            <p:nvSpPr>
              <p:cNvPr id="108" name="Rectangle 5"/>
              <p:cNvSpPr>
                <a:spLocks noChangeArrowheads="1"/>
              </p:cNvSpPr>
              <p:nvPr/>
            </p:nvSpPr>
            <p:spPr bwMode="gray">
              <a:xfrm>
                <a:off x="204524" y="3818806"/>
                <a:ext cx="1323381" cy="1401133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88900" dir="2700000" algn="tl" rotWithShape="0">
                  <a:prstClr val="black">
                    <a:alpha val="24000"/>
                  </a:prstClr>
                </a:outerShdw>
                <a:softEdge rad="3175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t"/>
              <a:lstStyle/>
              <a:p>
                <a:pPr algn="r"/>
                <a:r>
                  <a:rPr kumimoji="0" lang="en-US" altLang="ko-KR" sz="1000" b="1" dirty="0">
                    <a:solidFill>
                      <a:srgbClr val="000000"/>
                    </a:solidFill>
                    <a:ea typeface="나눔고딕" panose="020D0604000000000000" pitchFamily="50" charset="-127"/>
                    <a:cs typeface="Calibri" pitchFamily="34" charset="0"/>
                  </a:rPr>
                  <a:t>Visualization Layer</a:t>
                </a:r>
              </a:p>
            </p:txBody>
          </p:sp>
          <p:sp>
            <p:nvSpPr>
              <p:cNvPr id="114" name="Rectangle 5"/>
              <p:cNvSpPr>
                <a:spLocks noChangeArrowheads="1"/>
              </p:cNvSpPr>
              <p:nvPr/>
            </p:nvSpPr>
            <p:spPr bwMode="gray">
              <a:xfrm>
                <a:off x="345912" y="4434134"/>
                <a:ext cx="1069512" cy="31532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altLang="ko-KR" sz="900" dirty="0" err="1" smtClean="0">
                    <a:solidFill>
                      <a:srgbClr val="000000"/>
                    </a:solidFill>
                    <a:ea typeface="나눔고딕" panose="020D0604000000000000" pitchFamily="50" charset="-127"/>
                    <a:cs typeface="Calibri" pitchFamily="34" charset="0"/>
                  </a:rPr>
                  <a:t>i</a:t>
                </a:r>
                <a:r>
                  <a:rPr lang="en-US" altLang="ko-KR" sz="900" dirty="0" smtClean="0">
                    <a:solidFill>
                      <a:srgbClr val="000000"/>
                    </a:solidFill>
                    <a:ea typeface="나눔고딕" panose="020D0604000000000000" pitchFamily="50" charset="-127"/>
                    <a:cs typeface="Calibri" pitchFamily="34" charset="0"/>
                  </a:rPr>
                  <a:t>-PORTAL </a:t>
                </a:r>
              </a:p>
              <a:p>
                <a:pPr algn="ctr"/>
                <a:r>
                  <a:rPr lang="en-US" altLang="ko-KR" sz="900" dirty="0" smtClean="0">
                    <a:solidFill>
                      <a:srgbClr val="000000"/>
                    </a:solidFill>
                    <a:ea typeface="나눔고딕" panose="020D0604000000000000" pitchFamily="50" charset="-127"/>
                    <a:cs typeface="Calibri" pitchFamily="34" charset="0"/>
                  </a:rPr>
                  <a:t>Server Module</a:t>
                </a:r>
                <a:endParaRPr lang="en-US" altLang="ko-KR" sz="900" dirty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21" name="Rectangle 5"/>
            <p:cNvSpPr>
              <a:spLocks noChangeArrowheads="1"/>
            </p:cNvSpPr>
            <p:nvPr/>
          </p:nvSpPr>
          <p:spPr bwMode="gray">
            <a:xfrm>
              <a:off x="2033730" y="6154667"/>
              <a:ext cx="702413" cy="2754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ko-KR" sz="800" dirty="0" smtClean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CONFIG</a:t>
              </a:r>
            </a:p>
            <a:p>
              <a:pPr algn="ctr"/>
              <a:r>
                <a:rPr lang="en-US" altLang="ko-KR" sz="800" dirty="0" smtClean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.DATA</a:t>
              </a:r>
              <a:endParaRPr lang="en-US" altLang="ko-KR" sz="8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62" name="Rectangle 5"/>
            <p:cNvSpPr>
              <a:spLocks noChangeArrowheads="1"/>
            </p:cNvSpPr>
            <p:nvPr/>
          </p:nvSpPr>
          <p:spPr bwMode="gray">
            <a:xfrm>
              <a:off x="2754055" y="6154665"/>
              <a:ext cx="722463" cy="27548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ko-KR" sz="800" dirty="0" err="1" smtClean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i</a:t>
              </a:r>
              <a:r>
                <a:rPr lang="en-US" altLang="ko-KR" sz="800" dirty="0" smtClean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-META</a:t>
              </a:r>
            </a:p>
            <a:p>
              <a:pPr algn="ctr"/>
              <a:r>
                <a:rPr lang="en-US" altLang="ko-KR" sz="800" dirty="0" smtClean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Designer</a:t>
              </a:r>
              <a:endParaRPr lang="en-US" altLang="ko-KR" sz="8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63" name="Rectangle 5"/>
            <p:cNvSpPr>
              <a:spLocks noChangeArrowheads="1"/>
            </p:cNvSpPr>
            <p:nvPr/>
          </p:nvSpPr>
          <p:spPr bwMode="gray">
            <a:xfrm>
              <a:off x="2031591" y="5463902"/>
              <a:ext cx="1444928" cy="31797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ko-KR" sz="900" dirty="0" err="1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i</a:t>
              </a:r>
              <a:r>
                <a:rPr lang="en-US" altLang="ko-KR" sz="900" dirty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-CANVAS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0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아키텍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(Context Diagram)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38" name="그룹 1037"/>
          <p:cNvGrpSpPr/>
          <p:nvPr/>
        </p:nvGrpSpPr>
        <p:grpSpPr>
          <a:xfrm>
            <a:off x="1186493" y="1912211"/>
            <a:ext cx="408259" cy="612720"/>
            <a:chOff x="746039" y="981805"/>
            <a:chExt cx="555992" cy="750990"/>
          </a:xfrm>
        </p:grpSpPr>
        <p:pic>
          <p:nvPicPr>
            <p:cNvPr id="183" name="Picture 10" descr="http://icons.iconarchive.com/icons/hopstarter/sleek-xp-basic/128/Administrato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612" y="981805"/>
              <a:ext cx="457454" cy="457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직사각형 183"/>
            <p:cNvSpPr/>
            <p:nvPr/>
          </p:nvSpPr>
          <p:spPr>
            <a:xfrm>
              <a:off x="746039" y="1442628"/>
              <a:ext cx="555992" cy="290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dirty="0" smtClean="0">
                  <a:latin typeface="+mn-lt"/>
                  <a:ea typeface="나눔고딕" panose="020D0604000000000000" pitchFamily="50" charset="-127"/>
                </a:rPr>
                <a:t>시장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</p:grpSp>
      <p:sp>
        <p:nvSpPr>
          <p:cNvPr id="140" name="Rectangle 137"/>
          <p:cNvSpPr>
            <a:spLocks noChangeArrowheads="1"/>
          </p:cNvSpPr>
          <p:nvPr/>
        </p:nvSpPr>
        <p:spPr bwMode="gray">
          <a:xfrm>
            <a:off x="756185" y="1521362"/>
            <a:ext cx="1585885" cy="337670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서울시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(</a:t>
            </a:r>
            <a:r>
              <a:rPr lang="en-US" altLang="ko-KR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StakeHolder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)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1001635" y="2722327"/>
            <a:ext cx="845104" cy="746539"/>
            <a:chOff x="448579" y="829405"/>
            <a:chExt cx="1150914" cy="915008"/>
          </a:xfrm>
        </p:grpSpPr>
        <p:grpSp>
          <p:nvGrpSpPr>
            <p:cNvPr id="144" name="그룹 143"/>
            <p:cNvGrpSpPr/>
            <p:nvPr/>
          </p:nvGrpSpPr>
          <p:grpSpPr>
            <a:xfrm>
              <a:off x="665212" y="829405"/>
              <a:ext cx="609854" cy="609854"/>
              <a:chOff x="2426334" y="828278"/>
              <a:chExt cx="609854" cy="609854"/>
            </a:xfrm>
          </p:grpSpPr>
          <p:pic>
            <p:nvPicPr>
              <p:cNvPr id="146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6334" y="8282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7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734" y="9806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5" name="직사각형 144"/>
            <p:cNvSpPr/>
            <p:nvPr/>
          </p:nvSpPr>
          <p:spPr>
            <a:xfrm>
              <a:off x="448579" y="1442628"/>
              <a:ext cx="1150914" cy="3017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dirty="0" err="1" smtClean="0">
                  <a:latin typeface="+mn-lt"/>
                  <a:ea typeface="나눔고딕" panose="020D0604000000000000" pitchFamily="50" charset="-127"/>
                </a:rPr>
                <a:t>실국장</a:t>
              </a: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/</a:t>
              </a:r>
              <a:r>
                <a:rPr lang="ko-KR" altLang="en-US" sz="1000" dirty="0" smtClean="0">
                  <a:latin typeface="+mn-lt"/>
                  <a:ea typeface="나눔고딕" panose="020D0604000000000000" pitchFamily="50" charset="-127"/>
                </a:rPr>
                <a:t>시민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1157918" y="3862119"/>
            <a:ext cx="525339" cy="737060"/>
            <a:chOff x="665212" y="829405"/>
            <a:chExt cx="715439" cy="903390"/>
          </a:xfrm>
        </p:grpSpPr>
        <p:grpSp>
          <p:nvGrpSpPr>
            <p:cNvPr id="155" name="그룹 154"/>
            <p:cNvGrpSpPr/>
            <p:nvPr/>
          </p:nvGrpSpPr>
          <p:grpSpPr>
            <a:xfrm>
              <a:off x="665212" y="829405"/>
              <a:ext cx="609854" cy="609854"/>
              <a:chOff x="2426334" y="828278"/>
              <a:chExt cx="609854" cy="609854"/>
            </a:xfrm>
          </p:grpSpPr>
          <p:pic>
            <p:nvPicPr>
              <p:cNvPr id="157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6334" y="8282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8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734" y="9806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6" name="직사각형 155"/>
            <p:cNvSpPr/>
            <p:nvPr/>
          </p:nvSpPr>
          <p:spPr>
            <a:xfrm>
              <a:off x="667420" y="1442628"/>
              <a:ext cx="713231" cy="290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dirty="0" smtClean="0">
                  <a:latin typeface="+mn-lt"/>
                  <a:ea typeface="나눔고딕" panose="020D0604000000000000" pitchFamily="50" charset="-127"/>
                </a:rPr>
                <a:t>관리자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</p:grpSp>
      <p:sp>
        <p:nvSpPr>
          <p:cNvPr id="159" name="Rectangle 5"/>
          <p:cNvSpPr>
            <a:spLocks noChangeArrowheads="1"/>
          </p:cNvSpPr>
          <p:nvPr/>
        </p:nvSpPr>
        <p:spPr bwMode="gray">
          <a:xfrm>
            <a:off x="4477846" y="4876202"/>
            <a:ext cx="1445136" cy="11376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r>
              <a:rPr kumimoji="0"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관리프로그램</a:t>
            </a:r>
            <a:endParaRPr kumimoji="0" lang="en-US" altLang="ko-KR" sz="10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r>
              <a:rPr kumimoji="0"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시스템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60" name="Rectangle 5"/>
          <p:cNvSpPr>
            <a:spLocks noChangeArrowheads="1"/>
          </p:cNvSpPr>
          <p:nvPr/>
        </p:nvSpPr>
        <p:spPr bwMode="gray">
          <a:xfrm>
            <a:off x="4481735" y="1524070"/>
            <a:ext cx="1449276" cy="11376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endParaRPr kumimoji="0" lang="en-US" altLang="ko-KR" sz="10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r>
              <a:rPr kumimoji="0"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디지털시민시장실</a:t>
            </a:r>
            <a:endParaRPr kumimoji="0" lang="en-US" altLang="ko-KR" sz="10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r>
              <a:rPr kumimoji="0"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시스템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12309" y="1535173"/>
            <a:ext cx="1462869" cy="1078213"/>
            <a:chOff x="6745582" y="1216290"/>
            <a:chExt cx="1523271" cy="1121383"/>
          </a:xfrm>
        </p:grpSpPr>
        <p:pic>
          <p:nvPicPr>
            <p:cNvPr id="161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770" y="1216290"/>
              <a:ext cx="974084" cy="8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161"/>
            <p:cNvSpPr txBox="1"/>
            <p:nvPr/>
          </p:nvSpPr>
          <p:spPr>
            <a:xfrm>
              <a:off x="6745582" y="2076063"/>
              <a:ext cx="152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시민시장실</a:t>
              </a: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DB(</a:t>
              </a:r>
              <a:r>
                <a:rPr lang="ko-KR" altLang="en-US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외부</a:t>
              </a: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</a:t>
              </a:r>
              <a:endPara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cxnSp>
        <p:nvCxnSpPr>
          <p:cNvPr id="163" name="꺾인 연결선 162"/>
          <p:cNvCxnSpPr>
            <a:stCxn id="161" idx="1"/>
            <a:endCxn id="160" idx="3"/>
          </p:cNvCxnSpPr>
          <p:nvPr/>
        </p:nvCxnSpPr>
        <p:spPr>
          <a:xfrm rot="10800000" flipV="1">
            <a:off x="5931011" y="1967444"/>
            <a:ext cx="1810164" cy="12545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5" name="꺾인 연결선 164"/>
          <p:cNvCxnSpPr>
            <a:stCxn id="160" idx="1"/>
            <a:endCxn id="45" idx="0"/>
          </p:cNvCxnSpPr>
          <p:nvPr/>
        </p:nvCxnSpPr>
        <p:spPr>
          <a:xfrm rot="10800000">
            <a:off x="3095071" y="1650729"/>
            <a:ext cx="1386665" cy="442171"/>
          </a:xfrm>
          <a:prstGeom prst="bentConnector4">
            <a:avLst>
              <a:gd name="adj1" fmla="val 36427"/>
              <a:gd name="adj2" fmla="val 151699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69" name="그룹 168"/>
          <p:cNvGrpSpPr/>
          <p:nvPr/>
        </p:nvGrpSpPr>
        <p:grpSpPr>
          <a:xfrm>
            <a:off x="7697295" y="4826770"/>
            <a:ext cx="1451707" cy="1078213"/>
            <a:chOff x="6745583" y="1216290"/>
            <a:chExt cx="1511648" cy="1121383"/>
          </a:xfrm>
        </p:grpSpPr>
        <p:pic>
          <p:nvPicPr>
            <p:cNvPr id="170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770" y="1216290"/>
              <a:ext cx="974084" cy="8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1" name="TextBox 170"/>
            <p:cNvSpPr txBox="1"/>
            <p:nvPr/>
          </p:nvSpPr>
          <p:spPr>
            <a:xfrm>
              <a:off x="6745583" y="2076063"/>
              <a:ext cx="151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시민시장실</a:t>
              </a: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DB(</a:t>
              </a:r>
              <a:r>
                <a:rPr lang="ko-KR" altLang="en-US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내부</a:t>
              </a: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</a:t>
              </a:r>
              <a:endPara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cxnSp>
        <p:nvCxnSpPr>
          <p:cNvPr id="172" name="꺾인 연결선 171"/>
          <p:cNvCxnSpPr>
            <a:stCxn id="170" idx="1"/>
            <a:endCxn id="159" idx="3"/>
          </p:cNvCxnSpPr>
          <p:nvPr/>
        </p:nvCxnSpPr>
        <p:spPr>
          <a:xfrm rot="10800000" flipV="1">
            <a:off x="5922983" y="5259040"/>
            <a:ext cx="1903179" cy="18599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78" name="Rectangle 5"/>
          <p:cNvSpPr>
            <a:spLocks noChangeArrowheads="1"/>
          </p:cNvSpPr>
          <p:nvPr/>
        </p:nvSpPr>
        <p:spPr bwMode="gray">
          <a:xfrm>
            <a:off x="4485701" y="3226072"/>
            <a:ext cx="1445136" cy="11376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r>
              <a:rPr kumimoji="0" lang="en-US" altLang="ko-KR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BI</a:t>
            </a:r>
            <a:r>
              <a:rPr kumimoji="0" lang="ko-KR" altLang="en-US" sz="10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메트릭스솔루션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187" name="꺾인 연결선 186"/>
          <p:cNvCxnSpPr>
            <a:stCxn id="159" idx="1"/>
            <a:endCxn id="158" idx="3"/>
          </p:cNvCxnSpPr>
          <p:nvPr/>
        </p:nvCxnSpPr>
        <p:spPr>
          <a:xfrm rot="10800000">
            <a:off x="1605728" y="4173075"/>
            <a:ext cx="2872119" cy="127195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88" name="TextBox 187"/>
          <p:cNvSpPr txBox="1"/>
          <p:nvPr/>
        </p:nvSpPr>
        <p:spPr>
          <a:xfrm>
            <a:off x="1861171" y="4225070"/>
            <a:ext cx="639175" cy="680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메타관리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데이터관리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권한관리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시각화관리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9" name="꺾인 연결선 188"/>
          <p:cNvCxnSpPr>
            <a:stCxn id="160" idx="1"/>
            <a:endCxn id="147" idx="3"/>
          </p:cNvCxnSpPr>
          <p:nvPr/>
        </p:nvCxnSpPr>
        <p:spPr>
          <a:xfrm rot="10800000" flipV="1">
            <a:off x="1608515" y="2092898"/>
            <a:ext cx="2873220" cy="940383"/>
          </a:xfrm>
          <a:prstGeom prst="bentConnector3">
            <a:avLst>
              <a:gd name="adj1" fmla="val 17843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95" name="TextBox 194"/>
          <p:cNvSpPr txBox="1"/>
          <p:nvPr/>
        </p:nvSpPr>
        <p:spPr>
          <a:xfrm>
            <a:off x="1766413" y="3033281"/>
            <a:ext cx="916274" cy="443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사고모니터링조회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피드백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" name="Rectangle 5"/>
          <p:cNvSpPr>
            <a:spLocks noChangeArrowheads="1"/>
          </p:cNvSpPr>
          <p:nvPr/>
        </p:nvSpPr>
        <p:spPr bwMode="gray">
          <a:xfrm>
            <a:off x="7450244" y="3229306"/>
            <a:ext cx="1445136" cy="11376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endParaRPr kumimoji="0" lang="en-US" altLang="ko-KR" sz="10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ETL</a:t>
            </a:r>
            <a:r>
              <a:rPr kumimoji="0" lang="ko-KR" altLang="en-US" sz="10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연동서버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167" name="꺾인 연결선 166"/>
          <p:cNvCxnSpPr>
            <a:stCxn id="162" idx="2"/>
            <a:endCxn id="166" idx="0"/>
          </p:cNvCxnSpPr>
          <p:nvPr/>
        </p:nvCxnSpPr>
        <p:spPr>
          <a:xfrm rot="5400000">
            <a:off x="7950318" y="2835880"/>
            <a:ext cx="615920" cy="17093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0" name="꺾인 연결선 179"/>
          <p:cNvCxnSpPr>
            <a:stCxn id="170" idx="0"/>
            <a:endCxn id="166" idx="2"/>
          </p:cNvCxnSpPr>
          <p:nvPr/>
        </p:nvCxnSpPr>
        <p:spPr>
          <a:xfrm rot="16200000" flipV="1">
            <a:off x="8003449" y="4536327"/>
            <a:ext cx="459806" cy="12107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81" name="TextBox 180"/>
          <p:cNvSpPr txBox="1"/>
          <p:nvPr/>
        </p:nvSpPr>
        <p:spPr>
          <a:xfrm>
            <a:off x="8353547" y="4498700"/>
            <a:ext cx="836223" cy="20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소스데이터추출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394612" y="2958941"/>
            <a:ext cx="639175" cy="20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데이터이관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0" name="꺾인 연결선 189"/>
          <p:cNvCxnSpPr>
            <a:stCxn id="161" idx="1"/>
            <a:endCxn id="178" idx="3"/>
          </p:cNvCxnSpPr>
          <p:nvPr/>
        </p:nvCxnSpPr>
        <p:spPr>
          <a:xfrm rot="10800000" flipV="1">
            <a:off x="5930839" y="1967444"/>
            <a:ext cx="1810338" cy="1827457"/>
          </a:xfrm>
          <a:prstGeom prst="bentConnector3">
            <a:avLst>
              <a:gd name="adj1" fmla="val 39221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5" name="TextBox 204"/>
          <p:cNvSpPr txBox="1"/>
          <p:nvPr/>
        </p:nvSpPr>
        <p:spPr>
          <a:xfrm>
            <a:off x="6106972" y="3569595"/>
            <a:ext cx="916274" cy="20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시각화데이터조회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6" name="꺾인 연결선 205"/>
          <p:cNvCxnSpPr>
            <a:stCxn id="160" idx="2"/>
            <a:endCxn id="178" idx="0"/>
          </p:cNvCxnSpPr>
          <p:nvPr/>
        </p:nvCxnSpPr>
        <p:spPr>
          <a:xfrm rot="16200000" flipH="1">
            <a:off x="4925149" y="2942952"/>
            <a:ext cx="564345" cy="189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8" name="TextBox 207"/>
          <p:cNvSpPr txBox="1"/>
          <p:nvPr/>
        </p:nvSpPr>
        <p:spPr>
          <a:xfrm>
            <a:off x="5207322" y="2846668"/>
            <a:ext cx="836223" cy="20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시각화요소연게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993162" y="1829592"/>
            <a:ext cx="823908" cy="20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시각화지표조회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050756" y="5449324"/>
            <a:ext cx="1079455" cy="20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관리데이터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632520" y="1124744"/>
            <a:ext cx="8815119" cy="5395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402553" y="1650728"/>
            <a:ext cx="1653017" cy="1230444"/>
            <a:chOff x="2402553" y="1650728"/>
            <a:chExt cx="1653017" cy="1230444"/>
          </a:xfrm>
        </p:grpSpPr>
        <p:sp>
          <p:nvSpPr>
            <p:cNvPr id="194" name="TextBox 193"/>
            <p:cNvSpPr txBox="1"/>
            <p:nvPr/>
          </p:nvSpPr>
          <p:spPr>
            <a:xfrm>
              <a:off x="2402553" y="2665728"/>
              <a:ext cx="16530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키넥트</a:t>
              </a: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모션컨트롤러</a:t>
              </a: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월컨트롤러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8633" y="1650728"/>
              <a:ext cx="752874" cy="441686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8507" y="2102789"/>
              <a:ext cx="753000" cy="505483"/>
            </a:xfrm>
            <a:prstGeom prst="rect">
              <a:avLst/>
            </a:prstGeom>
          </p:spPr>
        </p:pic>
      </p:grpSp>
      <p:cxnSp>
        <p:nvCxnSpPr>
          <p:cNvPr id="224" name="꺾인 연결선 223"/>
          <p:cNvCxnSpPr>
            <a:stCxn id="45" idx="1"/>
            <a:endCxn id="183" idx="3"/>
          </p:cNvCxnSpPr>
          <p:nvPr/>
        </p:nvCxnSpPr>
        <p:spPr>
          <a:xfrm rot="10800000" flipV="1">
            <a:off x="1574953" y="1871570"/>
            <a:ext cx="1143681" cy="22725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27" name="TextBox 226"/>
          <p:cNvSpPr txBox="1"/>
          <p:nvPr/>
        </p:nvSpPr>
        <p:spPr>
          <a:xfrm>
            <a:off x="1746280" y="2135793"/>
            <a:ext cx="916274" cy="443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사고모니터링조회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피드백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8442443" y="53776"/>
            <a:ext cx="1265469" cy="12421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en-US" altLang="ko-KR" sz="1200" b="1" kern="0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CCTV</a:t>
            </a:r>
            <a:r>
              <a:rPr lang="ko-KR" altLang="en-US" sz="1200" b="1" kern="0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en-US" altLang="ko-KR" sz="1200" b="1" kern="0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1200" b="1" kern="0" dirty="0" err="1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추가필요</a:t>
            </a:r>
            <a:endParaRPr lang="ko-KR" altLang="en-US" sz="1200" b="1" kern="0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9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아키텍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 지표 조회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(Runtime View)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04528" y="1640607"/>
            <a:ext cx="843981" cy="2088233"/>
            <a:chOff x="704528" y="1484784"/>
            <a:chExt cx="843981" cy="2088233"/>
          </a:xfrm>
        </p:grpSpPr>
        <p:grpSp>
          <p:nvGrpSpPr>
            <p:cNvPr id="4" name="그룹 3"/>
            <p:cNvGrpSpPr/>
            <p:nvPr/>
          </p:nvGrpSpPr>
          <p:grpSpPr>
            <a:xfrm>
              <a:off x="704528" y="1484784"/>
              <a:ext cx="800219" cy="1429584"/>
              <a:chOff x="704528" y="1557726"/>
              <a:chExt cx="800219" cy="142958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704528" y="2525645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키넥트</a:t>
                </a:r>
                <a:r>
                  <a:rPr lang="en-US" altLang="ko-KR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</a:p>
              <a:p>
                <a:r>
                  <a:rPr lang="ko-KR" altLang="en-US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모션컨트롤러</a:t>
                </a:r>
                <a:r>
                  <a:rPr lang="en-US" altLang="ko-KR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</a:p>
              <a:p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월컨트롤러</a:t>
                </a:r>
                <a:r>
                  <a:rPr lang="en-US" altLang="ko-KR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4654" y="1557726"/>
                <a:ext cx="752874" cy="441686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528" y="2009787"/>
                <a:ext cx="753000" cy="505483"/>
              </a:xfrm>
              <a:prstGeom prst="rect">
                <a:avLst/>
              </a:prstGeom>
            </p:spPr>
          </p:pic>
        </p:grpSp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28" y="2997365"/>
              <a:ext cx="843981" cy="57565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Rectangle 137"/>
          <p:cNvSpPr>
            <a:spLocks noChangeArrowheads="1"/>
          </p:cNvSpPr>
          <p:nvPr/>
        </p:nvSpPr>
        <p:spPr bwMode="gray">
          <a:xfrm>
            <a:off x="488505" y="1218928"/>
            <a:ext cx="1368151" cy="271412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Client Console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gray">
          <a:xfrm>
            <a:off x="2648744" y="1579506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Front Controller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gray">
          <a:xfrm>
            <a:off x="2648744" y="2421281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Controller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gray">
          <a:xfrm>
            <a:off x="4217253" y="2034179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Business Logic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Service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gray">
          <a:xfrm>
            <a:off x="5349792" y="2980153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Domain Model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gray">
          <a:xfrm>
            <a:off x="6450027" y="2027917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DBMS Adapter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7401272" y="3034621"/>
            <a:ext cx="1345602" cy="814118"/>
            <a:chOff x="6318395" y="1216290"/>
            <a:chExt cx="2023214" cy="1230874"/>
          </a:xfrm>
        </p:grpSpPr>
        <p:pic>
          <p:nvPicPr>
            <p:cNvPr id="67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770" y="1216290"/>
              <a:ext cx="974084" cy="8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6318395" y="2074900"/>
              <a:ext cx="2023214" cy="37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시민시장실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DB(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외부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69" name="Rectangle 5"/>
          <p:cNvSpPr>
            <a:spLocks noChangeArrowheads="1"/>
          </p:cNvSpPr>
          <p:nvPr/>
        </p:nvSpPr>
        <p:spPr bwMode="gray">
          <a:xfrm>
            <a:off x="2648744" y="3280600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View Resolver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gray">
          <a:xfrm>
            <a:off x="4151814" y="4297708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-CANVAS Viewer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gray">
          <a:xfrm>
            <a:off x="5825938" y="4302093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-CANVAS Engine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gray">
          <a:xfrm>
            <a:off x="8221935" y="5374340"/>
            <a:ext cx="726233" cy="27548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CONFIG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.DATA</a:t>
            </a:r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gray">
          <a:xfrm>
            <a:off x="8225705" y="5757606"/>
            <a:ext cx="722463" cy="275489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-META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Designer</a:t>
            </a:r>
          </a:p>
        </p:txBody>
      </p:sp>
      <p:cxnSp>
        <p:nvCxnSpPr>
          <p:cNvPr id="74" name="꺾인 연결선 73"/>
          <p:cNvCxnSpPr>
            <a:stCxn id="60" idx="1"/>
          </p:cNvCxnSpPr>
          <p:nvPr/>
        </p:nvCxnSpPr>
        <p:spPr>
          <a:xfrm rot="10800000" flipV="1">
            <a:off x="1856656" y="1751275"/>
            <a:ext cx="792088" cy="98053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1" name="꺾인 연결선 80"/>
          <p:cNvCxnSpPr>
            <a:stCxn id="63" idx="1"/>
            <a:endCxn id="62" idx="3"/>
          </p:cNvCxnSpPr>
          <p:nvPr/>
        </p:nvCxnSpPr>
        <p:spPr>
          <a:xfrm rot="10800000" flipV="1">
            <a:off x="3846723" y="2205949"/>
            <a:ext cx="370531" cy="38710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5" name="꺾인 연결선 94"/>
          <p:cNvCxnSpPr>
            <a:stCxn id="65" idx="0"/>
            <a:endCxn id="63" idx="0"/>
          </p:cNvCxnSpPr>
          <p:nvPr/>
        </p:nvCxnSpPr>
        <p:spPr>
          <a:xfrm rot="16200000" flipH="1" flipV="1">
            <a:off x="5929498" y="914661"/>
            <a:ext cx="6262" cy="2232774"/>
          </a:xfrm>
          <a:prstGeom prst="bentConnector3">
            <a:avLst>
              <a:gd name="adj1" fmla="val -3650591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8" name="꺾인 연결선 97"/>
          <p:cNvCxnSpPr>
            <a:stCxn id="67" idx="0"/>
            <a:endCxn id="65" idx="3"/>
          </p:cNvCxnSpPr>
          <p:nvPr/>
        </p:nvCxnSpPr>
        <p:spPr>
          <a:xfrm rot="16200000" flipV="1">
            <a:off x="7455814" y="2391878"/>
            <a:ext cx="834934" cy="450551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2" name="꺾인 연결선 101"/>
          <p:cNvCxnSpPr>
            <a:stCxn id="64" idx="3"/>
            <a:endCxn id="67" idx="1"/>
          </p:cNvCxnSpPr>
          <p:nvPr/>
        </p:nvCxnSpPr>
        <p:spPr>
          <a:xfrm>
            <a:off x="6547770" y="3151923"/>
            <a:ext cx="1226863" cy="18005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8" name="꺾인 연결선 147"/>
          <p:cNvCxnSpPr>
            <a:stCxn id="63" idx="3"/>
            <a:endCxn id="64" idx="0"/>
          </p:cNvCxnSpPr>
          <p:nvPr/>
        </p:nvCxnSpPr>
        <p:spPr>
          <a:xfrm>
            <a:off x="5415231" y="2205949"/>
            <a:ext cx="533550" cy="774204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33" name="직선 화살표 연결선 1032"/>
          <p:cNvCxnSpPr>
            <a:stCxn id="62" idx="0"/>
            <a:endCxn id="60" idx="2"/>
          </p:cNvCxnSpPr>
          <p:nvPr/>
        </p:nvCxnSpPr>
        <p:spPr bwMode="auto">
          <a:xfrm flipV="1">
            <a:off x="3247733" y="1923046"/>
            <a:ext cx="0" cy="498235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6" name="직선 화살표 연결선 185"/>
          <p:cNvCxnSpPr>
            <a:stCxn id="69" idx="0"/>
            <a:endCxn id="62" idx="2"/>
          </p:cNvCxnSpPr>
          <p:nvPr/>
        </p:nvCxnSpPr>
        <p:spPr bwMode="auto">
          <a:xfrm flipV="1">
            <a:off x="3247733" y="2764821"/>
            <a:ext cx="0" cy="51577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3" name="꺾인 연결선 192"/>
          <p:cNvCxnSpPr>
            <a:stCxn id="62" idx="3"/>
            <a:endCxn id="63" idx="2"/>
          </p:cNvCxnSpPr>
          <p:nvPr/>
        </p:nvCxnSpPr>
        <p:spPr>
          <a:xfrm flipV="1">
            <a:off x="3846722" y="2377719"/>
            <a:ext cx="969520" cy="215332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1" name="꺾인 연결선 200"/>
          <p:cNvCxnSpPr>
            <a:stCxn id="71" idx="0"/>
            <a:endCxn id="70" idx="3"/>
          </p:cNvCxnSpPr>
          <p:nvPr/>
        </p:nvCxnSpPr>
        <p:spPr>
          <a:xfrm rot="16200000" flipH="1" flipV="1">
            <a:off x="5803667" y="3848217"/>
            <a:ext cx="167385" cy="1075135"/>
          </a:xfrm>
          <a:prstGeom prst="bentConnector4">
            <a:avLst>
              <a:gd name="adj1" fmla="val -136571"/>
              <a:gd name="adj2" fmla="val 87601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2" name="Rectangle 5"/>
          <p:cNvSpPr>
            <a:spLocks noChangeArrowheads="1"/>
          </p:cNvSpPr>
          <p:nvPr/>
        </p:nvSpPr>
        <p:spPr bwMode="gray">
          <a:xfrm>
            <a:off x="6730018" y="4830653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-Portal Server 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Module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207" name="꺾인 연결선 206"/>
          <p:cNvCxnSpPr>
            <a:stCxn id="202" idx="0"/>
            <a:endCxn id="71" idx="3"/>
          </p:cNvCxnSpPr>
          <p:nvPr/>
        </p:nvCxnSpPr>
        <p:spPr>
          <a:xfrm rot="16200000" flipV="1">
            <a:off x="6998067" y="4499712"/>
            <a:ext cx="356790" cy="305091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0" name="꺾인 연결선 209"/>
          <p:cNvCxnSpPr>
            <a:stCxn id="202" idx="3"/>
            <a:endCxn id="72" idx="1"/>
          </p:cNvCxnSpPr>
          <p:nvPr/>
        </p:nvCxnSpPr>
        <p:spPr>
          <a:xfrm>
            <a:off x="7927996" y="5002423"/>
            <a:ext cx="293939" cy="50966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3" name="꺾인 연결선 212"/>
          <p:cNvCxnSpPr>
            <a:stCxn id="202" idx="3"/>
            <a:endCxn id="73" idx="1"/>
          </p:cNvCxnSpPr>
          <p:nvPr/>
        </p:nvCxnSpPr>
        <p:spPr>
          <a:xfrm>
            <a:off x="7927996" y="5002423"/>
            <a:ext cx="297709" cy="89292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8" name="꺾인 연결선 217"/>
          <p:cNvCxnSpPr>
            <a:stCxn id="202" idx="3"/>
            <a:endCxn id="68" idx="2"/>
          </p:cNvCxnSpPr>
          <p:nvPr/>
        </p:nvCxnSpPr>
        <p:spPr>
          <a:xfrm flipV="1">
            <a:off x="7927996" y="3848739"/>
            <a:ext cx="146077" cy="1153684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1" name="꺾인 연결선 220"/>
          <p:cNvCxnSpPr>
            <a:stCxn id="71" idx="2"/>
            <a:endCxn id="202" idx="2"/>
          </p:cNvCxnSpPr>
          <p:nvPr/>
        </p:nvCxnSpPr>
        <p:spPr>
          <a:xfrm rot="16200000" flipH="1">
            <a:off x="6612687" y="4457873"/>
            <a:ext cx="528560" cy="904080"/>
          </a:xfrm>
          <a:prstGeom prst="bentConnector3">
            <a:avLst>
              <a:gd name="adj1" fmla="val 14325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25" name="Rectangle 5"/>
          <p:cNvSpPr>
            <a:spLocks noChangeArrowheads="1"/>
          </p:cNvSpPr>
          <p:nvPr/>
        </p:nvSpPr>
        <p:spPr bwMode="gray">
          <a:xfrm>
            <a:off x="4151814" y="5512084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HTML5 Chart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230" name="꺾인 연결선 229"/>
          <p:cNvCxnSpPr>
            <a:stCxn id="225" idx="3"/>
            <a:endCxn id="71" idx="1"/>
          </p:cNvCxnSpPr>
          <p:nvPr/>
        </p:nvCxnSpPr>
        <p:spPr>
          <a:xfrm flipV="1">
            <a:off x="5349792" y="4473863"/>
            <a:ext cx="476146" cy="1209991"/>
          </a:xfrm>
          <a:prstGeom prst="bentConnector3">
            <a:avLst>
              <a:gd name="adj1" fmla="val 70004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3" name="Rectangle 5"/>
          <p:cNvSpPr>
            <a:spLocks noChangeArrowheads="1"/>
          </p:cNvSpPr>
          <p:nvPr/>
        </p:nvSpPr>
        <p:spPr bwMode="gray">
          <a:xfrm>
            <a:off x="2648744" y="4712053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JSP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246" name="꺾인 연결선 245"/>
          <p:cNvCxnSpPr>
            <a:stCxn id="70" idx="0"/>
            <a:endCxn id="243" idx="3"/>
          </p:cNvCxnSpPr>
          <p:nvPr/>
        </p:nvCxnSpPr>
        <p:spPr>
          <a:xfrm rot="16200000" flipH="1" flipV="1">
            <a:off x="4005705" y="4138724"/>
            <a:ext cx="586115" cy="904081"/>
          </a:xfrm>
          <a:prstGeom prst="bentConnector4">
            <a:avLst>
              <a:gd name="adj1" fmla="val -39003"/>
              <a:gd name="adj2" fmla="val 83127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0" name="직선 화살표 연결선 259"/>
          <p:cNvCxnSpPr>
            <a:stCxn id="243" idx="0"/>
            <a:endCxn id="69" idx="2"/>
          </p:cNvCxnSpPr>
          <p:nvPr/>
        </p:nvCxnSpPr>
        <p:spPr bwMode="auto">
          <a:xfrm flipV="1">
            <a:off x="3247733" y="3624140"/>
            <a:ext cx="0" cy="1087913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8" name="꺾인 연결선 267"/>
          <p:cNvCxnSpPr>
            <a:stCxn id="243" idx="2"/>
            <a:endCxn id="225" idx="2"/>
          </p:cNvCxnSpPr>
          <p:nvPr/>
        </p:nvCxnSpPr>
        <p:spPr>
          <a:xfrm rot="16200000" flipH="1">
            <a:off x="3599253" y="4704073"/>
            <a:ext cx="800031" cy="1503070"/>
          </a:xfrm>
          <a:prstGeom prst="bentConnector3">
            <a:avLst>
              <a:gd name="adj1" fmla="val 128574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1" name="꺾인 연결선 270"/>
          <p:cNvCxnSpPr>
            <a:stCxn id="59" idx="2"/>
            <a:endCxn id="243" idx="1"/>
          </p:cNvCxnSpPr>
          <p:nvPr/>
        </p:nvCxnSpPr>
        <p:spPr>
          <a:xfrm rot="16200000" flipH="1">
            <a:off x="1435278" y="3670357"/>
            <a:ext cx="950768" cy="1476163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80" name="TextBox 279"/>
          <p:cNvSpPr txBox="1"/>
          <p:nvPr/>
        </p:nvSpPr>
        <p:spPr>
          <a:xfrm>
            <a:off x="2081849" y="2064441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HTTP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3225876" y="1989783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URL </a:t>
            </a:r>
          </a:p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Mapping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5730989" y="1535831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DB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 요청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7949198" y="2383276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ODBC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6956748" y="3375255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O-R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5914256" y="2528891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도메인 값 전달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4126474" y="2655746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로직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결과값 리턴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2548446" y="2933364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 View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타입 결정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2539786" y="3833565"/>
            <a:ext cx="878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9. JSP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호출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3733139" y="3870675"/>
            <a:ext cx="1135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뷰어 호출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5593447" y="3841406"/>
            <a:ext cx="1119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엔진 호출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6921043" y="4224487"/>
            <a:ext cx="10999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정보 조회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495819" y="5434384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정보 리턴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5293246" y="5728601"/>
            <a:ext cx="12025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생성된 시각화 리턴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287302" y="6093876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렌더링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087019" y="4958749"/>
            <a:ext cx="1479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16. HTML5 / JS / JSON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응답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4" name="직사각형 303"/>
          <p:cNvSpPr/>
          <p:nvPr/>
        </p:nvSpPr>
        <p:spPr>
          <a:xfrm>
            <a:off x="270704" y="987876"/>
            <a:ext cx="9294744" cy="553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306" name="Rectangle 137"/>
          <p:cNvSpPr>
            <a:spLocks noChangeArrowheads="1"/>
          </p:cNvSpPr>
          <p:nvPr/>
        </p:nvSpPr>
        <p:spPr bwMode="gray">
          <a:xfrm>
            <a:off x="2098737" y="1218928"/>
            <a:ext cx="7174743" cy="509039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kumimoji="0"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Service Side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>
              <a:lumMod val="50000"/>
              <a:lumOff val="50000"/>
            </a:schemeClr>
          </a:solidFill>
          <a:headEnd/>
          <a:tailEnd/>
        </a:ln>
        <a:effectLst/>
      </a:spPr>
      <a:bodyPr wrap="none" rtlCol="0" anchor="ctr"/>
      <a:lstStyle>
        <a:defPPr algn="ctr" latinLnBrk="0">
          <a:lnSpc>
            <a:spcPts val="1400"/>
          </a:lnSpc>
          <a:spcAft>
            <a:spcPct val="30000"/>
          </a:spcAft>
          <a:defRPr sz="1200" kern="0" dirty="0" smtClean="0">
            <a:solidFill>
              <a:schemeClr val="tx1">
                <a:lumMod val="50000"/>
                <a:lumOff val="50000"/>
              </a:schemeClr>
            </a:solidFill>
            <a:latin typeface="산돌고딕 M" pitchFamily="18" charset="-127"/>
            <a:ea typeface="산돌고딕 M" pitchFamily="18" charset="-127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</a:spPr>
      <a:bodyPr/>
      <a:lstStyle/>
    </a:lnDef>
    <a:txDef>
      <a:spPr>
        <a:noFill/>
        <a:ln w="19050" algn="ctr">
          <a:noFill/>
          <a:round/>
          <a:headEnd/>
          <a:tailEnd/>
        </a:ln>
      </a:spPr>
      <a:bodyPr wrap="none" rtlCol="0">
        <a:spAutoFit/>
      </a:bodyPr>
      <a:lstStyle>
        <a:defPPr marL="268288" indent="-268288" fontAlgn="auto" latinLnBrk="0">
          <a:lnSpc>
            <a:spcPct val="110000"/>
          </a:lnSpc>
          <a:spcBef>
            <a:spcPct val="20000"/>
          </a:spcBef>
          <a:spcAft>
            <a:spcPts val="0"/>
          </a:spcAft>
          <a:buSzPct val="100000"/>
          <a:buFontTx/>
          <a:buBlip>
            <a:blip xmlns:r="http://schemas.openxmlformats.org/officeDocument/2006/relationships" r:embed="rId1"/>
          </a:buBlip>
          <a:defRPr kumimoji="0" sz="1400" b="1" kern="0" dirty="0" err="1" smtClean="0">
            <a:solidFill>
              <a:srgbClr val="000000"/>
            </a:solidFill>
            <a:latin typeface="산돌고딕 M" pitchFamily="18" charset="-127"/>
            <a:ea typeface="산돌고딕 M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72490</TotalTime>
  <Words>466</Words>
  <Application>Microsoft Office PowerPoint</Application>
  <PresentationFormat>A4 용지(210x297mm)</PresentationFormat>
  <Paragraphs>226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맑은 고딕</vt:lpstr>
      <vt:lpstr>나눔고딕</vt:lpstr>
      <vt:lpstr>Arial</vt:lpstr>
      <vt:lpstr>Wingdings 2</vt:lpstr>
      <vt:lpstr>굴림</vt:lpstr>
      <vt:lpstr>Calibri</vt:lpstr>
      <vt:lpstr>나눔고딕 ExtraBold</vt:lpstr>
      <vt:lpstr>산돌고딕 M</vt:lpstr>
      <vt:lpstr>1_Office 테마</vt:lpstr>
      <vt:lpstr>PowerPoint 프레젠테이션</vt:lpstr>
      <vt:lpstr>시스템 구성 아키텍처</vt:lpstr>
      <vt:lpstr>어플리케이션 아키텍처 – Module View (Layered Style)</vt:lpstr>
      <vt:lpstr>어플리케이션 아키텍처 – (Context Diagram)</vt:lpstr>
      <vt:lpstr>어플리케이션 아키텍처 – 시각화 지표 조회(Runtime View)</vt:lpstr>
    </vt:vector>
  </TitlesOfParts>
  <Company>Open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Open</dc:creator>
  <cp:lastModifiedBy>chang.sun won</cp:lastModifiedBy>
  <cp:revision>4462</cp:revision>
  <cp:lastPrinted>2012-05-24T11:23:39Z</cp:lastPrinted>
  <dcterms:created xsi:type="dcterms:W3CDTF">2010-06-22T00:01:58Z</dcterms:created>
  <dcterms:modified xsi:type="dcterms:W3CDTF">2016-09-06T11:21:59Z</dcterms:modified>
</cp:coreProperties>
</file>