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89" r:id="rId2"/>
    <p:sldId id="1200" r:id="rId3"/>
    <p:sldId id="1210" r:id="rId4"/>
    <p:sldId id="1207" r:id="rId5"/>
    <p:sldId id="1206" r:id="rId6"/>
    <p:sldId id="1208" r:id="rId7"/>
    <p:sldId id="1211" r:id="rId8"/>
    <p:sldId id="1214" r:id="rId9"/>
    <p:sldId id="1213" r:id="rId10"/>
  </p:sldIdLst>
  <p:sldSz cx="9906000" cy="6858000" type="A4"/>
  <p:notesSz cx="6735763" cy="9866313"/>
  <p:embeddedFontLst>
    <p:embeddedFont>
      <p:font typeface="나눔고딕" panose="020B0600000101010101" charset="-127"/>
      <p:regular r:id="rId13"/>
      <p:bold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Wingdings 2" panose="05020102010507070707" pitchFamily="18" charset="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egoe UI Light" panose="020B0502040204020203" pitchFamily="34" charset="0"/>
      <p:regular r:id="rId26"/>
      <p:italic r:id="rId27"/>
    </p:embeddedFont>
    <p:embeddedFont>
      <p:font typeface="산돌고딕 M" panose="020B0600000101010101" charset="-127"/>
      <p:regular r:id="rId28"/>
    </p:embeddedFont>
    <p:embeddedFont>
      <p:font typeface="나눔고딕 ExtraBold" panose="020B0600000101010101" charset="-127"/>
      <p:bold r:id="rId2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2523">
          <p15:clr>
            <a:srgbClr val="A4A3A4"/>
          </p15:clr>
        </p15:guide>
        <p15:guide id="3" pos="3120">
          <p15:clr>
            <a:srgbClr val="A4A3A4"/>
          </p15:clr>
        </p15:guide>
        <p15:guide id="4" pos="5978">
          <p15:clr>
            <a:srgbClr val="A4A3A4"/>
          </p15:clr>
        </p15:guide>
        <p15:guide id="5" pos="1260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5" userDrawn="1">
          <p15:clr>
            <a:srgbClr val="A4A3A4"/>
          </p15:clr>
        </p15:guide>
        <p15:guide id="2" pos="2100" userDrawn="1">
          <p15:clr>
            <a:srgbClr val="A4A3A4"/>
          </p15:clr>
        </p15:guide>
        <p15:guide id="3" orient="horz" pos="3108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S" initials="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D5A"/>
    <a:srgbClr val="467AB8"/>
    <a:srgbClr val="973735"/>
    <a:srgbClr val="5E8BC2"/>
    <a:srgbClr val="0000FF"/>
    <a:srgbClr val="FF5050"/>
    <a:srgbClr val="5E9EFF"/>
    <a:srgbClr val="000000"/>
    <a:srgbClr val="2F2FBF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652" autoAdjust="0"/>
  </p:normalViewPr>
  <p:slideViewPr>
    <p:cSldViewPr showGuides="1">
      <p:cViewPr varScale="1">
        <p:scale>
          <a:sx n="115" d="100"/>
          <a:sy n="115" d="100"/>
        </p:scale>
        <p:origin x="1200" y="108"/>
      </p:cViewPr>
      <p:guideLst>
        <p:guide orient="horz" pos="572"/>
        <p:guide orient="horz" pos="2523"/>
        <p:guide pos="3120"/>
        <p:guide pos="5978"/>
        <p:guide pos="1260"/>
        <p:guide pos="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4530"/>
    </p:cViewPr>
  </p:sorterViewPr>
  <p:notesViewPr>
    <p:cSldViewPr showGuides="1">
      <p:cViewPr varScale="1">
        <p:scale>
          <a:sx n="76" d="100"/>
          <a:sy n="76" d="100"/>
        </p:scale>
        <p:origin x="-2142" y="-114"/>
      </p:cViewPr>
      <p:guideLst>
        <p:guide orient="horz" pos="3085"/>
        <p:guide pos="2100"/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149" cy="493237"/>
          </a:xfrm>
          <a:prstGeom prst="rect">
            <a:avLst/>
          </a:prstGeom>
        </p:spPr>
        <p:txBody>
          <a:bodyPr vert="horz" lIns="91284" tIns="45642" rIns="91284" bIns="456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029" y="1"/>
            <a:ext cx="2919149" cy="493237"/>
          </a:xfrm>
          <a:prstGeom prst="rect">
            <a:avLst/>
          </a:prstGeom>
        </p:spPr>
        <p:txBody>
          <a:bodyPr vert="horz" lIns="91284" tIns="45642" rIns="91284" bIns="456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2B1A77-2514-48A0-BD20-7E252C7AE8D4}" type="datetimeFigureOut">
              <a:rPr lang="ko-KR" altLang="en-US"/>
              <a:pPr>
                <a:defRPr/>
              </a:pPr>
              <a:t>2016-11-10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491"/>
            <a:ext cx="2919149" cy="493236"/>
          </a:xfrm>
          <a:prstGeom prst="rect">
            <a:avLst/>
          </a:prstGeom>
        </p:spPr>
        <p:txBody>
          <a:bodyPr vert="horz" lIns="91284" tIns="45642" rIns="91284" bIns="456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029" y="9371491"/>
            <a:ext cx="2919149" cy="493236"/>
          </a:xfrm>
          <a:prstGeom prst="rect">
            <a:avLst/>
          </a:prstGeom>
        </p:spPr>
        <p:txBody>
          <a:bodyPr vert="horz" lIns="91284" tIns="45642" rIns="91284" bIns="456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896C0-ABFC-4640-90F6-BEA7CFAD55B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1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149" cy="493237"/>
          </a:xfrm>
          <a:prstGeom prst="rect">
            <a:avLst/>
          </a:prstGeom>
        </p:spPr>
        <p:txBody>
          <a:bodyPr vert="horz" lIns="92359" tIns="46180" rIns="92359" bIns="461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029" y="1"/>
            <a:ext cx="2919149" cy="493237"/>
          </a:xfrm>
          <a:prstGeom prst="rect">
            <a:avLst/>
          </a:prstGeom>
        </p:spPr>
        <p:txBody>
          <a:bodyPr vert="horz" lIns="92359" tIns="46180" rIns="92359" bIns="461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A335150-B964-4361-9F88-0596EA09F1A7}" type="datetimeFigureOut">
              <a:rPr lang="ko-KR" altLang="en-US"/>
              <a:pPr>
                <a:defRPr/>
              </a:pPr>
              <a:t>2016-11-10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59" tIns="46180" rIns="92359" bIns="4618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895" y="4686539"/>
            <a:ext cx="5387976" cy="4439126"/>
          </a:xfrm>
          <a:prstGeom prst="rect">
            <a:avLst/>
          </a:prstGeom>
        </p:spPr>
        <p:txBody>
          <a:bodyPr vert="horz" lIns="92359" tIns="46180" rIns="92359" bIns="4618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491"/>
            <a:ext cx="2919149" cy="493236"/>
          </a:xfrm>
          <a:prstGeom prst="rect">
            <a:avLst/>
          </a:prstGeom>
        </p:spPr>
        <p:txBody>
          <a:bodyPr vert="horz" lIns="92359" tIns="46180" rIns="92359" bIns="461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029" y="9371491"/>
            <a:ext cx="2919149" cy="493236"/>
          </a:xfrm>
          <a:prstGeom prst="rect">
            <a:avLst/>
          </a:prstGeom>
        </p:spPr>
        <p:txBody>
          <a:bodyPr vert="horz" lIns="92359" tIns="46180" rIns="92359" bIns="4618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EE1521E-0E94-4F91-B416-9BC668BD40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51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6C42AE-1E83-414A-80A3-EC1ACE6AF6E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9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1521E-0E94-4F91-B416-9BC668BD40F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7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0" y="1357313"/>
            <a:ext cx="9906000" cy="164306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A4C3C-21DF-4197-9F5D-84509D4370F2}" type="datetimeFigureOut">
              <a:rPr lang="ko-KR" altLang="en-US"/>
              <a:pPr>
                <a:defRPr/>
              </a:pPr>
              <a:t>2016-11-10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D8563-ACBB-4E40-87EE-AC553AB98C1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1A432-65A6-4301-8132-FB2CBB4E8031}" type="datetimeFigureOut">
              <a:rPr lang="ko-KR" altLang="en-US"/>
              <a:pPr>
                <a:defRPr/>
              </a:pPr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7955C-9C63-457B-8582-A9D275EEFA4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DF0DE-6E79-4B05-9974-9EF82E620E9C}" type="datetimeFigureOut">
              <a:rPr lang="ko-KR" altLang="en-US"/>
              <a:pPr>
                <a:defRPr/>
              </a:pPr>
              <a:t>2016-11-10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2227F-7A36-461C-9766-1D83FC66CBB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3627438" y="6597650"/>
            <a:ext cx="2809875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800" b="1" dirty="0" smtClean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Internal Use Only -</a:t>
            </a:r>
          </a:p>
        </p:txBody>
      </p:sp>
      <p:pic>
        <p:nvPicPr>
          <p:cNvPr id="6" name="Picture 3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597649"/>
            <a:ext cx="720080" cy="24447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직사각형 6"/>
          <p:cNvSpPr/>
          <p:nvPr userDrawn="1"/>
        </p:nvSpPr>
        <p:spPr>
          <a:xfrm>
            <a:off x="0" y="1"/>
            <a:ext cx="9906000" cy="692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70704" y="0"/>
            <a:ext cx="9294744" cy="69269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산돌고딕 M" pitchFamily="18" charset="-127"/>
                <a:ea typeface="산돌고딕 M" pitchFamily="18" charset="-127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1"/>
            <a:ext cx="9906000" cy="692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666357" y="6481258"/>
            <a:ext cx="574675" cy="3635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fld id="{16190FCE-2A33-4D39-9E95-7AFD816533BF}" type="slidenum">
              <a:rPr kumimoji="0" lang="ko-KR" altLang="en-US" sz="90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pPr algn="ctr" eaLnBrk="1" latinLnBrk="0" hangingPunct="1">
                <a:defRPr/>
              </a:pPr>
              <a:t>‹#›</a:t>
            </a:fld>
            <a:endParaRPr kumimoji="0" lang="en-US" altLang="ko-KR" sz="900" dirty="0" smtClean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0704" y="0"/>
            <a:ext cx="9294744" cy="69269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산돌고딕 M" pitchFamily="18" charset="-127"/>
                <a:ea typeface="산돌고딕 M" pitchFamily="18" charset="-127"/>
                <a:cs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3627438" y="6669940"/>
            <a:ext cx="2809875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800" b="1" dirty="0" smtClean="0">
                <a:solidFill>
                  <a:srgbClr val="FF0000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Internal Use Only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11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0838" y="114300"/>
            <a:ext cx="7697787" cy="57785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50838" y="836613"/>
            <a:ext cx="9426575" cy="6477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40309-575B-4360-B403-25AC9C83F5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3B17EA-1083-4CF8-9F07-8184CB63137C}" type="datetimeFigureOut">
              <a:rPr lang="ko-KR" altLang="en-US"/>
              <a:pPr>
                <a:defRPr/>
              </a:pPr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E731C5-69C2-4E8D-B466-3278D3FA575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88" r:id="rId1"/>
    <p:sldLayoutId id="2147486875" r:id="rId2"/>
    <p:sldLayoutId id="2147486876" r:id="rId3"/>
    <p:sldLayoutId id="2147486889" r:id="rId4"/>
    <p:sldLayoutId id="2147486890" r:id="rId5"/>
    <p:sldLayoutId id="2147486891" r:id="rId6"/>
    <p:sldLayoutId id="2147486892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wm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68624" y="3429000"/>
            <a:ext cx="69342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ko-KR" sz="2700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24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2016. 08</a:t>
            </a:r>
            <a:endParaRPr lang="ko-KR" altLang="en-US" sz="2400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514475"/>
            <a:ext cx="9906000" cy="1236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서울시 디지털 시민 시장실 </a:t>
            </a:r>
            <a:endParaRPr kumimoji="0" lang="en-US" altLang="ko-KR" sz="3600" b="1" kern="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1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아키텍처 설계</a:t>
            </a:r>
            <a:endParaRPr kumimoji="0" lang="en-US" altLang="ko-KR" sz="3600" b="1" kern="0" dirty="0" smtClean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95414" y="4720248"/>
            <a:ext cx="693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ko-KR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marL="342900" indent="-342900" algn="ctr" eaLnBrk="0" fontAlgn="auto" latinLnBrk="0" hangingPunc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한국정보공학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디엔에스</a:t>
            </a:r>
            <a:endParaRPr lang="ko-KR" altLang="en-US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ounded Rectangle 9"/>
          <p:cNvSpPr/>
          <p:nvPr/>
        </p:nvSpPr>
        <p:spPr bwMode="auto">
          <a:xfrm>
            <a:off x="848543" y="3169432"/>
            <a:ext cx="4057557" cy="901100"/>
          </a:xfrm>
          <a:prstGeom prst="roundRect">
            <a:avLst>
              <a:gd name="adj" fmla="val 534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rgbClr val="FF0000"/>
            </a:solidFill>
          </a:ln>
          <a:effectLst/>
        </p:spPr>
        <p:txBody>
          <a:bodyPr wrap="square" lIns="36000" tIns="36000" rIns="36000" bIns="36000">
            <a:noAutofit/>
          </a:bodyPr>
          <a:lstStyle/>
          <a:p>
            <a:pPr marL="95250" indent="-95250" eaLnBrk="0" fontAlgn="ctr" latinLnBrk="0" hangingPunct="0">
              <a:spcAft>
                <a:spcPct val="10000"/>
              </a:spcAft>
              <a:buClr>
                <a:srgbClr val="808080"/>
              </a:buClr>
              <a:buSzPct val="80000"/>
              <a:buFont typeface="Wingdings 2" pitchFamily="18" charset="2"/>
              <a:buChar char="¡"/>
            </a:pPr>
            <a:endParaRPr lang="en-US" sz="900" b="1" dirty="0">
              <a:solidFill>
                <a:schemeClr val="tx1"/>
              </a:solidFill>
              <a:latin typeface="+mn-lt"/>
              <a:ea typeface="나눔고딕" panose="020D0604000000000000" pitchFamily="50" charset="-127"/>
              <a:cs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아키텍처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7" name="꺾인 연결선 176"/>
          <p:cNvCxnSpPr>
            <a:endCxn id="185" idx="1"/>
          </p:cNvCxnSpPr>
          <p:nvPr/>
        </p:nvCxnSpPr>
        <p:spPr bwMode="auto">
          <a:xfrm rot="5400000" flipH="1" flipV="1">
            <a:off x="2033826" y="1330410"/>
            <a:ext cx="235916" cy="100429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 bwMode="auto">
          <a:xfrm>
            <a:off x="3003864" y="1506914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HTTP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129853" y="824420"/>
            <a:ext cx="5055466" cy="587853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268288" indent="-268288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0" sz="1600" b="0" ker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Back-end to Front-end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는 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DB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데이터만 복제</a:t>
            </a:r>
            <a:r>
              <a:rPr lang="en-US" altLang="ko-KR" sz="14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연계</a:t>
            </a:r>
            <a:endParaRPr lang="en-US" altLang="ko-KR" sz="1400" b="1" dirty="0" smtClean="0">
              <a:solidFill>
                <a:schemeClr val="tx1"/>
              </a:solidFill>
              <a:latin typeface="+mn-lt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Front-end 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와 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Back-end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네트워크망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 내부</a:t>
            </a:r>
            <a:r>
              <a:rPr lang="en-US" altLang="ko-KR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/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외부망</a:t>
            </a:r>
            <a:r>
              <a:rPr lang="ko-KR" altLang="en-US" sz="1400" b="1" dirty="0" smtClean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 분리</a:t>
            </a:r>
            <a:endParaRPr lang="en-US" altLang="ko-KR" sz="1400" b="1" dirty="0">
              <a:solidFill>
                <a:schemeClr val="tx1"/>
              </a:solidFill>
              <a:latin typeface="+mn-lt"/>
              <a:ea typeface="나눔고딕" panose="020D0604000000000000" pitchFamily="50" charset="-127"/>
            </a:endParaRPr>
          </a:p>
        </p:txBody>
      </p:sp>
      <p:grpSp>
        <p:nvGrpSpPr>
          <p:cNvPr id="1038" name="그룹 1037"/>
          <p:cNvGrpSpPr/>
          <p:nvPr/>
        </p:nvGrpSpPr>
        <p:grpSpPr>
          <a:xfrm>
            <a:off x="1840540" y="837206"/>
            <a:ext cx="518176" cy="766571"/>
            <a:chOff x="665212" y="829405"/>
            <a:chExt cx="677702" cy="903390"/>
          </a:xfrm>
        </p:grpSpPr>
        <p:grpSp>
          <p:nvGrpSpPr>
            <p:cNvPr id="1031" name="그룹 1030"/>
            <p:cNvGrpSpPr/>
            <p:nvPr/>
          </p:nvGrpSpPr>
          <p:grpSpPr>
            <a:xfrm>
              <a:off x="665212" y="829405"/>
              <a:ext cx="609854" cy="609854"/>
              <a:chOff x="2426334" y="828278"/>
              <a:chExt cx="609854" cy="609854"/>
            </a:xfrm>
          </p:grpSpPr>
          <p:pic>
            <p:nvPicPr>
              <p:cNvPr id="182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334" y="8282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3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734" y="9806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4" name="직사각형 183"/>
            <p:cNvSpPr/>
            <p:nvPr/>
          </p:nvSpPr>
          <p:spPr>
            <a:xfrm>
              <a:off x="705157" y="1442628"/>
              <a:ext cx="637757" cy="290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USER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185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3929" y="1552672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TextBox 185"/>
          <p:cNvSpPr txBox="1"/>
          <p:nvPr/>
        </p:nvSpPr>
        <p:spPr>
          <a:xfrm>
            <a:off x="2661142" y="1861387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1000">
                <a:latin typeface="Calibri" pitchFamily="34" charset="0"/>
                <a:ea typeface="산돌고딕 M" pitchFamily="18" charset="-127"/>
              </a:defRPr>
            </a:lvl1pPr>
          </a:lstStyle>
          <a:p>
            <a:r>
              <a:rPr lang="en-US" altLang="ko-KR" b="1" dirty="0">
                <a:latin typeface="+mn-lt"/>
                <a:ea typeface="나눔고딕" panose="020D0604000000000000" pitchFamily="50" charset="-127"/>
              </a:rPr>
              <a:t>L4</a:t>
            </a:r>
            <a:endParaRPr lang="ko-KR" altLang="en-US" b="1" dirty="0">
              <a:latin typeface="+mn-lt"/>
              <a:ea typeface="나눔고딕" panose="020D0604000000000000" pitchFamily="50" charset="-127"/>
            </a:endParaRPr>
          </a:p>
        </p:txBody>
      </p:sp>
      <p:cxnSp>
        <p:nvCxnSpPr>
          <p:cNvPr id="192" name="꺾인 연결선 191"/>
          <p:cNvCxnSpPr>
            <a:stCxn id="392" idx="0"/>
            <a:endCxn id="185" idx="3"/>
          </p:cNvCxnSpPr>
          <p:nvPr/>
        </p:nvCxnSpPr>
        <p:spPr bwMode="auto">
          <a:xfrm rot="16200000" flipV="1">
            <a:off x="3262716" y="1429661"/>
            <a:ext cx="219521" cy="789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85" idx="0"/>
            <a:endCxn id="184" idx="0"/>
          </p:cNvCxnSpPr>
          <p:nvPr/>
        </p:nvCxnSpPr>
        <p:spPr>
          <a:xfrm flipH="1" flipV="1">
            <a:off x="2114899" y="1357556"/>
            <a:ext cx="700955" cy="1951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416496" y="1494192"/>
            <a:ext cx="9063445" cy="265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209220" y="3860059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Front-End (</a:t>
            </a:r>
            <a:r>
              <a:rPr lang="ko-KR" altLang="en-US" sz="1050" b="1" dirty="0" err="1" smtClean="0">
                <a:latin typeface="+mn-lt"/>
                <a:ea typeface="나눔고딕" panose="020D0604000000000000" pitchFamily="50" charset="-127"/>
              </a:rPr>
              <a:t>외부망</a:t>
            </a:r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240327" y="6278902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Back-End (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내부망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446906" y="3111134"/>
            <a:ext cx="1465618" cy="848555"/>
            <a:chOff x="5000703" y="3156888"/>
            <a:chExt cx="1465618" cy="848555"/>
          </a:xfrm>
        </p:grpSpPr>
        <p:grpSp>
          <p:nvGrpSpPr>
            <p:cNvPr id="210" name="그룹 209"/>
            <p:cNvGrpSpPr/>
            <p:nvPr/>
          </p:nvGrpSpPr>
          <p:grpSpPr>
            <a:xfrm>
              <a:off x="5000703" y="3156888"/>
              <a:ext cx="1465618" cy="848555"/>
              <a:chOff x="6059016" y="2732452"/>
              <a:chExt cx="1465618" cy="848555"/>
            </a:xfrm>
          </p:grpSpPr>
          <p:sp>
            <p:nvSpPr>
              <p:cNvPr id="211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6070301" y="2732452"/>
                <a:ext cx="1111251" cy="227013"/>
              </a:xfrm>
              <a:prstGeom prst="rect">
                <a:avLst/>
              </a:prstGeom>
              <a:ln>
                <a:prstDash val="sysDot"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검색엔진서버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212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6059016" y="2734639"/>
                <a:ext cx="1465618" cy="846368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pPr>
                  <a:defRPr/>
                </a:pPr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5139511" y="3480230"/>
              <a:ext cx="1188000" cy="421530"/>
              <a:chOff x="962157" y="3573016"/>
              <a:chExt cx="1235092" cy="540895"/>
            </a:xfrm>
          </p:grpSpPr>
          <p:sp>
            <p:nvSpPr>
              <p:cNvPr id="232" name="직사각형 231"/>
              <p:cNvSpPr/>
              <p:nvPr/>
            </p:nvSpPr>
            <p:spPr bwMode="auto">
              <a:xfrm>
                <a:off x="962157" y="3573016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WISENUT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33" name="직사각형 232"/>
              <p:cNvSpPr/>
              <p:nvPr/>
            </p:nvSpPr>
            <p:spPr bwMode="auto">
              <a:xfrm>
                <a:off x="967444" y="3875182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Linux Ent.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236" name="Rectangle 28"/>
          <p:cNvSpPr>
            <a:spLocks noChangeAspect="1" noChangeArrowheads="1"/>
          </p:cNvSpPr>
          <p:nvPr/>
        </p:nvSpPr>
        <p:spPr bwMode="auto">
          <a:xfrm>
            <a:off x="416496" y="4215026"/>
            <a:ext cx="9063445" cy="213094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tIns="25200" rIns="54000" bIns="25200" anchor="ctr"/>
          <a:lstStyle/>
          <a:p>
            <a:pPr algn="ctr">
              <a:defRPr/>
            </a:pPr>
            <a:r>
              <a:rPr lang="en-US" altLang="ko-KR" sz="1100" b="1" dirty="0" smtClean="0">
                <a:ea typeface="나눔고딕" panose="020D0604000000000000" pitchFamily="50" charset="-127"/>
              </a:rPr>
              <a:t>Firewall</a:t>
            </a:r>
            <a:endParaRPr lang="en-US" altLang="ko-KR" sz="1100" b="1" dirty="0">
              <a:ea typeface="나눔고딕" panose="020D0604000000000000" pitchFamily="50" charset="-127"/>
            </a:endParaRPr>
          </a:p>
        </p:txBody>
      </p:sp>
      <p:grpSp>
        <p:nvGrpSpPr>
          <p:cNvPr id="240" name="그룹 239"/>
          <p:cNvGrpSpPr/>
          <p:nvPr/>
        </p:nvGrpSpPr>
        <p:grpSpPr>
          <a:xfrm>
            <a:off x="7127040" y="1830426"/>
            <a:ext cx="1465618" cy="848677"/>
            <a:chOff x="5471349" y="1989400"/>
            <a:chExt cx="1465618" cy="848677"/>
          </a:xfrm>
        </p:grpSpPr>
        <p:sp>
          <p:nvSpPr>
            <p:cNvPr id="241" name="Rectangle 28"/>
            <p:cNvSpPr>
              <a:spLocks noChangeAspect="1" noChangeArrowheads="1"/>
            </p:cNvSpPr>
            <p:nvPr/>
          </p:nvSpPr>
          <p:spPr bwMode="auto">
            <a:xfrm>
              <a:off x="5471349" y="1989400"/>
              <a:ext cx="1111251" cy="292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서울데이터마트</a:t>
              </a:r>
              <a:endParaRPr lang="en-US" altLang="ko-KR" sz="900" b="1" dirty="0" smtClean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DB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 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#2 (Standby)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242" name="그룹 241"/>
            <p:cNvGrpSpPr/>
            <p:nvPr/>
          </p:nvGrpSpPr>
          <p:grpSpPr>
            <a:xfrm>
              <a:off x="5615365" y="2359398"/>
              <a:ext cx="1188000" cy="421530"/>
              <a:chOff x="962157" y="3677473"/>
              <a:chExt cx="1235092" cy="540895"/>
            </a:xfrm>
          </p:grpSpPr>
          <p:sp>
            <p:nvSpPr>
              <p:cNvPr id="244" name="직사각형 243"/>
              <p:cNvSpPr/>
              <p:nvPr/>
            </p:nvSpPr>
            <p:spPr bwMode="auto">
              <a:xfrm>
                <a:off x="962157" y="3677473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ORACLE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45" name="직사각형 244"/>
              <p:cNvSpPr/>
              <p:nvPr/>
            </p:nvSpPr>
            <p:spPr bwMode="auto">
              <a:xfrm>
                <a:off x="967444" y="3979639"/>
                <a:ext cx="1229805" cy="2387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IBM AIX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43" name="Rectangle 26"/>
            <p:cNvSpPr>
              <a:spLocks noChangeAspect="1" noChangeArrowheads="1"/>
            </p:cNvSpPr>
            <p:nvPr/>
          </p:nvSpPr>
          <p:spPr bwMode="auto">
            <a:xfrm>
              <a:off x="5471349" y="1989401"/>
              <a:ext cx="1465618" cy="848676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247" name="Picture 33" descr="ICON_1Storage_NoShadow_Q20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27" y="1912805"/>
            <a:ext cx="178030" cy="19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3" name="그룹 1062"/>
          <p:cNvGrpSpPr/>
          <p:nvPr/>
        </p:nvGrpSpPr>
        <p:grpSpPr>
          <a:xfrm>
            <a:off x="5471349" y="1840065"/>
            <a:ext cx="1465618" cy="848677"/>
            <a:chOff x="5471349" y="1840065"/>
            <a:chExt cx="1465618" cy="848677"/>
          </a:xfrm>
        </p:grpSpPr>
        <p:grpSp>
          <p:nvGrpSpPr>
            <p:cNvPr id="24" name="그룹 23"/>
            <p:cNvGrpSpPr/>
            <p:nvPr/>
          </p:nvGrpSpPr>
          <p:grpSpPr>
            <a:xfrm>
              <a:off x="5471349" y="1840065"/>
              <a:ext cx="1465618" cy="848677"/>
              <a:chOff x="5471349" y="1989400"/>
              <a:chExt cx="1465618" cy="848677"/>
            </a:xfrm>
          </p:grpSpPr>
          <p:sp>
            <p:nvSpPr>
              <p:cNvPr id="200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5471349" y="1989400"/>
                <a:ext cx="1111251" cy="2920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서울데이터마트</a:t>
                </a:r>
                <a:endParaRPr lang="en-US" altLang="ko-KR" sz="900" b="1" dirty="0" smtClean="0">
                  <a:ea typeface="나눔고딕" panose="020D0604000000000000" pitchFamily="50" charset="-127"/>
                </a:endParaRPr>
              </a:p>
              <a:p>
                <a:pPr algn="ctr">
                  <a:defRPr/>
                </a:pP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DB</a:t>
                </a: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 </a:t>
                </a: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#1 (Active)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01" name="그룹 200"/>
              <p:cNvGrpSpPr/>
              <p:nvPr/>
            </p:nvGrpSpPr>
            <p:grpSpPr>
              <a:xfrm>
                <a:off x="5615365" y="2359398"/>
                <a:ext cx="1188000" cy="421530"/>
                <a:chOff x="962157" y="3677473"/>
                <a:chExt cx="1235092" cy="540895"/>
              </a:xfrm>
            </p:grpSpPr>
            <p:sp>
              <p:nvSpPr>
                <p:cNvPr id="202" name="직사각형 201"/>
                <p:cNvSpPr/>
                <p:nvPr/>
              </p:nvSpPr>
              <p:spPr bwMode="auto">
                <a:xfrm>
                  <a:off x="962157" y="3677473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ORACLE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3" name="직사각형 202"/>
                <p:cNvSpPr/>
                <p:nvPr/>
              </p:nvSpPr>
              <p:spPr bwMode="auto">
                <a:xfrm>
                  <a:off x="967444" y="3979639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IBM AIX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04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5471349" y="1989401"/>
                <a:ext cx="1465618" cy="848676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248" name="Picture 33" descr="ICON_1Storage_NoShadow_Q20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319" y="1917950"/>
              <a:ext cx="178030" cy="19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62" name="그룹 1061"/>
          <p:cNvGrpSpPr/>
          <p:nvPr/>
        </p:nvGrpSpPr>
        <p:grpSpPr>
          <a:xfrm>
            <a:off x="6994231" y="2817676"/>
            <a:ext cx="977514" cy="332304"/>
            <a:chOff x="6569964" y="2779471"/>
            <a:chExt cx="977514" cy="332304"/>
          </a:xfrm>
        </p:grpSpPr>
        <p:pic>
          <p:nvPicPr>
            <p:cNvPr id="249" name="Picture 1116" descr="k2a_t2000_1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40949" y="2779471"/>
              <a:ext cx="601758" cy="190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0" name="TextBox 249"/>
            <p:cNvSpPr txBox="1"/>
            <p:nvPr/>
          </p:nvSpPr>
          <p:spPr>
            <a:xfrm>
              <a:off x="6569964" y="2927109"/>
              <a:ext cx="977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err="1">
                  <a:latin typeface="+mn-lt"/>
                </a:rPr>
                <a:t>데이터마트</a:t>
              </a:r>
              <a:r>
                <a:rPr lang="en-US" altLang="ko-KR" sz="600" dirty="0">
                  <a:latin typeface="+mn-lt"/>
                </a:rPr>
                <a:t> </a:t>
              </a:r>
              <a:r>
                <a:rPr lang="ko-KR" altLang="en-US" sz="600" dirty="0">
                  <a:latin typeface="+mn-lt"/>
                </a:rPr>
                <a:t>스토리지</a:t>
              </a:r>
            </a:p>
          </p:txBody>
        </p:sp>
      </p:grpSp>
      <p:cxnSp>
        <p:nvCxnSpPr>
          <p:cNvPr id="251" name="꺾인 연결선 250"/>
          <p:cNvCxnSpPr>
            <a:stCxn id="249" idx="1"/>
            <a:endCxn id="204" idx="2"/>
          </p:cNvCxnSpPr>
          <p:nvPr/>
        </p:nvCxnSpPr>
        <p:spPr bwMode="auto">
          <a:xfrm rot="10800000">
            <a:off x="6204158" y="2688743"/>
            <a:ext cx="961058" cy="2242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49" idx="3"/>
            <a:endCxn id="243" idx="2"/>
          </p:cNvCxnSpPr>
          <p:nvPr/>
        </p:nvCxnSpPr>
        <p:spPr bwMode="auto">
          <a:xfrm flipV="1">
            <a:off x="7766974" y="2679103"/>
            <a:ext cx="92875" cy="2338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416496" y="4507963"/>
            <a:ext cx="9063445" cy="2006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47" name="그룹 1046"/>
          <p:cNvGrpSpPr/>
          <p:nvPr/>
        </p:nvGrpSpPr>
        <p:grpSpPr>
          <a:xfrm>
            <a:off x="992559" y="3228047"/>
            <a:ext cx="1631378" cy="783971"/>
            <a:chOff x="977673" y="3268165"/>
            <a:chExt cx="1465618" cy="783971"/>
          </a:xfrm>
        </p:grpSpPr>
        <p:sp>
          <p:nvSpPr>
            <p:cNvPr id="280" name="Rectangle 28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111251" cy="2270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BI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서버 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#1 (Active)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1069010" y="3568848"/>
              <a:ext cx="1294928" cy="412355"/>
              <a:chOff x="920536" y="3586961"/>
              <a:chExt cx="1346258" cy="529120"/>
            </a:xfrm>
          </p:grpSpPr>
          <p:sp>
            <p:nvSpPr>
              <p:cNvPr id="283" name="직사각형 282"/>
              <p:cNvSpPr/>
              <p:nvPr/>
            </p:nvSpPr>
            <p:spPr bwMode="auto">
              <a:xfrm>
                <a:off x="920536" y="3586961"/>
                <a:ext cx="609673" cy="2501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-Portal 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84" name="직사각형 283"/>
              <p:cNvSpPr/>
              <p:nvPr/>
            </p:nvSpPr>
            <p:spPr bwMode="auto">
              <a:xfrm>
                <a:off x="920536" y="3905058"/>
                <a:ext cx="1346258" cy="2110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CentOS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292" name="직사각형 291"/>
              <p:cNvSpPr/>
              <p:nvPr/>
            </p:nvSpPr>
            <p:spPr bwMode="auto">
              <a:xfrm>
                <a:off x="1595835" y="3596054"/>
                <a:ext cx="670959" cy="2410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7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-CANVAS+ </a:t>
                </a:r>
                <a:endParaRPr kumimoji="0" lang="ko-KR" altLang="en-US" sz="7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82" name="Rectangle 26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465618" cy="783971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cxnSp>
        <p:nvCxnSpPr>
          <p:cNvPr id="359" name="꺾인 연결선 358"/>
          <p:cNvCxnSpPr>
            <a:stCxn id="398" idx="0"/>
            <a:endCxn id="361" idx="1"/>
          </p:cNvCxnSpPr>
          <p:nvPr/>
        </p:nvCxnSpPr>
        <p:spPr bwMode="auto">
          <a:xfrm rot="5400000" flipH="1" flipV="1">
            <a:off x="1668843" y="4546622"/>
            <a:ext cx="244020" cy="91222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1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6968" y="4718801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9" name="꺾인 연결선 368"/>
          <p:cNvCxnSpPr>
            <a:stCxn id="415" idx="0"/>
            <a:endCxn id="361" idx="3"/>
          </p:cNvCxnSpPr>
          <p:nvPr/>
        </p:nvCxnSpPr>
        <p:spPr bwMode="auto">
          <a:xfrm rot="16200000" flipV="1">
            <a:off x="2723049" y="4728495"/>
            <a:ext cx="244020" cy="54848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4" name="그룹 1073"/>
          <p:cNvGrpSpPr/>
          <p:nvPr/>
        </p:nvGrpSpPr>
        <p:grpSpPr>
          <a:xfrm>
            <a:off x="992559" y="1917261"/>
            <a:ext cx="1570963" cy="783971"/>
            <a:chOff x="992559" y="2072398"/>
            <a:chExt cx="1570963" cy="783971"/>
          </a:xfrm>
        </p:grpSpPr>
        <p:grpSp>
          <p:nvGrpSpPr>
            <p:cNvPr id="1046" name="그룹 1045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173" name="그룹 172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174" name="직사각형 173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AS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75" name="직사각형 174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76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73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>
                  <a:ea typeface="나눔고딕" panose="020D0604000000000000" pitchFamily="50" charset="-127"/>
                </a:rPr>
                <a:t>디지털 </a:t>
              </a:r>
              <a:r>
                <a:rPr lang="ko-KR" altLang="en-US" sz="800" b="1" dirty="0" err="1" smtClean="0">
                  <a:ea typeface="나눔고딕" panose="020D0604000000000000" pitchFamily="50" charset="-127"/>
                </a:rPr>
                <a:t>시민시장실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#1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375" name="직사각형 374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072" name="그룹 1071"/>
          <p:cNvGrpSpPr/>
          <p:nvPr/>
        </p:nvGrpSpPr>
        <p:grpSpPr>
          <a:xfrm>
            <a:off x="3166013" y="1930669"/>
            <a:ext cx="1570963" cy="783971"/>
            <a:chOff x="3036971" y="2069180"/>
            <a:chExt cx="1570963" cy="783971"/>
          </a:xfrm>
        </p:grpSpPr>
        <p:grpSp>
          <p:nvGrpSpPr>
            <p:cNvPr id="386" name="그룹 385"/>
            <p:cNvGrpSpPr/>
            <p:nvPr/>
          </p:nvGrpSpPr>
          <p:grpSpPr>
            <a:xfrm>
              <a:off x="3036971" y="2069180"/>
              <a:ext cx="1570963" cy="783971"/>
              <a:chOff x="910792" y="2388852"/>
              <a:chExt cx="1465618" cy="783971"/>
            </a:xfrm>
          </p:grpSpPr>
          <p:grpSp>
            <p:nvGrpSpPr>
              <p:cNvPr id="387" name="그룹 386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389" name="직사각형 388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AS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90" name="직사각형 389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38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91" name="직사각형 390"/>
            <p:cNvSpPr/>
            <p:nvPr/>
          </p:nvSpPr>
          <p:spPr bwMode="auto">
            <a:xfrm>
              <a:off x="3093724" y="2376027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392" name="Rectangle 28"/>
            <p:cNvSpPr>
              <a:spLocks noChangeAspect="1" noChangeArrowheads="1"/>
            </p:cNvSpPr>
            <p:nvPr/>
          </p:nvSpPr>
          <p:spPr bwMode="auto">
            <a:xfrm>
              <a:off x="3042610" y="2072629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>
                  <a:ea typeface="나눔고딕" panose="020D0604000000000000" pitchFamily="50" charset="-127"/>
                </a:rPr>
                <a:t>디지털 </a:t>
              </a:r>
              <a:r>
                <a:rPr lang="ko-KR" altLang="en-US" sz="800" b="1" dirty="0" err="1" smtClean="0">
                  <a:ea typeface="나눔고딕" panose="020D0604000000000000" pitchFamily="50" charset="-127"/>
                </a:rPr>
                <a:t>시민시장실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#2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739219" y="5123533"/>
            <a:ext cx="1570963" cy="783971"/>
            <a:chOff x="992559" y="2072398"/>
            <a:chExt cx="1570963" cy="783971"/>
          </a:xfrm>
        </p:grpSpPr>
        <p:grpSp>
          <p:nvGrpSpPr>
            <p:cNvPr id="397" name="그룹 396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400" name="그룹 399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402" name="직사각형 401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AS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3" name="직사각형 402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01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98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 smtClean="0">
                  <a:ea typeface="나눔고딕" panose="020D0604000000000000" pitchFamily="50" charset="-127"/>
                </a:rPr>
                <a:t>관리프로그램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#1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399" name="직사각형 398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413" name="그룹 412"/>
          <p:cNvGrpSpPr/>
          <p:nvPr/>
        </p:nvGrpSpPr>
        <p:grpSpPr>
          <a:xfrm>
            <a:off x="2523780" y="5123533"/>
            <a:ext cx="1570963" cy="783971"/>
            <a:chOff x="992559" y="2072398"/>
            <a:chExt cx="1570963" cy="783971"/>
          </a:xfrm>
        </p:grpSpPr>
        <p:grpSp>
          <p:nvGrpSpPr>
            <p:cNvPr id="414" name="그룹 413"/>
            <p:cNvGrpSpPr/>
            <p:nvPr/>
          </p:nvGrpSpPr>
          <p:grpSpPr>
            <a:xfrm>
              <a:off x="992559" y="2072398"/>
              <a:ext cx="1570963" cy="783971"/>
              <a:chOff x="910792" y="2388852"/>
              <a:chExt cx="1465618" cy="783971"/>
            </a:xfrm>
          </p:grpSpPr>
          <p:grpSp>
            <p:nvGrpSpPr>
              <p:cNvPr id="417" name="그룹 416"/>
              <p:cNvGrpSpPr/>
              <p:nvPr/>
            </p:nvGrpSpPr>
            <p:grpSpPr>
              <a:xfrm>
                <a:off x="964999" y="2685301"/>
                <a:ext cx="1356560" cy="432650"/>
                <a:chOff x="881938" y="3581534"/>
                <a:chExt cx="1410335" cy="555163"/>
              </a:xfrm>
            </p:grpSpPr>
            <p:sp>
              <p:nvSpPr>
                <p:cNvPr id="419" name="직사각형 418"/>
                <p:cNvSpPr/>
                <p:nvPr/>
              </p:nvSpPr>
              <p:spPr bwMode="auto">
                <a:xfrm>
                  <a:off x="1511033" y="3581534"/>
                  <a:ext cx="781240" cy="2743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JBOSS AS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20" name="직사각형 419"/>
                <p:cNvSpPr/>
                <p:nvPr/>
              </p:nvSpPr>
              <p:spPr bwMode="auto">
                <a:xfrm>
                  <a:off x="881938" y="3914652"/>
                  <a:ext cx="1410335" cy="22204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Linux Ent.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1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910792" y="2388852"/>
                <a:ext cx="1465618" cy="783971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15" name="Rectangle 28"/>
            <p:cNvSpPr>
              <a:spLocks noChangeAspect="1" noChangeArrowheads="1"/>
            </p:cNvSpPr>
            <p:nvPr/>
          </p:nvSpPr>
          <p:spPr bwMode="auto">
            <a:xfrm>
              <a:off x="992559" y="2073611"/>
              <a:ext cx="1191040" cy="2665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800" b="1" dirty="0" smtClean="0">
                  <a:ea typeface="나눔고딕" panose="020D0604000000000000" pitchFamily="50" charset="-127"/>
                </a:rPr>
                <a:t>관리프로그램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en-US" altLang="ko-KR" sz="800" b="1" dirty="0">
                  <a:ea typeface="나눔고딕" panose="020D0604000000000000" pitchFamily="50" charset="-127"/>
                </a:rPr>
                <a:t>WAS </a:t>
              </a:r>
              <a:r>
                <a:rPr lang="en-US" altLang="ko-KR" sz="800" b="1" dirty="0" smtClean="0">
                  <a:ea typeface="나눔고딕" panose="020D0604000000000000" pitchFamily="50" charset="-127"/>
                </a:rPr>
                <a:t>#2</a:t>
              </a:r>
              <a:endParaRPr lang="en-US" altLang="ko-KR" sz="800" b="1" dirty="0">
                <a:ea typeface="나눔고딕" panose="020D0604000000000000" pitchFamily="50" charset="-127"/>
              </a:endParaRPr>
            </a:p>
          </p:txBody>
        </p:sp>
        <p:sp>
          <p:nvSpPr>
            <p:cNvPr id="416" name="직사각형 415"/>
            <p:cNvSpPr/>
            <p:nvPr/>
          </p:nvSpPr>
          <p:spPr bwMode="auto">
            <a:xfrm>
              <a:off x="1049312" y="2379245"/>
              <a:ext cx="575724" cy="2138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NginX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081" name="그룹 1080"/>
          <p:cNvGrpSpPr/>
          <p:nvPr/>
        </p:nvGrpSpPr>
        <p:grpSpPr>
          <a:xfrm>
            <a:off x="6305001" y="4831748"/>
            <a:ext cx="3102797" cy="1394190"/>
            <a:chOff x="6170683" y="4858623"/>
            <a:chExt cx="3108346" cy="1325504"/>
          </a:xfrm>
        </p:grpSpPr>
        <p:grpSp>
          <p:nvGrpSpPr>
            <p:cNvPr id="336" name="그룹 335"/>
            <p:cNvGrpSpPr/>
            <p:nvPr/>
          </p:nvGrpSpPr>
          <p:grpSpPr>
            <a:xfrm>
              <a:off x="6170683" y="4864360"/>
              <a:ext cx="1465618" cy="848677"/>
              <a:chOff x="5471349" y="1840065"/>
              <a:chExt cx="1465618" cy="848677"/>
            </a:xfrm>
          </p:grpSpPr>
          <p:grpSp>
            <p:nvGrpSpPr>
              <p:cNvPr id="337" name="그룹 336"/>
              <p:cNvGrpSpPr/>
              <p:nvPr/>
            </p:nvGrpSpPr>
            <p:grpSpPr>
              <a:xfrm>
                <a:off x="5471349" y="1840065"/>
                <a:ext cx="1465618" cy="848677"/>
                <a:chOff x="5471349" y="1989400"/>
                <a:chExt cx="1465618" cy="848677"/>
              </a:xfrm>
            </p:grpSpPr>
            <p:sp>
              <p:nvSpPr>
                <p:cNvPr id="339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0"/>
                  <a:ext cx="1111251" cy="29203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tIns="25200" rIns="54000" bIns="25200" anchor="ctr"/>
                <a:lstStyle/>
                <a:p>
                  <a:pPr algn="ctr">
                    <a:defRPr/>
                  </a:pP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오픈아키텍처</a:t>
                  </a:r>
                  <a:endParaRPr lang="en-US" altLang="ko-KR" sz="900" b="1" dirty="0" smtClean="0">
                    <a:ea typeface="나눔고딕" panose="020D0604000000000000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DB</a:t>
                  </a: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#1 (Active)</a:t>
                  </a:r>
                  <a:endParaRPr lang="en-US" altLang="ko-KR" sz="900" b="1" dirty="0"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340" name="그룹 339"/>
                <p:cNvGrpSpPr/>
                <p:nvPr/>
              </p:nvGrpSpPr>
              <p:grpSpPr>
                <a:xfrm>
                  <a:off x="5615365" y="2359398"/>
                  <a:ext cx="1188000" cy="421530"/>
                  <a:chOff x="962157" y="3677473"/>
                  <a:chExt cx="1235092" cy="540895"/>
                </a:xfrm>
              </p:grpSpPr>
              <p:sp>
                <p:nvSpPr>
                  <p:cNvPr id="342" name="직사각형 341"/>
                  <p:cNvSpPr/>
                  <p:nvPr/>
                </p:nvSpPr>
                <p:spPr bwMode="auto">
                  <a:xfrm>
                    <a:off x="962157" y="3677473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ORACLE/CDC/SDE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43" name="직사각형 342"/>
                  <p:cNvSpPr/>
                  <p:nvPr/>
                </p:nvSpPr>
                <p:spPr bwMode="auto">
                  <a:xfrm>
                    <a:off x="967444" y="3979639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IBM AIX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341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1"/>
                  <a:ext cx="1465618" cy="848676"/>
                </a:xfrm>
                <a:prstGeom prst="rect">
                  <a:avLst/>
                </a:prstGeom>
                <a:noFill/>
                <a:ln w="21590" algn="ctr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54000" tIns="25200" rIns="54000" bIns="25200" anchor="ctr"/>
                <a:lstStyle/>
                <a:p>
                  <a:endParaRPr lang="ko-KR" altLang="en-US" b="1">
                    <a:latin typeface="+mn-lt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338" name="Picture 33" descr="ICON_1Storage_NoShadow_Q20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319" y="1917950"/>
                <a:ext cx="178030" cy="19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22" name="그룹 421"/>
            <p:cNvGrpSpPr/>
            <p:nvPr/>
          </p:nvGrpSpPr>
          <p:grpSpPr>
            <a:xfrm>
              <a:off x="7813411" y="4858623"/>
              <a:ext cx="1465618" cy="848677"/>
              <a:chOff x="5471349" y="1840065"/>
              <a:chExt cx="1465618" cy="848677"/>
            </a:xfrm>
          </p:grpSpPr>
          <p:grpSp>
            <p:nvGrpSpPr>
              <p:cNvPr id="423" name="그룹 422"/>
              <p:cNvGrpSpPr/>
              <p:nvPr/>
            </p:nvGrpSpPr>
            <p:grpSpPr>
              <a:xfrm>
                <a:off x="5471349" y="1840065"/>
                <a:ext cx="1465618" cy="848677"/>
                <a:chOff x="5471349" y="1989400"/>
                <a:chExt cx="1465618" cy="848677"/>
              </a:xfrm>
            </p:grpSpPr>
            <p:sp>
              <p:nvSpPr>
                <p:cNvPr id="425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0"/>
                  <a:ext cx="1111251" cy="29203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tIns="25200" rIns="54000" bIns="25200" anchor="ctr"/>
                <a:lstStyle/>
                <a:p>
                  <a:pPr algn="ctr">
                    <a:defRPr/>
                  </a:pP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오픈아키텍처</a:t>
                  </a:r>
                  <a:endParaRPr lang="en-US" altLang="ko-KR" sz="900" b="1" dirty="0" smtClean="0">
                    <a:ea typeface="나눔고딕" panose="020D0604000000000000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DB</a:t>
                  </a:r>
                  <a:r>
                    <a:rPr lang="ko-KR" altLang="en-US" sz="900" b="1" dirty="0" smtClean="0"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b="1" dirty="0" smtClean="0">
                      <a:ea typeface="나눔고딕" panose="020D0604000000000000" pitchFamily="50" charset="-127"/>
                    </a:rPr>
                    <a:t>#2 (Standby)</a:t>
                  </a:r>
                  <a:endParaRPr lang="en-US" altLang="ko-KR" sz="900" b="1" dirty="0"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426" name="그룹 425"/>
                <p:cNvGrpSpPr/>
                <p:nvPr/>
              </p:nvGrpSpPr>
              <p:grpSpPr>
                <a:xfrm>
                  <a:off x="5615365" y="2359398"/>
                  <a:ext cx="1188000" cy="421530"/>
                  <a:chOff x="962157" y="3677473"/>
                  <a:chExt cx="1235092" cy="540895"/>
                </a:xfrm>
              </p:grpSpPr>
              <p:sp>
                <p:nvSpPr>
                  <p:cNvPr id="428" name="직사각형 427"/>
                  <p:cNvSpPr/>
                  <p:nvPr/>
                </p:nvSpPr>
                <p:spPr bwMode="auto">
                  <a:xfrm>
                    <a:off x="962157" y="3677473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ORACLE/CDC/SDE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29" name="직사각형 428"/>
                  <p:cNvSpPr/>
                  <p:nvPr/>
                </p:nvSpPr>
                <p:spPr bwMode="auto">
                  <a:xfrm>
                    <a:off x="967444" y="3979639"/>
                    <a:ext cx="1229805" cy="2387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ko-KR" sz="900" b="1" dirty="0" smtClean="0">
                        <a:solidFill>
                          <a:schemeClr val="tx2">
                            <a:lumMod val="50000"/>
                          </a:schemeClr>
                        </a:solidFill>
                        <a:ea typeface="나눔고딕" panose="020D0604000000000000" pitchFamily="50" charset="-127"/>
                      </a:rPr>
                      <a:t>IBM AIX</a:t>
                    </a:r>
                    <a:endParaRPr kumimoji="0" lang="ko-KR" altLang="en-US" sz="900" b="1" dirty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427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5471349" y="1989401"/>
                  <a:ext cx="1465618" cy="848676"/>
                </a:xfrm>
                <a:prstGeom prst="rect">
                  <a:avLst/>
                </a:prstGeom>
                <a:noFill/>
                <a:ln w="21590" algn="ctr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54000" tIns="25200" rIns="54000" bIns="25200" anchor="ctr"/>
                <a:lstStyle/>
                <a:p>
                  <a:endParaRPr lang="ko-KR" altLang="en-US" b="1">
                    <a:latin typeface="+mn-lt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424" name="Picture 33" descr="ICON_1Storage_NoShadow_Q20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319" y="1917950"/>
                <a:ext cx="178030" cy="19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34" name="그룹 433"/>
            <p:cNvGrpSpPr/>
            <p:nvPr/>
          </p:nvGrpSpPr>
          <p:grpSpPr>
            <a:xfrm>
              <a:off x="7813411" y="5851823"/>
              <a:ext cx="977514" cy="332304"/>
              <a:chOff x="6569964" y="2779471"/>
              <a:chExt cx="977514" cy="332304"/>
            </a:xfrm>
          </p:grpSpPr>
          <p:pic>
            <p:nvPicPr>
              <p:cNvPr id="435" name="Picture 1116" descr="k2a_t2000_1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740949" y="2779471"/>
                <a:ext cx="601758" cy="190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6" name="TextBox 435"/>
              <p:cNvSpPr txBox="1"/>
              <p:nvPr/>
            </p:nvSpPr>
            <p:spPr>
              <a:xfrm>
                <a:off x="6569964" y="2927109"/>
                <a:ext cx="97751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err="1">
                    <a:latin typeface="+mn-lt"/>
                  </a:rPr>
                  <a:t>데이터마트</a:t>
                </a:r>
                <a:r>
                  <a:rPr lang="en-US" altLang="ko-KR" sz="600" dirty="0">
                    <a:latin typeface="+mn-lt"/>
                  </a:rPr>
                  <a:t> </a:t>
                </a:r>
                <a:r>
                  <a:rPr lang="ko-KR" altLang="en-US" sz="600" dirty="0">
                    <a:latin typeface="+mn-lt"/>
                  </a:rPr>
                  <a:t>스토리지</a:t>
                </a:r>
              </a:p>
            </p:txBody>
          </p:sp>
        </p:grpSp>
        <p:cxnSp>
          <p:nvCxnSpPr>
            <p:cNvPr id="437" name="꺾인 연결선 436"/>
            <p:cNvCxnSpPr>
              <a:stCxn id="435" idx="3"/>
              <a:endCxn id="427" idx="2"/>
            </p:cNvCxnSpPr>
            <p:nvPr/>
          </p:nvCxnSpPr>
          <p:spPr bwMode="auto">
            <a:xfrm flipH="1" flipV="1">
              <a:off x="8546220" y="5707300"/>
              <a:ext cx="39934" cy="239822"/>
            </a:xfrm>
            <a:prstGeom prst="bentConnector4">
              <a:avLst>
                <a:gd name="adj1" fmla="val -572445"/>
                <a:gd name="adj2" fmla="val 69868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꺾인 연결선 439"/>
            <p:cNvCxnSpPr>
              <a:stCxn id="435" idx="1"/>
              <a:endCxn id="343" idx="2"/>
            </p:cNvCxnSpPr>
            <p:nvPr/>
          </p:nvCxnSpPr>
          <p:spPr bwMode="auto">
            <a:xfrm rot="10800000">
              <a:off x="6911242" y="5655888"/>
              <a:ext cx="1073154" cy="291234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6" name="그룹 445"/>
          <p:cNvGrpSpPr/>
          <p:nvPr/>
        </p:nvGrpSpPr>
        <p:grpSpPr>
          <a:xfrm>
            <a:off x="4640133" y="4842960"/>
            <a:ext cx="1465618" cy="1023194"/>
            <a:chOff x="5471349" y="1840065"/>
            <a:chExt cx="1465618" cy="848677"/>
          </a:xfrm>
        </p:grpSpPr>
        <p:grpSp>
          <p:nvGrpSpPr>
            <p:cNvPr id="447" name="그룹 446"/>
            <p:cNvGrpSpPr/>
            <p:nvPr/>
          </p:nvGrpSpPr>
          <p:grpSpPr>
            <a:xfrm>
              <a:off x="5471349" y="1840065"/>
              <a:ext cx="1465618" cy="848677"/>
              <a:chOff x="5471349" y="1989400"/>
              <a:chExt cx="1465618" cy="848677"/>
            </a:xfrm>
          </p:grpSpPr>
          <p:sp>
            <p:nvSpPr>
              <p:cNvPr id="449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5471349" y="1989400"/>
                <a:ext cx="1111251" cy="2920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4000" tIns="25200" rIns="54000" bIns="25200" anchor="ctr"/>
              <a:lstStyle/>
              <a:p>
                <a:pPr algn="ctr">
                  <a:defRPr/>
                </a:pP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ETL</a:t>
                </a:r>
                <a:r>
                  <a:rPr lang="ko-KR" altLang="en-US" sz="900" b="1" dirty="0" err="1" smtClean="0">
                    <a:ea typeface="나눔고딕" panose="020D0604000000000000" pitchFamily="50" charset="-127"/>
                  </a:rPr>
                  <a:t>연동서버</a:t>
                </a:r>
                <a:r>
                  <a:rPr lang="ko-KR" altLang="en-US" sz="900" b="1" dirty="0" smtClean="0">
                    <a:ea typeface="나눔고딕" panose="020D0604000000000000" pitchFamily="50" charset="-127"/>
                  </a:rPr>
                  <a:t> </a:t>
                </a:r>
                <a:r>
                  <a:rPr lang="en-US" altLang="ko-KR" sz="900" b="1" dirty="0" smtClean="0">
                    <a:ea typeface="나눔고딕" panose="020D0604000000000000" pitchFamily="50" charset="-127"/>
                  </a:rPr>
                  <a:t>#1 (Active)</a:t>
                </a:r>
                <a:endParaRPr lang="en-US" altLang="ko-KR" sz="900" b="1" dirty="0"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450" name="그룹 449"/>
              <p:cNvGrpSpPr/>
              <p:nvPr/>
            </p:nvGrpSpPr>
            <p:grpSpPr>
              <a:xfrm>
                <a:off x="5615365" y="2359398"/>
                <a:ext cx="1188000" cy="421530"/>
                <a:chOff x="962157" y="3677473"/>
                <a:chExt cx="1235092" cy="540895"/>
              </a:xfrm>
            </p:grpSpPr>
            <p:sp>
              <p:nvSpPr>
                <p:cNvPr id="452" name="직사각형 451"/>
                <p:cNvSpPr/>
                <p:nvPr/>
              </p:nvSpPr>
              <p:spPr bwMode="auto">
                <a:xfrm>
                  <a:off x="962157" y="3677473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err="1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Talend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3" name="직사각형 452"/>
                <p:cNvSpPr/>
                <p:nvPr/>
              </p:nvSpPr>
              <p:spPr bwMode="auto">
                <a:xfrm>
                  <a:off x="967444" y="3979639"/>
                  <a:ext cx="1229805" cy="23872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ko-KR" sz="900" b="1" dirty="0" smtClean="0">
                      <a:solidFill>
                        <a:schemeClr val="tx2">
                          <a:lumMod val="50000"/>
                        </a:schemeClr>
                      </a:solidFill>
                      <a:ea typeface="나눔고딕" panose="020D0604000000000000" pitchFamily="50" charset="-127"/>
                    </a:rPr>
                    <a:t>CentOS</a:t>
                  </a:r>
                  <a:endParaRPr kumimoji="0" lang="ko-KR" altLang="en-US" sz="900" b="1" dirty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51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5471349" y="1989401"/>
                <a:ext cx="1465618" cy="848676"/>
              </a:xfrm>
              <a:prstGeom prst="rect">
                <a:avLst/>
              </a:prstGeom>
              <a:noFill/>
              <a:ln w="2159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lIns="54000" tIns="25200" rIns="54000" bIns="25200" anchor="ctr"/>
              <a:lstStyle/>
              <a:p>
                <a:endParaRPr lang="ko-KR" altLang="en-US" b="1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448" name="Picture 33" descr="ICON_1Storage_NoShadow_Q20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319" y="1917950"/>
              <a:ext cx="178030" cy="19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60" name="꺾인 연결선 459"/>
          <p:cNvCxnSpPr>
            <a:stCxn id="448" idx="0"/>
            <a:endCxn id="338" idx="0"/>
          </p:cNvCxnSpPr>
          <p:nvPr/>
        </p:nvCxnSpPr>
        <p:spPr bwMode="auto">
          <a:xfrm rot="5400000" flipH="1" flipV="1">
            <a:off x="6741831" y="4096990"/>
            <a:ext cx="17158" cy="1662585"/>
          </a:xfrm>
          <a:prstGeom prst="bentConnector3">
            <a:avLst>
              <a:gd name="adj1" fmla="val 1432323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꺾인 연결선 462"/>
          <p:cNvCxnSpPr>
            <a:stCxn id="448" idx="1"/>
            <a:endCxn id="204" idx="0"/>
          </p:cNvCxnSpPr>
          <p:nvPr/>
        </p:nvCxnSpPr>
        <p:spPr bwMode="auto">
          <a:xfrm rot="10800000" flipH="1">
            <a:off x="5830102" y="1840066"/>
            <a:ext cx="374055" cy="3212382"/>
          </a:xfrm>
          <a:prstGeom prst="bentConnector4">
            <a:avLst>
              <a:gd name="adj1" fmla="val -157023"/>
              <a:gd name="adj2" fmla="val 10711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직사각형 476"/>
          <p:cNvSpPr/>
          <p:nvPr/>
        </p:nvSpPr>
        <p:spPr bwMode="auto">
          <a:xfrm>
            <a:off x="5004730" y="2738407"/>
            <a:ext cx="580984" cy="233363"/>
          </a:xfrm>
          <a:prstGeom prst="rect">
            <a:avLst/>
          </a:prstGeom>
          <a:noFill/>
          <a:ln w="127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데이터복제</a:t>
            </a:r>
            <a:endParaRPr lang="en-US" altLang="ko-KR" sz="7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585021" y="3714752"/>
            <a:ext cx="868309" cy="17323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 err="1" smtClean="0">
                <a:solidFill>
                  <a:srgbClr val="FF0000"/>
                </a:solidFill>
                <a:ea typeface="나눔고딕" panose="020D0604000000000000" pitchFamily="50" charset="-127"/>
              </a:rPr>
              <a:t>옵션검토</a:t>
            </a:r>
            <a:endParaRPr lang="en-US" altLang="ko-KR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cxnSp>
        <p:nvCxnSpPr>
          <p:cNvPr id="145" name="꺾인 연결선 144"/>
          <p:cNvCxnSpPr>
            <a:stCxn id="388" idx="2"/>
          </p:cNvCxnSpPr>
          <p:nvPr/>
        </p:nvCxnSpPr>
        <p:spPr bwMode="auto">
          <a:xfrm rot="5400000">
            <a:off x="3352546" y="2212421"/>
            <a:ext cx="96731" cy="110116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176" idx="2"/>
          </p:cNvCxnSpPr>
          <p:nvPr/>
        </p:nvCxnSpPr>
        <p:spPr bwMode="auto">
          <a:xfrm rot="16200000" flipH="1">
            <a:off x="2259114" y="2220158"/>
            <a:ext cx="110139" cy="1072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3146572" y="3219172"/>
            <a:ext cx="1631378" cy="783971"/>
            <a:chOff x="977673" y="3268165"/>
            <a:chExt cx="1465618" cy="783971"/>
          </a:xfrm>
        </p:grpSpPr>
        <p:sp>
          <p:nvSpPr>
            <p:cNvPr id="136" name="Rectangle 28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111251" cy="2270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en-US" altLang="ko-KR" sz="900" b="1" dirty="0" smtClean="0">
                  <a:ea typeface="나눔고딕" panose="020D0604000000000000" pitchFamily="50" charset="-127"/>
                </a:rPr>
                <a:t>BI</a:t>
              </a:r>
              <a:r>
                <a:rPr lang="ko-KR" altLang="en-US" sz="900" b="1" dirty="0" smtClean="0">
                  <a:ea typeface="나눔고딕" panose="020D0604000000000000" pitchFamily="50" charset="-127"/>
                </a:rPr>
                <a:t>서버 </a:t>
              </a:r>
              <a:r>
                <a:rPr lang="en-US" altLang="ko-KR" sz="900" b="1" dirty="0" smtClean="0">
                  <a:ea typeface="나눔고딕" panose="020D0604000000000000" pitchFamily="50" charset="-127"/>
                </a:rPr>
                <a:t>#2 (Standby)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1069010" y="3568848"/>
              <a:ext cx="1294928" cy="412355"/>
              <a:chOff x="920536" y="3586961"/>
              <a:chExt cx="1346258" cy="529120"/>
            </a:xfrm>
          </p:grpSpPr>
          <p:sp>
            <p:nvSpPr>
              <p:cNvPr id="139" name="직사각형 138"/>
              <p:cNvSpPr/>
              <p:nvPr/>
            </p:nvSpPr>
            <p:spPr bwMode="auto">
              <a:xfrm>
                <a:off x="920536" y="3586961"/>
                <a:ext cx="609673" cy="2501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8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8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-Portal </a:t>
                </a:r>
                <a:endParaRPr kumimoji="0" lang="ko-KR" altLang="en-US" sz="8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 bwMode="auto">
              <a:xfrm>
                <a:off x="920536" y="3905058"/>
                <a:ext cx="1346258" cy="2110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CentOS</a:t>
                </a:r>
                <a:endParaRPr kumimoji="0" lang="ko-KR" altLang="en-US" sz="9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 bwMode="auto">
              <a:xfrm>
                <a:off x="1595835" y="3596054"/>
                <a:ext cx="670959" cy="2410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700" b="1" dirty="0" err="1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i</a:t>
                </a:r>
                <a:r>
                  <a:rPr kumimoji="0" lang="en-US" altLang="ko-KR" sz="700" b="1" dirty="0" smtClean="0">
                    <a:solidFill>
                      <a:schemeClr val="tx2">
                        <a:lumMod val="50000"/>
                      </a:schemeClr>
                    </a:solidFill>
                    <a:ea typeface="나눔고딕" panose="020D0604000000000000" pitchFamily="50" charset="-127"/>
                  </a:rPr>
                  <a:t>-CANVAS+ </a:t>
                </a:r>
                <a:endParaRPr kumimoji="0" lang="ko-KR" altLang="en-US" sz="700" b="1" dirty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38" name="Rectangle 26"/>
            <p:cNvSpPr>
              <a:spLocks noChangeAspect="1" noChangeArrowheads="1"/>
            </p:cNvSpPr>
            <p:nvPr/>
          </p:nvSpPr>
          <p:spPr bwMode="auto">
            <a:xfrm>
              <a:off x="977673" y="3268165"/>
              <a:ext cx="1465618" cy="783971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pic>
        <p:nvPicPr>
          <p:cNvPr id="158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8401" y="2811371"/>
            <a:ext cx="323850" cy="323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" name="꺾인 연결선 162"/>
          <p:cNvCxnSpPr>
            <a:stCxn id="138" idx="0"/>
            <a:endCxn id="158" idx="3"/>
          </p:cNvCxnSpPr>
          <p:nvPr/>
        </p:nvCxnSpPr>
        <p:spPr bwMode="auto">
          <a:xfrm rot="16200000" flipV="1">
            <a:off x="3364318" y="2621229"/>
            <a:ext cx="245876" cy="950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282" idx="0"/>
            <a:endCxn id="158" idx="1"/>
          </p:cNvCxnSpPr>
          <p:nvPr/>
        </p:nvCxnSpPr>
        <p:spPr bwMode="auto">
          <a:xfrm rot="5400000" flipH="1" flipV="1">
            <a:off x="2120949" y="2660596"/>
            <a:ext cx="254751" cy="88015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946398" y="2793711"/>
            <a:ext cx="324128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1000">
                <a:latin typeface="Calibri" pitchFamily="34" charset="0"/>
                <a:ea typeface="산돌고딕 M" pitchFamily="18" charset="-127"/>
              </a:defRPr>
            </a:lvl1pPr>
          </a:lstStyle>
          <a:p>
            <a:r>
              <a:rPr lang="en-US" altLang="ko-KR" b="1" dirty="0">
                <a:latin typeface="+mn-lt"/>
                <a:ea typeface="나눔고딕" panose="020D0604000000000000" pitchFamily="50" charset="-127"/>
              </a:rPr>
              <a:t>L4</a:t>
            </a:r>
            <a:endParaRPr lang="ko-KR" altLang="en-US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444" name="직사각형 443"/>
          <p:cNvSpPr/>
          <p:nvPr/>
        </p:nvSpPr>
        <p:spPr bwMode="auto">
          <a:xfrm>
            <a:off x="4444688" y="3929295"/>
            <a:ext cx="868309" cy="17323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solidFill>
                  <a:srgbClr val="FF0000"/>
                </a:solidFill>
                <a:ea typeface="나눔고딕" panose="020D0604000000000000" pitchFamily="50" charset="-127"/>
              </a:rPr>
              <a:t>신규장비도입</a:t>
            </a:r>
            <a:endParaRPr lang="en-US" altLang="ko-KR" sz="1000" b="1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5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직사각형 263"/>
          <p:cNvSpPr>
            <a:spLocks noChangeArrowheads="1"/>
          </p:cNvSpPr>
          <p:nvPr/>
        </p:nvSpPr>
        <p:spPr bwMode="auto">
          <a:xfrm>
            <a:off x="2178617" y="770037"/>
            <a:ext cx="4351205" cy="423563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행정망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아키텍처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CCTV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연계도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060873" y="3496709"/>
            <a:ext cx="775188" cy="724382"/>
            <a:chOff x="4971157" y="4108477"/>
            <a:chExt cx="775188" cy="724382"/>
          </a:xfrm>
        </p:grpSpPr>
        <p:pic>
          <p:nvPicPr>
            <p:cNvPr id="161" name="Picture 6" descr="blue 3d disc with glow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7681" y="4407410"/>
              <a:ext cx="613996" cy="425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2" name="Picture 218" descr="Untitled-1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" r="81834" b="53145"/>
            <a:stretch>
              <a:fillRect/>
            </a:stretch>
          </p:blipFill>
          <p:spPr bwMode="auto">
            <a:xfrm>
              <a:off x="5182416" y="4288347"/>
              <a:ext cx="465992" cy="43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AutoShape 216"/>
            <p:cNvSpPr>
              <a:spLocks noChangeArrowheads="1"/>
            </p:cNvSpPr>
            <p:nvPr/>
          </p:nvSpPr>
          <p:spPr bwMode="auto">
            <a:xfrm>
              <a:off x="4971157" y="4108477"/>
              <a:ext cx="775188" cy="165363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</a:rPr>
                <a:t>시장실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48963" y="3190081"/>
            <a:ext cx="1407893" cy="910677"/>
            <a:chOff x="2993213" y="2126801"/>
            <a:chExt cx="1407893" cy="910677"/>
          </a:xfrm>
        </p:grpSpPr>
        <p:grpSp>
          <p:nvGrpSpPr>
            <p:cNvPr id="4" name="그룹 3"/>
            <p:cNvGrpSpPr/>
            <p:nvPr/>
          </p:nvGrpSpPr>
          <p:grpSpPr>
            <a:xfrm>
              <a:off x="3224808" y="2126801"/>
              <a:ext cx="747346" cy="753757"/>
              <a:chOff x="3315943" y="2787156"/>
              <a:chExt cx="747346" cy="753757"/>
            </a:xfrm>
          </p:grpSpPr>
          <p:pic>
            <p:nvPicPr>
              <p:cNvPr id="155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5943" y="3046976"/>
                <a:ext cx="747346" cy="49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6" name="Picture 7" descr="Host Integration Server (HIS) s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1080" y="2787156"/>
                <a:ext cx="383483" cy="593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8" name="AutoShape 216"/>
            <p:cNvSpPr>
              <a:spLocks noChangeArrowheads="1"/>
            </p:cNvSpPr>
            <p:nvPr/>
          </p:nvSpPr>
          <p:spPr bwMode="auto">
            <a:xfrm>
              <a:off x="2993213" y="2895508"/>
              <a:ext cx="1407893" cy="141970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디지털시민시장실</a:t>
              </a: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WAS #1, #2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1" name="직사각형 180"/>
          <p:cNvSpPr/>
          <p:nvPr/>
        </p:nvSpPr>
        <p:spPr>
          <a:xfrm>
            <a:off x="2162860" y="770038"/>
            <a:ext cx="4386011" cy="566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6714919" y="759322"/>
            <a:ext cx="3092217" cy="245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253" name="직사각형 263"/>
          <p:cNvSpPr>
            <a:spLocks noChangeArrowheads="1"/>
          </p:cNvSpPr>
          <p:nvPr/>
        </p:nvSpPr>
        <p:spPr bwMode="auto">
          <a:xfrm>
            <a:off x="6714919" y="768129"/>
            <a:ext cx="3092217" cy="405522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아리수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기간망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69" name="그룹 468"/>
          <p:cNvGrpSpPr/>
          <p:nvPr/>
        </p:nvGrpSpPr>
        <p:grpSpPr>
          <a:xfrm>
            <a:off x="3614376" y="1254321"/>
            <a:ext cx="2974655" cy="1871738"/>
            <a:chOff x="2877851" y="2421358"/>
            <a:chExt cx="2974655" cy="1871738"/>
          </a:xfrm>
        </p:grpSpPr>
        <p:sp>
          <p:nvSpPr>
            <p:cNvPr id="214" name="Rounded Rectangle 9"/>
            <p:cNvSpPr/>
            <p:nvPr/>
          </p:nvSpPr>
          <p:spPr bwMode="auto">
            <a:xfrm>
              <a:off x="2877851" y="2421358"/>
              <a:ext cx="2841189" cy="1871738"/>
            </a:xfrm>
            <a:prstGeom prst="roundRect">
              <a:avLst>
                <a:gd name="adj" fmla="val 534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FF0000"/>
              </a:solidFill>
            </a:ln>
            <a:effectLst/>
          </p:spPr>
          <p:txBody>
            <a:bodyPr wrap="square" lIns="36000" tIns="36000" rIns="36000" bIns="36000">
              <a:noAutofit/>
            </a:bodyPr>
            <a:lstStyle/>
            <a:p>
              <a:pPr marL="95250" indent="-95250" eaLnBrk="0" fontAlgn="ctr" latinLnBrk="0" hangingPunct="0">
                <a:spcAft>
                  <a:spcPct val="10000"/>
                </a:spcAft>
                <a:buClr>
                  <a:srgbClr val="808080"/>
                </a:buClr>
                <a:buSzPct val="80000"/>
                <a:buFont typeface="Wingdings 2" pitchFamily="18" charset="2"/>
                <a:buChar char="¡"/>
              </a:pPr>
              <a:endParaRPr lang="en-US" sz="9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굴림" pitchFamily="50" charset="-127"/>
              </a:endParaRPr>
            </a:p>
          </p:txBody>
        </p:sp>
        <p:pic>
          <p:nvPicPr>
            <p:cNvPr id="159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6231" y="3247120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0" name="Picture 7" descr="E:\작업디스크\디자인제안서\사용이미지\PNG_090916\1)_네트웍부분\백본스위치.png"/>
            <p:cNvPicPr>
              <a:picLocks noChangeAspect="1" noChangeArrowheads="1"/>
            </p:cNvPicPr>
            <p:nvPr/>
          </p:nvPicPr>
          <p:blipFill>
            <a:blip r:embed="rId6" cstate="print"/>
            <a:srcRect l="7234" r="9576" b="15929"/>
            <a:stretch>
              <a:fillRect/>
            </a:stretch>
          </p:blipFill>
          <p:spPr bwMode="auto">
            <a:xfrm>
              <a:off x="3628117" y="3558138"/>
              <a:ext cx="924218" cy="31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1" name="그룹 20"/>
            <p:cNvGrpSpPr/>
            <p:nvPr/>
          </p:nvGrpSpPr>
          <p:grpSpPr>
            <a:xfrm>
              <a:off x="3650088" y="2566804"/>
              <a:ext cx="914723" cy="592515"/>
              <a:chOff x="3693120" y="4155502"/>
              <a:chExt cx="894111" cy="847294"/>
            </a:xfrm>
          </p:grpSpPr>
          <p:pic>
            <p:nvPicPr>
              <p:cNvPr id="195" name="Picture 3" descr="E:\작업디스크\디자인제안서\사용이미지\PNG_090916\2)_HW부분\RGB_matrix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747932" y="4632817"/>
                <a:ext cx="752586" cy="369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8" name="직사각형 197"/>
              <p:cNvSpPr/>
              <p:nvPr/>
            </p:nvSpPr>
            <p:spPr>
              <a:xfrm>
                <a:off x="3693120" y="4155502"/>
                <a:ext cx="894111" cy="352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000" dirty="0" smtClean="0">
                    <a:latin typeface="+mn-lt"/>
                    <a:ea typeface="나눔고딕" panose="020D0604000000000000" pitchFamily="50" charset="-127"/>
                  </a:rPr>
                  <a:t>NVR / DVR</a:t>
                </a:r>
                <a:endParaRPr lang="en-US" altLang="ko-KR" sz="1000" dirty="0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205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6231" y="3781313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6" name="꺾인 연결선 205"/>
            <p:cNvCxnSpPr>
              <a:stCxn id="195" idx="3"/>
              <a:endCxn id="159" idx="1"/>
            </p:cNvCxnSpPr>
            <p:nvPr/>
          </p:nvCxnSpPr>
          <p:spPr bwMode="auto">
            <a:xfrm>
              <a:off x="4476098" y="3029954"/>
              <a:ext cx="630133" cy="318612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07" name="꺾인 연결선 206"/>
            <p:cNvCxnSpPr>
              <a:stCxn id="195" idx="3"/>
              <a:endCxn id="205" idx="1"/>
            </p:cNvCxnSpPr>
            <p:nvPr/>
          </p:nvCxnSpPr>
          <p:spPr bwMode="auto">
            <a:xfrm>
              <a:off x="4476098" y="3029954"/>
              <a:ext cx="630133" cy="852805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08" name="직사각형 207"/>
            <p:cNvSpPr/>
            <p:nvPr/>
          </p:nvSpPr>
          <p:spPr>
            <a:xfrm>
              <a:off x="4818943" y="3357227"/>
              <a:ext cx="833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CCTV</a:t>
              </a:r>
            </a:p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(IP/Analog)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cxnSp>
          <p:nvCxnSpPr>
            <p:cNvPr id="213" name="꺾인 연결선 212"/>
            <p:cNvCxnSpPr>
              <a:stCxn id="160" idx="0"/>
              <a:endCxn id="195" idx="2"/>
            </p:cNvCxnSpPr>
            <p:nvPr/>
          </p:nvCxnSpPr>
          <p:spPr bwMode="auto">
            <a:xfrm rot="5400000" flipH="1" flipV="1">
              <a:off x="3891270" y="3358276"/>
              <a:ext cx="398819" cy="906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15" name="직사각형 214"/>
            <p:cNvSpPr/>
            <p:nvPr/>
          </p:nvSpPr>
          <p:spPr>
            <a:xfrm>
              <a:off x="4702607" y="2529332"/>
              <a:ext cx="114989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latin typeface="+mn-lt"/>
                  <a:ea typeface="나눔고딕" panose="020D0604000000000000" pitchFamily="50" charset="-127"/>
                </a:rPr>
                <a:t>안전통합상황실</a:t>
              </a:r>
              <a:endParaRPr lang="en-US" altLang="ko-KR" sz="1000" b="1" dirty="0">
                <a:latin typeface="+mn-lt"/>
                <a:ea typeface="나눔고딕" panose="020D0604000000000000" pitchFamily="50" charset="-127"/>
              </a:endParaRPr>
            </a:p>
          </p:txBody>
        </p:sp>
        <p:grpSp>
          <p:nvGrpSpPr>
            <p:cNvPr id="465" name="그룹 464"/>
            <p:cNvGrpSpPr/>
            <p:nvPr/>
          </p:nvGrpSpPr>
          <p:grpSpPr>
            <a:xfrm>
              <a:off x="2901201" y="3520849"/>
              <a:ext cx="665568" cy="652907"/>
              <a:chOff x="2779324" y="3561557"/>
              <a:chExt cx="665568" cy="652907"/>
            </a:xfrm>
          </p:grpSpPr>
          <p:pic>
            <p:nvPicPr>
              <p:cNvPr id="304" name="Picture 8" descr="사본 -search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841" y="3561557"/>
                <a:ext cx="486534" cy="385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9" name="직사각형 308"/>
              <p:cNvSpPr/>
              <p:nvPr/>
            </p:nvSpPr>
            <p:spPr>
              <a:xfrm>
                <a:off x="2779324" y="3968243"/>
                <a:ext cx="6655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dirty="0" err="1" smtClean="0">
                    <a:latin typeface="+mn-lt"/>
                    <a:ea typeface="나눔고딕" panose="020D0604000000000000" pitchFamily="50" charset="-127"/>
                  </a:rPr>
                  <a:t>월모니터</a:t>
                </a:r>
                <a:endParaRPr lang="en-US" altLang="ko-KR" sz="1000" dirty="0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310" name="꺾인 연결선 309"/>
            <p:cNvCxnSpPr>
              <a:stCxn id="160" idx="1"/>
              <a:endCxn id="304" idx="3"/>
            </p:cNvCxnSpPr>
            <p:nvPr/>
          </p:nvCxnSpPr>
          <p:spPr bwMode="auto">
            <a:xfrm rot="10800000" flipV="1">
              <a:off x="3477253" y="3713701"/>
              <a:ext cx="150865" cy="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</p:grpSp>
      <p:cxnSp>
        <p:nvCxnSpPr>
          <p:cNvPr id="301" name="꺾인 연결선 300"/>
          <p:cNvCxnSpPr>
            <a:stCxn id="162" idx="0"/>
            <a:endCxn id="160" idx="2"/>
          </p:cNvCxnSpPr>
          <p:nvPr/>
        </p:nvCxnSpPr>
        <p:spPr bwMode="auto">
          <a:xfrm rot="5400000" flipH="1" flipV="1">
            <a:off x="4178764" y="3028593"/>
            <a:ext cx="974351" cy="32162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5" name="직사각형 364"/>
          <p:cNvSpPr/>
          <p:nvPr/>
        </p:nvSpPr>
        <p:spPr>
          <a:xfrm>
            <a:off x="7843054" y="3734208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+mn-lt"/>
                <a:ea typeface="나눔고딕" panose="020D0604000000000000" pitchFamily="50" charset="-127"/>
              </a:rPr>
              <a:t>RSTP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366" name="직사각형 365"/>
          <p:cNvSpPr/>
          <p:nvPr/>
        </p:nvSpPr>
        <p:spPr>
          <a:xfrm>
            <a:off x="4372022" y="3198114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+mn-lt"/>
                <a:ea typeface="나눔고딕" panose="020D0604000000000000" pitchFamily="50" charset="-127"/>
              </a:rPr>
              <a:t>RSTP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3056249" y="3404136"/>
            <a:ext cx="10326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+mn-lt"/>
                <a:ea typeface="나눔고딕" panose="020D0604000000000000" pitchFamily="50" charset="-127"/>
              </a:rPr>
              <a:t>CCTV </a:t>
            </a:r>
            <a:r>
              <a:rPr lang="ko-KR" altLang="en-US" sz="1000" dirty="0" smtClean="0">
                <a:latin typeface="+mn-lt"/>
                <a:ea typeface="나눔고딕" panose="020D0604000000000000" pitchFamily="50" charset="-127"/>
              </a:rPr>
              <a:t>위치정보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grpSp>
        <p:nvGrpSpPr>
          <p:cNvPr id="376" name="그룹 375"/>
          <p:cNvGrpSpPr/>
          <p:nvPr/>
        </p:nvGrpSpPr>
        <p:grpSpPr>
          <a:xfrm>
            <a:off x="2222125" y="4898240"/>
            <a:ext cx="1421549" cy="1138732"/>
            <a:chOff x="2887706" y="2124908"/>
            <a:chExt cx="1421549" cy="1138732"/>
          </a:xfrm>
        </p:grpSpPr>
        <p:grpSp>
          <p:nvGrpSpPr>
            <p:cNvPr id="377" name="그룹 376"/>
            <p:cNvGrpSpPr/>
            <p:nvPr/>
          </p:nvGrpSpPr>
          <p:grpSpPr>
            <a:xfrm>
              <a:off x="3224808" y="2124908"/>
              <a:ext cx="747346" cy="755650"/>
              <a:chOff x="3315943" y="2785263"/>
              <a:chExt cx="747346" cy="755650"/>
            </a:xfrm>
          </p:grpSpPr>
          <p:pic>
            <p:nvPicPr>
              <p:cNvPr id="379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5943" y="3046976"/>
                <a:ext cx="747346" cy="49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0" name="Picture 7" descr="Host Integration Server (HIS) s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5827" y="2785263"/>
                <a:ext cx="383483" cy="593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1" name="Picture 222" descr="그림3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9104" y="3024860"/>
                <a:ext cx="283599" cy="329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78" name="AutoShape 216"/>
            <p:cNvSpPr>
              <a:spLocks noChangeArrowheads="1"/>
            </p:cNvSpPr>
            <p:nvPr/>
          </p:nvSpPr>
          <p:spPr bwMode="auto">
            <a:xfrm>
              <a:off x="2887706" y="2822067"/>
              <a:ext cx="1421549" cy="441573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디지털시민시장실</a:t>
              </a: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DB #1, #2</a:t>
              </a:r>
            </a:p>
            <a:p>
              <a:pPr marL="171450" lvl="0" indent="-171450" algn="l" defTabSz="912813" latinLnBrk="0">
                <a:lnSpc>
                  <a:spcPct val="110000"/>
                </a:lnSpc>
                <a:spcBef>
                  <a:spcPct val="10000"/>
                </a:spcBef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sz="800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CCTV </a:t>
              </a:r>
              <a:r>
                <a:rPr kumimoji="0" lang="ko-KR" altLang="en-US" sz="800" b="1" dirty="0" err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채널정보</a:t>
              </a:r>
              <a:endParaRPr kumimoji="0" lang="en-US" altLang="ko-KR" sz="8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171450" lvl="0" indent="-171450" algn="l" defTabSz="912813" latinLnBrk="0">
                <a:lnSpc>
                  <a:spcPct val="110000"/>
                </a:lnSpc>
                <a:spcBef>
                  <a:spcPct val="10000"/>
                </a:spcBef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sz="800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CCTV </a:t>
              </a: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위치공간정보</a:t>
              </a:r>
              <a:endParaRPr kumimoji="0" lang="en-US" altLang="ko-KR" sz="8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382" name="꺾인 연결선 381"/>
          <p:cNvCxnSpPr>
            <a:stCxn id="380" idx="0"/>
            <a:endCxn id="155" idx="2"/>
          </p:cNvCxnSpPr>
          <p:nvPr/>
        </p:nvCxnSpPr>
        <p:spPr bwMode="auto">
          <a:xfrm rot="5400000" flipH="1" flipV="1">
            <a:off x="2375341" y="4419350"/>
            <a:ext cx="954402" cy="337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grpSp>
        <p:nvGrpSpPr>
          <p:cNvPr id="5" name="그룹 4"/>
          <p:cNvGrpSpPr/>
          <p:nvPr/>
        </p:nvGrpSpPr>
        <p:grpSpPr>
          <a:xfrm>
            <a:off x="5870880" y="3262232"/>
            <a:ext cx="1791645" cy="541218"/>
            <a:chOff x="6024012" y="1045544"/>
            <a:chExt cx="1992724" cy="646305"/>
          </a:xfrm>
        </p:grpSpPr>
        <p:sp>
          <p:nvSpPr>
            <p:cNvPr id="439" name="Rounded Rectangle 9"/>
            <p:cNvSpPr/>
            <p:nvPr/>
          </p:nvSpPr>
          <p:spPr bwMode="auto">
            <a:xfrm>
              <a:off x="6024012" y="1079429"/>
              <a:ext cx="1992724" cy="612420"/>
            </a:xfrm>
            <a:prstGeom prst="roundRect">
              <a:avLst>
                <a:gd name="adj" fmla="val 5344"/>
              </a:avLst>
            </a:prstGeom>
            <a:solidFill>
              <a:srgbClr val="FFC000"/>
            </a:solidFill>
            <a:ln w="6350">
              <a:solidFill>
                <a:srgbClr val="FF0000"/>
              </a:solidFill>
            </a:ln>
            <a:effectLst/>
          </p:spPr>
          <p:txBody>
            <a:bodyPr wrap="square" lIns="36000" tIns="36000" rIns="36000" bIns="36000">
              <a:noAutofit/>
            </a:bodyPr>
            <a:lstStyle/>
            <a:p>
              <a:pPr marL="95250" indent="-95250" eaLnBrk="0" fontAlgn="ctr" latinLnBrk="0" hangingPunct="0">
                <a:spcAft>
                  <a:spcPct val="10000"/>
                </a:spcAft>
                <a:buClr>
                  <a:srgbClr val="808080"/>
                </a:buClr>
                <a:buSzPct val="80000"/>
                <a:buFont typeface="Wingdings 2" pitchFamily="18" charset="2"/>
                <a:buChar char="¡"/>
              </a:pPr>
              <a:endParaRPr lang="en-US" sz="9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굴림" pitchFamily="50" charset="-127"/>
              </a:endParaRPr>
            </a:p>
          </p:txBody>
        </p:sp>
        <p:grpSp>
          <p:nvGrpSpPr>
            <p:cNvPr id="370" name="그룹 66"/>
            <p:cNvGrpSpPr/>
            <p:nvPr/>
          </p:nvGrpSpPr>
          <p:grpSpPr>
            <a:xfrm>
              <a:off x="6267961" y="1218648"/>
              <a:ext cx="1532579" cy="395408"/>
              <a:chOff x="1729199" y="3501008"/>
              <a:chExt cx="919545" cy="258908"/>
            </a:xfrm>
          </p:grpSpPr>
          <p:pic>
            <p:nvPicPr>
              <p:cNvPr id="371" name="Picture 62"/>
              <p:cNvPicPr>
                <a:picLocks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729199" y="3501875"/>
                <a:ext cx="144016" cy="258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2" name="Picture 62"/>
              <p:cNvPicPr>
                <a:picLocks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504728" y="3501008"/>
                <a:ext cx="144016" cy="258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3" name="직사각형 382"/>
            <p:cNvSpPr/>
            <p:nvPr/>
          </p:nvSpPr>
          <p:spPr>
            <a:xfrm>
              <a:off x="6640607" y="1422048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dirty="0" err="1" smtClean="0">
                  <a:latin typeface="+mn-lt"/>
                  <a:ea typeface="나눔고딕" panose="020D0604000000000000" pitchFamily="50" charset="-127"/>
                </a:rPr>
                <a:t>망연계</a:t>
              </a:r>
              <a:r>
                <a:rPr lang="ko-KR" altLang="en-US" sz="1000" dirty="0" smtClean="0">
                  <a:latin typeface="+mn-lt"/>
                  <a:ea typeface="나눔고딕" panose="020D0604000000000000" pitchFamily="50" charset="-127"/>
                </a:rPr>
                <a:t> 서버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pic>
          <p:nvPicPr>
            <p:cNvPr id="384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775839" y="1323130"/>
              <a:ext cx="4953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1" name="직사각형 440"/>
            <p:cNvSpPr/>
            <p:nvPr/>
          </p:nvSpPr>
          <p:spPr bwMode="auto">
            <a:xfrm>
              <a:off x="6469774" y="1045544"/>
              <a:ext cx="868309" cy="26723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FF0000"/>
                  </a:solidFill>
                  <a:ea typeface="나눔고딕" panose="020D0604000000000000" pitchFamily="50" charset="-127"/>
                </a:rPr>
                <a:t>*</a:t>
              </a:r>
              <a:r>
                <a:rPr lang="ko-KR" altLang="en-US" sz="1000" b="1" dirty="0" err="1" smtClean="0">
                  <a:solidFill>
                    <a:srgbClr val="FF0000"/>
                  </a:solidFill>
                  <a:ea typeface="나눔고딕" panose="020D0604000000000000" pitchFamily="50" charset="-127"/>
                </a:rPr>
                <a:t>도입필요</a:t>
              </a:r>
              <a:r>
                <a:rPr lang="en-US" altLang="ko-KR" sz="1000" b="1" dirty="0" smtClean="0">
                  <a:solidFill>
                    <a:srgbClr val="FF0000"/>
                  </a:solidFill>
                  <a:ea typeface="나눔고딕" panose="020D0604000000000000" pitchFamily="50" charset="-127"/>
                </a:rPr>
                <a:t>*</a:t>
              </a:r>
            </a:p>
          </p:txBody>
        </p:sp>
      </p:grpSp>
      <p:cxnSp>
        <p:nvCxnSpPr>
          <p:cNvPr id="364" name="꺾인 연결선 363"/>
          <p:cNvCxnSpPr>
            <a:stCxn id="161" idx="3"/>
            <a:endCxn id="371" idx="1"/>
          </p:cNvCxnSpPr>
          <p:nvPr/>
        </p:nvCxnSpPr>
        <p:spPr bwMode="auto">
          <a:xfrm flipV="1">
            <a:off x="4811393" y="3573303"/>
            <a:ext cx="1278820" cy="43506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8" name="꺾인 연결선 17"/>
          <p:cNvCxnSpPr>
            <a:stCxn id="161" idx="1"/>
            <a:endCxn id="155" idx="3"/>
          </p:cNvCxnSpPr>
          <p:nvPr/>
        </p:nvCxnSpPr>
        <p:spPr bwMode="auto">
          <a:xfrm rot="10800000">
            <a:off x="3227905" y="3696871"/>
            <a:ext cx="969493" cy="31149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69" name="직사각형 168"/>
          <p:cNvSpPr/>
          <p:nvPr/>
        </p:nvSpPr>
        <p:spPr>
          <a:xfrm>
            <a:off x="4774409" y="2597268"/>
            <a:ext cx="768948" cy="18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dirty="0" err="1" smtClean="0">
                <a:latin typeface="+mn-lt"/>
                <a:ea typeface="나눔고딕" panose="020D0604000000000000" pitchFamily="50" charset="-127"/>
              </a:rPr>
              <a:t>미디어서버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grpSp>
        <p:nvGrpSpPr>
          <p:cNvPr id="463" name="그룹 462"/>
          <p:cNvGrpSpPr/>
          <p:nvPr/>
        </p:nvGrpSpPr>
        <p:grpSpPr>
          <a:xfrm>
            <a:off x="3621259" y="4221091"/>
            <a:ext cx="2868745" cy="2104233"/>
            <a:chOff x="2421773" y="4401561"/>
            <a:chExt cx="2868745" cy="2104233"/>
          </a:xfrm>
        </p:grpSpPr>
        <p:sp>
          <p:nvSpPr>
            <p:cNvPr id="189" name="Rounded Rectangle 9"/>
            <p:cNvSpPr/>
            <p:nvPr/>
          </p:nvSpPr>
          <p:spPr bwMode="auto">
            <a:xfrm>
              <a:off x="2421773" y="4634056"/>
              <a:ext cx="2841189" cy="1871738"/>
            </a:xfrm>
            <a:prstGeom prst="roundRect">
              <a:avLst>
                <a:gd name="adj" fmla="val 534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FF0000"/>
              </a:solidFill>
            </a:ln>
            <a:effectLst/>
          </p:spPr>
          <p:txBody>
            <a:bodyPr wrap="square" lIns="36000" tIns="36000" rIns="36000" bIns="36000">
              <a:noAutofit/>
            </a:bodyPr>
            <a:lstStyle/>
            <a:p>
              <a:pPr marL="95250" indent="-95250" eaLnBrk="0" fontAlgn="ctr" latinLnBrk="0" hangingPunct="0">
                <a:spcAft>
                  <a:spcPct val="10000"/>
                </a:spcAft>
                <a:buClr>
                  <a:srgbClr val="808080"/>
                </a:buClr>
                <a:buSzPct val="80000"/>
                <a:buFont typeface="Wingdings 2" pitchFamily="18" charset="2"/>
                <a:buChar char="¡"/>
              </a:pPr>
              <a:endParaRPr lang="en-US" sz="9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굴림" pitchFamily="50" charset="-127"/>
              </a:endParaRPr>
            </a:p>
          </p:txBody>
        </p:sp>
        <p:pic>
          <p:nvPicPr>
            <p:cNvPr id="192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50153" y="5459818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7" name="직사각형 216"/>
            <p:cNvSpPr/>
            <p:nvPr/>
          </p:nvSpPr>
          <p:spPr>
            <a:xfrm>
              <a:off x="3308407" y="5942555"/>
              <a:ext cx="91472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NVR / DVR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pic>
          <p:nvPicPr>
            <p:cNvPr id="197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50153" y="5994011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99" name="꺾인 연결선 198"/>
            <p:cNvCxnSpPr>
              <a:stCxn id="313" idx="3"/>
              <a:endCxn id="192" idx="1"/>
            </p:cNvCxnSpPr>
            <p:nvPr/>
          </p:nvCxnSpPr>
          <p:spPr bwMode="auto">
            <a:xfrm>
              <a:off x="4221281" y="5295487"/>
              <a:ext cx="428872" cy="265777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00" name="꺾인 연결선 199"/>
            <p:cNvCxnSpPr>
              <a:stCxn id="313" idx="3"/>
              <a:endCxn id="197" idx="1"/>
            </p:cNvCxnSpPr>
            <p:nvPr/>
          </p:nvCxnSpPr>
          <p:spPr bwMode="auto">
            <a:xfrm>
              <a:off x="4221281" y="5295487"/>
              <a:ext cx="428872" cy="799970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01" name="직사각형 200"/>
            <p:cNvSpPr/>
            <p:nvPr/>
          </p:nvSpPr>
          <p:spPr>
            <a:xfrm>
              <a:off x="4362865" y="5569925"/>
              <a:ext cx="833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CCTV</a:t>
              </a:r>
            </a:p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(IP/Analog)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cxnSp>
          <p:nvCxnSpPr>
            <p:cNvPr id="202" name="꺾인 연결선 201"/>
            <p:cNvCxnSpPr>
              <a:stCxn id="314" idx="0"/>
              <a:endCxn id="313" idx="2"/>
            </p:cNvCxnSpPr>
            <p:nvPr/>
          </p:nvCxnSpPr>
          <p:spPr bwMode="auto">
            <a:xfrm rot="16200000" flipV="1">
              <a:off x="3646064" y="5564159"/>
              <a:ext cx="226645" cy="42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03" name="직사각형 202"/>
            <p:cNvSpPr/>
            <p:nvPr/>
          </p:nvSpPr>
          <p:spPr>
            <a:xfrm>
              <a:off x="4352441" y="4742030"/>
              <a:ext cx="9380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latin typeface="+mn-lt"/>
                  <a:ea typeface="나눔고딕" panose="020D0604000000000000" pitchFamily="50" charset="-127"/>
                </a:rPr>
                <a:t>종합방재센터</a:t>
              </a:r>
              <a:endParaRPr lang="en-US" altLang="ko-KR" sz="1000" b="1" dirty="0">
                <a:latin typeface="+mn-lt"/>
                <a:ea typeface="나눔고딕" panose="020D0604000000000000" pitchFamily="50" charset="-127"/>
              </a:endParaRPr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2445123" y="5733547"/>
              <a:ext cx="665568" cy="652907"/>
              <a:chOff x="2779324" y="3561557"/>
              <a:chExt cx="665568" cy="652907"/>
            </a:xfrm>
          </p:grpSpPr>
          <p:pic>
            <p:nvPicPr>
              <p:cNvPr id="211" name="Picture 8" descr="사본 -search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841" y="3561557"/>
                <a:ext cx="486534" cy="385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2" name="직사각형 211"/>
              <p:cNvSpPr/>
              <p:nvPr/>
            </p:nvSpPr>
            <p:spPr>
              <a:xfrm>
                <a:off x="2779324" y="3968243"/>
                <a:ext cx="6655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dirty="0" err="1" smtClean="0">
                    <a:latin typeface="+mn-lt"/>
                    <a:ea typeface="나눔고딕" panose="020D0604000000000000" pitchFamily="50" charset="-127"/>
                  </a:rPr>
                  <a:t>월모니터</a:t>
                </a:r>
                <a:endParaRPr lang="en-US" altLang="ko-KR" sz="1000" dirty="0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210" name="꺾인 연결선 209"/>
            <p:cNvCxnSpPr>
              <a:stCxn id="313" idx="1"/>
              <a:endCxn id="211" idx="3"/>
            </p:cNvCxnSpPr>
            <p:nvPr/>
          </p:nvCxnSpPr>
          <p:spPr bwMode="auto">
            <a:xfrm rot="10800000" flipV="1">
              <a:off x="3021175" y="5295487"/>
              <a:ext cx="275889" cy="630914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20" name="꺾인 연결선 219"/>
            <p:cNvCxnSpPr>
              <a:stCxn id="313" idx="0"/>
              <a:endCxn id="161" idx="2"/>
            </p:cNvCxnSpPr>
            <p:nvPr/>
          </p:nvCxnSpPr>
          <p:spPr bwMode="auto">
            <a:xfrm rot="16200000" flipV="1">
              <a:off x="3162860" y="4543610"/>
              <a:ext cx="738362" cy="454263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21" name="직사각형 220"/>
            <p:cNvSpPr/>
            <p:nvPr/>
          </p:nvSpPr>
          <p:spPr>
            <a:xfrm>
              <a:off x="2726060" y="4419439"/>
              <a:ext cx="4748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RSTP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6832481" y="1237657"/>
            <a:ext cx="2920843" cy="1871738"/>
            <a:chOff x="2877851" y="2421358"/>
            <a:chExt cx="2920843" cy="1871738"/>
          </a:xfrm>
        </p:grpSpPr>
        <p:sp>
          <p:nvSpPr>
            <p:cNvPr id="266" name="Rounded Rectangle 9"/>
            <p:cNvSpPr/>
            <p:nvPr/>
          </p:nvSpPr>
          <p:spPr bwMode="auto">
            <a:xfrm>
              <a:off x="2877851" y="2421358"/>
              <a:ext cx="2841189" cy="1871738"/>
            </a:xfrm>
            <a:prstGeom prst="roundRect">
              <a:avLst>
                <a:gd name="adj" fmla="val 534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FF0000"/>
              </a:solidFill>
            </a:ln>
            <a:effectLst/>
          </p:spPr>
          <p:txBody>
            <a:bodyPr wrap="square" lIns="36000" tIns="36000" rIns="36000" bIns="36000">
              <a:noAutofit/>
            </a:bodyPr>
            <a:lstStyle/>
            <a:p>
              <a:pPr marL="95250" indent="-95250" eaLnBrk="0" fontAlgn="ctr" latinLnBrk="0" hangingPunct="0">
                <a:spcAft>
                  <a:spcPct val="10000"/>
                </a:spcAft>
                <a:buClr>
                  <a:srgbClr val="808080"/>
                </a:buClr>
                <a:buSzPct val="80000"/>
                <a:buFont typeface="Wingdings 2" pitchFamily="18" charset="2"/>
                <a:buChar char="¡"/>
              </a:pPr>
              <a:endParaRPr lang="en-US" sz="9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굴림" pitchFamily="50" charset="-127"/>
              </a:endParaRPr>
            </a:p>
          </p:txBody>
        </p:sp>
        <p:pic>
          <p:nvPicPr>
            <p:cNvPr id="267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6231" y="3247120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8" name="Picture 7" descr="E:\작업디스크\디자인제안서\사용이미지\PNG_090916\1)_네트웍부분\백본스위치.png"/>
            <p:cNvPicPr>
              <a:picLocks noChangeAspect="1" noChangeArrowheads="1"/>
            </p:cNvPicPr>
            <p:nvPr/>
          </p:nvPicPr>
          <p:blipFill>
            <a:blip r:embed="rId6" cstate="print"/>
            <a:srcRect l="7234" r="9576" b="15929"/>
            <a:stretch>
              <a:fillRect/>
            </a:stretch>
          </p:blipFill>
          <p:spPr bwMode="auto">
            <a:xfrm>
              <a:off x="3628117" y="3558138"/>
              <a:ext cx="924218" cy="31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9" name="그룹 268"/>
            <p:cNvGrpSpPr/>
            <p:nvPr/>
          </p:nvGrpSpPr>
          <p:grpSpPr>
            <a:xfrm>
              <a:off x="3650088" y="2566804"/>
              <a:ext cx="914723" cy="592515"/>
              <a:chOff x="3693120" y="4155502"/>
              <a:chExt cx="894111" cy="847294"/>
            </a:xfrm>
          </p:grpSpPr>
          <p:pic>
            <p:nvPicPr>
              <p:cNvPr id="281" name="Picture 3" descr="E:\작업디스크\디자인제안서\사용이미지\PNG_090916\2)_HW부분\RGB_matrix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747932" y="4632817"/>
                <a:ext cx="752586" cy="369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2" name="직사각형 281"/>
              <p:cNvSpPr/>
              <p:nvPr/>
            </p:nvSpPr>
            <p:spPr>
              <a:xfrm>
                <a:off x="3693120" y="4155502"/>
                <a:ext cx="894111" cy="352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000" dirty="0" smtClean="0">
                    <a:latin typeface="+mn-lt"/>
                    <a:ea typeface="나눔고딕" panose="020D0604000000000000" pitchFamily="50" charset="-127"/>
                  </a:rPr>
                  <a:t>NVR / DVR</a:t>
                </a:r>
                <a:endParaRPr lang="en-US" altLang="ko-KR" sz="1000" dirty="0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270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6231" y="3781313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71" name="꺾인 연결선 270"/>
            <p:cNvCxnSpPr>
              <a:stCxn id="281" idx="3"/>
              <a:endCxn id="267" idx="1"/>
            </p:cNvCxnSpPr>
            <p:nvPr/>
          </p:nvCxnSpPr>
          <p:spPr bwMode="auto">
            <a:xfrm>
              <a:off x="4476098" y="3029954"/>
              <a:ext cx="630133" cy="318612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72" name="꺾인 연결선 271"/>
            <p:cNvCxnSpPr>
              <a:stCxn id="281" idx="3"/>
              <a:endCxn id="270" idx="1"/>
            </p:cNvCxnSpPr>
            <p:nvPr/>
          </p:nvCxnSpPr>
          <p:spPr bwMode="auto">
            <a:xfrm>
              <a:off x="4476098" y="3029954"/>
              <a:ext cx="630133" cy="852805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73" name="직사각형 272"/>
            <p:cNvSpPr/>
            <p:nvPr/>
          </p:nvSpPr>
          <p:spPr>
            <a:xfrm>
              <a:off x="4818943" y="3357227"/>
              <a:ext cx="833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CCTV</a:t>
              </a:r>
            </a:p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(IP/Analog)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cxnSp>
          <p:nvCxnSpPr>
            <p:cNvPr id="274" name="꺾인 연결선 273"/>
            <p:cNvCxnSpPr>
              <a:stCxn id="268" idx="0"/>
              <a:endCxn id="281" idx="2"/>
            </p:cNvCxnSpPr>
            <p:nvPr/>
          </p:nvCxnSpPr>
          <p:spPr bwMode="auto">
            <a:xfrm rot="5400000" flipH="1" flipV="1">
              <a:off x="3891270" y="3358276"/>
              <a:ext cx="398819" cy="906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75" name="직사각형 274"/>
            <p:cNvSpPr/>
            <p:nvPr/>
          </p:nvSpPr>
          <p:spPr>
            <a:xfrm>
              <a:off x="4756421" y="2529332"/>
              <a:ext cx="10422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err="1" smtClean="0">
                  <a:latin typeface="+mn-lt"/>
                  <a:ea typeface="나눔고딕" panose="020D0604000000000000" pitchFamily="50" charset="-127"/>
                </a:rPr>
                <a:t>아리수통합센터</a:t>
              </a:r>
              <a:endParaRPr lang="en-US" altLang="ko-KR" sz="1000" b="1" dirty="0">
                <a:latin typeface="+mn-lt"/>
                <a:ea typeface="나눔고딕" panose="020D0604000000000000" pitchFamily="50" charset="-127"/>
              </a:endParaRPr>
            </a:p>
          </p:txBody>
        </p:sp>
        <p:grpSp>
          <p:nvGrpSpPr>
            <p:cNvPr id="276" name="그룹 275"/>
            <p:cNvGrpSpPr/>
            <p:nvPr/>
          </p:nvGrpSpPr>
          <p:grpSpPr>
            <a:xfrm>
              <a:off x="2901201" y="3520849"/>
              <a:ext cx="665568" cy="652907"/>
              <a:chOff x="2779324" y="3561557"/>
              <a:chExt cx="665568" cy="652907"/>
            </a:xfrm>
          </p:grpSpPr>
          <p:pic>
            <p:nvPicPr>
              <p:cNvPr id="278" name="Picture 8" descr="사본 -search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841" y="3561557"/>
                <a:ext cx="486534" cy="385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0" name="직사각형 279"/>
              <p:cNvSpPr/>
              <p:nvPr/>
            </p:nvSpPr>
            <p:spPr>
              <a:xfrm>
                <a:off x="2779324" y="3968243"/>
                <a:ext cx="6655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dirty="0" err="1" smtClean="0">
                    <a:latin typeface="+mn-lt"/>
                    <a:ea typeface="나눔고딕" panose="020D0604000000000000" pitchFamily="50" charset="-127"/>
                  </a:rPr>
                  <a:t>월모니터</a:t>
                </a:r>
                <a:endParaRPr lang="en-US" altLang="ko-KR" sz="1000" dirty="0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277" name="꺾인 연결선 276"/>
            <p:cNvCxnSpPr>
              <a:stCxn id="268" idx="1"/>
              <a:endCxn id="278" idx="3"/>
            </p:cNvCxnSpPr>
            <p:nvPr/>
          </p:nvCxnSpPr>
          <p:spPr bwMode="auto">
            <a:xfrm rot="10800000" flipV="1">
              <a:off x="3477253" y="3713701"/>
              <a:ext cx="150865" cy="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</p:grpSp>
      <p:cxnSp>
        <p:nvCxnSpPr>
          <p:cNvPr id="102" name="꺾인 연결선 101"/>
          <p:cNvCxnSpPr>
            <a:stCxn id="268" idx="2"/>
            <a:endCxn id="372" idx="3"/>
          </p:cNvCxnSpPr>
          <p:nvPr/>
        </p:nvCxnSpPr>
        <p:spPr bwMode="auto">
          <a:xfrm rot="5400000">
            <a:off x="7313186" y="2840524"/>
            <a:ext cx="886630" cy="576711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83" name="직사각형 282"/>
          <p:cNvSpPr/>
          <p:nvPr/>
        </p:nvSpPr>
        <p:spPr>
          <a:xfrm>
            <a:off x="8031365" y="2646193"/>
            <a:ext cx="768948" cy="18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dirty="0" err="1" smtClean="0">
                <a:latin typeface="+mn-lt"/>
                <a:ea typeface="나눔고딕" panose="020D0604000000000000" pitchFamily="50" charset="-127"/>
              </a:rPr>
              <a:t>미디어서버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543834" y="3965463"/>
            <a:ext cx="3263302" cy="245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grpSp>
        <p:nvGrpSpPr>
          <p:cNvPr id="286" name="그룹 285"/>
          <p:cNvGrpSpPr/>
          <p:nvPr/>
        </p:nvGrpSpPr>
        <p:grpSpPr>
          <a:xfrm>
            <a:off x="6792325" y="4453949"/>
            <a:ext cx="2841189" cy="1871738"/>
            <a:chOff x="2877851" y="2421358"/>
            <a:chExt cx="2841189" cy="1871738"/>
          </a:xfrm>
        </p:grpSpPr>
        <p:sp>
          <p:nvSpPr>
            <p:cNvPr id="287" name="Rounded Rectangle 9"/>
            <p:cNvSpPr/>
            <p:nvPr/>
          </p:nvSpPr>
          <p:spPr bwMode="auto">
            <a:xfrm>
              <a:off x="2877851" y="2421358"/>
              <a:ext cx="2841189" cy="1871738"/>
            </a:xfrm>
            <a:prstGeom prst="roundRect">
              <a:avLst>
                <a:gd name="adj" fmla="val 534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rgbClr val="FF0000"/>
              </a:solidFill>
            </a:ln>
            <a:effectLst/>
          </p:spPr>
          <p:txBody>
            <a:bodyPr wrap="square" lIns="36000" tIns="36000" rIns="36000" bIns="36000">
              <a:noAutofit/>
            </a:bodyPr>
            <a:lstStyle/>
            <a:p>
              <a:pPr marL="95250" indent="-95250" eaLnBrk="0" fontAlgn="ctr" latinLnBrk="0" hangingPunct="0">
                <a:spcAft>
                  <a:spcPct val="10000"/>
                </a:spcAft>
                <a:buClr>
                  <a:srgbClr val="808080"/>
                </a:buClr>
                <a:buSzPct val="80000"/>
                <a:buFont typeface="Wingdings 2" pitchFamily="18" charset="2"/>
                <a:buChar char="¡"/>
              </a:pPr>
              <a:endParaRPr lang="en-US" sz="9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굴림" pitchFamily="50" charset="-127"/>
              </a:endParaRPr>
            </a:p>
          </p:txBody>
        </p:sp>
        <p:pic>
          <p:nvPicPr>
            <p:cNvPr id="288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6231" y="3247120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5" name="직사각형 304"/>
            <p:cNvSpPr/>
            <p:nvPr/>
          </p:nvSpPr>
          <p:spPr>
            <a:xfrm>
              <a:off x="3698529" y="3632548"/>
              <a:ext cx="914723" cy="246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NVR / DVR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pic>
          <p:nvPicPr>
            <p:cNvPr id="291" name="Picture 5" descr="E:\작업디스크\디자인제안서\사용이미지\PNG_090916\2)_HW부분\스피드돔용카메라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06231" y="3781313"/>
              <a:ext cx="213522" cy="202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92" name="꺾인 연결선 291"/>
            <p:cNvCxnSpPr>
              <a:stCxn id="312" idx="3"/>
              <a:endCxn id="288" idx="1"/>
            </p:cNvCxnSpPr>
            <p:nvPr/>
          </p:nvCxnSpPr>
          <p:spPr bwMode="auto">
            <a:xfrm>
              <a:off x="4534430" y="3003756"/>
              <a:ext cx="571801" cy="344810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93" name="꺾인 연결선 292"/>
            <p:cNvCxnSpPr>
              <a:stCxn id="312" idx="3"/>
              <a:endCxn id="291" idx="1"/>
            </p:cNvCxnSpPr>
            <p:nvPr/>
          </p:nvCxnSpPr>
          <p:spPr bwMode="auto">
            <a:xfrm>
              <a:off x="4534430" y="3003756"/>
              <a:ext cx="571801" cy="879003"/>
            </a:xfrm>
            <a:prstGeom prst="bentConnector3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94" name="직사각형 293"/>
            <p:cNvSpPr/>
            <p:nvPr/>
          </p:nvSpPr>
          <p:spPr>
            <a:xfrm>
              <a:off x="4818943" y="3357227"/>
              <a:ext cx="833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CCTV</a:t>
              </a:r>
            </a:p>
            <a:p>
              <a:pPr algn="ctr">
                <a:defRPr/>
              </a:pP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(IP/Analog)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  <p:cxnSp>
          <p:nvCxnSpPr>
            <p:cNvPr id="295" name="꺾인 연결선 294"/>
            <p:cNvCxnSpPr>
              <a:stCxn id="315" idx="0"/>
              <a:endCxn id="312" idx="2"/>
            </p:cNvCxnSpPr>
            <p:nvPr/>
          </p:nvCxnSpPr>
          <p:spPr bwMode="auto">
            <a:xfrm rot="16200000" flipV="1">
              <a:off x="3970412" y="3261229"/>
              <a:ext cx="207029" cy="321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96" name="직사각형 295"/>
            <p:cNvSpPr/>
            <p:nvPr/>
          </p:nvSpPr>
          <p:spPr>
            <a:xfrm>
              <a:off x="5116533" y="2464908"/>
              <a:ext cx="55015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latin typeface="+mn-lt"/>
                  <a:ea typeface="나눔고딕" panose="020D0604000000000000" pitchFamily="50" charset="-127"/>
                </a:rPr>
                <a:t>TOPIS</a:t>
              </a:r>
              <a:endParaRPr lang="en-US" altLang="ko-KR" sz="1000" b="1" dirty="0">
                <a:latin typeface="+mn-lt"/>
                <a:ea typeface="나눔고딕" panose="020D0604000000000000" pitchFamily="50" charset="-127"/>
              </a:endParaRPr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2901201" y="3520849"/>
              <a:ext cx="665568" cy="652907"/>
              <a:chOff x="2779324" y="3561557"/>
              <a:chExt cx="665568" cy="652907"/>
            </a:xfrm>
          </p:grpSpPr>
          <p:pic>
            <p:nvPicPr>
              <p:cNvPr id="299" name="Picture 8" descr="사본 -search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841" y="3561557"/>
                <a:ext cx="486534" cy="385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0" name="직사각형 299"/>
              <p:cNvSpPr/>
              <p:nvPr/>
            </p:nvSpPr>
            <p:spPr>
              <a:xfrm>
                <a:off x="2779324" y="3968243"/>
                <a:ext cx="66556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000" dirty="0" err="1" smtClean="0">
                    <a:latin typeface="+mn-lt"/>
                    <a:ea typeface="나눔고딕" panose="020D0604000000000000" pitchFamily="50" charset="-127"/>
                  </a:rPr>
                  <a:t>월모니터</a:t>
                </a:r>
                <a:endParaRPr lang="en-US" altLang="ko-KR" sz="1000" dirty="0">
                  <a:latin typeface="+mn-lt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298" name="꺾인 연결선 297"/>
            <p:cNvCxnSpPr>
              <a:stCxn id="312" idx="1"/>
              <a:endCxn id="299" idx="3"/>
            </p:cNvCxnSpPr>
            <p:nvPr/>
          </p:nvCxnSpPr>
          <p:spPr bwMode="auto">
            <a:xfrm rot="10800000" flipV="1">
              <a:off x="3477252" y="3003755"/>
              <a:ext cx="132960" cy="709947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</p:cxnSp>
      </p:grpSp>
      <p:sp>
        <p:nvSpPr>
          <p:cNvPr id="306" name="직사각형 305"/>
          <p:cNvSpPr/>
          <p:nvPr/>
        </p:nvSpPr>
        <p:spPr>
          <a:xfrm>
            <a:off x="7991542" y="4687503"/>
            <a:ext cx="768948" cy="18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dirty="0" err="1" smtClean="0">
                <a:latin typeface="+mn-lt"/>
                <a:ea typeface="나눔고딕" panose="020D0604000000000000" pitchFamily="50" charset="-127"/>
              </a:rPr>
              <a:t>미디어서버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7757714" y="3262770"/>
            <a:ext cx="611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latin typeface="+mn-lt"/>
                <a:ea typeface="나눔고딕" panose="020D0604000000000000" pitchFamily="50" charset="-127"/>
              </a:rPr>
              <a:t>RSTP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853101" y="4779763"/>
            <a:ext cx="768948" cy="18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dirty="0" err="1" smtClean="0">
                <a:latin typeface="+mn-lt"/>
                <a:ea typeface="나눔고딕" panose="020D0604000000000000" pitchFamily="50" charset="-127"/>
              </a:rPr>
              <a:t>미디어서버</a:t>
            </a:r>
            <a:endParaRPr lang="en-US" altLang="ko-KR" sz="1000" dirty="0">
              <a:latin typeface="+mn-lt"/>
              <a:ea typeface="나눔고딕" panose="020D0604000000000000" pitchFamily="50" charset="-127"/>
            </a:endParaRPr>
          </a:p>
        </p:txBody>
      </p:sp>
      <p:pic>
        <p:nvPicPr>
          <p:cNvPr id="312" name="Picture 7" descr="E:\작업디스크\디자인제안서\사용이미지\PNG_090916\1)_네트웍부분\백본스위치.png"/>
          <p:cNvPicPr>
            <a:picLocks noChangeAspect="1" noChangeArrowheads="1"/>
          </p:cNvPicPr>
          <p:nvPr/>
        </p:nvPicPr>
        <p:blipFill>
          <a:blip r:embed="rId6" cstate="print"/>
          <a:srcRect l="7234" r="9576" b="15929"/>
          <a:stretch>
            <a:fillRect/>
          </a:stretch>
        </p:blipFill>
        <p:spPr bwMode="auto">
          <a:xfrm>
            <a:off x="7524686" y="4880783"/>
            <a:ext cx="924218" cy="31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3" name="Picture 7" descr="E:\작업디스크\디자인제안서\사용이미지\PNG_090916\1)_네트웍부분\백본스위치.png"/>
          <p:cNvPicPr>
            <a:picLocks noChangeAspect="1" noChangeArrowheads="1"/>
          </p:cNvPicPr>
          <p:nvPr/>
        </p:nvPicPr>
        <p:blipFill>
          <a:blip r:embed="rId6" cstate="print"/>
          <a:srcRect l="7234" r="9576" b="15929"/>
          <a:stretch>
            <a:fillRect/>
          </a:stretch>
        </p:blipFill>
        <p:spPr bwMode="auto">
          <a:xfrm>
            <a:off x="4496549" y="4959453"/>
            <a:ext cx="924218" cy="31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4" name="Picture 3" descr="E:\작업디스크\디자인제안서\사용이미지\PNG_090916\2)_HW부분\RGB_matrix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4118" y="5497225"/>
            <a:ext cx="769935" cy="25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" name="Picture 3" descr="E:\작업디스크\디자인제안서\사용이미지\PNG_090916\2)_HW부분\RGB_matrix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05037" y="5398939"/>
            <a:ext cx="769935" cy="25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3" name="직사각형 502"/>
          <p:cNvSpPr/>
          <p:nvPr/>
        </p:nvSpPr>
        <p:spPr bwMode="auto">
          <a:xfrm>
            <a:off x="6506661" y="3991837"/>
            <a:ext cx="81405" cy="2438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60000"/>
                <a:lumOff val="40000"/>
                <a:alpha val="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endParaRPr lang="ko-KR" altLang="en-US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산돌고딕 M" pitchFamily="18" charset="-127"/>
              <a:ea typeface="산돌고딕 M" pitchFamily="18" charset="-127"/>
            </a:endParaRPr>
          </a:p>
        </p:txBody>
      </p:sp>
      <p:cxnSp>
        <p:nvCxnSpPr>
          <p:cNvPr id="308" name="꺾인 연결선 307"/>
          <p:cNvCxnSpPr>
            <a:stCxn id="161" idx="3"/>
            <a:endCxn id="312" idx="0"/>
          </p:cNvCxnSpPr>
          <p:nvPr/>
        </p:nvCxnSpPr>
        <p:spPr bwMode="auto">
          <a:xfrm>
            <a:off x="4811393" y="4008367"/>
            <a:ext cx="3175402" cy="872416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grpSp>
        <p:nvGrpSpPr>
          <p:cNvPr id="375" name="그룹 374"/>
          <p:cNvGrpSpPr/>
          <p:nvPr/>
        </p:nvGrpSpPr>
        <p:grpSpPr>
          <a:xfrm>
            <a:off x="364796" y="3890806"/>
            <a:ext cx="1407893" cy="910677"/>
            <a:chOff x="2993213" y="2126801"/>
            <a:chExt cx="1407893" cy="910677"/>
          </a:xfrm>
        </p:grpSpPr>
        <p:grpSp>
          <p:nvGrpSpPr>
            <p:cNvPr id="385" name="그룹 384"/>
            <p:cNvGrpSpPr/>
            <p:nvPr/>
          </p:nvGrpSpPr>
          <p:grpSpPr>
            <a:xfrm>
              <a:off x="3224808" y="2126801"/>
              <a:ext cx="747346" cy="753757"/>
              <a:chOff x="3315943" y="2787156"/>
              <a:chExt cx="747346" cy="753757"/>
            </a:xfrm>
          </p:grpSpPr>
          <p:pic>
            <p:nvPicPr>
              <p:cNvPr id="387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5943" y="3046976"/>
                <a:ext cx="747346" cy="49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8" name="Picture 7" descr="Host Integration Server (HIS) s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1080" y="2787156"/>
                <a:ext cx="383483" cy="593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86" name="AutoShape 216"/>
            <p:cNvSpPr>
              <a:spLocks noChangeArrowheads="1"/>
            </p:cNvSpPr>
            <p:nvPr/>
          </p:nvSpPr>
          <p:spPr bwMode="auto">
            <a:xfrm>
              <a:off x="2993213" y="2895508"/>
              <a:ext cx="1407893" cy="141970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디지털시민시장실</a:t>
              </a: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WAS #1, #2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89" name="그룹 388"/>
          <p:cNvGrpSpPr/>
          <p:nvPr/>
        </p:nvGrpSpPr>
        <p:grpSpPr>
          <a:xfrm>
            <a:off x="406851" y="1271460"/>
            <a:ext cx="1421549" cy="1210540"/>
            <a:chOff x="2866347" y="2124908"/>
            <a:chExt cx="1421549" cy="1210540"/>
          </a:xfrm>
        </p:grpSpPr>
        <p:grpSp>
          <p:nvGrpSpPr>
            <p:cNvPr id="390" name="그룹 389"/>
            <p:cNvGrpSpPr/>
            <p:nvPr/>
          </p:nvGrpSpPr>
          <p:grpSpPr>
            <a:xfrm>
              <a:off x="3224808" y="2124908"/>
              <a:ext cx="747346" cy="755650"/>
              <a:chOff x="3315943" y="2785263"/>
              <a:chExt cx="747346" cy="755650"/>
            </a:xfrm>
          </p:grpSpPr>
          <p:pic>
            <p:nvPicPr>
              <p:cNvPr id="392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5943" y="3046976"/>
                <a:ext cx="747346" cy="49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3" name="Picture 7" descr="Host Integration Server (HIS) s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5827" y="2785263"/>
                <a:ext cx="383483" cy="593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4" name="Picture 222" descr="그림3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9104" y="3024860"/>
                <a:ext cx="283599" cy="329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1" name="AutoShape 216"/>
            <p:cNvSpPr>
              <a:spLocks noChangeArrowheads="1"/>
            </p:cNvSpPr>
            <p:nvPr/>
          </p:nvSpPr>
          <p:spPr bwMode="auto">
            <a:xfrm>
              <a:off x="2866347" y="2883725"/>
              <a:ext cx="1421549" cy="451723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디지털시민시장실</a:t>
              </a: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DB #1, #2</a:t>
              </a:r>
            </a:p>
            <a:p>
              <a:pPr lvl="0" algn="l" defTabSz="912813" latinLnBrk="0"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      CCTV </a:t>
              </a:r>
              <a:r>
                <a:rPr kumimoji="0" lang="ko-KR" altLang="en-US" sz="800" b="1" dirty="0" err="1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채널정보</a:t>
              </a:r>
              <a:r>
                <a:rPr kumimoji="0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kumimoji="0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kumimoji="0" lang="ko-KR" altLang="en-US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공개만</a:t>
              </a:r>
              <a:r>
                <a:rPr kumimoji="0" lang="en-US" altLang="ko-KR" sz="800" b="1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kumimoji="0" lang="en-US" altLang="ko-KR" sz="800" b="1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lvl="0" algn="l" defTabSz="912813" latinLnBrk="0">
                <a:lnSpc>
                  <a:spcPct val="110000"/>
                </a:lnSpc>
                <a:spcBef>
                  <a:spcPct val="10000"/>
                </a:spcBef>
                <a:defRPr/>
              </a:pP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     CCTV </a:t>
              </a: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위치공간정보 </a:t>
              </a:r>
              <a:r>
                <a:rPr kumimoji="0" lang="en-US" altLang="ko-KR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kumimoji="0" lang="ko-KR" altLang="en-US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공개만</a:t>
              </a:r>
              <a:r>
                <a:rPr kumimoji="0" lang="en-US" altLang="ko-KR" sz="8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kumimoji="0" lang="en-US" altLang="ko-KR" sz="8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395" name="꺾인 연결선 394"/>
          <p:cNvCxnSpPr>
            <a:stCxn id="393" idx="1"/>
            <a:endCxn id="388" idx="0"/>
          </p:cNvCxnSpPr>
          <p:nvPr/>
        </p:nvCxnSpPr>
        <p:spPr bwMode="auto">
          <a:xfrm rot="10800000" flipH="1" flipV="1">
            <a:off x="865196" y="1568190"/>
            <a:ext cx="118074" cy="2322615"/>
          </a:xfrm>
          <a:prstGeom prst="bentConnector4">
            <a:avLst>
              <a:gd name="adj1" fmla="val -387215"/>
              <a:gd name="adj2" fmla="val 56388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grpSp>
        <p:nvGrpSpPr>
          <p:cNvPr id="396" name="그룹 395"/>
          <p:cNvGrpSpPr/>
          <p:nvPr/>
        </p:nvGrpSpPr>
        <p:grpSpPr>
          <a:xfrm>
            <a:off x="848080" y="2834312"/>
            <a:ext cx="1213744" cy="1127321"/>
            <a:chOff x="2984381" y="2124908"/>
            <a:chExt cx="1213744" cy="1127321"/>
          </a:xfrm>
        </p:grpSpPr>
        <p:grpSp>
          <p:nvGrpSpPr>
            <p:cNvPr id="397" name="그룹 396"/>
            <p:cNvGrpSpPr/>
            <p:nvPr/>
          </p:nvGrpSpPr>
          <p:grpSpPr>
            <a:xfrm>
              <a:off x="3224808" y="2124908"/>
              <a:ext cx="747346" cy="755650"/>
              <a:chOff x="3315943" y="2785263"/>
              <a:chExt cx="747346" cy="755650"/>
            </a:xfrm>
          </p:grpSpPr>
          <p:pic>
            <p:nvPicPr>
              <p:cNvPr id="399" name="Picture 6" descr="blue 3d disc with glow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5943" y="3046976"/>
                <a:ext cx="747346" cy="493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0" name="Picture 7" descr="Host Integration Server (HIS) s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5827" y="2785263"/>
                <a:ext cx="383483" cy="593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1" name="Picture 222" descr="그림3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9104" y="3024860"/>
                <a:ext cx="283599" cy="329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8" name="AutoShape 216"/>
            <p:cNvSpPr>
              <a:spLocks noChangeArrowheads="1"/>
            </p:cNvSpPr>
            <p:nvPr/>
          </p:nvSpPr>
          <p:spPr bwMode="auto">
            <a:xfrm>
              <a:off x="2984381" y="2810186"/>
              <a:ext cx="1213744" cy="442043"/>
            </a:xfrm>
            <a:prstGeom prst="cube">
              <a:avLst>
                <a:gd name="adj" fmla="val 5042"/>
              </a:avLst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FFFFF"/>
              </a:outerShdw>
            </a:effectLst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5613" indent="-112713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2813" indent="-2286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0013" indent="-342900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7213" indent="-458788" algn="ctr" rtl="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0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디지털시민시장실</a:t>
              </a:r>
              <a:r>
                <a:rPr kumimoji="0" lang="en-US" altLang="ko-KR" sz="800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kumimoji="0"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시각화 서버 </a:t>
              </a:r>
              <a:r>
                <a:rPr kumimoji="0" lang="en-US" altLang="ko-KR" sz="800" dirty="0" smtClean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rPr>
                <a:t>#1 , #2</a:t>
              </a:r>
            </a:p>
            <a:p>
              <a:pPr marL="0" marR="0" lvl="0" indent="0" algn="ctr" defTabSz="912813" rtl="0" eaLnBrk="1" fontAlgn="base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402" name="꺾인 연결선 401"/>
          <p:cNvCxnSpPr>
            <a:stCxn id="388" idx="0"/>
            <a:endCxn id="400" idx="1"/>
          </p:cNvCxnSpPr>
          <p:nvPr/>
        </p:nvCxnSpPr>
        <p:spPr bwMode="auto">
          <a:xfrm rot="5400000" flipH="1" flipV="1">
            <a:off x="705949" y="3408365"/>
            <a:ext cx="759763" cy="205121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3" name="직사각형 402"/>
          <p:cNvSpPr/>
          <p:nvPr/>
        </p:nvSpPr>
        <p:spPr>
          <a:xfrm>
            <a:off x="285113" y="779387"/>
            <a:ext cx="1606970" cy="4147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404" name="직사각형 263"/>
          <p:cNvSpPr>
            <a:spLocks noChangeArrowheads="1"/>
          </p:cNvSpPr>
          <p:nvPr/>
        </p:nvSpPr>
        <p:spPr bwMode="auto">
          <a:xfrm>
            <a:off x="274280" y="770037"/>
            <a:ext cx="1606970" cy="405523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err="1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외부망</a:t>
            </a:r>
            <a:r>
              <a:rPr kumimoji="0" lang="en-US" altLang="ko-KR" sz="1000" b="1" kern="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(DMZ)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4" name="AutoShape 216"/>
          <p:cNvSpPr>
            <a:spLocks noChangeArrowheads="1"/>
          </p:cNvSpPr>
          <p:nvPr/>
        </p:nvSpPr>
        <p:spPr bwMode="auto">
          <a:xfrm>
            <a:off x="604718" y="5946540"/>
            <a:ext cx="775188" cy="165363"/>
          </a:xfrm>
          <a:prstGeom prst="cube">
            <a:avLst>
              <a:gd name="adj" fmla="val 5042"/>
            </a:avLst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ctr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5613" indent="-112713" algn="ctr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2813" indent="-228600" algn="ctr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0013" indent="-342900" algn="ctr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7213" indent="-458788" algn="ctr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ctr" defTabSz="912813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시장님 </a:t>
            </a: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외부</a:t>
            </a: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)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25" name="꺾인 연결선 424"/>
          <p:cNvCxnSpPr>
            <a:stCxn id="387" idx="2"/>
            <a:endCxn id="110" idx="0"/>
          </p:cNvCxnSpPr>
          <p:nvPr/>
        </p:nvCxnSpPr>
        <p:spPr bwMode="auto">
          <a:xfrm rot="5400000">
            <a:off x="471684" y="4992625"/>
            <a:ext cx="846443" cy="15031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7" name="꺾인 연결선 436"/>
          <p:cNvCxnSpPr>
            <a:stCxn id="287" idx="2"/>
          </p:cNvCxnSpPr>
          <p:nvPr/>
        </p:nvCxnSpPr>
        <p:spPr bwMode="auto">
          <a:xfrm rot="5400000" flipH="1">
            <a:off x="4227571" y="2340339"/>
            <a:ext cx="622973" cy="7347724"/>
          </a:xfrm>
          <a:prstGeom prst="bentConnector4">
            <a:avLst>
              <a:gd name="adj1" fmla="val -36695"/>
              <a:gd name="adj2" fmla="val 90390"/>
            </a:avLst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</p:spPr>
      </p:cxnSp>
      <p:pic>
        <p:nvPicPr>
          <p:cNvPr id="110" name="그림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597" y="5491006"/>
            <a:ext cx="490298" cy="4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꺾인 연결선 68"/>
          <p:cNvCxnSpPr>
            <a:stCxn id="170" idx="0"/>
            <a:endCxn id="162" idx="2"/>
          </p:cNvCxnSpPr>
          <p:nvPr/>
        </p:nvCxnSpPr>
        <p:spPr bwMode="auto">
          <a:xfrm rot="16200000" flipV="1">
            <a:off x="5484084" y="3439384"/>
            <a:ext cx="2377224" cy="3676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아키텍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(Context Diagram)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38" name="그룹 1037"/>
          <p:cNvGrpSpPr/>
          <p:nvPr/>
        </p:nvGrpSpPr>
        <p:grpSpPr>
          <a:xfrm>
            <a:off x="641793" y="1772816"/>
            <a:ext cx="408259" cy="612720"/>
            <a:chOff x="746039" y="981805"/>
            <a:chExt cx="555992" cy="750990"/>
          </a:xfrm>
        </p:grpSpPr>
        <p:pic>
          <p:nvPicPr>
            <p:cNvPr id="183" name="Picture 10" descr="http://icons.iconarchive.com/icons/hopstarter/sleek-xp-basic/128/Administrato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612" y="981805"/>
              <a:ext cx="457454" cy="45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직사각형 183"/>
            <p:cNvSpPr/>
            <p:nvPr/>
          </p:nvSpPr>
          <p:spPr>
            <a:xfrm>
              <a:off x="746039" y="1442628"/>
              <a:ext cx="555992" cy="290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dirty="0" smtClean="0">
                  <a:latin typeface="+mn-lt"/>
                  <a:ea typeface="나눔고딕" panose="020D0604000000000000" pitchFamily="50" charset="-127"/>
                </a:rPr>
                <a:t>시장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sp>
        <p:nvSpPr>
          <p:cNvPr id="140" name="Rectangle 137"/>
          <p:cNvSpPr>
            <a:spLocks noChangeArrowheads="1"/>
          </p:cNvSpPr>
          <p:nvPr/>
        </p:nvSpPr>
        <p:spPr bwMode="gray">
          <a:xfrm>
            <a:off x="211485" y="1381967"/>
            <a:ext cx="1585885" cy="337670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서울시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(</a:t>
            </a:r>
            <a:r>
              <a:rPr lang="en-US" altLang="ko-KR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StakeHolder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)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456935" y="2582932"/>
            <a:ext cx="845104" cy="746539"/>
            <a:chOff x="448579" y="829405"/>
            <a:chExt cx="1150914" cy="915008"/>
          </a:xfrm>
        </p:grpSpPr>
        <p:grpSp>
          <p:nvGrpSpPr>
            <p:cNvPr id="144" name="그룹 143"/>
            <p:cNvGrpSpPr/>
            <p:nvPr/>
          </p:nvGrpSpPr>
          <p:grpSpPr>
            <a:xfrm>
              <a:off x="665212" y="829405"/>
              <a:ext cx="609854" cy="609854"/>
              <a:chOff x="2426334" y="828278"/>
              <a:chExt cx="609854" cy="609854"/>
            </a:xfrm>
          </p:grpSpPr>
          <p:pic>
            <p:nvPicPr>
              <p:cNvPr id="146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334" y="8282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734" y="9806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5" name="직사각형 144"/>
            <p:cNvSpPr/>
            <p:nvPr/>
          </p:nvSpPr>
          <p:spPr>
            <a:xfrm>
              <a:off x="448579" y="1442628"/>
              <a:ext cx="1150914" cy="301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dirty="0" err="1" smtClean="0">
                  <a:latin typeface="+mn-lt"/>
                  <a:ea typeface="나눔고딕" panose="020D0604000000000000" pitchFamily="50" charset="-127"/>
                </a:rPr>
                <a:t>실국장</a:t>
              </a:r>
              <a:r>
                <a:rPr lang="en-US" altLang="ko-KR" sz="1000" dirty="0" smtClean="0">
                  <a:latin typeface="+mn-lt"/>
                  <a:ea typeface="나눔고딕" panose="020D0604000000000000" pitchFamily="50" charset="-127"/>
                </a:rPr>
                <a:t>/</a:t>
              </a:r>
              <a:r>
                <a:rPr lang="ko-KR" altLang="en-US" sz="1000" dirty="0" smtClean="0">
                  <a:latin typeface="+mn-lt"/>
                  <a:ea typeface="나눔고딕" panose="020D0604000000000000" pitchFamily="50" charset="-127"/>
                </a:rPr>
                <a:t>시민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613218" y="3722724"/>
            <a:ext cx="525339" cy="737060"/>
            <a:chOff x="665212" y="829405"/>
            <a:chExt cx="715439" cy="903390"/>
          </a:xfrm>
        </p:grpSpPr>
        <p:grpSp>
          <p:nvGrpSpPr>
            <p:cNvPr id="155" name="그룹 154"/>
            <p:cNvGrpSpPr/>
            <p:nvPr/>
          </p:nvGrpSpPr>
          <p:grpSpPr>
            <a:xfrm>
              <a:off x="665212" y="829405"/>
              <a:ext cx="609854" cy="609854"/>
              <a:chOff x="2426334" y="828278"/>
              <a:chExt cx="609854" cy="609854"/>
            </a:xfrm>
          </p:grpSpPr>
          <p:pic>
            <p:nvPicPr>
              <p:cNvPr id="157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334" y="8282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" name="Picture 10" descr="http://icons.iconarchive.com/icons/hopstarter/sleek-xp-basic/128/Administrator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734" y="980678"/>
                <a:ext cx="457454" cy="45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6" name="직사각형 155"/>
            <p:cNvSpPr/>
            <p:nvPr/>
          </p:nvSpPr>
          <p:spPr>
            <a:xfrm>
              <a:off x="667420" y="1442628"/>
              <a:ext cx="713231" cy="290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000" dirty="0" smtClean="0">
                  <a:latin typeface="+mn-lt"/>
                  <a:ea typeface="나눔고딕" panose="020D0604000000000000" pitchFamily="50" charset="-127"/>
                </a:rPr>
                <a:t>관리자</a:t>
              </a:r>
              <a:endParaRPr lang="en-US" altLang="ko-KR" sz="1000" dirty="0">
                <a:latin typeface="+mn-lt"/>
                <a:ea typeface="나눔고딕" panose="020D0604000000000000" pitchFamily="50" charset="-127"/>
              </a:endParaRPr>
            </a:p>
          </p:txBody>
        </p:sp>
      </p:grpSp>
      <p:sp>
        <p:nvSpPr>
          <p:cNvPr id="159" name="Rectangle 5"/>
          <p:cNvSpPr>
            <a:spLocks noChangeArrowheads="1"/>
          </p:cNvSpPr>
          <p:nvPr/>
        </p:nvSpPr>
        <p:spPr bwMode="gray">
          <a:xfrm>
            <a:off x="3516198" y="4734100"/>
            <a:ext cx="1202127" cy="4250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관리프로그램</a:t>
            </a:r>
            <a:endParaRPr kumimoji="0" lang="en-US" altLang="ko-KR" sz="10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시스템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60" name="Rectangle 5"/>
          <p:cNvSpPr>
            <a:spLocks noChangeArrowheads="1"/>
          </p:cNvSpPr>
          <p:nvPr/>
        </p:nvSpPr>
        <p:spPr bwMode="gray">
          <a:xfrm>
            <a:off x="3520088" y="1381967"/>
            <a:ext cx="1198238" cy="4408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디지털 </a:t>
            </a:r>
            <a:r>
              <a:rPr kumimoji="0" lang="ko-KR" altLang="en-US" sz="1000" b="1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시민시장실</a:t>
            </a:r>
            <a:endParaRPr kumimoji="0" lang="en-US" altLang="ko-KR" sz="10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시스템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938157" y="1393072"/>
            <a:ext cx="1432311" cy="876083"/>
            <a:chOff x="6494720" y="1216290"/>
            <a:chExt cx="1878312" cy="1251486"/>
          </a:xfrm>
        </p:grpSpPr>
        <p:pic>
          <p:nvPicPr>
            <p:cNvPr id="161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770" y="1216290"/>
              <a:ext cx="974084" cy="8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161"/>
            <p:cNvSpPr txBox="1"/>
            <p:nvPr/>
          </p:nvSpPr>
          <p:spPr>
            <a:xfrm>
              <a:off x="6494720" y="2116049"/>
              <a:ext cx="1878312" cy="351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디지털 </a:t>
              </a:r>
              <a:r>
                <a:rPr lang="ko-KR" altLang="en-US" sz="1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시민시장실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cxnSp>
        <p:nvCxnSpPr>
          <p:cNvPr id="163" name="꺾인 연결선 162"/>
          <p:cNvCxnSpPr>
            <a:stCxn id="161" idx="1"/>
            <a:endCxn id="160" idx="3"/>
          </p:cNvCxnSpPr>
          <p:nvPr/>
        </p:nvCxnSpPr>
        <p:spPr>
          <a:xfrm rot="10800000">
            <a:off x="4718326" y="1602410"/>
            <a:ext cx="1513452" cy="10538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5" name="꺾인 연결선 164"/>
          <p:cNvCxnSpPr>
            <a:stCxn id="160" idx="1"/>
            <a:endCxn id="45" idx="0"/>
          </p:cNvCxnSpPr>
          <p:nvPr/>
        </p:nvCxnSpPr>
        <p:spPr>
          <a:xfrm rot="10800000">
            <a:off x="2550370" y="1511334"/>
            <a:ext cx="969718" cy="91077"/>
          </a:xfrm>
          <a:prstGeom prst="bentConnector4">
            <a:avLst>
              <a:gd name="adj1" fmla="val 30590"/>
              <a:gd name="adj2" fmla="val 350996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5951773" y="4646379"/>
            <a:ext cx="1583543" cy="777948"/>
            <a:chOff x="6426581" y="1202141"/>
            <a:chExt cx="2044734" cy="1229336"/>
          </a:xfrm>
        </p:grpSpPr>
        <p:pic>
          <p:nvPicPr>
            <p:cNvPr id="170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158" y="1202141"/>
              <a:ext cx="974084" cy="8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1" name="TextBox 170"/>
            <p:cNvSpPr txBox="1"/>
            <p:nvPr/>
          </p:nvSpPr>
          <p:spPr>
            <a:xfrm>
              <a:off x="6426581" y="2042391"/>
              <a:ext cx="2044734" cy="389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열린데이터광장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cxnSp>
        <p:nvCxnSpPr>
          <p:cNvPr id="172" name="꺾인 연결선 171"/>
          <p:cNvCxnSpPr>
            <a:stCxn id="161" idx="1"/>
            <a:endCxn id="159" idx="3"/>
          </p:cNvCxnSpPr>
          <p:nvPr/>
        </p:nvCxnSpPr>
        <p:spPr>
          <a:xfrm rot="10800000" flipV="1">
            <a:off x="4718326" y="1707791"/>
            <a:ext cx="1513453" cy="323881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78" name="Rectangle 5"/>
          <p:cNvSpPr>
            <a:spLocks noChangeArrowheads="1"/>
          </p:cNvSpPr>
          <p:nvPr/>
        </p:nvSpPr>
        <p:spPr bwMode="gray">
          <a:xfrm>
            <a:off x="3524053" y="3083969"/>
            <a:ext cx="1194273" cy="3435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BI Matrix </a:t>
            </a:r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솔루션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187" name="꺾인 연결선 186"/>
          <p:cNvCxnSpPr>
            <a:stCxn id="159" idx="1"/>
            <a:endCxn id="158" idx="3"/>
          </p:cNvCxnSpPr>
          <p:nvPr/>
        </p:nvCxnSpPr>
        <p:spPr>
          <a:xfrm rot="10800000">
            <a:off x="1061028" y="4033679"/>
            <a:ext cx="2455171" cy="91292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88" name="TextBox 187"/>
          <p:cNvSpPr txBox="1"/>
          <p:nvPr/>
        </p:nvSpPr>
        <p:spPr>
          <a:xfrm>
            <a:off x="1316471" y="4085675"/>
            <a:ext cx="639175" cy="680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메타관리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데이터관리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권한관리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시각화관리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9" name="꺾인 연결선 188"/>
          <p:cNvCxnSpPr>
            <a:stCxn id="160" idx="1"/>
            <a:endCxn id="147" idx="3"/>
          </p:cNvCxnSpPr>
          <p:nvPr/>
        </p:nvCxnSpPr>
        <p:spPr>
          <a:xfrm rot="10800000" flipV="1">
            <a:off x="1063816" y="1602409"/>
            <a:ext cx="2456273" cy="129147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95" name="TextBox 194"/>
          <p:cNvSpPr txBox="1"/>
          <p:nvPr/>
        </p:nvSpPr>
        <p:spPr>
          <a:xfrm>
            <a:off x="1239948" y="2926919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권한에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따라기능부여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피드백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" name="Rectangle 5"/>
          <p:cNvSpPr>
            <a:spLocks noChangeArrowheads="1"/>
          </p:cNvSpPr>
          <p:nvPr/>
        </p:nvSpPr>
        <p:spPr bwMode="gray">
          <a:xfrm>
            <a:off x="6036616" y="3303202"/>
            <a:ext cx="1235391" cy="3183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ETL</a:t>
            </a:r>
            <a:r>
              <a:rPr kumimoji="0"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 서버</a:t>
            </a:r>
            <a:endParaRPr kumimoji="0" lang="en-US" altLang="ko-KR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16777" y="5718555"/>
            <a:ext cx="836223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소스데이터추출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0" name="꺾인 연결선 189"/>
          <p:cNvCxnSpPr>
            <a:stCxn id="161" idx="1"/>
            <a:endCxn id="178" idx="3"/>
          </p:cNvCxnSpPr>
          <p:nvPr/>
        </p:nvCxnSpPr>
        <p:spPr>
          <a:xfrm rot="10800000" flipV="1">
            <a:off x="4718326" y="1707791"/>
            <a:ext cx="1513452" cy="154793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5" name="TextBox 204"/>
          <p:cNvSpPr txBox="1"/>
          <p:nvPr/>
        </p:nvSpPr>
        <p:spPr>
          <a:xfrm>
            <a:off x="4717675" y="3305033"/>
            <a:ext cx="916274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시각화데이터조회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6" name="꺾인 연결선 205"/>
          <p:cNvCxnSpPr>
            <a:stCxn id="160" idx="2"/>
            <a:endCxn id="178" idx="0"/>
          </p:cNvCxnSpPr>
          <p:nvPr/>
        </p:nvCxnSpPr>
        <p:spPr>
          <a:xfrm rot="16200000" flipH="1">
            <a:off x="3489640" y="2452418"/>
            <a:ext cx="1261117" cy="198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8" name="TextBox 207"/>
          <p:cNvSpPr txBox="1"/>
          <p:nvPr/>
        </p:nvSpPr>
        <p:spPr>
          <a:xfrm>
            <a:off x="3920512" y="2369368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시각화요소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031515" y="1687490"/>
            <a:ext cx="823908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시각화지표조회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689175" y="4916953"/>
            <a:ext cx="1079455" cy="20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관리데이터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128464" y="908720"/>
            <a:ext cx="9649072" cy="5611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857853" y="1511333"/>
            <a:ext cx="1653017" cy="1230444"/>
            <a:chOff x="2402553" y="1650728"/>
            <a:chExt cx="1653017" cy="1230444"/>
          </a:xfrm>
        </p:grpSpPr>
        <p:sp>
          <p:nvSpPr>
            <p:cNvPr id="194" name="TextBox 193"/>
            <p:cNvSpPr txBox="1"/>
            <p:nvPr/>
          </p:nvSpPr>
          <p:spPr>
            <a:xfrm>
              <a:off x="2402553" y="2665728"/>
              <a:ext cx="16530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키넥트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모션컨트롤러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월컨트롤러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8633" y="1650728"/>
              <a:ext cx="752874" cy="441686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8507" y="2102789"/>
              <a:ext cx="753000" cy="505483"/>
            </a:xfrm>
            <a:prstGeom prst="rect">
              <a:avLst/>
            </a:prstGeom>
          </p:spPr>
        </p:pic>
      </p:grpSp>
      <p:cxnSp>
        <p:nvCxnSpPr>
          <p:cNvPr id="224" name="꺾인 연결선 223"/>
          <p:cNvCxnSpPr>
            <a:stCxn id="45" idx="1"/>
            <a:endCxn id="183" idx="3"/>
          </p:cNvCxnSpPr>
          <p:nvPr/>
        </p:nvCxnSpPr>
        <p:spPr>
          <a:xfrm rot="10800000" flipV="1">
            <a:off x="1030253" y="1732175"/>
            <a:ext cx="1143681" cy="22725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27" name="TextBox 226"/>
          <p:cNvSpPr txBox="1"/>
          <p:nvPr/>
        </p:nvSpPr>
        <p:spPr>
          <a:xfrm>
            <a:off x="1201580" y="1996398"/>
            <a:ext cx="916274" cy="443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사고모니터링조회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피드백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8020136" y="1884657"/>
            <a:ext cx="1583543" cy="768994"/>
            <a:chOff x="8266895" y="3038890"/>
            <a:chExt cx="1583543" cy="768994"/>
          </a:xfrm>
        </p:grpSpPr>
        <p:pic>
          <p:nvPicPr>
            <p:cNvPr id="106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867" y="3038890"/>
              <a:ext cx="754379" cy="56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Box 106"/>
            <p:cNvSpPr txBox="1"/>
            <p:nvPr/>
          </p:nvSpPr>
          <p:spPr>
            <a:xfrm>
              <a:off x="8266895" y="3561663"/>
              <a:ext cx="1583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정책지도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24483" y="2920536"/>
            <a:ext cx="1583543" cy="768994"/>
            <a:chOff x="8266895" y="3038890"/>
            <a:chExt cx="1583543" cy="768994"/>
          </a:xfrm>
        </p:grpSpPr>
        <p:pic>
          <p:nvPicPr>
            <p:cNvPr id="110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867" y="3038890"/>
              <a:ext cx="754379" cy="56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8266895" y="3561663"/>
              <a:ext cx="1583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GIS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위치정보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8036191" y="3909338"/>
            <a:ext cx="1583543" cy="768994"/>
            <a:chOff x="8266895" y="3038890"/>
            <a:chExt cx="1583543" cy="768994"/>
          </a:xfrm>
        </p:grpSpPr>
        <p:pic>
          <p:nvPicPr>
            <p:cNvPr id="113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867" y="3038890"/>
              <a:ext cx="754379" cy="56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/>
            <p:cNvSpPr txBox="1"/>
            <p:nvPr/>
          </p:nvSpPr>
          <p:spPr>
            <a:xfrm>
              <a:off x="8266895" y="3561663"/>
              <a:ext cx="1583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BSC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성과관리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115" name="Rectangle 137"/>
          <p:cNvSpPr>
            <a:spLocks noChangeArrowheads="1"/>
          </p:cNvSpPr>
          <p:nvPr/>
        </p:nvSpPr>
        <p:spPr bwMode="gray">
          <a:xfrm>
            <a:off x="7872999" y="1462940"/>
            <a:ext cx="1899010" cy="499039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외부시스템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5786392" y="2586009"/>
            <a:ext cx="1914307" cy="503863"/>
            <a:chOff x="7165770" y="2431284"/>
            <a:chExt cx="1914307" cy="503863"/>
          </a:xfrm>
        </p:grpSpPr>
        <p:sp>
          <p:nvSpPr>
            <p:cNvPr id="121" name="한쪽 모서리가 잘린 사각형 120"/>
            <p:cNvSpPr/>
            <p:nvPr/>
          </p:nvSpPr>
          <p:spPr bwMode="auto">
            <a:xfrm>
              <a:off x="7210473" y="2431284"/>
              <a:ext cx="472349" cy="310493"/>
            </a:xfrm>
            <a:prstGeom prst="snip1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lnSpc>
                  <a:spcPts val="1400"/>
                </a:lnSpc>
              </a:pPr>
              <a:r>
                <a:rPr lang="ko-KR" altLang="en-US" sz="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메타정보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165770" y="2719703"/>
              <a:ext cx="1914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+ </a:t>
              </a:r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데이터가공처리 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=&gt; </a:t>
              </a:r>
              <a:r>
                <a:rPr lang="en-US" altLang="ko-KR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summary</a:t>
              </a:r>
              <a:r>
                <a:rPr lang="ko-KR" altLang="en-US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  <a:r>
                <a:rPr lang="en-US" altLang="ko-KR" sz="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8043923" y="4816608"/>
            <a:ext cx="1583543" cy="768994"/>
            <a:chOff x="8266895" y="3038890"/>
            <a:chExt cx="1583543" cy="768994"/>
          </a:xfrm>
        </p:grpSpPr>
        <p:pic>
          <p:nvPicPr>
            <p:cNvPr id="136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867" y="3038890"/>
              <a:ext cx="754379" cy="56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TextBox 136"/>
            <p:cNvSpPr txBox="1"/>
            <p:nvPr/>
          </p:nvSpPr>
          <p:spPr>
            <a:xfrm>
              <a:off x="8266895" y="3561663"/>
              <a:ext cx="1583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CCTV </a:t>
              </a:r>
              <a:r>
                <a:rPr lang="ko-KR" altLang="en-US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영상데이터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078175" y="5673358"/>
            <a:ext cx="1583543" cy="768994"/>
            <a:chOff x="8266895" y="3038890"/>
            <a:chExt cx="1583543" cy="768994"/>
          </a:xfrm>
        </p:grpSpPr>
        <p:pic>
          <p:nvPicPr>
            <p:cNvPr id="71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867" y="3038890"/>
              <a:ext cx="754379" cy="56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8266895" y="3561663"/>
              <a:ext cx="1583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etc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23" name="오른쪽 화살표 22"/>
          <p:cNvSpPr/>
          <p:nvPr/>
        </p:nvSpPr>
        <p:spPr bwMode="auto">
          <a:xfrm rot="10800000">
            <a:off x="7361233" y="4654633"/>
            <a:ext cx="744826" cy="5718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endParaRPr lang="ko-KR" altLang="en-US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산돌고딕 M" pitchFamily="18" charset="-127"/>
              <a:ea typeface="산돌고딕 M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444578" y="4825593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데이터적재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9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dirty="0" smtClean="0">
                <a:latin typeface="+mn-lt"/>
                <a:ea typeface="나눔고딕 ExtraBold" panose="020D0904000000000000" pitchFamily="50" charset="-127"/>
              </a:rPr>
              <a:t>어플리케이션 아키텍처 </a:t>
            </a:r>
            <a:r>
              <a:rPr lang="en-US" altLang="ko-KR" dirty="0" smtClean="0">
                <a:latin typeface="+mn-lt"/>
                <a:ea typeface="나눔고딕 ExtraBold" panose="020D0904000000000000" pitchFamily="50" charset="-127"/>
              </a:rPr>
              <a:t>– Module View (Layered Style)</a:t>
            </a:r>
            <a:endParaRPr lang="ko-KR" altLang="en-US" dirty="0">
              <a:latin typeface="+mn-lt"/>
              <a:ea typeface="나눔고딕 ExtraBold" panose="020D0904000000000000" pitchFamily="50" charset="-127"/>
            </a:endParaRPr>
          </a:p>
        </p:txBody>
      </p:sp>
      <p:sp>
        <p:nvSpPr>
          <p:cNvPr id="51" name="TextBox 102"/>
          <p:cNvSpPr txBox="1">
            <a:spLocks noChangeArrowheads="1"/>
          </p:cNvSpPr>
          <p:nvPr/>
        </p:nvSpPr>
        <p:spPr bwMode="auto">
          <a:xfrm>
            <a:off x="3705293" y="702880"/>
            <a:ext cx="32308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서울시 디지털 </a:t>
            </a:r>
            <a:r>
              <a:rPr lang="ko-KR" altLang="en-US" sz="1400" kern="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시민시장실</a:t>
            </a:r>
            <a:r>
              <a:rPr lang="ko-KR" altLang="en-US" sz="1400" kern="0" dirty="0" smtClean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kumimoji="0" lang="ko-KR" altLang="en-US" sz="1400" kern="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gray">
          <a:xfrm>
            <a:off x="3999456" y="5389716"/>
            <a:ext cx="1121585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Spring Framework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gray">
          <a:xfrm>
            <a:off x="3999456" y="4383814"/>
            <a:ext cx="4382454" cy="922044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            </a:t>
            </a:r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                      </a:t>
            </a:r>
            <a:r>
              <a:rPr kumimoji="0" lang="en-US" altLang="ko-KR" sz="1000" b="1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DataService</a:t>
            </a:r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 </a:t>
            </a:r>
            <a:r>
              <a:rPr kumimoji="0" lang="en-US" altLang="ko-KR" sz="1000" b="1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Layer</a:t>
            </a: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8478930" y="1856262"/>
            <a:ext cx="1206900" cy="3449596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Global Layer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gray">
          <a:xfrm>
            <a:off x="3999456" y="1856261"/>
            <a:ext cx="4382454" cy="2459518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Service Layer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gray">
          <a:xfrm>
            <a:off x="3999456" y="1185588"/>
            <a:ext cx="5686374" cy="568445"/>
          </a:xfrm>
          <a:prstGeom prst="rect">
            <a:avLst/>
          </a:prstGeom>
          <a:gradFill>
            <a:gsLst>
              <a:gs pos="0">
                <a:schemeClr val="bg1"/>
              </a:gs>
              <a:gs pos="37000">
                <a:schemeClr val="accent1">
                  <a:lumMod val="45000"/>
                  <a:lumOff val="55000"/>
                </a:schemeClr>
              </a:gs>
              <a:gs pos="7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Façade Layer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gray">
          <a:xfrm>
            <a:off x="1879959" y="1180697"/>
            <a:ext cx="1748192" cy="3760471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Presentation Layer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gray">
          <a:xfrm>
            <a:off x="8593534" y="2254070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Domain POJO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gray">
          <a:xfrm>
            <a:off x="8593534" y="2630687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Configuration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gray">
          <a:xfrm>
            <a:off x="8593534" y="3007302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Exception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gray">
          <a:xfrm>
            <a:off x="8593534" y="3381103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Logging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gray">
          <a:xfrm>
            <a:off x="8593534" y="3753594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AuthRole</a:t>
            </a:r>
            <a:endParaRPr lang="en-US" altLang="ko-KR" sz="900" dirty="0" smtClean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gray">
          <a:xfrm>
            <a:off x="8593534" y="4128186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MetaData</a:t>
            </a: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/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gray">
          <a:xfrm>
            <a:off x="4118986" y="4851207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DBMS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gray">
          <a:xfrm>
            <a:off x="5180579" y="4854225"/>
            <a:ext cx="964272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OpenAPI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gray">
          <a:xfrm>
            <a:off x="6243195" y="4852642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File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gray">
          <a:xfrm>
            <a:off x="7299496" y="4860210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CCTV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gray">
          <a:xfrm>
            <a:off x="8593534" y="4503612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MultiLanguage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gray">
          <a:xfrm>
            <a:off x="8593534" y="4880831"/>
            <a:ext cx="1002796" cy="3136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Message</a:t>
            </a:r>
            <a:b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Manager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gray">
          <a:xfrm>
            <a:off x="5178890" y="2205006"/>
            <a:ext cx="1101999" cy="1200659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Business</a:t>
            </a:r>
            <a:b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</a:br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Logic</a:t>
            </a:r>
          </a:p>
        </p:txBody>
      </p:sp>
      <p:sp>
        <p:nvSpPr>
          <p:cNvPr id="84" name="Rectangle 5"/>
          <p:cNvSpPr>
            <a:spLocks noChangeArrowheads="1"/>
          </p:cNvSpPr>
          <p:nvPr/>
        </p:nvSpPr>
        <p:spPr bwMode="gray">
          <a:xfrm>
            <a:off x="7414358" y="2220050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IoC Container</a:t>
            </a:r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gray">
          <a:xfrm>
            <a:off x="7414356" y="2639763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Transaction</a:t>
            </a:r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gray">
          <a:xfrm>
            <a:off x="7414356" y="3054754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Logging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gray">
          <a:xfrm>
            <a:off x="7414356" y="3863553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Exception</a:t>
            </a: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gray">
          <a:xfrm>
            <a:off x="7414356" y="3461471"/>
            <a:ext cx="835127" cy="31326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Security</a:t>
            </a: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gray">
          <a:xfrm>
            <a:off x="4142916" y="2203471"/>
            <a:ext cx="837533" cy="1203807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Pre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Condition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AOP </a:t>
            </a: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gray">
          <a:xfrm>
            <a:off x="6485542" y="2205744"/>
            <a:ext cx="809553" cy="1199921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After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Condition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AOP </a:t>
            </a: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gray">
          <a:xfrm>
            <a:off x="3999456" y="6146187"/>
            <a:ext cx="5686374" cy="271755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Java V/M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gray">
          <a:xfrm>
            <a:off x="3999456" y="5805264"/>
            <a:ext cx="5686374" cy="271755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Jboss</a:t>
            </a: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 AS - WAS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gray">
          <a:xfrm>
            <a:off x="5192453" y="5386426"/>
            <a:ext cx="1067364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Spring Team Suite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gray">
          <a:xfrm>
            <a:off x="6331229" y="5383791"/>
            <a:ext cx="1067364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STS Plug-in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gray">
          <a:xfrm>
            <a:off x="7470005" y="5383791"/>
            <a:ext cx="1067364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Code Template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gray">
          <a:xfrm>
            <a:off x="8605286" y="5383791"/>
            <a:ext cx="1080543" cy="343540"/>
          </a:xfrm>
          <a:prstGeom prst="rect">
            <a:avLst/>
          </a:prstGeom>
          <a:gradFill>
            <a:gsLst>
              <a:gs pos="9000">
                <a:schemeClr val="accent4">
                  <a:lumMod val="20000"/>
                  <a:lumOff val="80000"/>
                </a:schemeClr>
              </a:gs>
              <a:gs pos="93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127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Utility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1" name="Rectangle 5"/>
          <p:cNvSpPr>
            <a:spLocks noChangeArrowheads="1"/>
          </p:cNvSpPr>
          <p:nvPr/>
        </p:nvSpPr>
        <p:spPr bwMode="gray">
          <a:xfrm>
            <a:off x="4142916" y="1415912"/>
            <a:ext cx="5422531" cy="24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ServicePipeLineBroker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gray">
          <a:xfrm>
            <a:off x="2067106" y="1444017"/>
            <a:ext cx="1193705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Front Controller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gray">
          <a:xfrm>
            <a:off x="2059225" y="1911369"/>
            <a:ext cx="1205859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Controller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gray">
          <a:xfrm>
            <a:off x="2059224" y="2420888"/>
            <a:ext cx="1205859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View Resolver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5" name="Rectangle 5"/>
          <p:cNvSpPr>
            <a:spLocks noChangeArrowheads="1"/>
          </p:cNvSpPr>
          <p:nvPr/>
        </p:nvSpPr>
        <p:spPr bwMode="gray">
          <a:xfrm>
            <a:off x="2064652" y="4478123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-CANVAS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Viewer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6" name="Rectangle 5"/>
          <p:cNvSpPr>
            <a:spLocks noChangeArrowheads="1"/>
          </p:cNvSpPr>
          <p:nvPr/>
        </p:nvSpPr>
        <p:spPr bwMode="gray">
          <a:xfrm>
            <a:off x="2067106" y="4106667"/>
            <a:ext cx="1197978" cy="334345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Cctv View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Connector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07" name="Rectangle 5"/>
          <p:cNvSpPr>
            <a:spLocks noChangeArrowheads="1"/>
          </p:cNvSpPr>
          <p:nvPr/>
        </p:nvSpPr>
        <p:spPr bwMode="gray">
          <a:xfrm>
            <a:off x="2060241" y="2964114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JSP/HTML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118" name="꺾인 연결선 117"/>
          <p:cNvCxnSpPr>
            <a:stCxn id="103" idx="0"/>
            <a:endCxn id="102" idx="2"/>
          </p:cNvCxnSpPr>
          <p:nvPr/>
        </p:nvCxnSpPr>
        <p:spPr>
          <a:xfrm rot="5400000" flipH="1" flipV="1">
            <a:off x="2601151" y="1848561"/>
            <a:ext cx="123812" cy="18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9" name="꺾인 연결선 118"/>
          <p:cNvCxnSpPr>
            <a:stCxn id="101" idx="1"/>
            <a:endCxn id="103" idx="3"/>
          </p:cNvCxnSpPr>
          <p:nvPr/>
        </p:nvCxnSpPr>
        <p:spPr>
          <a:xfrm rot="10800000" flipV="1">
            <a:off x="3265084" y="1539437"/>
            <a:ext cx="877832" cy="5437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20" name="꺾인 연결선 119"/>
          <p:cNvCxnSpPr>
            <a:stCxn id="90" idx="0"/>
            <a:endCxn id="101" idx="2"/>
          </p:cNvCxnSpPr>
          <p:nvPr/>
        </p:nvCxnSpPr>
        <p:spPr>
          <a:xfrm rot="5400000" flipH="1" flipV="1">
            <a:off x="5437678" y="786968"/>
            <a:ext cx="540509" cy="2292499"/>
          </a:xfrm>
          <a:prstGeom prst="bentConnector3">
            <a:avLst>
              <a:gd name="adj1" fmla="val 73334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2" name="Rectangle 5"/>
          <p:cNvSpPr>
            <a:spLocks noChangeArrowheads="1"/>
          </p:cNvSpPr>
          <p:nvPr/>
        </p:nvSpPr>
        <p:spPr bwMode="gray">
          <a:xfrm>
            <a:off x="4142917" y="3488270"/>
            <a:ext cx="3152178" cy="370036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Runnable AOP</a:t>
            </a:r>
          </a:p>
        </p:txBody>
      </p:sp>
      <p:sp>
        <p:nvSpPr>
          <p:cNvPr id="123" name="Rectangle 5"/>
          <p:cNvSpPr>
            <a:spLocks noChangeArrowheads="1"/>
          </p:cNvSpPr>
          <p:nvPr/>
        </p:nvSpPr>
        <p:spPr bwMode="gray">
          <a:xfrm>
            <a:off x="4139175" y="3910405"/>
            <a:ext cx="3155920" cy="266409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Exception AOP</a:t>
            </a:r>
          </a:p>
        </p:txBody>
      </p:sp>
      <p:cxnSp>
        <p:nvCxnSpPr>
          <p:cNvPr id="138" name="꺾인 연결선 137"/>
          <p:cNvCxnSpPr>
            <a:stCxn id="104" idx="0"/>
            <a:endCxn id="103" idx="2"/>
          </p:cNvCxnSpPr>
          <p:nvPr/>
        </p:nvCxnSpPr>
        <p:spPr>
          <a:xfrm rot="5400000" flipH="1" flipV="1">
            <a:off x="2579165" y="2337899"/>
            <a:ext cx="16597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5" name="꺾인 연결선 144"/>
          <p:cNvCxnSpPr>
            <a:stCxn id="105" idx="3"/>
            <a:endCxn id="104" idx="3"/>
          </p:cNvCxnSpPr>
          <p:nvPr/>
        </p:nvCxnSpPr>
        <p:spPr>
          <a:xfrm flipV="1">
            <a:off x="3262630" y="2592658"/>
            <a:ext cx="2453" cy="2057235"/>
          </a:xfrm>
          <a:prstGeom prst="bentConnector3">
            <a:avLst>
              <a:gd name="adj1" fmla="val 9419201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9" name="꺾인 연결선 148"/>
          <p:cNvCxnSpPr>
            <a:stCxn id="80" idx="0"/>
            <a:endCxn id="68" idx="2"/>
          </p:cNvCxnSpPr>
          <p:nvPr/>
        </p:nvCxnSpPr>
        <p:spPr>
          <a:xfrm rot="16200000" flipV="1">
            <a:off x="6713687" y="3792776"/>
            <a:ext cx="544431" cy="15904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60" name="Rectangle 5"/>
          <p:cNvSpPr>
            <a:spLocks noChangeArrowheads="1"/>
          </p:cNvSpPr>
          <p:nvPr/>
        </p:nvSpPr>
        <p:spPr bwMode="gray">
          <a:xfrm>
            <a:off x="2059225" y="3341837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EXCEL/PDF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61" name="Rectangle 5"/>
          <p:cNvSpPr>
            <a:spLocks noChangeArrowheads="1"/>
          </p:cNvSpPr>
          <p:nvPr/>
        </p:nvSpPr>
        <p:spPr bwMode="gray">
          <a:xfrm>
            <a:off x="2059225" y="3724252"/>
            <a:ext cx="1197978" cy="343540"/>
          </a:xfrm>
          <a:prstGeom prst="rect">
            <a:avLst/>
          </a:prstGeom>
          <a:solidFill>
            <a:srgbClr val="FD9595">
              <a:alpha val="43000"/>
            </a:srgb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XML/JSON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170" name="꺾인 연결선 169"/>
          <p:cNvCxnSpPr>
            <a:stCxn id="107" idx="3"/>
            <a:endCxn id="104" idx="3"/>
          </p:cNvCxnSpPr>
          <p:nvPr/>
        </p:nvCxnSpPr>
        <p:spPr>
          <a:xfrm flipV="1">
            <a:off x="3258219" y="2592658"/>
            <a:ext cx="6864" cy="543226"/>
          </a:xfrm>
          <a:prstGeom prst="bentConnector3">
            <a:avLst>
              <a:gd name="adj1" fmla="val 343042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3" name="꺾인 연결선 172"/>
          <p:cNvCxnSpPr>
            <a:stCxn id="160" idx="3"/>
            <a:endCxn id="104" idx="3"/>
          </p:cNvCxnSpPr>
          <p:nvPr/>
        </p:nvCxnSpPr>
        <p:spPr>
          <a:xfrm flipV="1">
            <a:off x="3257203" y="2592658"/>
            <a:ext cx="7880" cy="920949"/>
          </a:xfrm>
          <a:prstGeom prst="bentConnector3">
            <a:avLst>
              <a:gd name="adj1" fmla="val 3001015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6" name="꺾인 연결선 175"/>
          <p:cNvCxnSpPr>
            <a:stCxn id="161" idx="3"/>
            <a:endCxn id="104" idx="3"/>
          </p:cNvCxnSpPr>
          <p:nvPr/>
        </p:nvCxnSpPr>
        <p:spPr>
          <a:xfrm flipV="1">
            <a:off x="3257203" y="2592658"/>
            <a:ext cx="7880" cy="1303364"/>
          </a:xfrm>
          <a:prstGeom prst="bentConnector3">
            <a:avLst>
              <a:gd name="adj1" fmla="val 3001015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074" name="그룹 1073"/>
          <p:cNvGrpSpPr/>
          <p:nvPr/>
        </p:nvGrpSpPr>
        <p:grpSpPr>
          <a:xfrm>
            <a:off x="484839" y="3910405"/>
            <a:ext cx="1117099" cy="759658"/>
            <a:chOff x="10713101" y="4234745"/>
            <a:chExt cx="1117099" cy="759658"/>
          </a:xfrm>
          <a:effectLst/>
        </p:grpSpPr>
        <p:pic>
          <p:nvPicPr>
            <p:cNvPr id="19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196" y="4234745"/>
              <a:ext cx="740910" cy="54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TextBox 104"/>
            <p:cNvSpPr txBox="1">
              <a:spLocks noChangeArrowheads="1"/>
            </p:cNvSpPr>
            <p:nvPr/>
          </p:nvSpPr>
          <p:spPr bwMode="auto">
            <a:xfrm>
              <a:off x="10713101" y="4778959"/>
              <a:ext cx="111709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CCTV</a:t>
              </a:r>
              <a:r>
                <a:rPr kumimoji="0" lang="ko-KR" altLang="en-US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재생 통합</a:t>
              </a:r>
              <a:r>
                <a:rPr kumimoji="0" lang="en-US" altLang="ko-KR" sz="800" kern="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UI</a:t>
              </a:r>
              <a:endParaRPr kumimoji="0" lang="ko-KR" altLang="en-US" sz="800" kern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17" name="Rectangle 5"/>
          <p:cNvSpPr>
            <a:spLocks noChangeArrowheads="1"/>
          </p:cNvSpPr>
          <p:nvPr/>
        </p:nvSpPr>
        <p:spPr bwMode="gray">
          <a:xfrm>
            <a:off x="202271" y="1171582"/>
            <a:ext cx="1323167" cy="235950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dist="88900" dir="2700000" algn="tl" rotWithShape="0">
              <a:prstClr val="black">
                <a:alpha val="24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10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Client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pic>
        <p:nvPicPr>
          <p:cNvPr id="22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2" y="1501596"/>
            <a:ext cx="1039969" cy="7093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2" name="그룹 231"/>
          <p:cNvGrpSpPr/>
          <p:nvPr/>
        </p:nvGrpSpPr>
        <p:grpSpPr>
          <a:xfrm>
            <a:off x="364934" y="2937074"/>
            <a:ext cx="432000" cy="432000"/>
            <a:chOff x="8553448" y="1844824"/>
            <a:chExt cx="432000" cy="432000"/>
          </a:xfrm>
          <a:effectLst/>
        </p:grpSpPr>
        <p:sp>
          <p:nvSpPr>
            <p:cNvPr id="233" name="타원 232"/>
            <p:cNvSpPr/>
            <p:nvPr/>
          </p:nvSpPr>
          <p:spPr>
            <a:xfrm>
              <a:off x="8553448" y="1844824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24" y="1867756"/>
              <a:ext cx="386135" cy="386135"/>
            </a:xfrm>
            <a:prstGeom prst="rect">
              <a:avLst/>
            </a:prstGeom>
          </p:spPr>
        </p:pic>
      </p:grpSp>
      <p:grpSp>
        <p:nvGrpSpPr>
          <p:cNvPr id="235" name="그룹 234"/>
          <p:cNvGrpSpPr/>
          <p:nvPr/>
        </p:nvGrpSpPr>
        <p:grpSpPr>
          <a:xfrm>
            <a:off x="560041" y="2539898"/>
            <a:ext cx="432000" cy="432000"/>
            <a:chOff x="8696193" y="2541972"/>
            <a:chExt cx="432000" cy="432000"/>
          </a:xfrm>
          <a:effectLst/>
        </p:grpSpPr>
        <p:sp>
          <p:nvSpPr>
            <p:cNvPr id="236" name="타원 235"/>
            <p:cNvSpPr/>
            <p:nvPr/>
          </p:nvSpPr>
          <p:spPr>
            <a:xfrm>
              <a:off x="8696193" y="2541972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37" name="그림 2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1816" y="2580174"/>
              <a:ext cx="388475" cy="388475"/>
            </a:xfrm>
            <a:prstGeom prst="rect">
              <a:avLst/>
            </a:prstGeom>
          </p:spPr>
        </p:pic>
      </p:grpSp>
      <p:grpSp>
        <p:nvGrpSpPr>
          <p:cNvPr id="238" name="그룹 237"/>
          <p:cNvGrpSpPr/>
          <p:nvPr/>
        </p:nvGrpSpPr>
        <p:grpSpPr>
          <a:xfrm>
            <a:off x="243299" y="2222841"/>
            <a:ext cx="432000" cy="432000"/>
            <a:chOff x="8770791" y="3215421"/>
            <a:chExt cx="432000" cy="432000"/>
          </a:xfrm>
          <a:effectLst/>
        </p:grpSpPr>
        <p:sp>
          <p:nvSpPr>
            <p:cNvPr id="239" name="타원 238"/>
            <p:cNvSpPr/>
            <p:nvPr/>
          </p:nvSpPr>
          <p:spPr>
            <a:xfrm>
              <a:off x="8770791" y="3215421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0" name="그림 23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6" t="8927" r="10248" b="11292"/>
            <a:stretch/>
          </p:blipFill>
          <p:spPr>
            <a:xfrm>
              <a:off x="8807939" y="3257264"/>
              <a:ext cx="344208" cy="327166"/>
            </a:xfrm>
            <a:prstGeom prst="rect">
              <a:avLst/>
            </a:prstGeom>
          </p:spPr>
        </p:pic>
      </p:grpSp>
      <p:grpSp>
        <p:nvGrpSpPr>
          <p:cNvPr id="241" name="그룹 240"/>
          <p:cNvGrpSpPr/>
          <p:nvPr/>
        </p:nvGrpSpPr>
        <p:grpSpPr>
          <a:xfrm>
            <a:off x="908832" y="2805335"/>
            <a:ext cx="432000" cy="432000"/>
            <a:chOff x="8770791" y="3894433"/>
            <a:chExt cx="432000" cy="432000"/>
          </a:xfrm>
          <a:effectLst/>
        </p:grpSpPr>
        <p:sp>
          <p:nvSpPr>
            <p:cNvPr id="242" name="타원 241"/>
            <p:cNvSpPr/>
            <p:nvPr/>
          </p:nvSpPr>
          <p:spPr>
            <a:xfrm>
              <a:off x="8770791" y="3894433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3" name="그림 2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892" y="3924287"/>
              <a:ext cx="388475" cy="388475"/>
            </a:xfrm>
            <a:prstGeom prst="rect">
              <a:avLst/>
            </a:prstGeom>
          </p:spPr>
        </p:pic>
      </p:grpSp>
      <p:grpSp>
        <p:nvGrpSpPr>
          <p:cNvPr id="244" name="그룹 243"/>
          <p:cNvGrpSpPr/>
          <p:nvPr/>
        </p:nvGrpSpPr>
        <p:grpSpPr>
          <a:xfrm>
            <a:off x="958337" y="2349470"/>
            <a:ext cx="436765" cy="432000"/>
            <a:chOff x="8770791" y="4493584"/>
            <a:chExt cx="436765" cy="432000"/>
          </a:xfrm>
          <a:effectLst/>
        </p:grpSpPr>
        <p:sp>
          <p:nvSpPr>
            <p:cNvPr id="245" name="타원 244"/>
            <p:cNvSpPr/>
            <p:nvPr/>
          </p:nvSpPr>
          <p:spPr>
            <a:xfrm>
              <a:off x="8770791" y="4493584"/>
              <a:ext cx="432000" cy="43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233" y="4495923"/>
              <a:ext cx="427323" cy="427323"/>
            </a:xfrm>
            <a:prstGeom prst="rect">
              <a:avLst/>
            </a:prstGeom>
          </p:spPr>
        </p:pic>
      </p:grpSp>
      <p:cxnSp>
        <p:nvCxnSpPr>
          <p:cNvPr id="133" name="꺾인 연결선 132"/>
          <p:cNvCxnSpPr>
            <a:stCxn id="106" idx="3"/>
            <a:endCxn id="104" idx="3"/>
          </p:cNvCxnSpPr>
          <p:nvPr/>
        </p:nvCxnSpPr>
        <p:spPr>
          <a:xfrm flipH="1" flipV="1">
            <a:off x="3265083" y="2592658"/>
            <a:ext cx="1" cy="1681182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5" name="꺾인 연결선 174"/>
          <p:cNvCxnSpPr>
            <a:stCxn id="193" idx="3"/>
            <a:endCxn id="106" idx="1"/>
          </p:cNvCxnSpPr>
          <p:nvPr/>
        </p:nvCxnSpPr>
        <p:spPr>
          <a:xfrm>
            <a:off x="1413844" y="4182512"/>
            <a:ext cx="653262" cy="91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9" name="꺾인 연결선 188"/>
          <p:cNvCxnSpPr>
            <a:stCxn id="79" idx="0"/>
            <a:endCxn id="68" idx="2"/>
          </p:cNvCxnSpPr>
          <p:nvPr/>
        </p:nvCxnSpPr>
        <p:spPr>
          <a:xfrm rot="16200000" flipV="1">
            <a:off x="6189321" y="4317142"/>
            <a:ext cx="536863" cy="534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4" name="꺾인 연결선 193"/>
          <p:cNvCxnSpPr>
            <a:stCxn id="78" idx="0"/>
            <a:endCxn id="68" idx="2"/>
          </p:cNvCxnSpPr>
          <p:nvPr/>
        </p:nvCxnSpPr>
        <p:spPr>
          <a:xfrm rot="5400000" flipH="1" flipV="1">
            <a:off x="5657476" y="4321018"/>
            <a:ext cx="538446" cy="5279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7" name="꺾인 연결선 196"/>
          <p:cNvCxnSpPr>
            <a:stCxn id="77" idx="0"/>
            <a:endCxn id="68" idx="2"/>
          </p:cNvCxnSpPr>
          <p:nvPr/>
        </p:nvCxnSpPr>
        <p:spPr>
          <a:xfrm rot="5400000" flipH="1" flipV="1">
            <a:off x="5127933" y="3788457"/>
            <a:ext cx="535428" cy="15900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56" name="직선 화살표 연결선 1055"/>
          <p:cNvCxnSpPr>
            <a:stCxn id="90" idx="3"/>
            <a:endCxn id="83" idx="1"/>
          </p:cNvCxnSpPr>
          <p:nvPr/>
        </p:nvCxnSpPr>
        <p:spPr bwMode="auto">
          <a:xfrm flipV="1">
            <a:off x="4980449" y="2805336"/>
            <a:ext cx="198441" cy="39"/>
          </a:xfrm>
          <a:prstGeom prst="straightConnector1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 type="triangle"/>
          </a:ln>
          <a:effectLst/>
        </p:spPr>
      </p:cxnSp>
      <p:cxnSp>
        <p:nvCxnSpPr>
          <p:cNvPr id="1058" name="직선 화살표 연결선 1057"/>
          <p:cNvCxnSpPr>
            <a:stCxn id="83" idx="3"/>
            <a:endCxn id="91" idx="1"/>
          </p:cNvCxnSpPr>
          <p:nvPr/>
        </p:nvCxnSpPr>
        <p:spPr bwMode="auto">
          <a:xfrm>
            <a:off x="6280889" y="2805336"/>
            <a:ext cx="204653" cy="369"/>
          </a:xfrm>
          <a:prstGeom prst="straightConnector1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  <a:headEnd/>
            <a:tailEnd type="triangle"/>
          </a:ln>
          <a:effectLst/>
        </p:spPr>
      </p:cxnSp>
      <p:cxnSp>
        <p:nvCxnSpPr>
          <p:cNvPr id="209" name="꺾인 연결선 208"/>
          <p:cNvCxnSpPr>
            <a:stCxn id="108" idx="0"/>
            <a:endCxn id="70" idx="2"/>
          </p:cNvCxnSpPr>
          <p:nvPr/>
        </p:nvCxnSpPr>
        <p:spPr>
          <a:xfrm rot="5400000" flipH="1" flipV="1">
            <a:off x="2618456" y="5058855"/>
            <a:ext cx="253286" cy="1791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7" name="꺾인 연결선 116"/>
          <p:cNvCxnSpPr>
            <a:stCxn id="102" idx="1"/>
          </p:cNvCxnSpPr>
          <p:nvPr/>
        </p:nvCxnSpPr>
        <p:spPr>
          <a:xfrm rot="10800000">
            <a:off x="1138062" y="1615403"/>
            <a:ext cx="929045" cy="385"/>
          </a:xfrm>
          <a:prstGeom prst="bentConnector3">
            <a:avLst>
              <a:gd name="adj1" fmla="val 50000"/>
            </a:avLst>
          </a:prstGeom>
          <a:ln w="1905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1"/>
              <a:tileRect/>
            </a:gradFill>
            <a:headEnd type="triangle" w="med" len="med"/>
            <a:tailEnd type="triangl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228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11" y="1442722"/>
            <a:ext cx="312530" cy="45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0" name="꺾인 연결선 109"/>
          <p:cNvCxnSpPr>
            <a:stCxn id="217" idx="2"/>
            <a:endCxn id="193" idx="0"/>
          </p:cNvCxnSpPr>
          <p:nvPr/>
        </p:nvCxnSpPr>
        <p:spPr>
          <a:xfrm rot="16200000" flipH="1">
            <a:off x="763962" y="3630977"/>
            <a:ext cx="379321" cy="1795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1844134" y="5194454"/>
            <a:ext cx="1784017" cy="1384173"/>
            <a:chOff x="1844134" y="5193323"/>
            <a:chExt cx="1784017" cy="1384173"/>
          </a:xfrm>
        </p:grpSpPr>
        <p:grpSp>
          <p:nvGrpSpPr>
            <p:cNvPr id="3" name="그룹 2"/>
            <p:cNvGrpSpPr/>
            <p:nvPr/>
          </p:nvGrpSpPr>
          <p:grpSpPr>
            <a:xfrm>
              <a:off x="1844134" y="5193323"/>
              <a:ext cx="1784017" cy="1384173"/>
              <a:chOff x="204524" y="3818806"/>
              <a:chExt cx="1323381" cy="1401133"/>
            </a:xfrm>
          </p:grpSpPr>
          <p:sp>
            <p:nvSpPr>
              <p:cNvPr id="108" name="Rectangle 5"/>
              <p:cNvSpPr>
                <a:spLocks noChangeArrowheads="1"/>
              </p:cNvSpPr>
              <p:nvPr/>
            </p:nvSpPr>
            <p:spPr bwMode="gray">
              <a:xfrm>
                <a:off x="204524" y="3818806"/>
                <a:ext cx="1323381" cy="1401133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63500" dist="88900" dir="2700000" algn="tl" rotWithShape="0">
                  <a:prstClr val="black">
                    <a:alpha val="24000"/>
                  </a:prstClr>
                </a:outerShdw>
                <a:softEdge rad="3175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t"/>
              <a:lstStyle/>
              <a:p>
                <a:pPr algn="r"/>
                <a:r>
                  <a:rPr kumimoji="0" lang="en-US" altLang="ko-KR" sz="1000" b="1" dirty="0">
                    <a:solidFill>
                      <a:srgbClr val="000000"/>
                    </a:solidFill>
                    <a:ea typeface="나눔고딕" panose="020D0604000000000000" pitchFamily="50" charset="-127"/>
                    <a:cs typeface="Calibri" pitchFamily="34" charset="0"/>
                  </a:rPr>
                  <a:t>Visualization Layer</a:t>
                </a:r>
              </a:p>
            </p:txBody>
          </p:sp>
          <p:sp>
            <p:nvSpPr>
              <p:cNvPr id="114" name="Rectangle 5"/>
              <p:cNvSpPr>
                <a:spLocks noChangeArrowheads="1"/>
              </p:cNvSpPr>
              <p:nvPr/>
            </p:nvSpPr>
            <p:spPr bwMode="gray">
              <a:xfrm>
                <a:off x="345912" y="4434134"/>
                <a:ext cx="1069512" cy="31532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altLang="ko-KR" sz="900" dirty="0" err="1" smtClean="0">
                    <a:solidFill>
                      <a:srgbClr val="000000"/>
                    </a:solidFill>
                    <a:ea typeface="나눔고딕" panose="020D0604000000000000" pitchFamily="50" charset="-127"/>
                    <a:cs typeface="Calibri" pitchFamily="34" charset="0"/>
                  </a:rPr>
                  <a:t>i</a:t>
                </a:r>
                <a:r>
                  <a:rPr lang="en-US" altLang="ko-KR" sz="900" dirty="0" smtClean="0">
                    <a:solidFill>
                      <a:srgbClr val="000000"/>
                    </a:solidFill>
                    <a:ea typeface="나눔고딕" panose="020D0604000000000000" pitchFamily="50" charset="-127"/>
                    <a:cs typeface="Calibri" pitchFamily="34" charset="0"/>
                  </a:rPr>
                  <a:t>-PORTAL </a:t>
                </a:r>
              </a:p>
              <a:p>
                <a:pPr algn="ctr"/>
                <a:r>
                  <a:rPr lang="en-US" altLang="ko-KR" sz="900" dirty="0" smtClean="0">
                    <a:solidFill>
                      <a:srgbClr val="000000"/>
                    </a:solidFill>
                    <a:ea typeface="나눔고딕" panose="020D0604000000000000" pitchFamily="50" charset="-127"/>
                    <a:cs typeface="Calibri" pitchFamily="34" charset="0"/>
                  </a:rPr>
                  <a:t>Server Module</a:t>
                </a:r>
                <a:endParaRPr lang="en-US" altLang="ko-KR" sz="900" dirty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21" name="Rectangle 5"/>
            <p:cNvSpPr>
              <a:spLocks noChangeArrowheads="1"/>
            </p:cNvSpPr>
            <p:nvPr/>
          </p:nvSpPr>
          <p:spPr bwMode="gray">
            <a:xfrm>
              <a:off x="2033730" y="6154667"/>
              <a:ext cx="702413" cy="2754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ko-KR" sz="800" dirty="0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CONFIG</a:t>
              </a:r>
            </a:p>
            <a:p>
              <a:pPr algn="ctr"/>
              <a:r>
                <a:rPr lang="en-US" altLang="ko-KR" sz="800" dirty="0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.DATA</a:t>
              </a:r>
              <a:endParaRPr lang="en-US" altLang="ko-KR" sz="8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62" name="Rectangle 5"/>
            <p:cNvSpPr>
              <a:spLocks noChangeArrowheads="1"/>
            </p:cNvSpPr>
            <p:nvPr/>
          </p:nvSpPr>
          <p:spPr bwMode="gray">
            <a:xfrm>
              <a:off x="2754055" y="6154665"/>
              <a:ext cx="722463" cy="27548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ko-KR" sz="800" dirty="0" err="1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i</a:t>
              </a:r>
              <a:r>
                <a:rPr lang="en-US" altLang="ko-KR" sz="800" dirty="0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-META</a:t>
              </a:r>
            </a:p>
            <a:p>
              <a:pPr algn="ctr"/>
              <a:r>
                <a:rPr lang="en-US" altLang="ko-KR" sz="800" dirty="0" smtClean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Designer</a:t>
              </a:r>
              <a:endParaRPr lang="en-US" altLang="ko-KR" sz="800" dirty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63" name="Rectangle 5"/>
            <p:cNvSpPr>
              <a:spLocks noChangeArrowheads="1"/>
            </p:cNvSpPr>
            <p:nvPr/>
          </p:nvSpPr>
          <p:spPr bwMode="gray">
            <a:xfrm>
              <a:off x="2031591" y="5463902"/>
              <a:ext cx="1444928" cy="31797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ko-KR" sz="900" dirty="0" err="1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i</a:t>
              </a:r>
              <a:r>
                <a:rPr lang="en-US" altLang="ko-KR" sz="900" dirty="0">
                  <a:solidFill>
                    <a:srgbClr val="000000"/>
                  </a:solidFill>
                  <a:ea typeface="나눔고딕" panose="020D0604000000000000" pitchFamily="50" charset="-127"/>
                  <a:cs typeface="Calibri" pitchFamily="34" charset="0"/>
                </a:rPr>
                <a:t>-CANVAS Engine</a:t>
              </a:r>
            </a:p>
          </p:txBody>
        </p:sp>
      </p:grpSp>
      <p:sp>
        <p:nvSpPr>
          <p:cNvPr id="94" name="Rectangle 5"/>
          <p:cNvSpPr>
            <a:spLocks noChangeArrowheads="1"/>
          </p:cNvSpPr>
          <p:nvPr/>
        </p:nvSpPr>
        <p:spPr bwMode="gray">
          <a:xfrm>
            <a:off x="6246747" y="4855468"/>
            <a:ext cx="963249" cy="3435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SNS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Adapter</a:t>
            </a:r>
            <a:endParaRPr lang="en-US" altLang="ko-KR" sz="900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 아키텍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 지표 조회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(Runtime View)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04528" y="1640607"/>
            <a:ext cx="843981" cy="2088233"/>
            <a:chOff x="704528" y="1484784"/>
            <a:chExt cx="843981" cy="2088233"/>
          </a:xfrm>
        </p:grpSpPr>
        <p:grpSp>
          <p:nvGrpSpPr>
            <p:cNvPr id="4" name="그룹 3"/>
            <p:cNvGrpSpPr/>
            <p:nvPr/>
          </p:nvGrpSpPr>
          <p:grpSpPr>
            <a:xfrm>
              <a:off x="704528" y="1484784"/>
              <a:ext cx="800219" cy="1429584"/>
              <a:chOff x="704528" y="1557726"/>
              <a:chExt cx="800219" cy="142958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04528" y="2525645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키넥트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</a:p>
              <a:p>
                <a:r>
                  <a:rPr lang="ko-KR" altLang="en-US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모션컨트롤러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</a:p>
              <a:p>
                <a:r>
                  <a:rPr lang="ko-KR" altLang="en-US" sz="8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월컨트롤러</a:t>
                </a:r>
                <a:r>
                  <a:rPr lang="en-US" altLang="ko-KR" sz="8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4654" y="1557726"/>
                <a:ext cx="752874" cy="441686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4528" y="2009787"/>
                <a:ext cx="753000" cy="505483"/>
              </a:xfrm>
              <a:prstGeom prst="rect">
                <a:avLst/>
              </a:prstGeom>
            </p:spPr>
          </p:pic>
        </p:grpSp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28" y="2997365"/>
              <a:ext cx="843981" cy="57565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Rectangle 137"/>
          <p:cNvSpPr>
            <a:spLocks noChangeArrowheads="1"/>
          </p:cNvSpPr>
          <p:nvPr/>
        </p:nvSpPr>
        <p:spPr bwMode="gray">
          <a:xfrm>
            <a:off x="488505" y="1218928"/>
            <a:ext cx="1368151" cy="271412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Client Console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gray">
          <a:xfrm>
            <a:off x="2648744" y="1579506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Front Controller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gray">
          <a:xfrm>
            <a:off x="2648744" y="2421281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Controller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gray">
          <a:xfrm>
            <a:off x="4217253" y="2034179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Business Logic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Service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gray">
          <a:xfrm>
            <a:off x="5349792" y="298015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Domain Model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gray">
          <a:xfrm>
            <a:off x="6450027" y="2027917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DBMS Adapter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401272" y="3034621"/>
            <a:ext cx="1345602" cy="814118"/>
            <a:chOff x="6318395" y="1216290"/>
            <a:chExt cx="2023214" cy="1230874"/>
          </a:xfrm>
        </p:grpSpPr>
        <p:pic>
          <p:nvPicPr>
            <p:cNvPr id="67" name="Picture 2" descr="http://icons.iconarchive.com/icons/gakuseisean/ivista-2/128/Misc-Database-3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770" y="1216290"/>
              <a:ext cx="974084" cy="8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6318395" y="2074900"/>
              <a:ext cx="2023214" cy="37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시민시장실</a:t>
              </a:r>
              <a:r>
                <a:rPr lang="en-US" altLang="ko-KR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itchFamily="34" charset="0"/>
                </a:rPr>
                <a:t>DB</a:t>
              </a:r>
              <a:endPara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endParaRPr>
            </a:p>
          </p:txBody>
        </p:sp>
      </p:grpSp>
      <p:sp>
        <p:nvSpPr>
          <p:cNvPr id="69" name="Rectangle 5"/>
          <p:cNvSpPr>
            <a:spLocks noChangeArrowheads="1"/>
          </p:cNvSpPr>
          <p:nvPr/>
        </p:nvSpPr>
        <p:spPr bwMode="gray">
          <a:xfrm>
            <a:off x="2648744" y="3280600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View Resolver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gray">
          <a:xfrm>
            <a:off x="4151814" y="4297708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-CANVAS Viewer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gray">
          <a:xfrm>
            <a:off x="5825938" y="430209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-CANVAS Engine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gray">
          <a:xfrm>
            <a:off x="8221935" y="5374340"/>
            <a:ext cx="726233" cy="27548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CONFIG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.DATA</a:t>
            </a:r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gray">
          <a:xfrm>
            <a:off x="8225705" y="5757606"/>
            <a:ext cx="722463" cy="275489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-META</a:t>
            </a:r>
          </a:p>
          <a:p>
            <a:pPr algn="ctr"/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Designer</a:t>
            </a:r>
          </a:p>
        </p:txBody>
      </p:sp>
      <p:cxnSp>
        <p:nvCxnSpPr>
          <p:cNvPr id="74" name="꺾인 연결선 73"/>
          <p:cNvCxnSpPr>
            <a:stCxn id="60" idx="1"/>
          </p:cNvCxnSpPr>
          <p:nvPr/>
        </p:nvCxnSpPr>
        <p:spPr>
          <a:xfrm rot="10800000" flipV="1">
            <a:off x="1856656" y="1751275"/>
            <a:ext cx="792088" cy="98053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1" name="꺾인 연결선 80"/>
          <p:cNvCxnSpPr>
            <a:stCxn id="63" idx="1"/>
            <a:endCxn id="62" idx="3"/>
          </p:cNvCxnSpPr>
          <p:nvPr/>
        </p:nvCxnSpPr>
        <p:spPr>
          <a:xfrm rot="10800000" flipV="1">
            <a:off x="3846723" y="2205949"/>
            <a:ext cx="370531" cy="38710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5" name="꺾인 연결선 94"/>
          <p:cNvCxnSpPr>
            <a:stCxn id="65" idx="0"/>
            <a:endCxn id="63" idx="0"/>
          </p:cNvCxnSpPr>
          <p:nvPr/>
        </p:nvCxnSpPr>
        <p:spPr>
          <a:xfrm rot="16200000" flipH="1" flipV="1">
            <a:off x="5929498" y="914661"/>
            <a:ext cx="6262" cy="2232774"/>
          </a:xfrm>
          <a:prstGeom prst="bentConnector3">
            <a:avLst>
              <a:gd name="adj1" fmla="val -3650591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8" name="꺾인 연결선 97"/>
          <p:cNvCxnSpPr>
            <a:stCxn id="67" idx="0"/>
            <a:endCxn id="65" idx="3"/>
          </p:cNvCxnSpPr>
          <p:nvPr/>
        </p:nvCxnSpPr>
        <p:spPr>
          <a:xfrm rot="16200000" flipV="1">
            <a:off x="7455814" y="2391878"/>
            <a:ext cx="834934" cy="450551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2" name="꺾인 연결선 101"/>
          <p:cNvCxnSpPr>
            <a:stCxn id="64" idx="3"/>
            <a:endCxn id="67" idx="1"/>
          </p:cNvCxnSpPr>
          <p:nvPr/>
        </p:nvCxnSpPr>
        <p:spPr>
          <a:xfrm>
            <a:off x="6547770" y="3151923"/>
            <a:ext cx="1226863" cy="18005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8" name="꺾인 연결선 147"/>
          <p:cNvCxnSpPr>
            <a:stCxn id="63" idx="3"/>
            <a:endCxn id="64" idx="0"/>
          </p:cNvCxnSpPr>
          <p:nvPr/>
        </p:nvCxnSpPr>
        <p:spPr>
          <a:xfrm>
            <a:off x="5415231" y="2205949"/>
            <a:ext cx="533550" cy="774204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33" name="직선 화살표 연결선 1032"/>
          <p:cNvCxnSpPr>
            <a:stCxn id="62" idx="0"/>
            <a:endCxn id="60" idx="2"/>
          </p:cNvCxnSpPr>
          <p:nvPr/>
        </p:nvCxnSpPr>
        <p:spPr bwMode="auto">
          <a:xfrm flipV="1">
            <a:off x="3247733" y="1923046"/>
            <a:ext cx="0" cy="498235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6" name="직선 화살표 연결선 185"/>
          <p:cNvCxnSpPr>
            <a:stCxn id="69" idx="0"/>
            <a:endCxn id="62" idx="2"/>
          </p:cNvCxnSpPr>
          <p:nvPr/>
        </p:nvCxnSpPr>
        <p:spPr bwMode="auto">
          <a:xfrm flipV="1">
            <a:off x="3247733" y="2764821"/>
            <a:ext cx="0" cy="51577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3" name="꺾인 연결선 192"/>
          <p:cNvCxnSpPr>
            <a:stCxn id="62" idx="3"/>
            <a:endCxn id="63" idx="2"/>
          </p:cNvCxnSpPr>
          <p:nvPr/>
        </p:nvCxnSpPr>
        <p:spPr>
          <a:xfrm flipV="1">
            <a:off x="3846722" y="2377719"/>
            <a:ext cx="969520" cy="215332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1" name="꺾인 연결선 200"/>
          <p:cNvCxnSpPr>
            <a:stCxn id="71" idx="0"/>
            <a:endCxn id="70" idx="3"/>
          </p:cNvCxnSpPr>
          <p:nvPr/>
        </p:nvCxnSpPr>
        <p:spPr>
          <a:xfrm rot="16200000" flipH="1" flipV="1">
            <a:off x="5803667" y="3848217"/>
            <a:ext cx="167385" cy="1075135"/>
          </a:xfrm>
          <a:prstGeom prst="bentConnector4">
            <a:avLst>
              <a:gd name="adj1" fmla="val -136571"/>
              <a:gd name="adj2" fmla="val 87601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2" name="Rectangle 5"/>
          <p:cNvSpPr>
            <a:spLocks noChangeArrowheads="1"/>
          </p:cNvSpPr>
          <p:nvPr/>
        </p:nvSpPr>
        <p:spPr bwMode="gray">
          <a:xfrm>
            <a:off x="6730018" y="483065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i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-Portal Server </a:t>
            </a:r>
          </a:p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Module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207" name="꺾인 연결선 206"/>
          <p:cNvCxnSpPr>
            <a:stCxn id="202" idx="0"/>
            <a:endCxn id="71" idx="3"/>
          </p:cNvCxnSpPr>
          <p:nvPr/>
        </p:nvCxnSpPr>
        <p:spPr>
          <a:xfrm rot="16200000" flipV="1">
            <a:off x="6998067" y="4499712"/>
            <a:ext cx="356790" cy="305091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0" name="꺾인 연결선 209"/>
          <p:cNvCxnSpPr>
            <a:stCxn id="202" idx="3"/>
            <a:endCxn id="72" idx="1"/>
          </p:cNvCxnSpPr>
          <p:nvPr/>
        </p:nvCxnSpPr>
        <p:spPr>
          <a:xfrm>
            <a:off x="7927996" y="5002423"/>
            <a:ext cx="293939" cy="50966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3" name="꺾인 연결선 212"/>
          <p:cNvCxnSpPr>
            <a:stCxn id="202" idx="3"/>
            <a:endCxn id="73" idx="1"/>
          </p:cNvCxnSpPr>
          <p:nvPr/>
        </p:nvCxnSpPr>
        <p:spPr>
          <a:xfrm>
            <a:off x="7927996" y="5002423"/>
            <a:ext cx="297709" cy="89292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18" name="꺾인 연결선 217"/>
          <p:cNvCxnSpPr>
            <a:stCxn id="202" idx="3"/>
            <a:endCxn id="68" idx="2"/>
          </p:cNvCxnSpPr>
          <p:nvPr/>
        </p:nvCxnSpPr>
        <p:spPr>
          <a:xfrm flipV="1">
            <a:off x="7927996" y="3848739"/>
            <a:ext cx="146077" cy="1153684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1" name="꺾인 연결선 220"/>
          <p:cNvCxnSpPr>
            <a:stCxn id="71" idx="2"/>
            <a:endCxn id="202" idx="2"/>
          </p:cNvCxnSpPr>
          <p:nvPr/>
        </p:nvCxnSpPr>
        <p:spPr>
          <a:xfrm rot="16200000" flipH="1">
            <a:off x="6612687" y="4457873"/>
            <a:ext cx="528560" cy="904080"/>
          </a:xfrm>
          <a:prstGeom prst="bentConnector3">
            <a:avLst>
              <a:gd name="adj1" fmla="val 14325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25" name="Rectangle 5"/>
          <p:cNvSpPr>
            <a:spLocks noChangeArrowheads="1"/>
          </p:cNvSpPr>
          <p:nvPr/>
        </p:nvSpPr>
        <p:spPr bwMode="gray">
          <a:xfrm>
            <a:off x="4151814" y="5512084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HTML5 Chart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230" name="꺾인 연결선 229"/>
          <p:cNvCxnSpPr>
            <a:stCxn id="225" idx="3"/>
            <a:endCxn id="71" idx="1"/>
          </p:cNvCxnSpPr>
          <p:nvPr/>
        </p:nvCxnSpPr>
        <p:spPr>
          <a:xfrm flipV="1">
            <a:off x="5349792" y="4473863"/>
            <a:ext cx="476146" cy="1209991"/>
          </a:xfrm>
          <a:prstGeom prst="bentConnector3">
            <a:avLst>
              <a:gd name="adj1" fmla="val 70004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3" name="Rectangle 5"/>
          <p:cNvSpPr>
            <a:spLocks noChangeArrowheads="1"/>
          </p:cNvSpPr>
          <p:nvPr/>
        </p:nvSpPr>
        <p:spPr bwMode="gray">
          <a:xfrm>
            <a:off x="2648744" y="4712053"/>
            <a:ext cx="1197978" cy="34354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JSP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cxnSp>
        <p:nvCxnSpPr>
          <p:cNvPr id="246" name="꺾인 연결선 245"/>
          <p:cNvCxnSpPr>
            <a:stCxn id="70" idx="0"/>
            <a:endCxn id="243" idx="3"/>
          </p:cNvCxnSpPr>
          <p:nvPr/>
        </p:nvCxnSpPr>
        <p:spPr>
          <a:xfrm rot="16200000" flipH="1" flipV="1">
            <a:off x="4005705" y="4138724"/>
            <a:ext cx="586115" cy="904081"/>
          </a:xfrm>
          <a:prstGeom prst="bentConnector4">
            <a:avLst>
              <a:gd name="adj1" fmla="val -39003"/>
              <a:gd name="adj2" fmla="val 83127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0" name="직선 화살표 연결선 259"/>
          <p:cNvCxnSpPr>
            <a:stCxn id="243" idx="0"/>
            <a:endCxn id="69" idx="2"/>
          </p:cNvCxnSpPr>
          <p:nvPr/>
        </p:nvCxnSpPr>
        <p:spPr bwMode="auto">
          <a:xfrm flipV="1">
            <a:off x="3247733" y="3624140"/>
            <a:ext cx="0" cy="1087913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8" name="꺾인 연결선 267"/>
          <p:cNvCxnSpPr>
            <a:stCxn id="243" idx="2"/>
            <a:endCxn id="225" idx="2"/>
          </p:cNvCxnSpPr>
          <p:nvPr/>
        </p:nvCxnSpPr>
        <p:spPr>
          <a:xfrm rot="16200000" flipH="1">
            <a:off x="3599253" y="4704073"/>
            <a:ext cx="800031" cy="1503070"/>
          </a:xfrm>
          <a:prstGeom prst="bentConnector3">
            <a:avLst>
              <a:gd name="adj1" fmla="val 128574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1" name="꺾인 연결선 270"/>
          <p:cNvCxnSpPr>
            <a:stCxn id="59" idx="2"/>
            <a:endCxn id="243" idx="1"/>
          </p:cNvCxnSpPr>
          <p:nvPr/>
        </p:nvCxnSpPr>
        <p:spPr>
          <a:xfrm rot="16200000" flipH="1">
            <a:off x="1435278" y="3670357"/>
            <a:ext cx="950768" cy="1476163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80" name="TextBox 279"/>
          <p:cNvSpPr txBox="1"/>
          <p:nvPr/>
        </p:nvSpPr>
        <p:spPr>
          <a:xfrm>
            <a:off x="2081849" y="2064441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HTTP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3225876" y="1989783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URL </a:t>
            </a:r>
          </a:p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Mapping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730989" y="1535831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DB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 요청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7949198" y="2383276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ODBC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6956748" y="3375255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O-R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5914256" y="252889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도메인 값 전달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4126474" y="2655746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</a:t>
            </a:r>
            <a:r>
              <a:rPr lang="ko-KR" altLang="en-US" sz="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로직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결과값 리턴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2548446" y="2933364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View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타입 결정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2539786" y="3833565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9. JSP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호출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3733139" y="3870675"/>
            <a:ext cx="1135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뷰어 호출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5593447" y="3841406"/>
            <a:ext cx="1119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엔진 호출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921043" y="4224487"/>
            <a:ext cx="10999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정보 조회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495819" y="5434384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정보 리턴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5293246" y="5728601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생성된 시각화 리턴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287302" y="6093876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15. 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렌더링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087019" y="4958749"/>
            <a:ext cx="1479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16. HTML5 / JS / JSON</a:t>
            </a:r>
            <a:r>
              <a:rPr lang="ko-KR" altLang="en-US" sz="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응답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270704" y="987876"/>
            <a:ext cx="9294744" cy="5537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306" name="Rectangle 137"/>
          <p:cNvSpPr>
            <a:spLocks noChangeArrowheads="1"/>
          </p:cNvSpPr>
          <p:nvPr/>
        </p:nvSpPr>
        <p:spPr bwMode="gray">
          <a:xfrm>
            <a:off x="2098737" y="1218928"/>
            <a:ext cx="7174743" cy="509039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kumimoji="0"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Service Side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꺾인 연결선 60"/>
          <p:cNvCxnSpPr>
            <a:stCxn id="148" idx="2"/>
            <a:endCxn id="57" idx="0"/>
          </p:cNvCxnSpPr>
          <p:nvPr/>
        </p:nvCxnSpPr>
        <p:spPr>
          <a:xfrm rot="16200000" flipH="1">
            <a:off x="5624862" y="3973582"/>
            <a:ext cx="1003573" cy="23287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8" name="꺾인 연결선 57"/>
          <p:cNvCxnSpPr>
            <a:stCxn id="148" idx="2"/>
            <a:endCxn id="53" idx="0"/>
          </p:cNvCxnSpPr>
          <p:nvPr/>
        </p:nvCxnSpPr>
        <p:spPr>
          <a:xfrm rot="16200000" flipH="1">
            <a:off x="4955293" y="4643151"/>
            <a:ext cx="987401" cy="97340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직선 화살표 연결선 7"/>
          <p:cNvCxnSpPr>
            <a:stCxn id="404" idx="0"/>
            <a:endCxn id="171" idx="2"/>
          </p:cNvCxnSpPr>
          <p:nvPr/>
        </p:nvCxnSpPr>
        <p:spPr bwMode="auto">
          <a:xfrm flipV="1">
            <a:off x="780294" y="1998040"/>
            <a:ext cx="0" cy="3278318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아키텍처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연계흐름도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4" name="직사각형 263"/>
          <p:cNvSpPr>
            <a:spLocks noChangeArrowheads="1"/>
          </p:cNvSpPr>
          <p:nvPr/>
        </p:nvSpPr>
        <p:spPr bwMode="auto">
          <a:xfrm>
            <a:off x="424012" y="5276358"/>
            <a:ext cx="712564" cy="1017313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원천</a:t>
            </a:r>
            <a:endParaRPr kumimoji="0" lang="en-US" altLang="ko-KR" sz="1000" b="1" kern="0" dirty="0" smtClean="0">
              <a:solidFill>
                <a:srgbClr val="FFFFFF"/>
              </a:solidFill>
              <a:latin typeface="+mn-lt"/>
              <a:ea typeface="나눔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데이터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136576" y="5276359"/>
            <a:ext cx="8582179" cy="101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144" name="Rectangle 5"/>
          <p:cNvSpPr>
            <a:spLocks noChangeArrowheads="1"/>
          </p:cNvSpPr>
          <p:nvPr/>
        </p:nvSpPr>
        <p:spPr bwMode="gray">
          <a:xfrm>
            <a:off x="1242788" y="5623554"/>
            <a:ext cx="1235391" cy="385400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err="1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지도태깅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 데이터</a:t>
            </a:r>
            <a:endParaRPr kumimoji="0" lang="en-US" altLang="ko-KR" sz="1000" b="1" kern="0" dirty="0">
              <a:solidFill>
                <a:srgbClr val="FFFFFF"/>
              </a:solidFill>
              <a:latin typeface="굴림" pitchFamily="50" charset="-127"/>
              <a:ea typeface="나눔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(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공간정보</a:t>
            </a: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: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공개</a:t>
            </a: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45" name="Rectangle 5"/>
          <p:cNvSpPr>
            <a:spLocks noChangeArrowheads="1"/>
          </p:cNvSpPr>
          <p:nvPr/>
        </p:nvSpPr>
        <p:spPr bwMode="gray">
          <a:xfrm>
            <a:off x="2580948" y="5625300"/>
            <a:ext cx="1235391" cy="385401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SDW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(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공간정보</a:t>
            </a: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: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비공개</a:t>
            </a: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46" name="직사각형 263"/>
          <p:cNvSpPr>
            <a:spLocks noChangeArrowheads="1"/>
          </p:cNvSpPr>
          <p:nvPr/>
        </p:nvSpPr>
        <p:spPr bwMode="auto">
          <a:xfrm>
            <a:off x="424012" y="3882228"/>
            <a:ext cx="712564" cy="1017313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열린데이터광장</a:t>
            </a:r>
            <a:endParaRPr kumimoji="0" lang="en-US" altLang="ko-KR" sz="1000" b="1" kern="0" dirty="0" smtClean="0">
              <a:solidFill>
                <a:srgbClr val="FFFFFF"/>
              </a:solidFill>
              <a:latin typeface="+mn-lt"/>
              <a:ea typeface="나눔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DB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136576" y="3882229"/>
            <a:ext cx="8582179" cy="101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148" name="Rectangle 5"/>
          <p:cNvSpPr>
            <a:spLocks noChangeArrowheads="1"/>
          </p:cNvSpPr>
          <p:nvPr/>
        </p:nvSpPr>
        <p:spPr bwMode="gray">
          <a:xfrm>
            <a:off x="3306108" y="4250752"/>
            <a:ext cx="3312368" cy="385400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>
                <a:solidFill>
                  <a:srgbClr val="FFFFFF"/>
                </a:solidFill>
                <a:ea typeface="나눔고딕" pitchFamily="50" charset="-127"/>
              </a:rPr>
              <a:t>열린데이터광장 </a:t>
            </a:r>
            <a:endParaRPr kumimoji="0" lang="en-US" altLang="ko-KR" sz="1000" b="1" kern="0" dirty="0">
              <a:solidFill>
                <a:srgbClr val="FFFFFF"/>
              </a:solidFill>
              <a:ea typeface="나눔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smtClean="0">
                <a:solidFill>
                  <a:srgbClr val="FFFFFF"/>
                </a:solidFill>
                <a:ea typeface="나눔고딕" pitchFamily="50" charset="-127"/>
              </a:rPr>
              <a:t>시민 개방 </a:t>
            </a:r>
            <a:r>
              <a:rPr kumimoji="0" lang="ko-KR" altLang="en-US" sz="1000" b="1" kern="0" dirty="0">
                <a:solidFill>
                  <a:srgbClr val="FFFFFF"/>
                </a:solidFill>
                <a:ea typeface="나눔고딕" pitchFamily="50" charset="-127"/>
              </a:rPr>
              <a:t>데이터</a:t>
            </a:r>
            <a:endParaRPr kumimoji="0" lang="en-US" altLang="ko-KR" sz="1000" b="1" kern="0" dirty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150" name="Rectangle 5"/>
          <p:cNvSpPr>
            <a:spLocks noChangeArrowheads="1"/>
          </p:cNvSpPr>
          <p:nvPr/>
        </p:nvSpPr>
        <p:spPr bwMode="gray">
          <a:xfrm>
            <a:off x="3958048" y="5632675"/>
            <a:ext cx="1235391" cy="385401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err="1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통계데이터</a:t>
            </a:r>
            <a:endParaRPr kumimoji="0" lang="en-US" altLang="ko-KR" sz="1000" b="1" kern="0" dirty="0">
              <a:solidFill>
                <a:srgbClr val="FFFFFF"/>
              </a:solidFill>
              <a:latin typeface="굴림" pitchFamily="50" charset="-127"/>
              <a:ea typeface="나눔고딕" pitchFamily="50" charset="-127"/>
            </a:endParaRPr>
          </a:p>
        </p:txBody>
      </p:sp>
      <p:cxnSp>
        <p:nvCxnSpPr>
          <p:cNvPr id="151" name="꺾인 연결선 150"/>
          <p:cNvCxnSpPr>
            <a:stCxn id="148" idx="2"/>
            <a:endCxn id="144" idx="0"/>
          </p:cNvCxnSpPr>
          <p:nvPr/>
        </p:nvCxnSpPr>
        <p:spPr>
          <a:xfrm rot="5400000">
            <a:off x="2917687" y="3578949"/>
            <a:ext cx="987402" cy="310180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4" name="꺾인 연결선 153"/>
          <p:cNvCxnSpPr>
            <a:stCxn id="148" idx="2"/>
            <a:endCxn id="145" idx="0"/>
          </p:cNvCxnSpPr>
          <p:nvPr/>
        </p:nvCxnSpPr>
        <p:spPr>
          <a:xfrm rot="5400000">
            <a:off x="3585894" y="4248902"/>
            <a:ext cx="989148" cy="176364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7" name="꺾인 연결선 156"/>
          <p:cNvCxnSpPr>
            <a:stCxn id="148" idx="2"/>
            <a:endCxn id="150" idx="0"/>
          </p:cNvCxnSpPr>
          <p:nvPr/>
        </p:nvCxnSpPr>
        <p:spPr>
          <a:xfrm rot="5400000">
            <a:off x="4270757" y="4941139"/>
            <a:ext cx="996523" cy="38654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65" name="직사각형 263"/>
          <p:cNvSpPr>
            <a:spLocks noChangeArrowheads="1"/>
          </p:cNvSpPr>
          <p:nvPr/>
        </p:nvSpPr>
        <p:spPr bwMode="auto">
          <a:xfrm>
            <a:off x="424012" y="2431478"/>
            <a:ext cx="712564" cy="10173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디지털시민시장실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DB -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BackEnd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136576" y="2431479"/>
            <a:ext cx="8582179" cy="101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sp>
        <p:nvSpPr>
          <p:cNvPr id="167" name="Rectangle 5"/>
          <p:cNvSpPr>
            <a:spLocks noChangeArrowheads="1"/>
          </p:cNvSpPr>
          <p:nvPr/>
        </p:nvSpPr>
        <p:spPr bwMode="gray">
          <a:xfrm>
            <a:off x="3982111" y="2669556"/>
            <a:ext cx="1929771" cy="385400"/>
          </a:xfrm>
          <a:prstGeom prst="rect">
            <a:avLst/>
          </a:prstGeom>
          <a:solidFill>
            <a:srgbClr val="973735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ko-KR" altLang="en-US" sz="1000" b="1" dirty="0" err="1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시장실</a:t>
            </a:r>
            <a:r>
              <a:rPr kumimoji="0" lang="ko-KR" altLang="en-US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 시각화 데이터 </a:t>
            </a:r>
            <a:r>
              <a:rPr kumimoji="0" lang="en-US" altLang="ko-KR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(</a:t>
            </a:r>
            <a:r>
              <a:rPr kumimoji="0" lang="ko-KR" altLang="en-US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개방</a:t>
            </a:r>
            <a:r>
              <a:rPr kumimoji="0" lang="en-US" altLang="ko-KR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)</a:t>
            </a:r>
            <a:endParaRPr kumimoji="0" lang="en-US" altLang="ko-KR" sz="1000" b="1" dirty="0">
              <a:solidFill>
                <a:schemeClr val="bg1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71" name="직사각형 263"/>
          <p:cNvSpPr>
            <a:spLocks noChangeArrowheads="1"/>
          </p:cNvSpPr>
          <p:nvPr/>
        </p:nvSpPr>
        <p:spPr bwMode="auto">
          <a:xfrm>
            <a:off x="424012" y="980727"/>
            <a:ext cx="712564" cy="10173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디지털시민시장실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DB - front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1136576" y="980728"/>
            <a:ext cx="8582179" cy="101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a typeface="나눔고딕" panose="020D0604000000000000" pitchFamily="50" charset="-127"/>
            </a:endParaRPr>
          </a:p>
        </p:txBody>
      </p:sp>
      <p:cxnSp>
        <p:nvCxnSpPr>
          <p:cNvPr id="174" name="꺾인 연결선 173"/>
          <p:cNvCxnSpPr>
            <a:stCxn id="167" idx="2"/>
            <a:endCxn id="226" idx="0"/>
          </p:cNvCxnSpPr>
          <p:nvPr/>
        </p:nvCxnSpPr>
        <p:spPr>
          <a:xfrm rot="16200000" flipH="1">
            <a:off x="5676926" y="2325026"/>
            <a:ext cx="1192460" cy="265231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75" name="Rectangle 5"/>
          <p:cNvSpPr>
            <a:spLocks noChangeArrowheads="1"/>
          </p:cNvSpPr>
          <p:nvPr/>
        </p:nvSpPr>
        <p:spPr bwMode="gray">
          <a:xfrm>
            <a:off x="8049344" y="5635887"/>
            <a:ext cx="1235391" cy="385401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TOPIS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(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교통정보</a:t>
            </a:r>
            <a:r>
              <a:rPr kumimoji="0" lang="en-US" altLang="ko-KR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)</a:t>
            </a:r>
          </a:p>
        </p:txBody>
      </p:sp>
      <p:cxnSp>
        <p:nvCxnSpPr>
          <p:cNvPr id="179" name="꺾인 연결선 178"/>
          <p:cNvCxnSpPr>
            <a:stCxn id="148" idx="2"/>
            <a:endCxn id="175" idx="0"/>
          </p:cNvCxnSpPr>
          <p:nvPr/>
        </p:nvCxnSpPr>
        <p:spPr>
          <a:xfrm rot="16200000" flipH="1">
            <a:off x="6314799" y="3283645"/>
            <a:ext cx="999735" cy="370474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4" name="꺾인 연결선 183"/>
          <p:cNvCxnSpPr>
            <a:stCxn id="228" idx="2"/>
            <a:endCxn id="167" idx="0"/>
          </p:cNvCxnSpPr>
          <p:nvPr/>
        </p:nvCxnSpPr>
        <p:spPr>
          <a:xfrm rot="16200000" flipH="1">
            <a:off x="4455274" y="2177833"/>
            <a:ext cx="968798" cy="146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76" name="Rectangle 5"/>
          <p:cNvSpPr>
            <a:spLocks noChangeArrowheads="1"/>
          </p:cNvSpPr>
          <p:nvPr/>
        </p:nvSpPr>
        <p:spPr bwMode="gray">
          <a:xfrm>
            <a:off x="8218781" y="5363504"/>
            <a:ext cx="838472" cy="1735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7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API</a:t>
            </a:r>
            <a:endParaRPr kumimoji="0" lang="en-US" altLang="ko-KR" sz="7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194" name="Rectangle 5"/>
          <p:cNvSpPr>
            <a:spLocks noChangeArrowheads="1"/>
          </p:cNvSpPr>
          <p:nvPr/>
        </p:nvSpPr>
        <p:spPr bwMode="gray">
          <a:xfrm>
            <a:off x="1733593" y="5347958"/>
            <a:ext cx="5823685" cy="18907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7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ETL</a:t>
            </a:r>
            <a:endParaRPr kumimoji="0" lang="en-US" altLang="ko-KR" sz="7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216" name="Rectangle 5"/>
          <p:cNvSpPr>
            <a:spLocks noChangeArrowheads="1"/>
          </p:cNvSpPr>
          <p:nvPr/>
        </p:nvSpPr>
        <p:spPr bwMode="gray">
          <a:xfrm>
            <a:off x="5923140" y="2669556"/>
            <a:ext cx="936102" cy="385400"/>
          </a:xfrm>
          <a:prstGeom prst="rect">
            <a:avLst/>
          </a:prstGeom>
          <a:solidFill>
            <a:srgbClr val="C65D5A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ko-KR" sz="1000" b="1" dirty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(</a:t>
            </a:r>
            <a:r>
              <a:rPr kumimoji="0" lang="ko-KR" altLang="en-US" sz="1000" b="1" dirty="0" err="1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미개방</a:t>
            </a:r>
            <a:r>
              <a:rPr kumimoji="0" lang="en-US" altLang="ko-KR" sz="1000" b="1" dirty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226" name="Rectangle 5"/>
          <p:cNvSpPr>
            <a:spLocks noChangeArrowheads="1"/>
          </p:cNvSpPr>
          <p:nvPr/>
        </p:nvSpPr>
        <p:spPr bwMode="gray">
          <a:xfrm>
            <a:off x="6627208" y="4247416"/>
            <a:ext cx="1944216" cy="388734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1" kern="0" dirty="0" err="1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시장실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 </a:t>
            </a:r>
            <a:r>
              <a:rPr kumimoji="0" lang="ko-KR" altLang="en-US" sz="1000" b="1" kern="0" dirty="0">
                <a:solidFill>
                  <a:srgbClr val="FFFFFF"/>
                </a:solidFill>
                <a:latin typeface="굴림" pitchFamily="50" charset="-127"/>
                <a:ea typeface="나눔고딕" pitchFamily="50" charset="-127"/>
              </a:rPr>
              <a:t>개방 데이터</a:t>
            </a:r>
            <a:endParaRPr kumimoji="0" lang="en-US" altLang="ko-KR" sz="1000" b="1" kern="0" dirty="0">
              <a:solidFill>
                <a:srgbClr val="FFFFFF"/>
              </a:solidFill>
              <a:latin typeface="굴림" pitchFamily="50" charset="-127"/>
              <a:ea typeface="나눔고딕" pitchFamily="50" charset="-127"/>
            </a:endParaRPr>
          </a:p>
        </p:txBody>
      </p:sp>
      <p:sp>
        <p:nvSpPr>
          <p:cNvPr id="228" name="Rectangle 5"/>
          <p:cNvSpPr>
            <a:spLocks noChangeArrowheads="1"/>
          </p:cNvSpPr>
          <p:nvPr/>
        </p:nvSpPr>
        <p:spPr bwMode="gray">
          <a:xfrm>
            <a:off x="3982111" y="1315358"/>
            <a:ext cx="1900477" cy="385400"/>
          </a:xfrm>
          <a:prstGeom prst="rect">
            <a:avLst/>
          </a:prstGeom>
          <a:solidFill>
            <a:srgbClr val="973735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ko-KR" altLang="en-US" sz="1000" b="1" dirty="0" err="1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시장실</a:t>
            </a:r>
            <a:r>
              <a:rPr kumimoji="0" lang="ko-KR" altLang="en-US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 시각화 데이터 </a:t>
            </a:r>
            <a:r>
              <a:rPr kumimoji="0" lang="en-US" altLang="ko-KR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(</a:t>
            </a:r>
            <a:r>
              <a:rPr kumimoji="0" lang="ko-KR" altLang="en-US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개방</a:t>
            </a:r>
            <a:r>
              <a:rPr kumimoji="0" lang="en-US" altLang="ko-KR" sz="1000" b="1" dirty="0" smtClean="0">
                <a:solidFill>
                  <a:schemeClr val="bg1"/>
                </a:solidFill>
                <a:ea typeface="나눔고딕" panose="020D0604000000000000" pitchFamily="50" charset="-127"/>
                <a:cs typeface="Calibri" pitchFamily="34" charset="0"/>
              </a:rPr>
              <a:t>)</a:t>
            </a:r>
            <a:endParaRPr kumimoji="0" lang="en-US" altLang="ko-KR" sz="1000" b="1" dirty="0">
              <a:solidFill>
                <a:schemeClr val="bg1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7156258" y="3447797"/>
            <a:ext cx="3213755" cy="26161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“</a:t>
            </a:r>
            <a:r>
              <a:rPr kumimoji="0" lang="ko-KR" altLang="en-US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디지털시장실 개방</a:t>
            </a:r>
            <a:r>
              <a:rPr kumimoji="0"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” </a:t>
            </a:r>
            <a:r>
              <a:rPr kumimoji="0" lang="ko-KR" altLang="en-US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체크된 데이터만 연계</a:t>
            </a:r>
          </a:p>
        </p:txBody>
      </p:sp>
      <p:sp>
        <p:nvSpPr>
          <p:cNvPr id="238" name="Rectangle 5"/>
          <p:cNvSpPr>
            <a:spLocks noChangeArrowheads="1"/>
          </p:cNvSpPr>
          <p:nvPr/>
        </p:nvSpPr>
        <p:spPr bwMode="gray">
          <a:xfrm>
            <a:off x="4503652" y="3248933"/>
            <a:ext cx="892408" cy="23064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ko-KR" altLang="en-US" sz="1000" b="1" dirty="0" err="1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데이터가공</a:t>
            </a:r>
            <a:endParaRPr kumimoji="0" lang="en-US" altLang="ko-KR" sz="10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0" name="Rectangle 26"/>
          <p:cNvSpPr>
            <a:spLocks noChangeAspect="1" noChangeArrowheads="1"/>
          </p:cNvSpPr>
          <p:nvPr/>
        </p:nvSpPr>
        <p:spPr bwMode="auto">
          <a:xfrm>
            <a:off x="6553389" y="4151950"/>
            <a:ext cx="2105646" cy="564196"/>
          </a:xfrm>
          <a:prstGeom prst="rect">
            <a:avLst/>
          </a:prstGeom>
          <a:noFill/>
          <a:ln w="2159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41" name="Rectangle 26"/>
          <p:cNvSpPr>
            <a:spLocks noChangeAspect="1" noChangeArrowheads="1"/>
          </p:cNvSpPr>
          <p:nvPr/>
        </p:nvSpPr>
        <p:spPr bwMode="auto">
          <a:xfrm>
            <a:off x="3931316" y="2570040"/>
            <a:ext cx="2061952" cy="552488"/>
          </a:xfrm>
          <a:prstGeom prst="rect">
            <a:avLst/>
          </a:prstGeom>
          <a:noFill/>
          <a:ln w="21590" algn="ctr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gray">
          <a:xfrm>
            <a:off x="5317998" y="5623553"/>
            <a:ext cx="1235391" cy="385401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FFFFFF"/>
                </a:solidFill>
                <a:ea typeface="나눔고딕" pitchFamily="50" charset="-127"/>
              </a:rPr>
              <a:t>주요사업</a:t>
            </a:r>
            <a:endParaRPr kumimoji="0" lang="en-US" altLang="ko-KR" sz="800" b="1" kern="0" dirty="0" smtClean="0">
              <a:solidFill>
                <a:srgbClr val="FFFFFF"/>
              </a:solidFill>
              <a:ea typeface="나눔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err="1" smtClean="0">
                <a:solidFill>
                  <a:srgbClr val="FFFFFF"/>
                </a:solidFill>
                <a:ea typeface="나눔고딕" pitchFamily="50" charset="-127"/>
              </a:rPr>
              <a:t>시정지표</a:t>
            </a:r>
            <a:endParaRPr kumimoji="0" lang="en-US" altLang="ko-KR" sz="800" b="1" kern="0" dirty="0">
              <a:solidFill>
                <a:srgbClr val="FFFFFF"/>
              </a:solidFill>
              <a:ea typeface="나눔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 smtClean="0">
                <a:solidFill>
                  <a:srgbClr val="FFFFFF"/>
                </a:solidFill>
                <a:ea typeface="나눔고딕" pitchFamily="50" charset="-127"/>
              </a:rPr>
              <a:t>여론동향</a:t>
            </a:r>
            <a:endParaRPr kumimoji="0" lang="en-US" altLang="ko-KR" sz="800" b="1" kern="0" dirty="0" smtClean="0">
              <a:solidFill>
                <a:srgbClr val="FFFFFF"/>
              </a:solidFill>
              <a:ea typeface="나눔고딕" pitchFamily="50" charset="-127"/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gray">
          <a:xfrm>
            <a:off x="6673308" y="5639725"/>
            <a:ext cx="1235391" cy="385401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srgbClr val="FFFFFF"/>
                </a:solidFill>
                <a:ea typeface="나눔고딕" pitchFamily="50" charset="-127"/>
              </a:rPr>
              <a:t>CCTV </a:t>
            </a:r>
            <a:r>
              <a:rPr kumimoji="0" lang="ko-KR" altLang="en-US" sz="1000" b="1" kern="0" dirty="0" smtClean="0">
                <a:solidFill>
                  <a:srgbClr val="FFFFFF"/>
                </a:solidFill>
                <a:ea typeface="나눔고딕" pitchFamily="50" charset="-127"/>
              </a:rPr>
              <a:t>위치정보</a:t>
            </a:r>
            <a:endParaRPr kumimoji="0" lang="en-US" altLang="ko-KR" sz="1000" b="1" kern="0" dirty="0">
              <a:solidFill>
                <a:srgbClr val="FFFFFF"/>
              </a:solidFill>
              <a:latin typeface="굴림" pitchFamily="50" charset="-127"/>
              <a:ea typeface="나눔고딕" pitchFamily="50" charset="-127"/>
            </a:endParaRP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gray">
          <a:xfrm>
            <a:off x="4576739" y="2110445"/>
            <a:ext cx="819321" cy="14923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7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ETL</a:t>
            </a:r>
            <a:endParaRPr kumimoji="0" lang="en-US" altLang="ko-KR" sz="7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gray">
          <a:xfrm>
            <a:off x="7223339" y="3960903"/>
            <a:ext cx="819321" cy="14923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kumimoji="0" lang="en-US" altLang="ko-KR" sz="700" b="1" dirty="0" smtClean="0">
                <a:solidFill>
                  <a:srgbClr val="000000"/>
                </a:solidFill>
                <a:ea typeface="나눔고딕" panose="020D0604000000000000" pitchFamily="50" charset="-127"/>
                <a:cs typeface="Calibri" pitchFamily="34" charset="0"/>
              </a:rPr>
              <a:t>ETL</a:t>
            </a:r>
            <a:endParaRPr kumimoji="0" lang="en-US" altLang="ko-KR" sz="700" b="1" dirty="0">
              <a:solidFill>
                <a:srgbClr val="000000"/>
              </a:solidFill>
              <a:ea typeface="나눔고딕" panose="020D0604000000000000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>
            <a:endCxn id="28" idx="3"/>
          </p:cNvCxnSpPr>
          <p:nvPr/>
        </p:nvCxnSpPr>
        <p:spPr bwMode="auto">
          <a:xfrm flipH="1" flipV="1">
            <a:off x="3646633" y="3681091"/>
            <a:ext cx="464454" cy="173335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아키텍처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연계흐름도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342712" y="2610489"/>
            <a:ext cx="936281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-656738" y="777589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Front-End (</a:t>
            </a:r>
            <a:r>
              <a:rPr lang="ko-KR" altLang="en-US" sz="1050" b="1" dirty="0" err="1" smtClean="0">
                <a:latin typeface="+mn-lt"/>
                <a:ea typeface="나눔고딕" panose="020D0604000000000000" pitchFamily="50" charset="-127"/>
              </a:rPr>
              <a:t>외부망</a:t>
            </a:r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-693088" y="2649556"/>
            <a:ext cx="2239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Back-End (</a:t>
            </a:r>
            <a:r>
              <a:rPr lang="ko-KR" altLang="en-US" sz="1050" b="1" dirty="0" err="1" smtClean="0">
                <a:latin typeface="+mn-lt"/>
                <a:ea typeface="나눔고딕" panose="020D0604000000000000" pitchFamily="50" charset="-127"/>
              </a:rPr>
              <a:t>내부망</a:t>
            </a:r>
            <a:r>
              <a:rPr lang="en-US" altLang="ko-KR" sz="1050" b="1" dirty="0" smtClean="0">
                <a:latin typeface="+mn-lt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6" name="원통 5"/>
          <p:cNvSpPr/>
          <p:nvPr/>
        </p:nvSpPr>
        <p:spPr bwMode="auto">
          <a:xfrm>
            <a:off x="478281" y="3504460"/>
            <a:ext cx="1269668" cy="349966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GIS </a:t>
            </a: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공간정보</a:t>
            </a:r>
            <a:endParaRPr lang="ko-KR" altLang="en-US" sz="8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원통 66"/>
          <p:cNvSpPr/>
          <p:nvPr/>
        </p:nvSpPr>
        <p:spPr bwMode="auto">
          <a:xfrm>
            <a:off x="483245" y="3972370"/>
            <a:ext cx="1269668" cy="320726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</a:rPr>
              <a:t>통계정보</a:t>
            </a:r>
            <a:endParaRPr lang="ko-KR" altLang="en-US" sz="800" kern="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8" name="원통 67"/>
          <p:cNvSpPr/>
          <p:nvPr/>
        </p:nvSpPr>
        <p:spPr bwMode="auto">
          <a:xfrm>
            <a:off x="4193318" y="3504460"/>
            <a:ext cx="1269668" cy="699932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1000" kern="0" dirty="0" smtClean="0">
                <a:solidFill>
                  <a:schemeClr val="tx1"/>
                </a:solidFill>
                <a:latin typeface="+mj-ea"/>
                <a:ea typeface="+mj-ea"/>
              </a:rPr>
              <a:t>열린데이터광장</a:t>
            </a:r>
            <a:r>
              <a:rPr lang="en-US" altLang="ko-KR" sz="1000" kern="0" dirty="0" smtClean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0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8" name="직선 화살표 연결선 77"/>
          <p:cNvCxnSpPr>
            <a:endCxn id="66" idx="3"/>
          </p:cNvCxnSpPr>
          <p:nvPr/>
        </p:nvCxnSpPr>
        <p:spPr bwMode="auto">
          <a:xfrm flipH="1">
            <a:off x="3646633" y="3854426"/>
            <a:ext cx="464454" cy="281800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3" name="원통 82"/>
          <p:cNvSpPr/>
          <p:nvPr/>
        </p:nvSpPr>
        <p:spPr bwMode="auto">
          <a:xfrm>
            <a:off x="478281" y="4411040"/>
            <a:ext cx="1269668" cy="336439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성과지표</a:t>
            </a:r>
            <a:endParaRPr lang="ko-KR" altLang="en-US" sz="8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4" name="직선 화살표 연결선 83"/>
          <p:cNvCxnSpPr>
            <a:endCxn id="69" idx="3"/>
          </p:cNvCxnSpPr>
          <p:nvPr/>
        </p:nvCxnSpPr>
        <p:spPr bwMode="auto">
          <a:xfrm flipH="1">
            <a:off x="3648162" y="3854426"/>
            <a:ext cx="462925" cy="726527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0" name="원통 89"/>
          <p:cNvSpPr/>
          <p:nvPr/>
        </p:nvSpPr>
        <p:spPr bwMode="auto">
          <a:xfrm>
            <a:off x="4189895" y="1028643"/>
            <a:ext cx="1269668" cy="699932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1000" kern="0" dirty="0" smtClean="0">
                <a:solidFill>
                  <a:schemeClr val="tx1"/>
                </a:solidFill>
                <a:latin typeface="+mj-ea"/>
                <a:ea typeface="+mj-ea"/>
              </a:rPr>
              <a:t>열린데이터광장</a:t>
            </a:r>
            <a:r>
              <a:rPr lang="en-US" altLang="ko-KR" sz="1000" kern="0" dirty="0" smtClean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0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1" name="직선 화살표 연결선 90"/>
          <p:cNvCxnSpPr>
            <a:stCxn id="90" idx="3"/>
            <a:endCxn id="68" idx="1"/>
          </p:cNvCxnSpPr>
          <p:nvPr/>
        </p:nvCxnSpPr>
        <p:spPr bwMode="auto">
          <a:xfrm>
            <a:off x="4824729" y="1728575"/>
            <a:ext cx="3423" cy="1775885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7" name="원통 106"/>
          <p:cNvSpPr/>
          <p:nvPr/>
        </p:nvSpPr>
        <p:spPr bwMode="auto">
          <a:xfrm>
            <a:off x="6656656" y="3479670"/>
            <a:ext cx="1269668" cy="699932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1000" kern="0" dirty="0" smtClean="0">
                <a:solidFill>
                  <a:schemeClr val="tx1"/>
                </a:solidFill>
                <a:latin typeface="+mj-ea"/>
                <a:ea typeface="+mj-ea"/>
              </a:rPr>
              <a:t>디지털시민시장실</a:t>
            </a:r>
            <a:r>
              <a:rPr lang="en-US" altLang="ko-KR" sz="1000" kern="0" dirty="0" smtClean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0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8" name="직선 화살표 연결선 107"/>
          <p:cNvCxnSpPr>
            <a:stCxn id="107" idx="2"/>
            <a:endCxn id="68" idx="4"/>
          </p:cNvCxnSpPr>
          <p:nvPr/>
        </p:nvCxnSpPr>
        <p:spPr bwMode="auto">
          <a:xfrm flipH="1">
            <a:off x="5462986" y="3829636"/>
            <a:ext cx="1193670" cy="24790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6" name="원통 115"/>
          <p:cNvSpPr/>
          <p:nvPr/>
        </p:nvSpPr>
        <p:spPr bwMode="auto">
          <a:xfrm>
            <a:off x="6656656" y="1060105"/>
            <a:ext cx="1269668" cy="699932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1000" kern="0" dirty="0" smtClean="0">
                <a:solidFill>
                  <a:schemeClr val="tx1"/>
                </a:solidFill>
                <a:latin typeface="+mj-ea"/>
                <a:ea typeface="+mj-ea"/>
              </a:rPr>
              <a:t>디지털시민시장실</a:t>
            </a:r>
            <a:r>
              <a:rPr lang="en-US" altLang="ko-KR" sz="1000" kern="0" dirty="0" smtClean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0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7" name="직선 화살표 연결선 116"/>
          <p:cNvCxnSpPr>
            <a:stCxn id="116" idx="3"/>
            <a:endCxn id="107" idx="1"/>
          </p:cNvCxnSpPr>
          <p:nvPr/>
        </p:nvCxnSpPr>
        <p:spPr bwMode="auto">
          <a:xfrm>
            <a:off x="7291490" y="1760037"/>
            <a:ext cx="0" cy="1719633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5459563" y="3901119"/>
            <a:ext cx="1339169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시장실개방여부</a:t>
            </a: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-Y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352370" y="3127554"/>
            <a:ext cx="1339169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공개범위</a:t>
            </a: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외부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766822" y="3140228"/>
            <a:ext cx="1339169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개방프로세스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794544" y="3622463"/>
            <a:ext cx="482222" cy="26161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ETL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941916" y="2348880"/>
            <a:ext cx="482222" cy="26161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ETL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433588" y="2394791"/>
            <a:ext cx="482222" cy="26161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ETL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899495" y="4191362"/>
            <a:ext cx="482222" cy="26161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ETL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60" name="원통 159"/>
          <p:cNvSpPr/>
          <p:nvPr/>
        </p:nvSpPr>
        <p:spPr bwMode="auto">
          <a:xfrm>
            <a:off x="8397503" y="1764533"/>
            <a:ext cx="1269668" cy="699932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1000" kern="0" dirty="0" smtClean="0">
                <a:solidFill>
                  <a:schemeClr val="tx1"/>
                </a:solidFill>
                <a:latin typeface="+mj-ea"/>
                <a:ea typeface="+mj-ea"/>
              </a:rPr>
              <a:t>교통정보</a:t>
            </a:r>
            <a:r>
              <a:rPr lang="en-US" altLang="ko-KR" sz="1000" kern="0" dirty="0" smtClean="0">
                <a:solidFill>
                  <a:schemeClr val="tx1"/>
                </a:solidFill>
                <a:latin typeface="+mj-ea"/>
                <a:ea typeface="+mj-ea"/>
              </a:rPr>
              <a:t>(TOPIS)</a:t>
            </a:r>
            <a:endParaRPr lang="ko-KR" altLang="en-US" sz="10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61" name="직선 화살표 연결선 160"/>
          <p:cNvCxnSpPr>
            <a:stCxn id="116" idx="4"/>
            <a:endCxn id="160" idx="2"/>
          </p:cNvCxnSpPr>
          <p:nvPr/>
        </p:nvCxnSpPr>
        <p:spPr bwMode="auto">
          <a:xfrm>
            <a:off x="7926324" y="1410071"/>
            <a:ext cx="471179" cy="704428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4" name="직선 화살표 연결선 163"/>
          <p:cNvCxnSpPr>
            <a:stCxn id="107" idx="4"/>
            <a:endCxn id="160" idx="2"/>
          </p:cNvCxnSpPr>
          <p:nvPr/>
        </p:nvCxnSpPr>
        <p:spPr bwMode="auto">
          <a:xfrm flipV="1">
            <a:off x="7926324" y="2114499"/>
            <a:ext cx="471179" cy="1715137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68" name="TextBox 167"/>
          <p:cNvSpPr txBox="1"/>
          <p:nvPr/>
        </p:nvSpPr>
        <p:spPr>
          <a:xfrm>
            <a:off x="8024257" y="3091388"/>
            <a:ext cx="482222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API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920803" y="1819401"/>
            <a:ext cx="482222" cy="247247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1000" b="1" kern="0" dirty="0" smtClean="0">
                <a:solidFill>
                  <a:srgbClr val="000000"/>
                </a:solidFill>
                <a:latin typeface="+mj-ea"/>
                <a:ea typeface="+mj-ea"/>
              </a:rPr>
              <a:t>API</a:t>
            </a:r>
            <a:endParaRPr kumimoji="0" lang="ko-KR" altLang="en-US" sz="1000" b="1" kern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70" name="Rectangle 137"/>
          <p:cNvSpPr>
            <a:spLocks noChangeArrowheads="1"/>
          </p:cNvSpPr>
          <p:nvPr/>
        </p:nvSpPr>
        <p:spPr bwMode="gray">
          <a:xfrm>
            <a:off x="344488" y="3117479"/>
            <a:ext cx="3540512" cy="311983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rPr>
              <a:t>원천데이터</a:t>
            </a:r>
            <a:endParaRPr kumimoji="0"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  <a:cs typeface="Calibri" pitchFamily="34" charset="0"/>
            </a:endParaRPr>
          </a:p>
        </p:txBody>
      </p:sp>
      <p:sp>
        <p:nvSpPr>
          <p:cNvPr id="43" name="원통 42"/>
          <p:cNvSpPr/>
          <p:nvPr/>
        </p:nvSpPr>
        <p:spPr bwMode="auto">
          <a:xfrm>
            <a:off x="478281" y="4827519"/>
            <a:ext cx="1269668" cy="336439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주요사업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800" kern="0" dirty="0" err="1" smtClean="0">
                <a:solidFill>
                  <a:schemeClr val="tx1"/>
                </a:solidFill>
                <a:latin typeface="+mj-ea"/>
                <a:ea typeface="+mj-ea"/>
              </a:rPr>
              <a:t>시정지표</a:t>
            </a:r>
            <a:endParaRPr lang="ko-KR" altLang="en-US" sz="800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원통 43"/>
          <p:cNvSpPr/>
          <p:nvPr/>
        </p:nvSpPr>
        <p:spPr bwMode="auto">
          <a:xfrm>
            <a:off x="478281" y="5243998"/>
            <a:ext cx="1269668" cy="336439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여론동향</a:t>
            </a:r>
            <a:endParaRPr lang="ko-KR" altLang="en-US" sz="8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원통 44"/>
          <p:cNvSpPr/>
          <p:nvPr/>
        </p:nvSpPr>
        <p:spPr bwMode="auto">
          <a:xfrm>
            <a:off x="478281" y="5662186"/>
            <a:ext cx="1269668" cy="336439"/>
          </a:xfrm>
          <a:prstGeom prst="can">
            <a:avLst>
              <a:gd name="adj" fmla="val 1659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CCTV</a:t>
            </a: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위치정보</a:t>
            </a:r>
            <a:endParaRPr lang="ko-KR" altLang="en-US" sz="8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6" name="직선 화살표 연결선 45"/>
          <p:cNvCxnSpPr>
            <a:endCxn id="72" idx="3"/>
          </p:cNvCxnSpPr>
          <p:nvPr/>
        </p:nvCxnSpPr>
        <p:spPr bwMode="auto">
          <a:xfrm flipH="1">
            <a:off x="3646633" y="3854426"/>
            <a:ext cx="464454" cy="1966350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" name="직선 화살표 연결선 48"/>
          <p:cNvCxnSpPr>
            <a:endCxn id="71" idx="3"/>
          </p:cNvCxnSpPr>
          <p:nvPr/>
        </p:nvCxnSpPr>
        <p:spPr bwMode="auto">
          <a:xfrm flipH="1">
            <a:off x="3646633" y="3854426"/>
            <a:ext cx="464454" cy="1528215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3" name="직선 화살표 연결선 52"/>
          <p:cNvCxnSpPr>
            <a:endCxn id="70" idx="3"/>
          </p:cNvCxnSpPr>
          <p:nvPr/>
        </p:nvCxnSpPr>
        <p:spPr bwMode="auto">
          <a:xfrm flipH="1">
            <a:off x="3646633" y="3854426"/>
            <a:ext cx="464454" cy="1143063"/>
          </a:xfrm>
          <a:prstGeom prst="straightConnector1">
            <a:avLst/>
          </a:prstGeom>
          <a:ln w="8890"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8" name="직사각형 27"/>
          <p:cNvSpPr/>
          <p:nvPr/>
        </p:nvSpPr>
        <p:spPr bwMode="auto">
          <a:xfrm>
            <a:off x="1875249" y="3554332"/>
            <a:ext cx="1771384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err="1" smtClean="0">
                <a:solidFill>
                  <a:schemeClr val="tx1"/>
                </a:solidFill>
                <a:latin typeface="+mj-ea"/>
                <a:ea typeface="+mj-ea"/>
              </a:rPr>
              <a:t>지도태깅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공개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),SDW(</a:t>
            </a: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비공개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800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875249" y="4009467"/>
            <a:ext cx="1771384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>
                <a:solidFill>
                  <a:schemeClr val="tx1"/>
                </a:solidFill>
                <a:latin typeface="+mj-ea"/>
              </a:rPr>
              <a:t>통계정보시스템 </a:t>
            </a:r>
            <a:r>
              <a:rPr lang="en-US" altLang="ko-KR" sz="800" kern="0" dirty="0">
                <a:solidFill>
                  <a:schemeClr val="tx1"/>
                </a:solidFill>
                <a:latin typeface="+mj-ea"/>
              </a:rPr>
              <a:t>1184</a:t>
            </a:r>
            <a:r>
              <a:rPr lang="ko-KR" altLang="en-US" sz="800" kern="0" dirty="0">
                <a:solidFill>
                  <a:schemeClr val="tx1"/>
                </a:solidFill>
                <a:latin typeface="+mj-ea"/>
              </a:rPr>
              <a:t>건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1881742" y="4454194"/>
            <a:ext cx="1766420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성과관리시스템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(BSC)</a:t>
            </a:r>
            <a:endParaRPr lang="ko-KR" altLang="en-US" sz="800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875249" y="4870730"/>
            <a:ext cx="1771384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700" kern="0" dirty="0" smtClean="0">
                <a:solidFill>
                  <a:schemeClr val="tx1"/>
                </a:solidFill>
                <a:latin typeface="+mj-ea"/>
                <a:ea typeface="+mj-ea"/>
              </a:rPr>
              <a:t>정보소통광장</a:t>
            </a:r>
            <a:r>
              <a:rPr lang="en-US" altLang="ko-KR" sz="700" kern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700" kern="0" dirty="0" smtClean="0">
                <a:solidFill>
                  <a:schemeClr val="tx1"/>
                </a:solidFill>
                <a:latin typeface="+mj-ea"/>
                <a:ea typeface="+mj-ea"/>
              </a:rPr>
              <a:t>내손안의서울</a:t>
            </a:r>
            <a:r>
              <a:rPr lang="en-US" altLang="ko-KR" sz="700" kern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700" kern="0" dirty="0" smtClean="0">
                <a:solidFill>
                  <a:schemeClr val="tx1"/>
                </a:solidFill>
                <a:latin typeface="+mj-ea"/>
                <a:ea typeface="+mj-ea"/>
              </a:rPr>
              <a:t>서울정책아카이브</a:t>
            </a:r>
            <a:r>
              <a:rPr lang="en-US" altLang="ko-KR" sz="700" kern="0" dirty="0" smtClean="0">
                <a:solidFill>
                  <a:schemeClr val="tx1"/>
                </a:solidFill>
                <a:latin typeface="+mj-ea"/>
                <a:ea typeface="+mj-ea"/>
              </a:rPr>
              <a:t>..</a:t>
            </a:r>
            <a:endParaRPr lang="ko-KR" altLang="en-US" sz="700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875249" y="5255882"/>
            <a:ext cx="1771384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700" kern="0" dirty="0" err="1" smtClean="0">
                <a:solidFill>
                  <a:schemeClr val="tx1"/>
                </a:solidFill>
                <a:latin typeface="+mj-ea"/>
                <a:ea typeface="+mj-ea"/>
              </a:rPr>
              <a:t>심플서울</a:t>
            </a:r>
            <a:r>
              <a:rPr lang="en-US" altLang="ko-KR" sz="700" kern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700" kern="0" dirty="0" err="1" smtClean="0">
                <a:solidFill>
                  <a:schemeClr val="tx1"/>
                </a:solidFill>
                <a:latin typeface="+mj-ea"/>
                <a:ea typeface="+mj-ea"/>
              </a:rPr>
              <a:t>응답소</a:t>
            </a:r>
            <a:r>
              <a:rPr lang="en-US" altLang="ko-KR" sz="700" kern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700" kern="0" dirty="0" err="1" smtClean="0">
                <a:solidFill>
                  <a:schemeClr val="tx1"/>
                </a:solidFill>
                <a:latin typeface="+mj-ea"/>
                <a:ea typeface="+mj-ea"/>
              </a:rPr>
              <a:t>다산콜센터</a:t>
            </a:r>
            <a:r>
              <a:rPr lang="en-US" altLang="ko-KR" sz="700" kern="0" dirty="0" smtClean="0">
                <a:solidFill>
                  <a:schemeClr val="tx1"/>
                </a:solidFill>
                <a:latin typeface="+mj-ea"/>
                <a:ea typeface="+mj-ea"/>
              </a:rPr>
              <a:t>..</a:t>
            </a:r>
            <a:endParaRPr lang="ko-KR" altLang="en-US" sz="700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875249" y="5694017"/>
            <a:ext cx="1771384" cy="253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ts val="1400"/>
              </a:lnSpc>
              <a:spcAft>
                <a:spcPct val="30000"/>
              </a:spcAft>
            </a:pP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통합안전상황실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800" kern="0" dirty="0" err="1" smtClean="0">
                <a:solidFill>
                  <a:schemeClr val="tx1"/>
                </a:solidFill>
                <a:latin typeface="+mj-ea"/>
                <a:ea typeface="+mj-ea"/>
              </a:rPr>
              <a:t>아리수</a:t>
            </a:r>
            <a:r>
              <a:rPr lang="en-US" altLang="ko-KR" sz="800" kern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800" kern="0" dirty="0" smtClean="0">
                <a:solidFill>
                  <a:schemeClr val="tx1"/>
                </a:solidFill>
                <a:latin typeface="+mj-ea"/>
                <a:ea typeface="+mj-ea"/>
              </a:rPr>
              <a:t>소방방재센터</a:t>
            </a:r>
            <a:endParaRPr lang="en-US" altLang="ko-KR" sz="800" kern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75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아키텍처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메타관리방안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Rectangle 45"/>
          <p:cNvSpPr/>
          <p:nvPr/>
        </p:nvSpPr>
        <p:spPr>
          <a:xfrm>
            <a:off x="44936" y="820280"/>
            <a:ext cx="2243768" cy="534319"/>
          </a:xfrm>
          <a:prstGeom prst="rect">
            <a:avLst/>
          </a:prstGeom>
          <a:solidFill>
            <a:srgbClr val="F2C8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kern="0" dirty="0" err="1" smtClean="0">
                <a:solidFill>
                  <a:srgbClr val="505050">
                    <a:lumMod val="50000"/>
                  </a:srgbClr>
                </a:solidFill>
                <a:latin typeface="Segoe UI Light"/>
                <a:ea typeface="+mn-ea"/>
                <a:cs typeface="Segoe UI" panose="020B0502040204020203" pitchFamily="34" charset="0"/>
              </a:rPr>
              <a:t>원천데이터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9" name="Rectangle 45"/>
          <p:cNvSpPr/>
          <p:nvPr/>
        </p:nvSpPr>
        <p:spPr>
          <a:xfrm>
            <a:off x="2469033" y="830384"/>
            <a:ext cx="3612982" cy="534319"/>
          </a:xfrm>
          <a:prstGeom prst="rect">
            <a:avLst/>
          </a:prstGeom>
          <a:solidFill>
            <a:srgbClr val="F2C8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kern="0" dirty="0" smtClean="0">
                <a:solidFill>
                  <a:srgbClr val="505050">
                    <a:lumMod val="50000"/>
                  </a:srgbClr>
                </a:solidFill>
                <a:latin typeface="Segoe UI Light"/>
                <a:ea typeface="+mn-ea"/>
                <a:cs typeface="Segoe UI" panose="020B0502040204020203" pitchFamily="34" charset="0"/>
              </a:rPr>
              <a:t>열린데이터광장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0" name="Rectangle 45"/>
          <p:cNvSpPr/>
          <p:nvPr/>
        </p:nvSpPr>
        <p:spPr>
          <a:xfrm>
            <a:off x="6465169" y="830384"/>
            <a:ext cx="3440832" cy="534319"/>
          </a:xfrm>
          <a:prstGeom prst="rect">
            <a:avLst/>
          </a:prstGeom>
          <a:solidFill>
            <a:srgbClr val="F2C8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디지털시장실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1" name="직사각형 263"/>
          <p:cNvSpPr>
            <a:spLocks noChangeArrowheads="1"/>
          </p:cNvSpPr>
          <p:nvPr/>
        </p:nvSpPr>
        <p:spPr bwMode="auto">
          <a:xfrm>
            <a:off x="104740" y="1633107"/>
            <a:ext cx="963178" cy="1017312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err="1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지도태깅</a:t>
            </a:r>
            <a:r>
              <a:rPr kumimoji="0" lang="en-US" altLang="ko-KR" sz="1000" b="1" kern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DB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42" name="직사각형 263"/>
          <p:cNvSpPr>
            <a:spLocks noChangeArrowheads="1"/>
          </p:cNvSpPr>
          <p:nvPr/>
        </p:nvSpPr>
        <p:spPr bwMode="auto">
          <a:xfrm>
            <a:off x="114265" y="3025905"/>
            <a:ext cx="963178" cy="1017313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SDW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43" name="직사각형 263"/>
          <p:cNvSpPr>
            <a:spLocks noChangeArrowheads="1"/>
          </p:cNvSpPr>
          <p:nvPr/>
        </p:nvSpPr>
        <p:spPr bwMode="auto">
          <a:xfrm>
            <a:off x="104740" y="4378935"/>
            <a:ext cx="963178" cy="1017313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통계정보시스템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077" y="4378936"/>
            <a:ext cx="1028619" cy="1017313"/>
            <a:chOff x="1410179" y="4378936"/>
            <a:chExt cx="1153506" cy="1017313"/>
          </a:xfrm>
        </p:grpSpPr>
        <p:sp>
          <p:nvSpPr>
            <p:cNvPr id="53" name="Rectangle 28"/>
            <p:cNvSpPr>
              <a:spLocks noChangeAspect="1" noChangeArrowheads="1"/>
            </p:cNvSpPr>
            <p:nvPr/>
          </p:nvSpPr>
          <p:spPr bwMode="auto">
            <a:xfrm>
              <a:off x="1418547" y="4396164"/>
              <a:ext cx="1145138" cy="292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메타데이터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1539461" y="4820451"/>
              <a:ext cx="930853" cy="2185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출처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55" name="Rectangle 26"/>
            <p:cNvSpPr>
              <a:spLocks noChangeAspect="1" noChangeArrowheads="1"/>
            </p:cNvSpPr>
            <p:nvPr/>
          </p:nvSpPr>
          <p:spPr bwMode="auto">
            <a:xfrm>
              <a:off x="1410179" y="4378936"/>
              <a:ext cx="1144213" cy="1017313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1539461" y="5110624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주석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59" name="직사각형 263"/>
          <p:cNvSpPr>
            <a:spLocks noChangeArrowheads="1"/>
          </p:cNvSpPr>
          <p:nvPr/>
        </p:nvSpPr>
        <p:spPr bwMode="auto">
          <a:xfrm>
            <a:off x="2503384" y="1386544"/>
            <a:ext cx="1080120" cy="4020605"/>
          </a:xfrm>
          <a:prstGeom prst="rect">
            <a:avLst/>
          </a:prstGeom>
          <a:solidFill>
            <a:srgbClr val="4F81BD">
              <a:lumMod val="75000"/>
            </a:srgb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[</a:t>
            </a: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열린데이터광장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]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일반행정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문화관광</a:t>
            </a:r>
            <a:endParaRPr kumimoji="0" lang="en-US" altLang="ko-KR" sz="1000" b="1" kern="0" noProof="0" dirty="0" smtClean="0">
              <a:solidFill>
                <a:srgbClr val="FFFFFF"/>
              </a:solidFill>
              <a:latin typeface="+mn-lt"/>
              <a:ea typeface="나눔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환경</a:t>
            </a:r>
            <a:endParaRPr kumimoji="0" lang="en-US" altLang="ko-KR" sz="1000" b="1" i="0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보건</a:t>
            </a:r>
            <a:endParaRPr kumimoji="0" lang="en-US" altLang="ko-KR" sz="1000" b="1" kern="0" noProof="0" dirty="0" smtClean="0">
              <a:solidFill>
                <a:srgbClr val="FFFFFF"/>
              </a:solidFill>
              <a:latin typeface="+mn-lt"/>
              <a:ea typeface="나눔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산업경제</a:t>
            </a:r>
            <a:endParaRPr kumimoji="0" lang="en-US" altLang="ko-KR" sz="1000" b="1" i="0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도시관리</a:t>
            </a:r>
            <a:endParaRPr kumimoji="0" lang="en-US" altLang="ko-KR" sz="1000" b="1" kern="0" noProof="0" dirty="0" smtClean="0">
              <a:solidFill>
                <a:srgbClr val="FFFFFF"/>
              </a:solidFill>
              <a:latin typeface="+mn-lt"/>
              <a:ea typeface="나눔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복지</a:t>
            </a:r>
            <a:endParaRPr kumimoji="0" lang="en-US" altLang="ko-KR" sz="1000" b="1" i="0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교통</a:t>
            </a:r>
            <a:endParaRPr kumimoji="0" lang="en-US" altLang="ko-KR" sz="1000" b="1" kern="0" noProof="0" dirty="0" smtClean="0">
              <a:solidFill>
                <a:srgbClr val="FFFFFF"/>
              </a:solidFill>
              <a:latin typeface="+mn-lt"/>
              <a:ea typeface="나눔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안전</a:t>
            </a:r>
            <a:endParaRPr kumimoji="0" lang="en-US" altLang="ko-KR" sz="1000" b="1" i="0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교육</a:t>
            </a:r>
            <a:endParaRPr kumimoji="0" lang="en-US" altLang="ko-KR" sz="1000" b="1" kern="0" noProof="0" dirty="0" smtClean="0">
              <a:solidFill>
                <a:srgbClr val="FFFFFF"/>
              </a:solidFill>
              <a:latin typeface="+mn-lt"/>
              <a:ea typeface="나눔고딕" pitchFamily="50" charset="-127"/>
            </a:endParaRPr>
          </a:p>
        </p:txBody>
      </p:sp>
      <p:sp>
        <p:nvSpPr>
          <p:cNvPr id="68" name="Rectangle 28"/>
          <p:cNvSpPr>
            <a:spLocks noChangeAspect="1" noChangeArrowheads="1"/>
          </p:cNvSpPr>
          <p:nvPr/>
        </p:nvSpPr>
        <p:spPr bwMode="auto">
          <a:xfrm>
            <a:off x="3582579" y="1386545"/>
            <a:ext cx="1145138" cy="292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tIns="25200" rIns="54000" bIns="25200" anchor="ctr"/>
          <a:lstStyle/>
          <a:p>
            <a:pPr algn="ctr">
              <a:defRPr/>
            </a:pPr>
            <a:r>
              <a:rPr lang="ko-KR" altLang="en-US" sz="900" b="1" dirty="0" smtClean="0">
                <a:ea typeface="나눔고딕" panose="020D0604000000000000" pitchFamily="50" charset="-127"/>
              </a:rPr>
              <a:t>메타데이터</a:t>
            </a:r>
            <a:endParaRPr lang="en-US" altLang="ko-KR" sz="900" b="1" dirty="0"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724856" y="1810832"/>
            <a:ext cx="930853" cy="218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분류체계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0" name="Rectangle 26"/>
          <p:cNvSpPr>
            <a:spLocks noChangeAspect="1" noChangeArrowheads="1"/>
          </p:cNvSpPr>
          <p:nvPr/>
        </p:nvSpPr>
        <p:spPr bwMode="auto">
          <a:xfrm>
            <a:off x="3583504" y="1386545"/>
            <a:ext cx="1144213" cy="4020604"/>
          </a:xfrm>
          <a:prstGeom prst="rect">
            <a:avLst/>
          </a:prstGeom>
          <a:noFill/>
          <a:ln w="2159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724856" y="2101005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원본시스템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732771" y="2394233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저작권명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724855" y="2695912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제공기관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724855" y="3000254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담당자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/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연락처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724321" y="3319157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원본형태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24321" y="3633206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데이터공개일자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724321" y="3942402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갱신주기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719839" y="425159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최종수정일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719839" y="4560375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태그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719839" y="4838054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재공부서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936877" y="2528831"/>
            <a:ext cx="1145138" cy="1385794"/>
            <a:chOff x="6393160" y="2586057"/>
            <a:chExt cx="1145138" cy="1385794"/>
          </a:xfrm>
        </p:grpSpPr>
        <p:sp>
          <p:nvSpPr>
            <p:cNvPr id="81" name="Rectangle 28"/>
            <p:cNvSpPr>
              <a:spLocks noChangeAspect="1" noChangeArrowheads="1"/>
            </p:cNvSpPr>
            <p:nvPr/>
          </p:nvSpPr>
          <p:spPr bwMode="auto">
            <a:xfrm>
              <a:off x="6393160" y="2586057"/>
              <a:ext cx="1145138" cy="292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디지털시장실용 </a:t>
              </a:r>
              <a:endParaRPr lang="en-US" altLang="ko-KR" sz="900" b="1" dirty="0" smtClean="0">
                <a:ea typeface="나눔고딕" panose="020D0604000000000000" pitchFamily="50" charset="-127"/>
              </a:endParaRPr>
            </a:p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추가 메타데이터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6535437" y="3010344"/>
              <a:ext cx="930853" cy="2185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시장실개방여부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83" name="Rectangle 26"/>
            <p:cNvSpPr>
              <a:spLocks noChangeAspect="1" noChangeArrowheads="1"/>
            </p:cNvSpPr>
            <p:nvPr/>
          </p:nvSpPr>
          <p:spPr bwMode="auto">
            <a:xfrm>
              <a:off x="6394085" y="2586057"/>
              <a:ext cx="1144213" cy="1385794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6535437" y="3300517"/>
              <a:ext cx="930853" cy="3204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시장실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 공개범위</a:t>
              </a:r>
              <a:endPara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(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시장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/</a:t>
              </a: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실국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/</a:t>
              </a:r>
              <a:r>
                <a:rPr kumimoji="0" lang="ko-KR" altLang="en-US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국민</a:t>
              </a:r>
              <a:r>
                <a:rPr kumimoji="0" lang="en-US" altLang="ko-KR" sz="8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)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6535438" y="3662525"/>
              <a:ext cx="938768" cy="200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시각화유형</a:t>
              </a:r>
              <a:endParaRPr kumimoji="0" lang="ko-KR" altLang="en-US" sz="8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94" name="직사각형 93"/>
          <p:cNvSpPr/>
          <p:nvPr/>
        </p:nvSpPr>
        <p:spPr bwMode="auto">
          <a:xfrm>
            <a:off x="3719839" y="5096178"/>
            <a:ext cx="930853" cy="221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개방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/</a:t>
            </a: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미개방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95" name="Rectangle 26"/>
          <p:cNvSpPr>
            <a:spLocks noChangeAspect="1" noChangeArrowheads="1"/>
          </p:cNvSpPr>
          <p:nvPr/>
        </p:nvSpPr>
        <p:spPr bwMode="auto">
          <a:xfrm>
            <a:off x="3570259" y="5416991"/>
            <a:ext cx="1157458" cy="656649"/>
          </a:xfrm>
          <a:prstGeom prst="rect">
            <a:avLst/>
          </a:prstGeom>
          <a:noFill/>
          <a:ln w="21590" algn="ctr">
            <a:solidFill>
              <a:srgbClr val="FF0000"/>
            </a:solidFill>
            <a:prstDash val="dashDot"/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latin typeface="+mn-lt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/>
          <p:cNvCxnSpPr>
            <a:stCxn id="70" idx="3"/>
            <a:endCxn id="83" idx="1"/>
          </p:cNvCxnSpPr>
          <p:nvPr/>
        </p:nvCxnSpPr>
        <p:spPr bwMode="auto">
          <a:xfrm flipV="1">
            <a:off x="4727717" y="3221728"/>
            <a:ext cx="210085" cy="1751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9" name="꺾인 연결선 8"/>
          <p:cNvCxnSpPr>
            <a:stCxn id="83" idx="2"/>
            <a:endCxn id="95" idx="3"/>
          </p:cNvCxnSpPr>
          <p:nvPr/>
        </p:nvCxnSpPr>
        <p:spPr bwMode="auto">
          <a:xfrm rot="5400000">
            <a:off x="4203468" y="4438874"/>
            <a:ext cx="1830691" cy="782192"/>
          </a:xfrm>
          <a:prstGeom prst="bentConnector2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/>
          </a:ln>
        </p:spPr>
      </p:cxnSp>
      <p:sp>
        <p:nvSpPr>
          <p:cNvPr id="10" name="TextBox 9"/>
          <p:cNvSpPr txBox="1"/>
          <p:nvPr/>
        </p:nvSpPr>
        <p:spPr>
          <a:xfrm>
            <a:off x="3858676" y="5604163"/>
            <a:ext cx="720080" cy="309252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103" name="직사각형 263"/>
          <p:cNvSpPr>
            <a:spLocks noChangeArrowheads="1"/>
          </p:cNvSpPr>
          <p:nvPr/>
        </p:nvSpPr>
        <p:spPr bwMode="auto">
          <a:xfrm>
            <a:off x="6681192" y="1381472"/>
            <a:ext cx="1008113" cy="10173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도시현황데이터</a:t>
            </a:r>
            <a:r>
              <a:rPr kumimoji="0" lang="en-US" altLang="ko-KR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/</a:t>
            </a:r>
            <a:r>
              <a:rPr kumimoji="0" lang="ko-KR" altLang="en-US" sz="1000" b="1" kern="0" noProof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주요사업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04" name="직사각형 263"/>
          <p:cNvSpPr>
            <a:spLocks noChangeArrowheads="1"/>
          </p:cNvSpPr>
          <p:nvPr/>
        </p:nvSpPr>
        <p:spPr bwMode="auto">
          <a:xfrm>
            <a:off x="6681192" y="2415227"/>
            <a:ext cx="1008113" cy="10173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err="1">
                <a:solidFill>
                  <a:srgbClr val="FFFFFF"/>
                </a:solidFill>
                <a:ea typeface="나눔고딕" pitchFamily="50" charset="-127"/>
              </a:rPr>
              <a:t>시정현황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05" name="직사각형 263"/>
          <p:cNvSpPr>
            <a:spLocks noChangeArrowheads="1"/>
          </p:cNvSpPr>
          <p:nvPr/>
        </p:nvSpPr>
        <p:spPr bwMode="auto">
          <a:xfrm>
            <a:off x="6681192" y="3452861"/>
            <a:ext cx="1008113" cy="10173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나눔고딕" pitchFamily="50" charset="-127"/>
              </a:rPr>
              <a:t>CCTV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06" name="직사각형 263"/>
          <p:cNvSpPr>
            <a:spLocks noChangeArrowheads="1"/>
          </p:cNvSpPr>
          <p:nvPr/>
        </p:nvSpPr>
        <p:spPr bwMode="auto">
          <a:xfrm>
            <a:off x="6681192" y="4490495"/>
            <a:ext cx="1008113" cy="10173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 smtClean="0">
                <a:solidFill>
                  <a:srgbClr val="FFFFFF"/>
                </a:solidFill>
                <a:latin typeface="+mn-lt"/>
                <a:ea typeface="나눔고딕" pitchFamily="50" charset="-127"/>
              </a:rPr>
              <a:t>여론동향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08" name="Rectangle 28"/>
          <p:cNvSpPr>
            <a:spLocks noChangeAspect="1" noChangeArrowheads="1"/>
          </p:cNvSpPr>
          <p:nvPr/>
        </p:nvSpPr>
        <p:spPr bwMode="auto">
          <a:xfrm>
            <a:off x="8707400" y="1375422"/>
            <a:ext cx="1198600" cy="292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tIns="25200" rIns="54000" bIns="25200" anchor="ctr"/>
          <a:lstStyle/>
          <a:p>
            <a:pPr algn="ctr">
              <a:defRPr/>
            </a:pPr>
            <a:r>
              <a:rPr lang="ko-KR" altLang="en-US" sz="900" b="1" dirty="0" smtClean="0">
                <a:ea typeface="나눔고딕" panose="020D0604000000000000" pitchFamily="50" charset="-127"/>
              </a:rPr>
              <a:t>메타데이터</a:t>
            </a:r>
            <a:endParaRPr lang="en-US" altLang="ko-KR" sz="900" b="1" dirty="0">
              <a:ea typeface="나눔고딕" panose="020D0604000000000000" pitchFamily="50" charset="-127"/>
            </a:endParaRPr>
          </a:p>
        </p:txBody>
      </p:sp>
      <p:sp>
        <p:nvSpPr>
          <p:cNvPr id="110" name="Rectangle 26"/>
          <p:cNvSpPr>
            <a:spLocks noChangeAspect="1" noChangeArrowheads="1"/>
          </p:cNvSpPr>
          <p:nvPr/>
        </p:nvSpPr>
        <p:spPr bwMode="auto">
          <a:xfrm>
            <a:off x="8734973" y="1374227"/>
            <a:ext cx="1171027" cy="4143105"/>
          </a:xfrm>
          <a:prstGeom prst="rect">
            <a:avLst/>
          </a:prstGeom>
          <a:noFill/>
          <a:ln w="2159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endParaRPr lang="ko-KR" altLang="en-US" b="1">
              <a:latin typeface="+mn-lt"/>
              <a:ea typeface="나눔고딕" panose="020D0604000000000000" pitchFamily="50" charset="-127"/>
            </a:endParaRPr>
          </a:p>
        </p:txBody>
      </p:sp>
      <p:sp>
        <p:nvSpPr>
          <p:cNvPr id="118" name="직사각형 263"/>
          <p:cNvSpPr>
            <a:spLocks noChangeArrowheads="1"/>
          </p:cNvSpPr>
          <p:nvPr/>
        </p:nvSpPr>
        <p:spPr bwMode="auto">
          <a:xfrm>
            <a:off x="7704062" y="1381472"/>
            <a:ext cx="1008113" cy="101731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800" b="1" kern="0" dirty="0" err="1" smtClean="0">
                <a:latin typeface="+mn-lt"/>
                <a:ea typeface="나눔고딕" pitchFamily="50" charset="-127"/>
              </a:rPr>
              <a:t>데이터복제</a:t>
            </a:r>
            <a:endParaRPr kumimoji="0" lang="en-US" altLang="ko-KR" sz="800" b="1" kern="0" dirty="0" smtClean="0">
              <a:latin typeface="+mn-lt"/>
              <a:ea typeface="나눔고딕" pitchFamily="50" charset="-127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800" b="1" kern="0" dirty="0" err="1" smtClean="0">
                <a:latin typeface="+mn-lt"/>
                <a:ea typeface="나눔고딕" pitchFamily="50" charset="-127"/>
              </a:rPr>
              <a:t>시각화표출</a:t>
            </a:r>
            <a:endParaRPr kumimoji="0" lang="en-US" altLang="ko-KR" sz="800" b="1" kern="0" dirty="0" smtClean="0">
              <a:latin typeface="+mn-lt"/>
              <a:ea typeface="나눔고딕" pitchFamily="50" charset="-127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19" name="직사각형 263"/>
          <p:cNvSpPr>
            <a:spLocks noChangeArrowheads="1"/>
          </p:cNvSpPr>
          <p:nvPr/>
        </p:nvSpPr>
        <p:spPr bwMode="auto">
          <a:xfrm>
            <a:off x="7704062" y="2415227"/>
            <a:ext cx="1008113" cy="101731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800" b="1" kern="0" dirty="0" err="1">
                <a:ea typeface="나눔고딕" pitchFamily="50" charset="-127"/>
              </a:rPr>
              <a:t>데이터복제</a:t>
            </a:r>
            <a:endParaRPr kumimoji="0" lang="en-US" altLang="ko-KR" sz="800" b="1" kern="0" dirty="0">
              <a:ea typeface="나눔고딕" pitchFamily="50" charset="-127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800" b="1" kern="0" dirty="0" err="1">
                <a:ea typeface="나눔고딕" pitchFamily="50" charset="-127"/>
              </a:rPr>
              <a:t>데이터요약</a:t>
            </a:r>
            <a:endParaRPr kumimoji="0" lang="en-US" altLang="ko-KR" sz="800" b="1" kern="0" dirty="0">
              <a:ea typeface="나눔고딕" pitchFamily="50" charset="-127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800" b="1" kern="0" dirty="0" err="1">
                <a:ea typeface="나눔고딕" pitchFamily="50" charset="-127"/>
              </a:rPr>
              <a:t>시각화표출</a:t>
            </a:r>
            <a:endParaRPr kumimoji="0" lang="en-US" altLang="ko-KR" sz="800" b="1" kern="0" dirty="0">
              <a:ea typeface="나눔고딕" pitchFamily="50" charset="-127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endParaRPr kumimoji="0" lang="en-US" altLang="ko-KR" sz="800" b="1" kern="0" dirty="0">
              <a:ea typeface="나눔고딕" pitchFamily="50" charset="-127"/>
            </a:endParaRPr>
          </a:p>
        </p:txBody>
      </p:sp>
      <p:sp>
        <p:nvSpPr>
          <p:cNvPr id="120" name="직사각형 263"/>
          <p:cNvSpPr>
            <a:spLocks noChangeArrowheads="1"/>
          </p:cNvSpPr>
          <p:nvPr/>
        </p:nvSpPr>
        <p:spPr bwMode="auto">
          <a:xfrm>
            <a:off x="7704062" y="3452861"/>
            <a:ext cx="1008113" cy="101731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800" b="1" kern="0" noProof="0" dirty="0" smtClean="0">
                <a:latin typeface="+mn-lt"/>
                <a:ea typeface="나눔고딕" pitchFamily="50" charset="-127"/>
              </a:rPr>
              <a:t>실시간 연계</a:t>
            </a:r>
            <a:endParaRPr kumimoji="0" lang="en-US" altLang="ko-KR" sz="800" b="1" kern="0" noProof="0" dirty="0" smtClean="0">
              <a:latin typeface="+mn-lt"/>
              <a:ea typeface="나눔고딕" pitchFamily="50" charset="-127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나눔고딕" pitchFamily="50" charset="-127"/>
            </a:endParaRPr>
          </a:p>
        </p:txBody>
      </p:sp>
      <p:sp>
        <p:nvSpPr>
          <p:cNvPr id="121" name="직사각형 263"/>
          <p:cNvSpPr>
            <a:spLocks noChangeArrowheads="1"/>
          </p:cNvSpPr>
          <p:nvPr/>
        </p:nvSpPr>
        <p:spPr bwMode="auto">
          <a:xfrm>
            <a:off x="7704062" y="4490495"/>
            <a:ext cx="1008113" cy="101731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800" b="1" kern="0" dirty="0" err="1" smtClean="0">
                <a:latin typeface="+mn-lt"/>
                <a:ea typeface="나눔고딕" pitchFamily="50" charset="-127"/>
              </a:rPr>
              <a:t>데이터복제</a:t>
            </a:r>
            <a:endParaRPr kumimoji="0" lang="en-US" altLang="ko-KR" sz="800" b="1" kern="0" dirty="0" smtClean="0">
              <a:latin typeface="+mn-lt"/>
              <a:ea typeface="나눔고딕" pitchFamily="50" charset="-127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800" b="1" kern="0" dirty="0" err="1" smtClean="0">
                <a:latin typeface="+mn-lt"/>
                <a:ea typeface="나눔고딕" pitchFamily="50" charset="-127"/>
              </a:rPr>
              <a:t>데이터요약</a:t>
            </a:r>
            <a:endParaRPr kumimoji="0" lang="en-US" altLang="ko-KR" sz="800" b="1" kern="0" dirty="0" smtClean="0">
              <a:latin typeface="+mn-lt"/>
              <a:ea typeface="나눔고딕" pitchFamily="50" charset="-127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800" b="1" kern="0" dirty="0" err="1" smtClean="0">
                <a:latin typeface="+mn-lt"/>
                <a:ea typeface="나눔고딕" pitchFamily="50" charset="-127"/>
              </a:rPr>
              <a:t>시각화표출</a:t>
            </a:r>
            <a:endParaRPr kumimoji="0" lang="en-US" altLang="ko-KR" sz="800" b="1" kern="0" dirty="0" smtClean="0">
              <a:latin typeface="+mn-lt"/>
              <a:ea typeface="나눔고딕" pitchFamily="50" charset="-127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800" b="1" kern="0" dirty="0" smtClean="0">
              <a:latin typeface="+mn-lt"/>
              <a:ea typeface="나눔고딕" pitchFamily="50" charset="-127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800" b="1" kern="0" dirty="0" smtClean="0">
                <a:latin typeface="+mn-lt"/>
                <a:ea typeface="나눔고딕" pitchFamily="50" charset="-127"/>
              </a:rPr>
              <a:t>-SNS</a:t>
            </a:r>
            <a:r>
              <a:rPr kumimoji="0" lang="ko-KR" altLang="en-US" sz="800" b="1" kern="0" dirty="0" err="1" smtClean="0">
                <a:latin typeface="+mn-lt"/>
                <a:ea typeface="나눔고딕" pitchFamily="50" charset="-127"/>
              </a:rPr>
              <a:t>의경우</a:t>
            </a:r>
            <a:r>
              <a:rPr kumimoji="0" lang="en-US" altLang="ko-KR" sz="800" b="1" kern="0" dirty="0">
                <a:latin typeface="+mn-lt"/>
                <a:ea typeface="나눔고딕" pitchFamily="50" charset="-127"/>
              </a:rPr>
              <a:t>-</a:t>
            </a:r>
            <a:endParaRPr kumimoji="0" lang="en-US" altLang="ko-KR" sz="800" b="1" kern="0" dirty="0" smtClean="0">
              <a:latin typeface="+mn-lt"/>
              <a:ea typeface="나눔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kern="0" dirty="0" smtClean="0">
                <a:latin typeface="+mn-lt"/>
                <a:ea typeface="나눔고딕" pitchFamily="50" charset="-127"/>
              </a:rPr>
              <a:t>API</a:t>
            </a:r>
            <a:r>
              <a:rPr kumimoji="0" lang="ko-KR" altLang="en-US" sz="800" b="1" kern="0" dirty="0" smtClean="0">
                <a:latin typeface="+mn-lt"/>
                <a:ea typeface="나눔고딕" pitchFamily="50" charset="-127"/>
              </a:rPr>
              <a:t>연계</a:t>
            </a:r>
            <a:endParaRPr kumimoji="0" lang="en-US" altLang="ko-KR" sz="800" b="1" kern="0" dirty="0" smtClean="0">
              <a:latin typeface="+mn-lt"/>
              <a:ea typeface="나눔고딕" pitchFamily="50" charset="-127"/>
            </a:endParaRPr>
          </a:p>
        </p:txBody>
      </p:sp>
      <p:cxnSp>
        <p:nvCxnSpPr>
          <p:cNvPr id="122" name="직선 화살표 연결선 121"/>
          <p:cNvCxnSpPr>
            <a:stCxn id="83" idx="3"/>
            <a:endCxn id="33" idx="1"/>
          </p:cNvCxnSpPr>
          <p:nvPr/>
        </p:nvCxnSpPr>
        <p:spPr bwMode="auto">
          <a:xfrm flipV="1">
            <a:off x="6082015" y="2492158"/>
            <a:ext cx="221257" cy="7295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125" name="직선 화살표 연결선 124"/>
          <p:cNvCxnSpPr>
            <a:stCxn id="138" idx="3"/>
            <a:endCxn id="59" idx="1"/>
          </p:cNvCxnSpPr>
          <p:nvPr/>
        </p:nvCxnSpPr>
        <p:spPr bwMode="auto">
          <a:xfrm>
            <a:off x="2208409" y="2151288"/>
            <a:ext cx="294975" cy="12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grpSp>
        <p:nvGrpSpPr>
          <p:cNvPr id="130" name="그룹 129"/>
          <p:cNvGrpSpPr/>
          <p:nvPr/>
        </p:nvGrpSpPr>
        <p:grpSpPr>
          <a:xfrm>
            <a:off x="1196777" y="3035431"/>
            <a:ext cx="1028619" cy="1017313"/>
            <a:chOff x="1410179" y="4378936"/>
            <a:chExt cx="1153506" cy="1017313"/>
          </a:xfrm>
        </p:grpSpPr>
        <p:sp>
          <p:nvSpPr>
            <p:cNvPr id="131" name="Rectangle 28"/>
            <p:cNvSpPr>
              <a:spLocks noChangeAspect="1" noChangeArrowheads="1"/>
            </p:cNvSpPr>
            <p:nvPr/>
          </p:nvSpPr>
          <p:spPr bwMode="auto">
            <a:xfrm>
              <a:off x="1418547" y="4396164"/>
              <a:ext cx="1145138" cy="292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메타데이터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1514852" y="4820451"/>
              <a:ext cx="930853" cy="2185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 err="1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최종생성일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133" name="Rectangle 26"/>
            <p:cNvSpPr>
              <a:spLocks noChangeAspect="1" noChangeArrowheads="1"/>
            </p:cNvSpPr>
            <p:nvPr/>
          </p:nvSpPr>
          <p:spPr bwMode="auto">
            <a:xfrm>
              <a:off x="1410179" y="4378936"/>
              <a:ext cx="1144213" cy="1017313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514852" y="5110624"/>
              <a:ext cx="930853" cy="2216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 smtClean="0">
                  <a:solidFill>
                    <a:schemeClr val="tx2">
                      <a:lumMod val="50000"/>
                    </a:schemeClr>
                  </a:solidFill>
                  <a:ea typeface="나눔고딕" panose="020D0604000000000000" pitchFamily="50" charset="-127"/>
                </a:rPr>
                <a:t>담당자</a:t>
              </a:r>
              <a:endParaRPr kumimoji="0" lang="ko-KR" altLang="en-US" sz="900" b="1" dirty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1188077" y="1642631"/>
            <a:ext cx="1028619" cy="1017313"/>
            <a:chOff x="1410179" y="4378936"/>
            <a:chExt cx="1153506" cy="1017313"/>
          </a:xfrm>
        </p:grpSpPr>
        <p:sp>
          <p:nvSpPr>
            <p:cNvPr id="136" name="Rectangle 28"/>
            <p:cNvSpPr>
              <a:spLocks noChangeAspect="1" noChangeArrowheads="1"/>
            </p:cNvSpPr>
            <p:nvPr/>
          </p:nvSpPr>
          <p:spPr bwMode="auto">
            <a:xfrm>
              <a:off x="1418547" y="4396164"/>
              <a:ext cx="1145138" cy="292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4000" tIns="25200" rIns="54000" bIns="25200" anchor="ctr"/>
            <a:lstStyle/>
            <a:p>
              <a:pPr algn="ctr">
                <a:defRPr/>
              </a:pPr>
              <a:r>
                <a:rPr lang="ko-KR" altLang="en-US" sz="900" b="1" dirty="0" smtClean="0">
                  <a:ea typeface="나눔고딕" panose="020D0604000000000000" pitchFamily="50" charset="-127"/>
                </a:rPr>
                <a:t>메타데이터</a:t>
              </a:r>
              <a:endParaRPr lang="en-US" altLang="ko-KR" sz="900" b="1" dirty="0">
                <a:ea typeface="나눔고딕" panose="020D0604000000000000" pitchFamily="50" charset="-127"/>
              </a:endParaRPr>
            </a:p>
          </p:txBody>
        </p:sp>
        <p:sp>
          <p:nvSpPr>
            <p:cNvPr id="138" name="Rectangle 26"/>
            <p:cNvSpPr>
              <a:spLocks noChangeAspect="1" noChangeArrowheads="1"/>
            </p:cNvSpPr>
            <p:nvPr/>
          </p:nvSpPr>
          <p:spPr bwMode="auto">
            <a:xfrm>
              <a:off x="1410179" y="4378936"/>
              <a:ext cx="1144213" cy="1017313"/>
            </a:xfrm>
            <a:prstGeom prst="rect">
              <a:avLst/>
            </a:prstGeom>
            <a:noFill/>
            <a:ln w="2159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lIns="54000" tIns="25200" rIns="54000" bIns="25200" anchor="ctr"/>
            <a:lstStyle/>
            <a:p>
              <a:endParaRPr lang="ko-KR" altLang="en-US" b="1">
                <a:latin typeface="+mn-lt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41" name="직선 화살표 연결선 140"/>
          <p:cNvCxnSpPr>
            <a:stCxn id="133" idx="3"/>
            <a:endCxn id="59" idx="1"/>
          </p:cNvCxnSpPr>
          <p:nvPr/>
        </p:nvCxnSpPr>
        <p:spPr bwMode="auto">
          <a:xfrm flipV="1">
            <a:off x="2217109" y="3396847"/>
            <a:ext cx="286275" cy="1472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149" name="직선 화살표 연결선 148"/>
          <p:cNvCxnSpPr>
            <a:stCxn id="55" idx="3"/>
            <a:endCxn id="59" idx="1"/>
          </p:cNvCxnSpPr>
          <p:nvPr/>
        </p:nvCxnSpPr>
        <p:spPr bwMode="auto">
          <a:xfrm flipV="1">
            <a:off x="2208409" y="3396847"/>
            <a:ext cx="294975" cy="14907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169" name="직사각형 168"/>
          <p:cNvSpPr/>
          <p:nvPr/>
        </p:nvSpPr>
        <p:spPr bwMode="auto">
          <a:xfrm>
            <a:off x="8915302" y="3767119"/>
            <a:ext cx="930853" cy="320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시장실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 공개범위</a:t>
            </a:r>
            <a:endParaRPr kumimoji="0" lang="en-US" altLang="ko-KR" sz="800" b="1" dirty="0" smtClean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(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시장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/</a:t>
            </a: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실국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/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국민</a:t>
            </a:r>
            <a:r>
              <a:rPr kumimoji="0" lang="en-US" altLang="ko-KR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)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8915302" y="4156335"/>
            <a:ext cx="938768" cy="200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시각화유형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8855059" y="1872874"/>
            <a:ext cx="930853" cy="12236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열린데이터</a:t>
            </a: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 </a:t>
            </a:r>
            <a:endParaRPr kumimoji="0" lang="en-US" altLang="ko-KR" sz="800" b="1" dirty="0" smtClean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smtClean="0">
                <a:solidFill>
                  <a:schemeClr val="tx2">
                    <a:lumMod val="50000"/>
                  </a:schemeClr>
                </a:solidFill>
                <a:ea typeface="나눔고딕" panose="020D0604000000000000" pitchFamily="50" charset="-127"/>
              </a:rPr>
              <a:t>메타데이터</a:t>
            </a:r>
            <a:endParaRPr kumimoji="0" lang="ko-KR" altLang="en-US" sz="800" b="1" dirty="0">
              <a:solidFill>
                <a:schemeClr val="tx2">
                  <a:lumMod val="50000"/>
                </a:schemeClr>
              </a:solidFill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03767" y="3221728"/>
            <a:ext cx="435984" cy="42018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</p:spPr>
        <p:txBody>
          <a:bodyPr wrap="square" rtlCol="0">
            <a:spAutoFit/>
          </a:bodyPr>
          <a:lstStyle/>
          <a:p>
            <a:pPr fontAlgn="auto" latinLnBrk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SzPct val="100000"/>
            </a:pPr>
            <a:r>
              <a:rPr kumimoji="0" lang="en-US" altLang="ko-KR" sz="2000" b="1" kern="0" dirty="0" smtClean="0">
                <a:solidFill>
                  <a:srgbClr val="000000"/>
                </a:solidFill>
                <a:latin typeface="산돌고딕 M" pitchFamily="18" charset="-127"/>
                <a:ea typeface="산돌고딕 M" pitchFamily="18" charset="-127"/>
              </a:rPr>
              <a:t>+</a:t>
            </a:r>
            <a:endParaRPr kumimoji="0" lang="ko-KR" altLang="en-US" sz="2000" b="1" kern="0" dirty="0" err="1" smtClean="0">
              <a:solidFill>
                <a:srgbClr val="000000"/>
              </a:solidFill>
              <a:latin typeface="산돌고딕 M" pitchFamily="18" charset="-127"/>
              <a:ea typeface="산돌고딕 M" pitchFamily="18" charset="-127"/>
            </a:endParaRPr>
          </a:p>
        </p:txBody>
      </p:sp>
      <p:sp>
        <p:nvSpPr>
          <p:cNvPr id="33" name="왼쪽 중괄호 32"/>
          <p:cNvSpPr/>
          <p:nvPr/>
        </p:nvSpPr>
        <p:spPr bwMode="auto">
          <a:xfrm>
            <a:off x="6303272" y="1381472"/>
            <a:ext cx="339909" cy="4126336"/>
          </a:xfrm>
          <a:prstGeom prst="leftBrace">
            <a:avLst>
              <a:gd name="adj1" fmla="val 8333"/>
              <a:gd name="adj2" fmla="val 269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>
              <a:lumMod val="50000"/>
              <a:lumOff val="50000"/>
            </a:schemeClr>
          </a:solidFill>
          <a:headEnd/>
          <a:tailEnd/>
        </a:ln>
        <a:effectLst/>
      </a:spPr>
      <a:bodyPr wrap="none" rtlCol="0" anchor="ctr"/>
      <a:lstStyle>
        <a:defPPr algn="ctr" latinLnBrk="0">
          <a:lnSpc>
            <a:spcPts val="1400"/>
          </a:lnSpc>
          <a:spcAft>
            <a:spcPct val="30000"/>
          </a:spcAft>
          <a:defRPr sz="1200" kern="0" dirty="0" smtClean="0">
            <a:solidFill>
              <a:schemeClr val="tx1">
                <a:lumMod val="50000"/>
                <a:lumOff val="50000"/>
              </a:schemeClr>
            </a:solidFill>
            <a:latin typeface="산돌고딕 M" pitchFamily="18" charset="-127"/>
            <a:ea typeface="산돌고딕 M" pitchFamily="18" charset="-12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</a:spPr>
      <a:bodyPr/>
      <a:lstStyle/>
    </a:lnDef>
    <a:txDef>
      <a:spPr>
        <a:noFill/>
        <a:ln w="19050" algn="ctr">
          <a:noFill/>
          <a:round/>
          <a:headEnd/>
          <a:tailEnd/>
        </a:ln>
      </a:spPr>
      <a:bodyPr wrap="none" rtlCol="0">
        <a:spAutoFit/>
      </a:bodyPr>
      <a:lstStyle>
        <a:defPPr marL="268288" indent="-268288" fontAlgn="auto" latinLnBrk="0">
          <a:lnSpc>
            <a:spcPct val="110000"/>
          </a:lnSpc>
          <a:spcBef>
            <a:spcPct val="20000"/>
          </a:spcBef>
          <a:spcAft>
            <a:spcPts val="0"/>
          </a:spcAft>
          <a:buSzPct val="100000"/>
          <a:buFontTx/>
          <a:buBlip>
            <a:blip xmlns:r="http://schemas.openxmlformats.org/officeDocument/2006/relationships" r:embed="rId1"/>
          </a:buBlip>
          <a:defRPr kumimoji="0" sz="1400" b="1" kern="0" dirty="0" err="1" smtClean="0">
            <a:solidFill>
              <a:srgbClr val="000000"/>
            </a:solidFill>
            <a:latin typeface="산돌고딕 M" pitchFamily="18" charset="-127"/>
            <a:ea typeface="산돌고딕 M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77141</TotalTime>
  <Words>861</Words>
  <Application>Microsoft Office PowerPoint</Application>
  <PresentationFormat>A4 용지(210x297mm)</PresentationFormat>
  <Paragraphs>399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나눔고딕</vt:lpstr>
      <vt:lpstr>Segoe UI</vt:lpstr>
      <vt:lpstr>맑은 고딕</vt:lpstr>
      <vt:lpstr>Arial</vt:lpstr>
      <vt:lpstr>Wingdings 2</vt:lpstr>
      <vt:lpstr>굴림</vt:lpstr>
      <vt:lpstr>Calibri</vt:lpstr>
      <vt:lpstr>Segoe UI Light</vt:lpstr>
      <vt:lpstr>산돌고딕 M</vt:lpstr>
      <vt:lpstr>나눔고딕 ExtraBold</vt:lpstr>
      <vt:lpstr>1_Office 테마</vt:lpstr>
      <vt:lpstr>PowerPoint 프레젠테이션</vt:lpstr>
      <vt:lpstr>시스템 구성 아키텍처</vt:lpstr>
      <vt:lpstr>시스템 구성 아키텍처 – CCTV연계도</vt:lpstr>
      <vt:lpstr>시스템 아키텍처 – (Context Diagram)</vt:lpstr>
      <vt:lpstr>어플리케이션 아키텍처 – Module View (Layered Style)</vt:lpstr>
      <vt:lpstr>어플리케이션 아키텍처 – 시각화 지표 조회(Runtime View)</vt:lpstr>
      <vt:lpstr>데이터 아키텍처 - 데이터 연계흐름도 </vt:lpstr>
      <vt:lpstr>데이터 아키텍처 - 데이터 연계흐름도 </vt:lpstr>
      <vt:lpstr>데이터 아키텍처 – 메타관리방안</vt:lpstr>
    </vt:vector>
  </TitlesOfParts>
  <Company>Open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Open</dc:creator>
  <cp:lastModifiedBy>chang.sun won</cp:lastModifiedBy>
  <cp:revision>4625</cp:revision>
  <cp:lastPrinted>2016-11-10T02:02:09Z</cp:lastPrinted>
  <dcterms:created xsi:type="dcterms:W3CDTF">2010-06-22T00:01:58Z</dcterms:created>
  <dcterms:modified xsi:type="dcterms:W3CDTF">2016-11-10T04:14:34Z</dcterms:modified>
</cp:coreProperties>
</file>