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89" r:id="rId2"/>
    <p:sldId id="1200" r:id="rId3"/>
    <p:sldId id="1206" r:id="rId4"/>
  </p:sldIdLst>
  <p:sldSz cx="9906000" cy="6858000" type="A4"/>
  <p:notesSz cx="6735763" cy="9866313"/>
  <p:embeddedFontLst>
    <p:embeddedFont>
      <p:font typeface="나눔고딕 ExtraBold" panose="020B0600000101010101" charset="-127"/>
      <p:bold r:id="rId7"/>
    </p:embeddedFont>
    <p:embeddedFont>
      <p:font typeface="Wingdings 2" panose="05020102010507070707" pitchFamily="18" charset="2"/>
      <p:regular r:id="rId8"/>
    </p:embeddedFont>
    <p:embeddedFont>
      <p:font typeface="나눔고딕" panose="020B0600000101010101" charset="-127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산돌고딕 M" panose="020B0600000101010101" charset="-127"/>
      <p:regular r:id="rId1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2523">
          <p15:clr>
            <a:srgbClr val="A4A3A4"/>
          </p15:clr>
        </p15:guide>
        <p15:guide id="3" pos="3120">
          <p15:clr>
            <a:srgbClr val="A4A3A4"/>
          </p15:clr>
        </p15:guide>
        <p15:guide id="4" pos="5978">
          <p15:clr>
            <a:srgbClr val="A4A3A4"/>
          </p15:clr>
        </p15:guide>
        <p15:guide id="5" pos="1260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S" initials="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BC2"/>
    <a:srgbClr val="0000FF"/>
    <a:srgbClr val="FF5050"/>
    <a:srgbClr val="5E9EFF"/>
    <a:srgbClr val="000000"/>
    <a:srgbClr val="2F2FBF"/>
    <a:srgbClr val="009ED6"/>
    <a:srgbClr val="A2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6652" autoAdjust="0"/>
  </p:normalViewPr>
  <p:slideViewPr>
    <p:cSldViewPr showGuides="1">
      <p:cViewPr varScale="1">
        <p:scale>
          <a:sx n="97" d="100"/>
          <a:sy n="97" d="100"/>
        </p:scale>
        <p:origin x="608" y="56"/>
      </p:cViewPr>
      <p:guideLst>
        <p:guide orient="horz" pos="572"/>
        <p:guide orient="horz" pos="2523"/>
        <p:guide pos="3120"/>
        <p:guide pos="5978"/>
        <p:guide pos="1260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4530"/>
    </p:cViewPr>
  </p:sorterViewPr>
  <p:notesViewPr>
    <p:cSldViewPr showGuides="1">
      <p:cViewPr varScale="1">
        <p:scale>
          <a:sx n="76" d="100"/>
          <a:sy n="76" d="100"/>
        </p:scale>
        <p:origin x="-2142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149" cy="493237"/>
          </a:xfrm>
          <a:prstGeom prst="rect">
            <a:avLst/>
          </a:prstGeom>
        </p:spPr>
        <p:txBody>
          <a:bodyPr vert="horz" lIns="91291" tIns="45646" rIns="91291" bIns="456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029" y="1"/>
            <a:ext cx="2919149" cy="493237"/>
          </a:xfrm>
          <a:prstGeom prst="rect">
            <a:avLst/>
          </a:prstGeom>
        </p:spPr>
        <p:txBody>
          <a:bodyPr vert="horz" lIns="91291" tIns="45646" rIns="91291" bIns="456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2B1A77-2514-48A0-BD20-7E252C7AE8D4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491"/>
            <a:ext cx="2919149" cy="493236"/>
          </a:xfrm>
          <a:prstGeom prst="rect">
            <a:avLst/>
          </a:prstGeom>
        </p:spPr>
        <p:txBody>
          <a:bodyPr vert="horz" lIns="91291" tIns="45646" rIns="91291" bIns="456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029" y="9371491"/>
            <a:ext cx="2919149" cy="493236"/>
          </a:xfrm>
          <a:prstGeom prst="rect">
            <a:avLst/>
          </a:prstGeom>
        </p:spPr>
        <p:txBody>
          <a:bodyPr vert="horz" lIns="91291" tIns="45646" rIns="91291" bIns="456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896C0-ABFC-4640-90F6-BEA7CFAD55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1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149" cy="493237"/>
          </a:xfrm>
          <a:prstGeom prst="rect">
            <a:avLst/>
          </a:prstGeom>
        </p:spPr>
        <p:txBody>
          <a:bodyPr vert="horz" lIns="92366" tIns="46183" rIns="92366" bIns="4618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029" y="1"/>
            <a:ext cx="2919149" cy="493237"/>
          </a:xfrm>
          <a:prstGeom prst="rect">
            <a:avLst/>
          </a:prstGeom>
        </p:spPr>
        <p:txBody>
          <a:bodyPr vert="horz" lIns="92366" tIns="46183" rIns="92366" bIns="4618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A335150-B964-4361-9F88-0596EA09F1A7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6" tIns="46183" rIns="92366" bIns="4618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895" y="4686539"/>
            <a:ext cx="5387976" cy="4439126"/>
          </a:xfrm>
          <a:prstGeom prst="rect">
            <a:avLst/>
          </a:prstGeom>
        </p:spPr>
        <p:txBody>
          <a:bodyPr vert="horz" lIns="92366" tIns="46183" rIns="92366" bIns="46183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491"/>
            <a:ext cx="2919149" cy="493236"/>
          </a:xfrm>
          <a:prstGeom prst="rect">
            <a:avLst/>
          </a:prstGeom>
        </p:spPr>
        <p:txBody>
          <a:bodyPr vert="horz" lIns="92366" tIns="46183" rIns="92366" bIns="4618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029" y="9371491"/>
            <a:ext cx="2919149" cy="493236"/>
          </a:xfrm>
          <a:prstGeom prst="rect">
            <a:avLst/>
          </a:prstGeom>
        </p:spPr>
        <p:txBody>
          <a:bodyPr vert="horz" lIns="92366" tIns="46183" rIns="92366" bIns="4618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EE1521E-0E94-4F91-B416-9BC668BD40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51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6C42AE-1E83-414A-80A3-EC1ACE6AF6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9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1521E-0E94-4F91-B416-9BC668BD40F7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7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1357313"/>
            <a:ext cx="9906000" cy="164306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A4C3C-21DF-4197-9F5D-84509D4370F2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D8563-ACBB-4E40-87EE-AC553AB98C1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1A432-65A6-4301-8132-FB2CBB4E8031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955C-9C63-457B-8582-A9D275EEFA4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DF0DE-6E79-4B05-9974-9EF82E620E9C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2227F-7A36-461C-9766-1D83FC66CBB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3627438" y="6597650"/>
            <a:ext cx="2809875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800" b="1" dirty="0" smtClean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Internal Use Only -</a:t>
            </a:r>
          </a:p>
        </p:txBody>
      </p:sp>
      <p:pic>
        <p:nvPicPr>
          <p:cNvPr id="6" name="Picture 3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597649"/>
            <a:ext cx="720080" cy="24447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직사각형 6"/>
          <p:cNvSpPr/>
          <p:nvPr userDrawn="1"/>
        </p:nvSpPr>
        <p:spPr>
          <a:xfrm>
            <a:off x="0" y="1"/>
            <a:ext cx="9906000" cy="692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0704" y="0"/>
            <a:ext cx="9294744" cy="69269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산돌고딕 M" pitchFamily="18" charset="-127"/>
                <a:ea typeface="산돌고딕 M" pitchFamily="18" charset="-127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1"/>
            <a:ext cx="9906000" cy="692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666357" y="6481258"/>
            <a:ext cx="574675" cy="3635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fld id="{16190FCE-2A33-4D39-9E95-7AFD816533BF}" type="slidenum">
              <a:rPr kumimoji="0" lang="ko-KR" altLang="en-US" sz="90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pPr algn="ctr" eaLnBrk="1" latinLnBrk="0" hangingPunct="1">
                <a:defRPr/>
              </a:pPr>
              <a:t>‹#›</a:t>
            </a:fld>
            <a:endParaRPr kumimoji="0" lang="en-US" altLang="ko-KR" sz="900" dirty="0" smtClean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0704" y="0"/>
            <a:ext cx="9294744" cy="69269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산돌고딕 M" pitchFamily="18" charset="-127"/>
                <a:ea typeface="산돌고딕 M" pitchFamily="18" charset="-127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3627438" y="6669940"/>
            <a:ext cx="2809875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800" b="1" dirty="0" smtClean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Internal Use Only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11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0838" y="114300"/>
            <a:ext cx="7697787" cy="57785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50838" y="836613"/>
            <a:ext cx="9426575" cy="6477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40309-575B-4360-B403-25AC9C83F5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3B17EA-1083-4CF8-9F07-8184CB63137C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E731C5-69C2-4E8D-B466-3278D3FA575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8" r:id="rId1"/>
    <p:sldLayoutId id="2147486875" r:id="rId2"/>
    <p:sldLayoutId id="2147486876" r:id="rId3"/>
    <p:sldLayoutId id="2147486889" r:id="rId4"/>
    <p:sldLayoutId id="2147486890" r:id="rId5"/>
    <p:sldLayoutId id="2147486891" r:id="rId6"/>
    <p:sldLayoutId id="2147486892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68624" y="3429000"/>
            <a:ext cx="69342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ko-KR" sz="2700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24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2016. 08</a:t>
            </a:r>
            <a:endParaRPr lang="ko-KR" altLang="en-US" sz="2400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514475"/>
            <a:ext cx="9906000" cy="1236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서울시 디지털 시민 시장실 </a:t>
            </a:r>
            <a:endParaRPr kumimoji="0" lang="en-US" altLang="ko-KR" sz="3600" b="1" kern="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아키텍처 설계</a:t>
            </a:r>
            <a:endParaRPr kumimoji="0" lang="en-US" altLang="ko-KR" sz="3600" b="1" kern="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95414" y="4720248"/>
            <a:ext cx="693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ko-KR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한국정보공학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디엔에스</a:t>
            </a:r>
            <a:endParaRPr lang="ko-KR" altLang="en-US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ounded Rectangle 9"/>
          <p:cNvSpPr/>
          <p:nvPr/>
        </p:nvSpPr>
        <p:spPr bwMode="auto">
          <a:xfrm>
            <a:off x="476953" y="4669962"/>
            <a:ext cx="3875710" cy="1442594"/>
          </a:xfrm>
          <a:prstGeom prst="roundRect">
            <a:avLst>
              <a:gd name="adj" fmla="val 534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443" name="Rounded Rectangle 9"/>
          <p:cNvSpPr/>
          <p:nvPr/>
        </p:nvSpPr>
        <p:spPr bwMode="auto">
          <a:xfrm>
            <a:off x="659778" y="2932993"/>
            <a:ext cx="4048256" cy="1169621"/>
          </a:xfrm>
          <a:prstGeom prst="roundRect">
            <a:avLst>
              <a:gd name="adj" fmla="val 534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아키텍처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7" name="꺾인 연결선 176"/>
          <p:cNvCxnSpPr>
            <a:endCxn id="185" idx="1"/>
          </p:cNvCxnSpPr>
          <p:nvPr/>
        </p:nvCxnSpPr>
        <p:spPr bwMode="auto">
          <a:xfrm rot="5400000" flipH="1" flipV="1">
            <a:off x="2033826" y="1452295"/>
            <a:ext cx="235916" cy="100429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 bwMode="auto">
          <a:xfrm>
            <a:off x="3003864" y="1628799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HTTP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129853" y="824420"/>
            <a:ext cx="5055466" cy="587853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600" b="0" ker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Back-end to Front-end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는 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DB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데이터만 복제</a:t>
            </a: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연계</a:t>
            </a:r>
            <a:endParaRPr lang="en-US" altLang="ko-KR" sz="1400" b="1" dirty="0" smtClean="0">
              <a:solidFill>
                <a:schemeClr val="tx1"/>
              </a:solidFill>
              <a:latin typeface="+mn-lt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Front-end 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와 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Back-end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네트워크망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 내부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/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외부망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 분리</a:t>
            </a:r>
            <a:endParaRPr lang="en-US" altLang="ko-KR" sz="14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</a:endParaRPr>
          </a:p>
        </p:txBody>
      </p:sp>
      <p:grpSp>
        <p:nvGrpSpPr>
          <p:cNvPr id="1038" name="그룹 1037"/>
          <p:cNvGrpSpPr/>
          <p:nvPr/>
        </p:nvGrpSpPr>
        <p:grpSpPr>
          <a:xfrm>
            <a:off x="1840540" y="837206"/>
            <a:ext cx="518176" cy="766571"/>
            <a:chOff x="665212" y="829405"/>
            <a:chExt cx="677702" cy="903390"/>
          </a:xfrm>
        </p:grpSpPr>
        <p:grpSp>
          <p:nvGrpSpPr>
            <p:cNvPr id="1031" name="그룹 1030"/>
            <p:cNvGrpSpPr/>
            <p:nvPr/>
          </p:nvGrpSpPr>
          <p:grpSpPr>
            <a:xfrm>
              <a:off x="665212" y="829405"/>
              <a:ext cx="609854" cy="609854"/>
              <a:chOff x="2426334" y="828278"/>
              <a:chExt cx="609854" cy="609854"/>
            </a:xfrm>
          </p:grpSpPr>
          <p:pic>
            <p:nvPicPr>
              <p:cNvPr id="182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34" y="8282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3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734" y="9806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4" name="직사각형 183"/>
            <p:cNvSpPr/>
            <p:nvPr/>
          </p:nvSpPr>
          <p:spPr>
            <a:xfrm>
              <a:off x="705157" y="1442628"/>
              <a:ext cx="637757" cy="290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USER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185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3929" y="1674557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2661142" y="1999898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000">
                <a:latin typeface="Calibri" pitchFamily="34" charset="0"/>
                <a:ea typeface="산돌고딕 M" pitchFamily="18" charset="-127"/>
              </a:defRPr>
            </a:lvl1pPr>
          </a:lstStyle>
          <a:p>
            <a:r>
              <a:rPr lang="en-US" altLang="ko-KR" b="1" dirty="0">
                <a:latin typeface="+mn-lt"/>
                <a:ea typeface="나눔고딕" panose="020D0604000000000000" pitchFamily="50" charset="-127"/>
              </a:rPr>
              <a:t>L4</a:t>
            </a:r>
            <a:endParaRPr lang="ko-KR" altLang="en-US" b="1" dirty="0">
              <a:latin typeface="+mn-lt"/>
              <a:ea typeface="나눔고딕" panose="020D0604000000000000" pitchFamily="50" charset="-127"/>
            </a:endParaRPr>
          </a:p>
        </p:txBody>
      </p:sp>
      <p:cxnSp>
        <p:nvCxnSpPr>
          <p:cNvPr id="192" name="꺾인 연결선 191"/>
          <p:cNvCxnSpPr>
            <a:stCxn id="392" idx="0"/>
            <a:endCxn id="185" idx="3"/>
          </p:cNvCxnSpPr>
          <p:nvPr/>
        </p:nvCxnSpPr>
        <p:spPr bwMode="auto">
          <a:xfrm rot="16200000" flipV="1">
            <a:off x="3189882" y="1624380"/>
            <a:ext cx="236147" cy="6603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85" idx="0"/>
            <a:endCxn id="184" idx="0"/>
          </p:cNvCxnSpPr>
          <p:nvPr/>
        </p:nvCxnSpPr>
        <p:spPr>
          <a:xfrm flipH="1" flipV="1">
            <a:off x="2114899" y="1357556"/>
            <a:ext cx="700955" cy="3170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416496" y="1494192"/>
            <a:ext cx="9063445" cy="265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209220" y="3860059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Front-End</a:t>
            </a:r>
            <a:endParaRPr lang="ko-KR" altLang="en-US" sz="105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293535" y="6495620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446906" y="3111134"/>
            <a:ext cx="1465618" cy="848555"/>
            <a:chOff x="5000703" y="3156888"/>
            <a:chExt cx="1465618" cy="848555"/>
          </a:xfrm>
        </p:grpSpPr>
        <p:grpSp>
          <p:nvGrpSpPr>
            <p:cNvPr id="210" name="그룹 209"/>
            <p:cNvGrpSpPr/>
            <p:nvPr/>
          </p:nvGrpSpPr>
          <p:grpSpPr>
            <a:xfrm>
              <a:off x="5000703" y="3156888"/>
              <a:ext cx="1465618" cy="848555"/>
              <a:chOff x="6059016" y="2732452"/>
              <a:chExt cx="1465618" cy="848555"/>
            </a:xfrm>
          </p:grpSpPr>
          <p:sp>
            <p:nvSpPr>
              <p:cNvPr id="211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6070301" y="2732452"/>
                <a:ext cx="1111251" cy="22701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검색엔진서버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212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6059016" y="2734639"/>
                <a:ext cx="1465618" cy="846368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pPr>
                  <a:defRPr/>
                </a:pPr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5139511" y="3480230"/>
              <a:ext cx="1188000" cy="421530"/>
              <a:chOff x="962157" y="3573016"/>
              <a:chExt cx="1235092" cy="540895"/>
            </a:xfrm>
          </p:grpSpPr>
          <p:sp>
            <p:nvSpPr>
              <p:cNvPr id="232" name="직사각형 231"/>
              <p:cNvSpPr/>
              <p:nvPr/>
            </p:nvSpPr>
            <p:spPr bwMode="auto">
              <a:xfrm>
                <a:off x="962157" y="3573016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WISENUT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33" name="직사각형 232"/>
              <p:cNvSpPr/>
              <p:nvPr/>
            </p:nvSpPr>
            <p:spPr bwMode="auto">
              <a:xfrm>
                <a:off x="967444" y="3875182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Linux Ent.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36" name="Rectangle 28"/>
          <p:cNvSpPr>
            <a:spLocks noChangeAspect="1" noChangeArrowheads="1"/>
          </p:cNvSpPr>
          <p:nvPr/>
        </p:nvSpPr>
        <p:spPr bwMode="auto">
          <a:xfrm>
            <a:off x="416496" y="4215026"/>
            <a:ext cx="9063445" cy="213094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en-US" altLang="ko-KR" sz="1100" b="1" dirty="0" smtClean="0">
                <a:ea typeface="나눔고딕" panose="020D0604000000000000" pitchFamily="50" charset="-127"/>
              </a:rPr>
              <a:t>Firewall</a:t>
            </a:r>
            <a:endParaRPr lang="en-US" altLang="ko-KR" sz="1100" b="1" dirty="0">
              <a:ea typeface="나눔고딕" panose="020D0604000000000000" pitchFamily="50" charset="-127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7127040" y="1830426"/>
            <a:ext cx="1465618" cy="848677"/>
            <a:chOff x="5471349" y="1989400"/>
            <a:chExt cx="1465618" cy="848677"/>
          </a:xfrm>
        </p:grpSpPr>
        <p:sp>
          <p:nvSpPr>
            <p:cNvPr id="241" name="Rectangle 28"/>
            <p:cNvSpPr>
              <a:spLocks noChangeAspect="1" noChangeArrowheads="1"/>
            </p:cNvSpPr>
            <p:nvPr/>
          </p:nvSpPr>
          <p:spPr bwMode="auto">
            <a:xfrm>
              <a:off x="5471349" y="1989400"/>
              <a:ext cx="1111251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서울데이터마트</a:t>
              </a:r>
              <a:endParaRPr lang="en-US" altLang="ko-KR" sz="900" b="1" dirty="0" smtClean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DB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 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#2 (Standby)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242" name="그룹 241"/>
            <p:cNvGrpSpPr/>
            <p:nvPr/>
          </p:nvGrpSpPr>
          <p:grpSpPr>
            <a:xfrm>
              <a:off x="5615365" y="2359398"/>
              <a:ext cx="1188000" cy="421530"/>
              <a:chOff x="962157" y="3677473"/>
              <a:chExt cx="1235092" cy="540895"/>
            </a:xfrm>
          </p:grpSpPr>
          <p:sp>
            <p:nvSpPr>
              <p:cNvPr id="244" name="직사각형 243"/>
              <p:cNvSpPr/>
              <p:nvPr/>
            </p:nvSpPr>
            <p:spPr bwMode="auto">
              <a:xfrm>
                <a:off x="962157" y="3677473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ORACLE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 bwMode="auto">
              <a:xfrm>
                <a:off x="967444" y="3979639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IBM AIX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43" name="Rectangle 26"/>
            <p:cNvSpPr>
              <a:spLocks noChangeAspect="1" noChangeArrowheads="1"/>
            </p:cNvSpPr>
            <p:nvPr/>
          </p:nvSpPr>
          <p:spPr bwMode="auto">
            <a:xfrm>
              <a:off x="5471349" y="1989401"/>
              <a:ext cx="1465618" cy="848676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247" name="Picture 33" descr="ICON_1Storage_NoShadow_Q2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27" y="1912805"/>
            <a:ext cx="178030" cy="19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3" name="그룹 1062"/>
          <p:cNvGrpSpPr/>
          <p:nvPr/>
        </p:nvGrpSpPr>
        <p:grpSpPr>
          <a:xfrm>
            <a:off x="5471349" y="1840065"/>
            <a:ext cx="1465618" cy="848677"/>
            <a:chOff x="5471349" y="1840065"/>
            <a:chExt cx="1465618" cy="848677"/>
          </a:xfrm>
        </p:grpSpPr>
        <p:grpSp>
          <p:nvGrpSpPr>
            <p:cNvPr id="24" name="그룹 23"/>
            <p:cNvGrpSpPr/>
            <p:nvPr/>
          </p:nvGrpSpPr>
          <p:grpSpPr>
            <a:xfrm>
              <a:off x="5471349" y="1840065"/>
              <a:ext cx="1465618" cy="848677"/>
              <a:chOff x="5471349" y="1989400"/>
              <a:chExt cx="1465618" cy="848677"/>
            </a:xfrm>
          </p:grpSpPr>
          <p:sp>
            <p:nvSpPr>
              <p:cNvPr id="20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471349" y="1989400"/>
                <a:ext cx="1111251" cy="2920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서울데이터마트</a:t>
                </a:r>
                <a:endParaRPr lang="en-US" altLang="ko-KR" sz="900" b="1" dirty="0" smtClean="0">
                  <a:ea typeface="나눔고딕" panose="020D0604000000000000" pitchFamily="50" charset="-127"/>
                </a:endParaRPr>
              </a:p>
              <a:p>
                <a:pPr algn="ctr">
                  <a:defRPr/>
                </a:pP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DB</a:t>
                </a: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#1 (Active)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1" name="그룹 200"/>
              <p:cNvGrpSpPr/>
              <p:nvPr/>
            </p:nvGrpSpPr>
            <p:grpSpPr>
              <a:xfrm>
                <a:off x="5615365" y="2359398"/>
                <a:ext cx="1188000" cy="421530"/>
                <a:chOff x="962157" y="3677473"/>
                <a:chExt cx="1235092" cy="540895"/>
              </a:xfrm>
            </p:grpSpPr>
            <p:sp>
              <p:nvSpPr>
                <p:cNvPr id="202" name="직사각형 201"/>
                <p:cNvSpPr/>
                <p:nvPr/>
              </p:nvSpPr>
              <p:spPr bwMode="auto">
                <a:xfrm>
                  <a:off x="962157" y="3677473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ORACLE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3" name="직사각형 202"/>
                <p:cNvSpPr/>
                <p:nvPr/>
              </p:nvSpPr>
              <p:spPr bwMode="auto">
                <a:xfrm>
                  <a:off x="967444" y="3979639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IBM AIX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04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471349" y="1989401"/>
                <a:ext cx="1465618" cy="848676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48" name="Picture 33" descr="ICON_1Storage_NoShadow_Q20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319" y="1917950"/>
              <a:ext cx="178030" cy="19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2" name="그룹 1061"/>
          <p:cNvGrpSpPr/>
          <p:nvPr/>
        </p:nvGrpSpPr>
        <p:grpSpPr>
          <a:xfrm>
            <a:off x="6994231" y="2817676"/>
            <a:ext cx="977514" cy="332304"/>
            <a:chOff x="6569964" y="2779471"/>
            <a:chExt cx="977514" cy="332304"/>
          </a:xfrm>
        </p:grpSpPr>
        <p:pic>
          <p:nvPicPr>
            <p:cNvPr id="249" name="Picture 1116" descr="k2a_t2000_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40949" y="2779471"/>
              <a:ext cx="601758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0" name="TextBox 249"/>
            <p:cNvSpPr txBox="1"/>
            <p:nvPr/>
          </p:nvSpPr>
          <p:spPr>
            <a:xfrm>
              <a:off x="6569964" y="2927109"/>
              <a:ext cx="977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>
                  <a:latin typeface="+mn-lt"/>
                </a:rPr>
                <a:t>데이터마트</a:t>
              </a:r>
              <a:r>
                <a:rPr lang="en-US" altLang="ko-KR" sz="600" dirty="0">
                  <a:latin typeface="+mn-lt"/>
                </a:rPr>
                <a:t> </a:t>
              </a:r>
              <a:r>
                <a:rPr lang="ko-KR" altLang="en-US" sz="600" dirty="0">
                  <a:latin typeface="+mn-lt"/>
                </a:rPr>
                <a:t>스토리지</a:t>
              </a:r>
            </a:p>
          </p:txBody>
        </p:sp>
      </p:grpSp>
      <p:cxnSp>
        <p:nvCxnSpPr>
          <p:cNvPr id="251" name="꺾인 연결선 250"/>
          <p:cNvCxnSpPr>
            <a:stCxn id="249" idx="1"/>
            <a:endCxn id="204" idx="2"/>
          </p:cNvCxnSpPr>
          <p:nvPr/>
        </p:nvCxnSpPr>
        <p:spPr bwMode="auto">
          <a:xfrm rot="10800000">
            <a:off x="6204158" y="2688743"/>
            <a:ext cx="961058" cy="2242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49" idx="3"/>
            <a:endCxn id="243" idx="2"/>
          </p:cNvCxnSpPr>
          <p:nvPr/>
        </p:nvCxnSpPr>
        <p:spPr bwMode="auto">
          <a:xfrm flipV="1">
            <a:off x="7766974" y="2679103"/>
            <a:ext cx="92875" cy="2338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416496" y="4507963"/>
            <a:ext cx="9063445" cy="2006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47" name="그룹 1046"/>
          <p:cNvGrpSpPr/>
          <p:nvPr/>
        </p:nvGrpSpPr>
        <p:grpSpPr>
          <a:xfrm>
            <a:off x="977672" y="3245434"/>
            <a:ext cx="1583147" cy="783971"/>
            <a:chOff x="977673" y="3268165"/>
            <a:chExt cx="1465618" cy="783971"/>
          </a:xfrm>
        </p:grpSpPr>
        <p:sp>
          <p:nvSpPr>
            <p:cNvPr id="280" name="Rectangle 28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111251" cy="2270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BI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서버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 #1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1069010" y="3568848"/>
              <a:ext cx="1294928" cy="412355"/>
              <a:chOff x="920536" y="3586961"/>
              <a:chExt cx="1346258" cy="529120"/>
            </a:xfrm>
          </p:grpSpPr>
          <p:sp>
            <p:nvSpPr>
              <p:cNvPr id="283" name="직사각형 282"/>
              <p:cNvSpPr/>
              <p:nvPr/>
            </p:nvSpPr>
            <p:spPr bwMode="auto">
              <a:xfrm>
                <a:off x="920536" y="3586961"/>
                <a:ext cx="609673" cy="2501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-Portal 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84" name="직사각형 283"/>
              <p:cNvSpPr/>
              <p:nvPr/>
            </p:nvSpPr>
            <p:spPr bwMode="auto">
              <a:xfrm>
                <a:off x="920536" y="3905058"/>
                <a:ext cx="1346258" cy="2110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Linux Ent.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92" name="직사각형 291"/>
              <p:cNvSpPr/>
              <p:nvPr/>
            </p:nvSpPr>
            <p:spPr bwMode="auto">
              <a:xfrm>
                <a:off x="1595835" y="3596054"/>
                <a:ext cx="670959" cy="2410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-CANVAS+ </a:t>
                </a:r>
                <a:endParaRPr kumimoji="0" lang="ko-KR" altLang="en-US" sz="7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82" name="Rectangle 26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465618" cy="783971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304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5280" y="2961134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꺾인 연결선 304"/>
          <p:cNvCxnSpPr>
            <a:stCxn id="381" idx="0"/>
            <a:endCxn id="304" idx="3"/>
          </p:cNvCxnSpPr>
          <p:nvPr/>
        </p:nvCxnSpPr>
        <p:spPr bwMode="auto">
          <a:xfrm rot="16200000" flipV="1">
            <a:off x="3328080" y="2744109"/>
            <a:ext cx="123170" cy="88107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314"/>
          <p:cNvCxnSpPr>
            <a:stCxn id="280" idx="0"/>
            <a:endCxn id="304" idx="1"/>
          </p:cNvCxnSpPr>
          <p:nvPr/>
        </p:nvCxnSpPr>
        <p:spPr bwMode="auto">
          <a:xfrm rot="5400000" flipH="1" flipV="1">
            <a:off x="2040380" y="2660534"/>
            <a:ext cx="122375" cy="104742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2623944" y="3252649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000">
                <a:latin typeface="Calibri" pitchFamily="34" charset="0"/>
                <a:ea typeface="산돌고딕 M" pitchFamily="18" charset="-127"/>
              </a:defRPr>
            </a:lvl1pPr>
          </a:lstStyle>
          <a:p>
            <a:r>
              <a:rPr lang="en-US" altLang="ko-KR" b="1" dirty="0">
                <a:latin typeface="+mn-lt"/>
                <a:ea typeface="나눔고딕" panose="020D0604000000000000" pitchFamily="50" charset="-127"/>
              </a:rPr>
              <a:t>L4</a:t>
            </a:r>
            <a:endParaRPr lang="ko-KR" altLang="en-US" b="1" dirty="0">
              <a:latin typeface="+mn-lt"/>
              <a:ea typeface="나눔고딕" panose="020D0604000000000000" pitchFamily="50" charset="-127"/>
            </a:endParaRPr>
          </a:p>
        </p:txBody>
      </p:sp>
      <p:cxnSp>
        <p:nvCxnSpPr>
          <p:cNvPr id="359" name="꺾인 연결선 358"/>
          <p:cNvCxnSpPr>
            <a:stCxn id="398" idx="0"/>
            <a:endCxn id="361" idx="1"/>
          </p:cNvCxnSpPr>
          <p:nvPr/>
        </p:nvCxnSpPr>
        <p:spPr bwMode="auto">
          <a:xfrm rot="5400000" flipH="1" flipV="1">
            <a:off x="1668843" y="4546622"/>
            <a:ext cx="244020" cy="91222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1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6968" y="4718801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9" name="꺾인 연결선 368"/>
          <p:cNvCxnSpPr>
            <a:stCxn id="415" idx="0"/>
            <a:endCxn id="361" idx="3"/>
          </p:cNvCxnSpPr>
          <p:nvPr/>
        </p:nvCxnSpPr>
        <p:spPr bwMode="auto">
          <a:xfrm rot="16200000" flipV="1">
            <a:off x="2723049" y="4728495"/>
            <a:ext cx="244020" cy="54848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4" name="그룹 1073"/>
          <p:cNvGrpSpPr/>
          <p:nvPr/>
        </p:nvGrpSpPr>
        <p:grpSpPr>
          <a:xfrm>
            <a:off x="992559" y="2072398"/>
            <a:ext cx="1570963" cy="783971"/>
            <a:chOff x="992559" y="2072398"/>
            <a:chExt cx="1570963" cy="783971"/>
          </a:xfrm>
        </p:grpSpPr>
        <p:grpSp>
          <p:nvGrpSpPr>
            <p:cNvPr id="1046" name="그룹 1045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173" name="그룹 172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174" name="직사각형 173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EAP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5" name="직사각형 174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76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73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>
                  <a:ea typeface="나눔고딕" panose="020D0604000000000000" pitchFamily="50" charset="-127"/>
                </a:rPr>
                <a:t>디지털 시민 시장실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375" name="직사각형 374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378" name="그룹 377"/>
          <p:cNvGrpSpPr/>
          <p:nvPr/>
        </p:nvGrpSpPr>
        <p:grpSpPr>
          <a:xfrm>
            <a:off x="3038626" y="3246229"/>
            <a:ext cx="1583147" cy="783971"/>
            <a:chOff x="977673" y="3268165"/>
            <a:chExt cx="1465618" cy="783971"/>
          </a:xfrm>
        </p:grpSpPr>
        <p:sp>
          <p:nvSpPr>
            <p:cNvPr id="379" name="Rectangle 28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111251" cy="2270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BI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서버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 #2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380" name="그룹 379"/>
            <p:cNvGrpSpPr/>
            <p:nvPr/>
          </p:nvGrpSpPr>
          <p:grpSpPr>
            <a:xfrm>
              <a:off x="1069010" y="3568848"/>
              <a:ext cx="1294928" cy="412355"/>
              <a:chOff x="920536" y="3586961"/>
              <a:chExt cx="1346258" cy="529120"/>
            </a:xfrm>
          </p:grpSpPr>
          <p:sp>
            <p:nvSpPr>
              <p:cNvPr id="382" name="직사각형 381"/>
              <p:cNvSpPr/>
              <p:nvPr/>
            </p:nvSpPr>
            <p:spPr bwMode="auto">
              <a:xfrm>
                <a:off x="920536" y="3586961"/>
                <a:ext cx="609673" cy="2501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-Portal 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383" name="직사각형 382"/>
              <p:cNvSpPr/>
              <p:nvPr/>
            </p:nvSpPr>
            <p:spPr bwMode="auto">
              <a:xfrm>
                <a:off x="920536" y="3905058"/>
                <a:ext cx="1346258" cy="2110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Linux Ent.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384" name="직사각형 383"/>
              <p:cNvSpPr/>
              <p:nvPr/>
            </p:nvSpPr>
            <p:spPr bwMode="auto">
              <a:xfrm>
                <a:off x="1595835" y="3596054"/>
                <a:ext cx="670959" cy="2410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-CANVAS+ </a:t>
                </a:r>
                <a:endParaRPr kumimoji="0" lang="ko-KR" altLang="en-US" sz="7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81" name="Rectangle 26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465618" cy="783971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72" name="그룹 1071"/>
          <p:cNvGrpSpPr/>
          <p:nvPr/>
        </p:nvGrpSpPr>
        <p:grpSpPr>
          <a:xfrm>
            <a:off x="3036971" y="2069180"/>
            <a:ext cx="1570963" cy="783971"/>
            <a:chOff x="3036971" y="2069180"/>
            <a:chExt cx="1570963" cy="783971"/>
          </a:xfrm>
        </p:grpSpPr>
        <p:grpSp>
          <p:nvGrpSpPr>
            <p:cNvPr id="386" name="그룹 385"/>
            <p:cNvGrpSpPr/>
            <p:nvPr/>
          </p:nvGrpSpPr>
          <p:grpSpPr>
            <a:xfrm>
              <a:off x="3036971" y="2069180"/>
              <a:ext cx="1570963" cy="783971"/>
              <a:chOff x="910792" y="2388852"/>
              <a:chExt cx="1465618" cy="783971"/>
            </a:xfrm>
          </p:grpSpPr>
          <p:grpSp>
            <p:nvGrpSpPr>
              <p:cNvPr id="387" name="그룹 386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389" name="직사각형 388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EAP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90" name="직사각형 389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38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91" name="직사각형 390"/>
            <p:cNvSpPr/>
            <p:nvPr/>
          </p:nvSpPr>
          <p:spPr bwMode="auto">
            <a:xfrm>
              <a:off x="3093724" y="2376027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392" name="Rectangle 28"/>
            <p:cNvSpPr>
              <a:spLocks noChangeAspect="1" noChangeArrowheads="1"/>
            </p:cNvSpPr>
            <p:nvPr/>
          </p:nvSpPr>
          <p:spPr bwMode="auto">
            <a:xfrm>
              <a:off x="3042610" y="2072629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>
                  <a:ea typeface="나눔고딕" panose="020D0604000000000000" pitchFamily="50" charset="-127"/>
                </a:rPr>
                <a:t>디지털 시민 시장실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#2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739219" y="5123533"/>
            <a:ext cx="1570963" cy="783971"/>
            <a:chOff x="992559" y="2072398"/>
            <a:chExt cx="1570963" cy="783971"/>
          </a:xfrm>
        </p:grpSpPr>
        <p:grpSp>
          <p:nvGrpSpPr>
            <p:cNvPr id="397" name="그룹 396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400" name="그룹 399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402" name="직사각형 401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EAP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3" name="직사각형 402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01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98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 smtClean="0">
                  <a:ea typeface="나눔고딕" panose="020D0604000000000000" pitchFamily="50" charset="-127"/>
                </a:rPr>
                <a:t>관리프로그램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399" name="직사각형 398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413" name="그룹 412"/>
          <p:cNvGrpSpPr/>
          <p:nvPr/>
        </p:nvGrpSpPr>
        <p:grpSpPr>
          <a:xfrm>
            <a:off x="2523780" y="5123533"/>
            <a:ext cx="1570963" cy="783971"/>
            <a:chOff x="992559" y="2072398"/>
            <a:chExt cx="1570963" cy="783971"/>
          </a:xfrm>
        </p:grpSpPr>
        <p:grpSp>
          <p:nvGrpSpPr>
            <p:cNvPr id="414" name="그룹 413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417" name="그룹 416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419" name="직사각형 418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EAP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20" name="직사각형 419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1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15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 smtClean="0">
                  <a:ea typeface="나눔고딕" panose="020D0604000000000000" pitchFamily="50" charset="-127"/>
                </a:rPr>
                <a:t>관리프로그램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416" name="직사각형 415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081" name="그룹 1080"/>
          <p:cNvGrpSpPr/>
          <p:nvPr/>
        </p:nvGrpSpPr>
        <p:grpSpPr>
          <a:xfrm>
            <a:off x="6305001" y="4831748"/>
            <a:ext cx="3102797" cy="1394190"/>
            <a:chOff x="6170683" y="4858623"/>
            <a:chExt cx="3108346" cy="1325504"/>
          </a:xfrm>
        </p:grpSpPr>
        <p:grpSp>
          <p:nvGrpSpPr>
            <p:cNvPr id="336" name="그룹 335"/>
            <p:cNvGrpSpPr/>
            <p:nvPr/>
          </p:nvGrpSpPr>
          <p:grpSpPr>
            <a:xfrm>
              <a:off x="6170683" y="4864360"/>
              <a:ext cx="1465618" cy="848677"/>
              <a:chOff x="5471349" y="1840065"/>
              <a:chExt cx="1465618" cy="848677"/>
            </a:xfrm>
          </p:grpSpPr>
          <p:grpSp>
            <p:nvGrpSpPr>
              <p:cNvPr id="337" name="그룹 336"/>
              <p:cNvGrpSpPr/>
              <p:nvPr/>
            </p:nvGrpSpPr>
            <p:grpSpPr>
              <a:xfrm>
                <a:off x="5471349" y="1840065"/>
                <a:ext cx="1465618" cy="848677"/>
                <a:chOff x="5471349" y="1989400"/>
                <a:chExt cx="1465618" cy="848677"/>
              </a:xfrm>
            </p:grpSpPr>
            <p:sp>
              <p:nvSpPr>
                <p:cNvPr id="339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0"/>
                  <a:ext cx="1111251" cy="29203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tIns="25200" rIns="54000" bIns="25200" anchor="ctr"/>
                <a:lstStyle/>
                <a:p>
                  <a:pPr algn="ctr">
                    <a:defRPr/>
                  </a:pP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오픈아키텍처</a:t>
                  </a:r>
                  <a:endParaRPr lang="en-US" altLang="ko-KR" sz="900" b="1" dirty="0" smtClean="0">
                    <a:ea typeface="나눔고딕" panose="020D0604000000000000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DB</a:t>
                  </a: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#1 (Active)</a:t>
                  </a:r>
                  <a:endParaRPr lang="en-US" altLang="ko-KR" sz="900" b="1" dirty="0"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340" name="그룹 339"/>
                <p:cNvGrpSpPr/>
                <p:nvPr/>
              </p:nvGrpSpPr>
              <p:grpSpPr>
                <a:xfrm>
                  <a:off x="5615365" y="2359398"/>
                  <a:ext cx="1188000" cy="421530"/>
                  <a:chOff x="962157" y="3677473"/>
                  <a:chExt cx="1235092" cy="540895"/>
                </a:xfrm>
              </p:grpSpPr>
              <p:sp>
                <p:nvSpPr>
                  <p:cNvPr id="342" name="직사각형 341"/>
                  <p:cNvSpPr/>
                  <p:nvPr/>
                </p:nvSpPr>
                <p:spPr bwMode="auto">
                  <a:xfrm>
                    <a:off x="962157" y="3677473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ORACLE/CDC/SDE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43" name="직사각형 342"/>
                  <p:cNvSpPr/>
                  <p:nvPr/>
                </p:nvSpPr>
                <p:spPr bwMode="auto">
                  <a:xfrm>
                    <a:off x="967444" y="3979639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IBM AIX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341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1"/>
                  <a:ext cx="1465618" cy="848676"/>
                </a:xfrm>
                <a:prstGeom prst="rect">
                  <a:avLst/>
                </a:prstGeom>
                <a:noFill/>
                <a:ln w="21590" algn="ctr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54000" tIns="25200" rIns="54000" bIns="25200" anchor="ctr"/>
                <a:lstStyle/>
                <a:p>
                  <a:endParaRPr lang="ko-KR" altLang="en-US" b="1">
                    <a:latin typeface="+mn-lt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338" name="Picture 33" descr="ICON_1Storage_NoShadow_Q20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319" y="1917950"/>
                <a:ext cx="178030" cy="19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2" name="그룹 421"/>
            <p:cNvGrpSpPr/>
            <p:nvPr/>
          </p:nvGrpSpPr>
          <p:grpSpPr>
            <a:xfrm>
              <a:off x="7813411" y="4858623"/>
              <a:ext cx="1465618" cy="848677"/>
              <a:chOff x="5471349" y="1840065"/>
              <a:chExt cx="1465618" cy="848677"/>
            </a:xfrm>
          </p:grpSpPr>
          <p:grpSp>
            <p:nvGrpSpPr>
              <p:cNvPr id="423" name="그룹 422"/>
              <p:cNvGrpSpPr/>
              <p:nvPr/>
            </p:nvGrpSpPr>
            <p:grpSpPr>
              <a:xfrm>
                <a:off x="5471349" y="1840065"/>
                <a:ext cx="1465618" cy="848677"/>
                <a:chOff x="5471349" y="1989400"/>
                <a:chExt cx="1465618" cy="848677"/>
              </a:xfrm>
            </p:grpSpPr>
            <p:sp>
              <p:nvSpPr>
                <p:cNvPr id="425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0"/>
                  <a:ext cx="1111251" cy="29203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tIns="25200" rIns="54000" bIns="25200" anchor="ctr"/>
                <a:lstStyle/>
                <a:p>
                  <a:pPr algn="ctr">
                    <a:defRPr/>
                  </a:pP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오픈아키텍처</a:t>
                  </a:r>
                  <a:endParaRPr lang="en-US" altLang="ko-KR" sz="900" b="1" dirty="0" smtClean="0">
                    <a:ea typeface="나눔고딕" panose="020D0604000000000000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DB</a:t>
                  </a: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#2 (Standby)</a:t>
                  </a:r>
                  <a:endParaRPr lang="en-US" altLang="ko-KR" sz="900" b="1" dirty="0"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426" name="그룹 425"/>
                <p:cNvGrpSpPr/>
                <p:nvPr/>
              </p:nvGrpSpPr>
              <p:grpSpPr>
                <a:xfrm>
                  <a:off x="5615365" y="2359398"/>
                  <a:ext cx="1188000" cy="421530"/>
                  <a:chOff x="962157" y="3677473"/>
                  <a:chExt cx="1235092" cy="540895"/>
                </a:xfrm>
              </p:grpSpPr>
              <p:sp>
                <p:nvSpPr>
                  <p:cNvPr id="428" name="직사각형 427"/>
                  <p:cNvSpPr/>
                  <p:nvPr/>
                </p:nvSpPr>
                <p:spPr bwMode="auto">
                  <a:xfrm>
                    <a:off x="962157" y="3677473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ORACLE/CDC/SDE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29" name="직사각형 428"/>
                  <p:cNvSpPr/>
                  <p:nvPr/>
                </p:nvSpPr>
                <p:spPr bwMode="auto">
                  <a:xfrm>
                    <a:off x="967444" y="3979639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IBM AIX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427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1"/>
                  <a:ext cx="1465618" cy="848676"/>
                </a:xfrm>
                <a:prstGeom prst="rect">
                  <a:avLst/>
                </a:prstGeom>
                <a:noFill/>
                <a:ln w="21590" algn="ctr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54000" tIns="25200" rIns="54000" bIns="25200" anchor="ctr"/>
                <a:lstStyle/>
                <a:p>
                  <a:endParaRPr lang="ko-KR" altLang="en-US" b="1">
                    <a:latin typeface="+mn-lt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424" name="Picture 33" descr="ICON_1Storage_NoShadow_Q20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319" y="1917950"/>
                <a:ext cx="178030" cy="19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34" name="그룹 433"/>
            <p:cNvGrpSpPr/>
            <p:nvPr/>
          </p:nvGrpSpPr>
          <p:grpSpPr>
            <a:xfrm>
              <a:off x="7813411" y="5851823"/>
              <a:ext cx="977514" cy="332304"/>
              <a:chOff x="6569964" y="2779471"/>
              <a:chExt cx="977514" cy="332304"/>
            </a:xfrm>
          </p:grpSpPr>
          <p:pic>
            <p:nvPicPr>
              <p:cNvPr id="435" name="Picture 1116" descr="k2a_t2000_1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740949" y="2779471"/>
                <a:ext cx="601758" cy="190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6" name="TextBox 435"/>
              <p:cNvSpPr txBox="1"/>
              <p:nvPr/>
            </p:nvSpPr>
            <p:spPr>
              <a:xfrm>
                <a:off x="6569964" y="2927109"/>
                <a:ext cx="97751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err="1">
                    <a:latin typeface="+mn-lt"/>
                  </a:rPr>
                  <a:t>데이터마트</a:t>
                </a:r>
                <a:r>
                  <a:rPr lang="en-US" altLang="ko-KR" sz="600" dirty="0">
                    <a:latin typeface="+mn-lt"/>
                  </a:rPr>
                  <a:t> </a:t>
                </a:r>
                <a:r>
                  <a:rPr lang="ko-KR" altLang="en-US" sz="600" dirty="0">
                    <a:latin typeface="+mn-lt"/>
                  </a:rPr>
                  <a:t>스토리지</a:t>
                </a:r>
              </a:p>
            </p:txBody>
          </p:sp>
        </p:grpSp>
        <p:cxnSp>
          <p:nvCxnSpPr>
            <p:cNvPr id="437" name="꺾인 연결선 436"/>
            <p:cNvCxnSpPr>
              <a:stCxn id="435" idx="3"/>
              <a:endCxn id="427" idx="2"/>
            </p:cNvCxnSpPr>
            <p:nvPr/>
          </p:nvCxnSpPr>
          <p:spPr bwMode="auto">
            <a:xfrm flipH="1" flipV="1">
              <a:off x="8546220" y="5707300"/>
              <a:ext cx="39934" cy="239822"/>
            </a:xfrm>
            <a:prstGeom prst="bentConnector4">
              <a:avLst>
                <a:gd name="adj1" fmla="val -572445"/>
                <a:gd name="adj2" fmla="val 6986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꺾인 연결선 439"/>
            <p:cNvCxnSpPr>
              <a:stCxn id="435" idx="1"/>
              <a:endCxn id="343" idx="2"/>
            </p:cNvCxnSpPr>
            <p:nvPr/>
          </p:nvCxnSpPr>
          <p:spPr bwMode="auto">
            <a:xfrm rot="10800000">
              <a:off x="6911242" y="5655888"/>
              <a:ext cx="1073154" cy="291234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6" name="그룹 445"/>
          <p:cNvGrpSpPr/>
          <p:nvPr/>
        </p:nvGrpSpPr>
        <p:grpSpPr>
          <a:xfrm>
            <a:off x="4640133" y="4842960"/>
            <a:ext cx="1465618" cy="1023194"/>
            <a:chOff x="5471349" y="1840065"/>
            <a:chExt cx="1465618" cy="848677"/>
          </a:xfrm>
        </p:grpSpPr>
        <p:grpSp>
          <p:nvGrpSpPr>
            <p:cNvPr id="447" name="그룹 446"/>
            <p:cNvGrpSpPr/>
            <p:nvPr/>
          </p:nvGrpSpPr>
          <p:grpSpPr>
            <a:xfrm>
              <a:off x="5471349" y="1840065"/>
              <a:ext cx="1465618" cy="848677"/>
              <a:chOff x="5471349" y="1989400"/>
              <a:chExt cx="1465618" cy="848677"/>
            </a:xfrm>
          </p:grpSpPr>
          <p:sp>
            <p:nvSpPr>
              <p:cNvPr id="449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471349" y="1989400"/>
                <a:ext cx="1111251" cy="2920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ETL</a:t>
                </a:r>
                <a:r>
                  <a:rPr lang="ko-KR" altLang="en-US" sz="900" b="1" dirty="0" err="1" smtClean="0">
                    <a:ea typeface="나눔고딕" panose="020D0604000000000000" pitchFamily="50" charset="-127"/>
                  </a:rPr>
                  <a:t>연동서버</a:t>
                </a: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#1 (Active)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450" name="그룹 449"/>
              <p:cNvGrpSpPr/>
              <p:nvPr/>
            </p:nvGrpSpPr>
            <p:grpSpPr>
              <a:xfrm>
                <a:off x="5615365" y="2359398"/>
                <a:ext cx="1188000" cy="421530"/>
                <a:chOff x="962157" y="3677473"/>
                <a:chExt cx="1235092" cy="540895"/>
              </a:xfrm>
            </p:grpSpPr>
            <p:sp>
              <p:nvSpPr>
                <p:cNvPr id="452" name="직사각형 451"/>
                <p:cNvSpPr/>
                <p:nvPr/>
              </p:nvSpPr>
              <p:spPr bwMode="auto">
                <a:xfrm>
                  <a:off x="962157" y="3677473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err="1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DataStage</a:t>
                  </a:r>
                  <a:endParaRPr kumimoji="0" lang="en-US" altLang="ko-KR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err="1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DataTransform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3" name="직사각형 452"/>
                <p:cNvSpPr/>
                <p:nvPr/>
              </p:nvSpPr>
              <p:spPr bwMode="auto">
                <a:xfrm>
                  <a:off x="967444" y="3979639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Windows 2008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51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471349" y="1989401"/>
                <a:ext cx="1465618" cy="848676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448" name="Picture 33" descr="ICON_1Storage_NoShadow_Q20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319" y="1917950"/>
              <a:ext cx="178030" cy="19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8" name="직사각형 457"/>
          <p:cNvSpPr/>
          <p:nvPr/>
        </p:nvSpPr>
        <p:spPr bwMode="auto">
          <a:xfrm rot="10800000" flipV="1">
            <a:off x="3404313" y="1543997"/>
            <a:ext cx="1306474" cy="314752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신규장비도입</a:t>
            </a:r>
            <a:endParaRPr lang="en-US" altLang="ko-KR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cxnSp>
        <p:nvCxnSpPr>
          <p:cNvPr id="460" name="꺾인 연결선 459"/>
          <p:cNvCxnSpPr>
            <a:stCxn id="451" idx="0"/>
            <a:endCxn id="341" idx="0"/>
          </p:cNvCxnSpPr>
          <p:nvPr/>
        </p:nvCxnSpPr>
        <p:spPr bwMode="auto">
          <a:xfrm rot="5400000" flipH="1" flipV="1">
            <a:off x="6202133" y="4008592"/>
            <a:ext cx="5178" cy="1663560"/>
          </a:xfrm>
          <a:prstGeom prst="bentConnector3">
            <a:avLst>
              <a:gd name="adj1" fmla="val 4514832"/>
            </a:avLst>
          </a:prstGeom>
          <a:ln>
            <a:prstDash val="dash"/>
            <a:headEnd type="triangl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꺾인 연결선 462"/>
          <p:cNvCxnSpPr>
            <a:stCxn id="451" idx="0"/>
            <a:endCxn id="204" idx="0"/>
          </p:cNvCxnSpPr>
          <p:nvPr/>
        </p:nvCxnSpPr>
        <p:spPr bwMode="auto">
          <a:xfrm rot="5400000" flipH="1" flipV="1">
            <a:off x="4287103" y="2925906"/>
            <a:ext cx="3002895" cy="831216"/>
          </a:xfrm>
          <a:prstGeom prst="bentConnector3">
            <a:avLst>
              <a:gd name="adj1" fmla="val 107613"/>
            </a:avLst>
          </a:prstGeom>
          <a:ln>
            <a:prstDash val="dash"/>
            <a:headEnd type="triangl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직사각형 465"/>
          <p:cNvSpPr/>
          <p:nvPr/>
        </p:nvSpPr>
        <p:spPr bwMode="auto">
          <a:xfrm>
            <a:off x="7339072" y="1491278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RAC</a:t>
            </a:r>
            <a:r>
              <a:rPr lang="ko-KR" altLang="en-US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구성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467" name="직사각형 466"/>
          <p:cNvSpPr/>
          <p:nvPr/>
        </p:nvSpPr>
        <p:spPr bwMode="auto">
          <a:xfrm>
            <a:off x="8163479" y="4512966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RAC</a:t>
            </a:r>
            <a:r>
              <a:rPr lang="ko-KR" altLang="en-US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구성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cxnSp>
        <p:nvCxnSpPr>
          <p:cNvPr id="468" name="꺾인 연결선 467"/>
          <p:cNvCxnSpPr>
            <a:stCxn id="424" idx="0"/>
            <a:endCxn id="338" idx="0"/>
          </p:cNvCxnSpPr>
          <p:nvPr/>
        </p:nvCxnSpPr>
        <p:spPr bwMode="auto">
          <a:xfrm rot="16200000" flipH="1" flipV="1">
            <a:off x="8398584" y="4096788"/>
            <a:ext cx="6034" cy="1639795"/>
          </a:xfrm>
          <a:prstGeom prst="bentConnector3">
            <a:avLst>
              <a:gd name="adj1" fmla="val -3788532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꺾인 연결선 471"/>
          <p:cNvCxnSpPr>
            <a:stCxn id="247" idx="0"/>
            <a:endCxn id="248" idx="0"/>
          </p:cNvCxnSpPr>
          <p:nvPr/>
        </p:nvCxnSpPr>
        <p:spPr bwMode="auto">
          <a:xfrm rot="16200000" flipH="1" flipV="1">
            <a:off x="7581615" y="1081523"/>
            <a:ext cx="5145" cy="1667708"/>
          </a:xfrm>
          <a:prstGeom prst="bentConnector3">
            <a:avLst>
              <a:gd name="adj1" fmla="val -481345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직사각형 476"/>
          <p:cNvSpPr/>
          <p:nvPr/>
        </p:nvSpPr>
        <p:spPr bwMode="auto">
          <a:xfrm>
            <a:off x="5004730" y="2755033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데이터복제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5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>
                <a:latin typeface="+mn-lt"/>
                <a:ea typeface="나눔고딕 ExtraBold" panose="020D0904000000000000" pitchFamily="50" charset="-127"/>
              </a:rPr>
              <a:t>어플리케이션 아키텍처 </a:t>
            </a:r>
            <a:r>
              <a:rPr lang="en-US" altLang="ko-KR" dirty="0" smtClean="0">
                <a:latin typeface="+mn-lt"/>
                <a:ea typeface="나눔고딕 ExtraBold" panose="020D0904000000000000" pitchFamily="50" charset="-127"/>
              </a:rPr>
              <a:t>– Runtime View</a:t>
            </a:r>
            <a:endParaRPr lang="ko-KR" altLang="en-US" dirty="0">
              <a:latin typeface="+mn-lt"/>
              <a:ea typeface="나눔고딕 ExtraBold" panose="020D0904000000000000" pitchFamily="50" charset="-127"/>
            </a:endParaRPr>
          </a:p>
        </p:txBody>
      </p:sp>
      <p:sp>
        <p:nvSpPr>
          <p:cNvPr id="51" name="TextBox 102"/>
          <p:cNvSpPr txBox="1">
            <a:spLocks noChangeArrowheads="1"/>
          </p:cNvSpPr>
          <p:nvPr/>
        </p:nvSpPr>
        <p:spPr bwMode="auto">
          <a:xfrm>
            <a:off x="-103651" y="720441"/>
            <a:ext cx="32308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서울시 디지털 시장실 </a:t>
            </a:r>
            <a:endParaRPr kumimoji="0" lang="ko-KR" altLang="en-US" sz="14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gray">
          <a:xfrm>
            <a:off x="3999456" y="5389716"/>
            <a:ext cx="1121585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Spring Framework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gray">
          <a:xfrm>
            <a:off x="3999456" y="4456052"/>
            <a:ext cx="4382454" cy="849806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           DataService Layer</a:t>
            </a: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8510386" y="1856262"/>
            <a:ext cx="1175444" cy="3449596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Global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gray">
          <a:xfrm>
            <a:off x="3999456" y="1856261"/>
            <a:ext cx="4382454" cy="2459518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Service Layer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gray">
          <a:xfrm>
            <a:off x="3999456" y="1185588"/>
            <a:ext cx="5686374" cy="568445"/>
          </a:xfrm>
          <a:prstGeom prst="rect">
            <a:avLst/>
          </a:prstGeom>
          <a:gradFill>
            <a:gsLst>
              <a:gs pos="0">
                <a:schemeClr val="bg1"/>
              </a:gs>
              <a:gs pos="37000">
                <a:schemeClr val="accent1">
                  <a:lumMod val="45000"/>
                  <a:lumOff val="55000"/>
                </a:schemeClr>
              </a:gs>
              <a:gs pos="7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Façade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gray">
          <a:xfrm>
            <a:off x="1879959" y="1180697"/>
            <a:ext cx="1748192" cy="4037193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Presentation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gray">
          <a:xfrm>
            <a:off x="8593534" y="2254070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Domain POJO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gray">
          <a:xfrm>
            <a:off x="8593534" y="2630687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Configuration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gray">
          <a:xfrm>
            <a:off x="8593534" y="3007302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gray">
          <a:xfrm>
            <a:off x="8593534" y="3381103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Logging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gray">
          <a:xfrm>
            <a:off x="8593534" y="3753594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Authentication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gray">
          <a:xfrm>
            <a:off x="8593534" y="4128186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gray">
          <a:xfrm>
            <a:off x="4118986" y="4851207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DBMS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gray">
          <a:xfrm>
            <a:off x="5180579" y="4854225"/>
            <a:ext cx="964272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OpenAPI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gray">
          <a:xfrm>
            <a:off x="6243195" y="4852642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File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gray">
          <a:xfrm>
            <a:off x="7299496" y="4860210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CCTV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gray">
          <a:xfrm>
            <a:off x="8593534" y="4503612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MultiLanguage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gray">
          <a:xfrm>
            <a:off x="8593534" y="4880831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Message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gray">
          <a:xfrm>
            <a:off x="5178890" y="2205006"/>
            <a:ext cx="1101999" cy="1200659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Business</a:t>
            </a:r>
            <a:b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Logic</a:t>
            </a:r>
          </a:p>
        </p:txBody>
      </p:sp>
      <p:sp>
        <p:nvSpPr>
          <p:cNvPr id="84" name="Rectangle 5"/>
          <p:cNvSpPr>
            <a:spLocks noChangeArrowheads="1"/>
          </p:cNvSpPr>
          <p:nvPr/>
        </p:nvSpPr>
        <p:spPr bwMode="gray">
          <a:xfrm>
            <a:off x="7414358" y="2220050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IoC Container</a:t>
            </a: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gray">
          <a:xfrm>
            <a:off x="7414356" y="2639763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Transaction</a:t>
            </a: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gray">
          <a:xfrm>
            <a:off x="7414356" y="3054754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Logging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gray">
          <a:xfrm>
            <a:off x="7414356" y="3863553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</a:t>
            </a: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gray">
          <a:xfrm>
            <a:off x="7414356" y="3461471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Security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gray">
          <a:xfrm>
            <a:off x="4142916" y="2203471"/>
            <a:ext cx="837533" cy="1203807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Pre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Condition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AOP </a:t>
            </a: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gray">
          <a:xfrm>
            <a:off x="6485542" y="2205744"/>
            <a:ext cx="809553" cy="119992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After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Condition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AOP </a:t>
            </a: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gray">
          <a:xfrm>
            <a:off x="3999456" y="6146187"/>
            <a:ext cx="5686374" cy="271755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Java V/M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gray">
          <a:xfrm>
            <a:off x="3999456" y="5805264"/>
            <a:ext cx="5686374" cy="271755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Jboss EAP - WAS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gray">
          <a:xfrm>
            <a:off x="5192453" y="5386426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Spring Team Suite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gray">
          <a:xfrm>
            <a:off x="6331229" y="5383791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STS Plug-in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gray">
          <a:xfrm>
            <a:off x="7470005" y="5383791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Code Template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gray">
          <a:xfrm>
            <a:off x="8605286" y="5383791"/>
            <a:ext cx="1080543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Utility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gray">
          <a:xfrm>
            <a:off x="4142916" y="1415912"/>
            <a:ext cx="5422531" cy="24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ServicePipeLineBroker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gray">
          <a:xfrm>
            <a:off x="2067106" y="1444017"/>
            <a:ext cx="1193705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Front Controller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gray">
          <a:xfrm>
            <a:off x="2059225" y="2072656"/>
            <a:ext cx="1205859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Controller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gray">
          <a:xfrm>
            <a:off x="2059224" y="2701680"/>
            <a:ext cx="1205859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View Resolver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5" name="Rectangle 5"/>
          <p:cNvSpPr>
            <a:spLocks noChangeArrowheads="1"/>
          </p:cNvSpPr>
          <p:nvPr/>
        </p:nvSpPr>
        <p:spPr bwMode="gray">
          <a:xfrm>
            <a:off x="2059225" y="4379774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Bi-Matrix Connector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6" name="Rectangle 5"/>
          <p:cNvSpPr>
            <a:spLocks noChangeArrowheads="1"/>
          </p:cNvSpPr>
          <p:nvPr/>
        </p:nvSpPr>
        <p:spPr bwMode="gray">
          <a:xfrm>
            <a:off x="2059225" y="4758522"/>
            <a:ext cx="1197978" cy="334345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Cctv View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Connector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7" name="Rectangle 5"/>
          <p:cNvSpPr>
            <a:spLocks noChangeArrowheads="1"/>
          </p:cNvSpPr>
          <p:nvPr/>
        </p:nvSpPr>
        <p:spPr bwMode="gray">
          <a:xfrm>
            <a:off x="2060241" y="3244906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JSP/HTML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8" name="Rectangle 5"/>
          <p:cNvSpPr>
            <a:spLocks noChangeArrowheads="1"/>
          </p:cNvSpPr>
          <p:nvPr/>
        </p:nvSpPr>
        <p:spPr bwMode="gray">
          <a:xfrm>
            <a:off x="204524" y="3818806"/>
            <a:ext cx="1323381" cy="1401133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Visualization Layer</a:t>
            </a:r>
          </a:p>
        </p:txBody>
      </p:sp>
      <p:grpSp>
        <p:nvGrpSpPr>
          <p:cNvPr id="1077" name="그룹 1076"/>
          <p:cNvGrpSpPr/>
          <p:nvPr/>
        </p:nvGrpSpPr>
        <p:grpSpPr>
          <a:xfrm>
            <a:off x="417755" y="5586017"/>
            <a:ext cx="1211873" cy="764419"/>
            <a:chOff x="10180204" y="3113876"/>
            <a:chExt cx="1211873" cy="764419"/>
          </a:xfrm>
          <a:effectLst/>
        </p:grpSpPr>
        <p:grpSp>
          <p:nvGrpSpPr>
            <p:cNvPr id="7" name="그룹 6"/>
            <p:cNvGrpSpPr/>
            <p:nvPr/>
          </p:nvGrpSpPr>
          <p:grpSpPr>
            <a:xfrm>
              <a:off x="10180204" y="3113876"/>
              <a:ext cx="558550" cy="764419"/>
              <a:chOff x="10624603" y="3309812"/>
              <a:chExt cx="1117099" cy="1524637"/>
            </a:xfrm>
          </p:grpSpPr>
          <p:sp>
            <p:nvSpPr>
              <p:cNvPr id="52" name="TextBox 104"/>
              <p:cNvSpPr txBox="1">
                <a:spLocks noChangeArrowheads="1"/>
              </p:cNvSpPr>
              <p:nvPr/>
            </p:nvSpPr>
            <p:spPr bwMode="auto">
              <a:xfrm>
                <a:off x="10624603" y="4404745"/>
                <a:ext cx="1117099" cy="429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BI</a:t>
                </a:r>
                <a:r>
                  <a:rPr kumimoji="0" lang="ko-KR" altLang="en-US" sz="800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서버</a:t>
                </a:r>
                <a:endParaRPr kumimoji="0" lang="ko-KR" altLang="en-US" sz="800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09" name="Picture 2" descr="D:\011_designed_source\06_ahnlab_source\04_ICON\01_server\01_basic_server.png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10886052" y="3309812"/>
                <a:ext cx="476913" cy="10548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2" name="Picture 4" descr="C:\Users\minji\AppData\Local\Microsoft\Windows\INetCache\IE\IXK16C2W\database256[1]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4826" y="3440801"/>
              <a:ext cx="217395" cy="21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04"/>
            <p:cNvSpPr txBox="1">
              <a:spLocks noChangeArrowheads="1"/>
            </p:cNvSpPr>
            <p:nvPr/>
          </p:nvSpPr>
          <p:spPr bwMode="auto">
            <a:xfrm>
              <a:off x="10274978" y="3130913"/>
              <a:ext cx="11170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Config</a:t>
              </a:r>
              <a:endParaRPr kumimoji="0" lang="en-US" altLang="ko-KR" sz="8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Repository</a:t>
              </a:r>
              <a:endParaRPr kumimoji="0" lang="ko-KR" altLang="en-US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4" name="Rectangle 5"/>
          <p:cNvSpPr>
            <a:spLocks noChangeArrowheads="1"/>
          </p:cNvSpPr>
          <p:nvPr/>
        </p:nvSpPr>
        <p:spPr bwMode="gray">
          <a:xfrm>
            <a:off x="318391" y="4696074"/>
            <a:ext cx="1102674" cy="3841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-PORTAL 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Server Module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16" name="Rectangle 5"/>
          <p:cNvSpPr>
            <a:spLocks noChangeArrowheads="1"/>
          </p:cNvSpPr>
          <p:nvPr/>
        </p:nvSpPr>
        <p:spPr bwMode="gray">
          <a:xfrm>
            <a:off x="321313" y="4125065"/>
            <a:ext cx="1102674" cy="3841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-CANVAS Engine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18" name="꺾인 연결선 117"/>
          <p:cNvCxnSpPr>
            <a:stCxn id="103" idx="0"/>
            <a:endCxn id="102" idx="2"/>
          </p:cNvCxnSpPr>
          <p:nvPr/>
        </p:nvCxnSpPr>
        <p:spPr>
          <a:xfrm rot="5400000" flipH="1" flipV="1">
            <a:off x="2520508" y="1929205"/>
            <a:ext cx="285099" cy="18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9" name="꺾인 연결선 118"/>
          <p:cNvCxnSpPr>
            <a:stCxn id="101" idx="1"/>
            <a:endCxn id="103" idx="3"/>
          </p:cNvCxnSpPr>
          <p:nvPr/>
        </p:nvCxnSpPr>
        <p:spPr>
          <a:xfrm rot="10800000" flipV="1">
            <a:off x="3265084" y="1539436"/>
            <a:ext cx="877832" cy="704989"/>
          </a:xfrm>
          <a:prstGeom prst="bentConnector3">
            <a:avLst>
              <a:gd name="adj1" fmla="val 50000"/>
            </a:avLst>
          </a:prstGeom>
          <a:ln w="19050"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headEnd type="triangle" w="med" len="med"/>
            <a:tailEnd type="triangl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0" name="꺾인 연결선 119"/>
          <p:cNvCxnSpPr>
            <a:stCxn id="90" idx="0"/>
            <a:endCxn id="101" idx="2"/>
          </p:cNvCxnSpPr>
          <p:nvPr/>
        </p:nvCxnSpPr>
        <p:spPr>
          <a:xfrm rot="5400000" flipH="1" flipV="1">
            <a:off x="5437678" y="786968"/>
            <a:ext cx="540509" cy="2292499"/>
          </a:xfrm>
          <a:prstGeom prst="bentConnector3">
            <a:avLst>
              <a:gd name="adj1" fmla="val 73334"/>
            </a:avLst>
          </a:prstGeom>
          <a:ln w="190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  <a:tileRect/>
            </a:gradFill>
            <a:headEnd type="triangle" w="med" len="med"/>
            <a:tailEnd type="triangl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2" name="Rectangle 5"/>
          <p:cNvSpPr>
            <a:spLocks noChangeArrowheads="1"/>
          </p:cNvSpPr>
          <p:nvPr/>
        </p:nvSpPr>
        <p:spPr bwMode="gray">
          <a:xfrm>
            <a:off x="4142917" y="3488269"/>
            <a:ext cx="1496916" cy="688545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Runnable AOP</a:t>
            </a:r>
          </a:p>
        </p:txBody>
      </p:sp>
      <p:sp>
        <p:nvSpPr>
          <p:cNvPr id="123" name="Rectangle 5"/>
          <p:cNvSpPr>
            <a:spLocks noChangeArrowheads="1"/>
          </p:cNvSpPr>
          <p:nvPr/>
        </p:nvSpPr>
        <p:spPr bwMode="gray">
          <a:xfrm>
            <a:off x="5827565" y="3488269"/>
            <a:ext cx="1471932" cy="688545"/>
          </a:xfrm>
          <a:prstGeom prst="rect">
            <a:avLst/>
          </a:prstGeom>
          <a:solidFill>
            <a:srgbClr val="FD9595">
              <a:alpha val="43000"/>
            </a:srgbClr>
          </a:solidFill>
          <a:ln w="254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 AOP</a:t>
            </a:r>
          </a:p>
        </p:txBody>
      </p:sp>
      <p:cxnSp>
        <p:nvCxnSpPr>
          <p:cNvPr id="138" name="꺾인 연결선 137"/>
          <p:cNvCxnSpPr>
            <a:stCxn id="104" idx="0"/>
            <a:endCxn id="103" idx="2"/>
          </p:cNvCxnSpPr>
          <p:nvPr/>
        </p:nvCxnSpPr>
        <p:spPr>
          <a:xfrm rot="5400000" flipH="1" flipV="1">
            <a:off x="2519412" y="2558938"/>
            <a:ext cx="28548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5" name="꺾인 연결선 144"/>
          <p:cNvCxnSpPr>
            <a:stCxn id="105" idx="3"/>
            <a:endCxn id="104" idx="3"/>
          </p:cNvCxnSpPr>
          <p:nvPr/>
        </p:nvCxnSpPr>
        <p:spPr>
          <a:xfrm flipV="1">
            <a:off x="3257203" y="2873450"/>
            <a:ext cx="7880" cy="1678094"/>
          </a:xfrm>
          <a:prstGeom prst="bentConnector3">
            <a:avLst>
              <a:gd name="adj1" fmla="val 3001015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9" name="꺾인 연결선 148"/>
          <p:cNvCxnSpPr>
            <a:stCxn id="80" idx="0"/>
            <a:endCxn id="83" idx="2"/>
          </p:cNvCxnSpPr>
          <p:nvPr/>
        </p:nvCxnSpPr>
        <p:spPr>
          <a:xfrm rot="16200000" flipV="1">
            <a:off x="6028234" y="3107322"/>
            <a:ext cx="1454545" cy="2051231"/>
          </a:xfrm>
          <a:prstGeom prst="bentConnector3">
            <a:avLst>
              <a:gd name="adj1" fmla="val 10641"/>
            </a:avLst>
          </a:prstGeom>
          <a:ln w="19050">
            <a:gradFill flip="none" rotWithShape="1">
              <a:gsLst>
                <a:gs pos="31000">
                  <a:schemeClr val="tx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  <a:tileRect/>
            </a:gra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5" name="꺾인 연결선 154"/>
          <p:cNvCxnSpPr>
            <a:stCxn id="114" idx="0"/>
            <a:endCxn id="116" idx="2"/>
          </p:cNvCxnSpPr>
          <p:nvPr/>
        </p:nvCxnSpPr>
        <p:spPr>
          <a:xfrm rot="5400000" flipH="1" flipV="1">
            <a:off x="777771" y="4601195"/>
            <a:ext cx="186836" cy="292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60" name="Rectangle 5"/>
          <p:cNvSpPr>
            <a:spLocks noChangeArrowheads="1"/>
          </p:cNvSpPr>
          <p:nvPr/>
        </p:nvSpPr>
        <p:spPr bwMode="gray">
          <a:xfrm>
            <a:off x="2059225" y="3622629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EXCEL/PDF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61" name="Rectangle 5"/>
          <p:cNvSpPr>
            <a:spLocks noChangeArrowheads="1"/>
          </p:cNvSpPr>
          <p:nvPr/>
        </p:nvSpPr>
        <p:spPr bwMode="gray">
          <a:xfrm>
            <a:off x="2059225" y="4005044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XML/JSON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70" name="꺾인 연결선 169"/>
          <p:cNvCxnSpPr>
            <a:stCxn id="107" idx="3"/>
            <a:endCxn id="104" idx="3"/>
          </p:cNvCxnSpPr>
          <p:nvPr/>
        </p:nvCxnSpPr>
        <p:spPr>
          <a:xfrm flipV="1">
            <a:off x="3258219" y="2873450"/>
            <a:ext cx="6864" cy="543226"/>
          </a:xfrm>
          <a:prstGeom prst="bentConnector3">
            <a:avLst>
              <a:gd name="adj1" fmla="val 343042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3" name="꺾인 연결선 172"/>
          <p:cNvCxnSpPr>
            <a:stCxn id="160" idx="3"/>
            <a:endCxn id="104" idx="3"/>
          </p:cNvCxnSpPr>
          <p:nvPr/>
        </p:nvCxnSpPr>
        <p:spPr>
          <a:xfrm flipV="1">
            <a:off x="3257203" y="2873450"/>
            <a:ext cx="7880" cy="920949"/>
          </a:xfrm>
          <a:prstGeom prst="bentConnector3">
            <a:avLst>
              <a:gd name="adj1" fmla="val 3001015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6" name="꺾인 연결선 175"/>
          <p:cNvCxnSpPr>
            <a:stCxn id="161" idx="3"/>
            <a:endCxn id="104" idx="3"/>
          </p:cNvCxnSpPr>
          <p:nvPr/>
        </p:nvCxnSpPr>
        <p:spPr>
          <a:xfrm flipV="1">
            <a:off x="3257203" y="2873450"/>
            <a:ext cx="7880" cy="1303364"/>
          </a:xfrm>
          <a:prstGeom prst="bentConnector3">
            <a:avLst>
              <a:gd name="adj1" fmla="val 3001015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3" name="꺾인 연결선 182"/>
          <p:cNvCxnSpPr>
            <a:stCxn id="1025" idx="3"/>
            <a:endCxn id="77" idx="1"/>
          </p:cNvCxnSpPr>
          <p:nvPr/>
        </p:nvCxnSpPr>
        <p:spPr>
          <a:xfrm flipV="1">
            <a:off x="3508169" y="5022977"/>
            <a:ext cx="610817" cy="8108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029" name="그룹 1028"/>
          <p:cNvGrpSpPr/>
          <p:nvPr/>
        </p:nvGrpSpPr>
        <p:grpSpPr>
          <a:xfrm>
            <a:off x="2840658" y="5506452"/>
            <a:ext cx="913609" cy="852292"/>
            <a:chOff x="2712538" y="5332851"/>
            <a:chExt cx="913609" cy="852292"/>
          </a:xfrm>
          <a:effectLst/>
        </p:grpSpPr>
        <p:sp>
          <p:nvSpPr>
            <p:cNvPr id="1025" name="직사각형 1024"/>
            <p:cNvSpPr/>
            <p:nvPr/>
          </p:nvSpPr>
          <p:spPr bwMode="auto">
            <a:xfrm>
              <a:off x="2975188" y="5463196"/>
              <a:ext cx="404861" cy="3939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lnSpc>
                  <a:spcPts val="1400"/>
                </a:lnSpc>
                <a:spcAft>
                  <a:spcPct val="30000"/>
                </a:spcAft>
              </a:pPr>
              <a:endParaRPr lang="ko-KR" altLang="en-US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산돌고딕 M" pitchFamily="18" charset="-127"/>
                <a:ea typeface="산돌고딕 M" pitchFamily="18" charset="-127"/>
              </a:endParaRPr>
            </a:p>
          </p:txBody>
        </p:sp>
        <p:grpSp>
          <p:nvGrpSpPr>
            <p:cNvPr id="1071" name="그룹 1070"/>
            <p:cNvGrpSpPr/>
            <p:nvPr/>
          </p:nvGrpSpPr>
          <p:grpSpPr>
            <a:xfrm>
              <a:off x="2712538" y="5332851"/>
              <a:ext cx="913609" cy="852292"/>
              <a:chOff x="1461411" y="6435546"/>
              <a:chExt cx="1148394" cy="1199018"/>
            </a:xfrm>
          </p:grpSpPr>
          <p:pic>
            <p:nvPicPr>
              <p:cNvPr id="65" name="Picture 2" descr="http://icons.iconarchive.com/icons/gakuseisean/ivista-2/128/Misc-Database-3-icon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411" y="6435546"/>
                <a:ext cx="974084" cy="899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6" name="TextBox 104"/>
              <p:cNvSpPr txBox="1">
                <a:spLocks noChangeArrowheads="1"/>
              </p:cNvSpPr>
              <p:nvPr/>
            </p:nvSpPr>
            <p:spPr bwMode="auto">
              <a:xfrm>
                <a:off x="1492706" y="7331474"/>
                <a:ext cx="1117099" cy="303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800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시각화</a:t>
                </a:r>
                <a:r>
                  <a:rPr kumimoji="0" lang="en-US" altLang="ko-KR" sz="800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DB</a:t>
                </a:r>
                <a:endParaRPr kumimoji="0" lang="ko-KR" altLang="en-US" sz="800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1074" name="그룹 1073"/>
          <p:cNvGrpSpPr/>
          <p:nvPr/>
        </p:nvGrpSpPr>
        <p:grpSpPr>
          <a:xfrm>
            <a:off x="1455585" y="5603054"/>
            <a:ext cx="1117099" cy="759658"/>
            <a:chOff x="10713101" y="4234745"/>
            <a:chExt cx="1117099" cy="759658"/>
          </a:xfrm>
          <a:effectLst/>
        </p:grpSpPr>
        <p:pic>
          <p:nvPicPr>
            <p:cNvPr id="193" name="그림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196" y="4234745"/>
              <a:ext cx="740910" cy="54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TextBox 104"/>
            <p:cNvSpPr txBox="1">
              <a:spLocks noChangeArrowheads="1"/>
            </p:cNvSpPr>
            <p:nvPr/>
          </p:nvSpPr>
          <p:spPr bwMode="auto">
            <a:xfrm>
              <a:off x="10713101" y="4778959"/>
              <a:ext cx="11170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CCTV</a:t>
              </a:r>
              <a:r>
                <a:rPr kumimoji="0" lang="ko-KR" altLang="en-US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재생 통합</a:t>
              </a: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</a:t>
              </a:r>
              <a:endParaRPr kumimoji="0" lang="ko-KR" altLang="en-US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17" name="Rectangle 5"/>
          <p:cNvSpPr>
            <a:spLocks noChangeArrowheads="1"/>
          </p:cNvSpPr>
          <p:nvPr/>
        </p:nvSpPr>
        <p:spPr bwMode="gray">
          <a:xfrm>
            <a:off x="202271" y="1171582"/>
            <a:ext cx="1323167" cy="23595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Client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pic>
        <p:nvPicPr>
          <p:cNvPr id="227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2" y="1501596"/>
            <a:ext cx="1039969" cy="7093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2" name="그룹 231"/>
          <p:cNvGrpSpPr/>
          <p:nvPr/>
        </p:nvGrpSpPr>
        <p:grpSpPr>
          <a:xfrm>
            <a:off x="364934" y="2937074"/>
            <a:ext cx="432000" cy="432000"/>
            <a:chOff x="8553448" y="1844824"/>
            <a:chExt cx="432000" cy="432000"/>
          </a:xfrm>
          <a:effectLst/>
        </p:grpSpPr>
        <p:sp>
          <p:nvSpPr>
            <p:cNvPr id="233" name="타원 232"/>
            <p:cNvSpPr/>
            <p:nvPr/>
          </p:nvSpPr>
          <p:spPr>
            <a:xfrm>
              <a:off x="8553448" y="1844824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24" y="1867756"/>
              <a:ext cx="386135" cy="386135"/>
            </a:xfrm>
            <a:prstGeom prst="rect">
              <a:avLst/>
            </a:prstGeom>
          </p:spPr>
        </p:pic>
      </p:grpSp>
      <p:grpSp>
        <p:nvGrpSpPr>
          <p:cNvPr id="235" name="그룹 234"/>
          <p:cNvGrpSpPr/>
          <p:nvPr/>
        </p:nvGrpSpPr>
        <p:grpSpPr>
          <a:xfrm>
            <a:off x="560041" y="2539898"/>
            <a:ext cx="432000" cy="432000"/>
            <a:chOff x="8696193" y="2541972"/>
            <a:chExt cx="432000" cy="432000"/>
          </a:xfrm>
          <a:effectLst/>
        </p:grpSpPr>
        <p:sp>
          <p:nvSpPr>
            <p:cNvPr id="236" name="타원 235"/>
            <p:cNvSpPr/>
            <p:nvPr/>
          </p:nvSpPr>
          <p:spPr>
            <a:xfrm>
              <a:off x="8696193" y="2541972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816" y="2580174"/>
              <a:ext cx="388475" cy="388475"/>
            </a:xfrm>
            <a:prstGeom prst="rect">
              <a:avLst/>
            </a:prstGeom>
          </p:spPr>
        </p:pic>
      </p:grpSp>
      <p:grpSp>
        <p:nvGrpSpPr>
          <p:cNvPr id="238" name="그룹 237"/>
          <p:cNvGrpSpPr/>
          <p:nvPr/>
        </p:nvGrpSpPr>
        <p:grpSpPr>
          <a:xfrm>
            <a:off x="243299" y="2222841"/>
            <a:ext cx="432000" cy="432000"/>
            <a:chOff x="8770791" y="3215421"/>
            <a:chExt cx="432000" cy="432000"/>
          </a:xfrm>
          <a:effectLst/>
        </p:grpSpPr>
        <p:sp>
          <p:nvSpPr>
            <p:cNvPr id="239" name="타원 238"/>
            <p:cNvSpPr/>
            <p:nvPr/>
          </p:nvSpPr>
          <p:spPr>
            <a:xfrm>
              <a:off x="8770791" y="3215421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0" name="그림 239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6" t="8927" r="10248" b="11292"/>
            <a:stretch/>
          </p:blipFill>
          <p:spPr>
            <a:xfrm>
              <a:off x="8807939" y="3257264"/>
              <a:ext cx="344208" cy="327166"/>
            </a:xfrm>
            <a:prstGeom prst="rect">
              <a:avLst/>
            </a:prstGeom>
          </p:spPr>
        </p:pic>
      </p:grpSp>
      <p:grpSp>
        <p:nvGrpSpPr>
          <p:cNvPr id="241" name="그룹 240"/>
          <p:cNvGrpSpPr/>
          <p:nvPr/>
        </p:nvGrpSpPr>
        <p:grpSpPr>
          <a:xfrm>
            <a:off x="908832" y="2805335"/>
            <a:ext cx="432000" cy="432000"/>
            <a:chOff x="8770791" y="3894433"/>
            <a:chExt cx="432000" cy="432000"/>
          </a:xfrm>
          <a:effectLst/>
        </p:grpSpPr>
        <p:sp>
          <p:nvSpPr>
            <p:cNvPr id="242" name="타원 241"/>
            <p:cNvSpPr/>
            <p:nvPr/>
          </p:nvSpPr>
          <p:spPr>
            <a:xfrm>
              <a:off x="8770791" y="3894433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892" y="3924287"/>
              <a:ext cx="388475" cy="388475"/>
            </a:xfrm>
            <a:prstGeom prst="rect">
              <a:avLst/>
            </a:prstGeom>
          </p:spPr>
        </p:pic>
      </p:grpSp>
      <p:grpSp>
        <p:nvGrpSpPr>
          <p:cNvPr id="244" name="그룹 243"/>
          <p:cNvGrpSpPr/>
          <p:nvPr/>
        </p:nvGrpSpPr>
        <p:grpSpPr>
          <a:xfrm>
            <a:off x="958337" y="2349470"/>
            <a:ext cx="436765" cy="432000"/>
            <a:chOff x="8770791" y="4493584"/>
            <a:chExt cx="436765" cy="432000"/>
          </a:xfrm>
          <a:effectLst/>
        </p:grpSpPr>
        <p:sp>
          <p:nvSpPr>
            <p:cNvPr id="245" name="타원 244"/>
            <p:cNvSpPr/>
            <p:nvPr/>
          </p:nvSpPr>
          <p:spPr>
            <a:xfrm>
              <a:off x="8770791" y="4493584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233" y="4495923"/>
              <a:ext cx="427323" cy="427323"/>
            </a:xfrm>
            <a:prstGeom prst="rect">
              <a:avLst/>
            </a:prstGeom>
          </p:spPr>
        </p:pic>
      </p:grpSp>
      <p:cxnSp>
        <p:nvCxnSpPr>
          <p:cNvPr id="133" name="꺾인 연결선 132"/>
          <p:cNvCxnSpPr>
            <a:stCxn id="106" idx="3"/>
            <a:endCxn id="104" idx="3"/>
          </p:cNvCxnSpPr>
          <p:nvPr/>
        </p:nvCxnSpPr>
        <p:spPr>
          <a:xfrm flipV="1">
            <a:off x="3257203" y="2873450"/>
            <a:ext cx="7880" cy="2052245"/>
          </a:xfrm>
          <a:prstGeom prst="bentConnector3">
            <a:avLst>
              <a:gd name="adj1" fmla="val 3001015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5" name="꺾인 연결선 174"/>
          <p:cNvCxnSpPr>
            <a:stCxn id="193" idx="0"/>
            <a:endCxn id="106" idx="2"/>
          </p:cNvCxnSpPr>
          <p:nvPr/>
        </p:nvCxnSpPr>
        <p:spPr>
          <a:xfrm rot="5400000" flipH="1" flipV="1">
            <a:off x="2081081" y="5025922"/>
            <a:ext cx="510187" cy="644079"/>
          </a:xfrm>
          <a:prstGeom prst="bentConnector3">
            <a:avLst>
              <a:gd name="adj1" fmla="val 46883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9" name="꺾인 연결선 188"/>
          <p:cNvCxnSpPr>
            <a:stCxn id="79" idx="0"/>
            <a:endCxn id="83" idx="2"/>
          </p:cNvCxnSpPr>
          <p:nvPr/>
        </p:nvCxnSpPr>
        <p:spPr>
          <a:xfrm rot="16200000" flipV="1">
            <a:off x="5503867" y="3631689"/>
            <a:ext cx="1446977" cy="994930"/>
          </a:xfrm>
          <a:prstGeom prst="bentConnector3">
            <a:avLst>
              <a:gd name="adj1" fmla="val 10435"/>
            </a:avLst>
          </a:prstGeom>
          <a:ln w="19050">
            <a:gradFill flip="none" rotWithShape="1">
              <a:gsLst>
                <a:gs pos="100000">
                  <a:schemeClr val="tx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  <a:tileRect/>
            </a:gra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4" name="꺾인 연결선 193"/>
          <p:cNvCxnSpPr>
            <a:stCxn id="78" idx="0"/>
            <a:endCxn id="83" idx="2"/>
          </p:cNvCxnSpPr>
          <p:nvPr/>
        </p:nvCxnSpPr>
        <p:spPr>
          <a:xfrm rot="5400000" flipH="1" flipV="1">
            <a:off x="4972022" y="4096358"/>
            <a:ext cx="1448560" cy="67175"/>
          </a:xfrm>
          <a:prstGeom prst="bentConnector3">
            <a:avLst>
              <a:gd name="adj1" fmla="val 10478"/>
            </a:avLst>
          </a:prstGeom>
          <a:ln w="19050">
            <a:gradFill flip="none" rotWithShape="1">
              <a:gsLst>
                <a:gs pos="74000">
                  <a:schemeClr val="tx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1"/>
              <a:tileRect/>
            </a:gra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7" name="꺾인 연결선 196"/>
          <p:cNvCxnSpPr>
            <a:stCxn id="77" idx="0"/>
            <a:endCxn id="83" idx="2"/>
          </p:cNvCxnSpPr>
          <p:nvPr/>
        </p:nvCxnSpPr>
        <p:spPr>
          <a:xfrm rot="5400000" flipH="1" flipV="1">
            <a:off x="4442479" y="3563797"/>
            <a:ext cx="1445542" cy="1129279"/>
          </a:xfrm>
          <a:prstGeom prst="bentConnector3">
            <a:avLst>
              <a:gd name="adj1" fmla="val 10396"/>
            </a:avLst>
          </a:prstGeom>
          <a:ln w="19050">
            <a:gradFill flip="none" rotWithShape="1">
              <a:gsLst>
                <a:gs pos="44000">
                  <a:schemeClr val="tx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  <a:tileRect/>
            </a:gra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56" name="직선 화살표 연결선 1055"/>
          <p:cNvCxnSpPr>
            <a:stCxn id="90" idx="3"/>
            <a:endCxn id="83" idx="1"/>
          </p:cNvCxnSpPr>
          <p:nvPr/>
        </p:nvCxnSpPr>
        <p:spPr bwMode="auto">
          <a:xfrm flipV="1">
            <a:off x="4980449" y="2805336"/>
            <a:ext cx="198441" cy="39"/>
          </a:xfrm>
          <a:prstGeom prst="straightConnector1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 type="triangle"/>
          </a:ln>
          <a:effectLst/>
        </p:spPr>
      </p:cxnSp>
      <p:cxnSp>
        <p:nvCxnSpPr>
          <p:cNvPr id="1058" name="직선 화살표 연결선 1057"/>
          <p:cNvCxnSpPr>
            <a:stCxn id="83" idx="3"/>
            <a:endCxn id="91" idx="1"/>
          </p:cNvCxnSpPr>
          <p:nvPr/>
        </p:nvCxnSpPr>
        <p:spPr bwMode="auto">
          <a:xfrm>
            <a:off x="6280889" y="2805336"/>
            <a:ext cx="204653" cy="369"/>
          </a:xfrm>
          <a:prstGeom prst="straightConnector1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 type="triangle"/>
          </a:ln>
          <a:effectLst/>
        </p:spPr>
      </p:cxnSp>
      <p:cxnSp>
        <p:nvCxnSpPr>
          <p:cNvPr id="209" name="꺾인 연결선 208"/>
          <p:cNvCxnSpPr>
            <a:stCxn id="116" idx="3"/>
            <a:endCxn id="105" idx="1"/>
          </p:cNvCxnSpPr>
          <p:nvPr/>
        </p:nvCxnSpPr>
        <p:spPr>
          <a:xfrm>
            <a:off x="1423987" y="4317152"/>
            <a:ext cx="635238" cy="234392"/>
          </a:xfrm>
          <a:prstGeom prst="bentConnector3">
            <a:avLst>
              <a:gd name="adj1" fmla="val 50000"/>
            </a:avLst>
          </a:prstGeom>
          <a:ln w="19050"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2" name="꺾인 연결선 211"/>
          <p:cNvCxnSpPr>
            <a:stCxn id="109" idx="0"/>
            <a:endCxn id="114" idx="2"/>
          </p:cNvCxnSpPr>
          <p:nvPr/>
        </p:nvCxnSpPr>
        <p:spPr>
          <a:xfrm rot="5400000" flipH="1" flipV="1">
            <a:off x="515833" y="5232123"/>
            <a:ext cx="505770" cy="202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7" name="꺾인 연결선 116"/>
          <p:cNvCxnSpPr>
            <a:stCxn id="102" idx="1"/>
          </p:cNvCxnSpPr>
          <p:nvPr/>
        </p:nvCxnSpPr>
        <p:spPr>
          <a:xfrm rot="10800000">
            <a:off x="1138062" y="1615403"/>
            <a:ext cx="929045" cy="385"/>
          </a:xfrm>
          <a:prstGeom prst="bentConnector3">
            <a:avLst>
              <a:gd name="adj1" fmla="val 50000"/>
            </a:avLst>
          </a:prstGeom>
          <a:ln w="1905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1"/>
              <a:tileRect/>
            </a:gradFill>
            <a:headEnd type="triangle" w="med" len="med"/>
            <a:tailEnd type="triangl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228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11" y="1442722"/>
            <a:ext cx="312530" cy="45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0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>
              <a:lumMod val="50000"/>
              <a:lumOff val="50000"/>
            </a:schemeClr>
          </a:solidFill>
          <a:headEnd/>
          <a:tailEnd/>
        </a:ln>
        <a:effectLst/>
      </a:spPr>
      <a:bodyPr wrap="none" rtlCol="0" anchor="ctr"/>
      <a:lstStyle>
        <a:defPPr algn="ctr" latinLnBrk="0">
          <a:lnSpc>
            <a:spcPts val="1400"/>
          </a:lnSpc>
          <a:spcAft>
            <a:spcPct val="30000"/>
          </a:spcAft>
          <a:defRPr sz="1200" kern="0" dirty="0" smtClean="0">
            <a:solidFill>
              <a:schemeClr val="tx1">
                <a:lumMod val="50000"/>
                <a:lumOff val="50000"/>
              </a:schemeClr>
            </a:solidFill>
            <a:latin typeface="산돌고딕 M" pitchFamily="18" charset="-127"/>
            <a:ea typeface="산돌고딕 M" pitchFamily="18" charset="-12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</a:spPr>
      <a:bodyPr/>
      <a:lstStyle/>
    </a:lnDef>
    <a:txDef>
      <a:spPr>
        <a:noFill/>
        <a:ln w="19050" algn="ctr">
          <a:noFill/>
          <a:round/>
          <a:headEnd/>
          <a:tailEnd/>
        </a:ln>
      </a:spPr>
      <a:bodyPr wrap="none" rtlCol="0">
        <a:spAutoFit/>
      </a:bodyPr>
      <a:lstStyle>
        <a:defPPr marL="268288" indent="-268288" fontAlgn="auto" latinLnBrk="0">
          <a:lnSpc>
            <a:spcPct val="110000"/>
          </a:lnSpc>
          <a:spcBef>
            <a:spcPct val="20000"/>
          </a:spcBef>
          <a:spcAft>
            <a:spcPts val="0"/>
          </a:spcAft>
          <a:buSzPct val="100000"/>
          <a:buFontTx/>
          <a:buBlip>
            <a:blip xmlns:r="http://schemas.openxmlformats.org/officeDocument/2006/relationships" r:embed="rId1"/>
          </a:buBlip>
          <a:defRPr kumimoji="0" sz="1400" b="1" kern="0" dirty="0" err="1" smtClean="0">
            <a:solidFill>
              <a:srgbClr val="000000"/>
            </a:solidFill>
            <a:latin typeface="산돌고딕 M" pitchFamily="18" charset="-127"/>
            <a:ea typeface="산돌고딕 M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72095</TotalTime>
  <Words>273</Words>
  <Application>Microsoft Office PowerPoint</Application>
  <PresentationFormat>A4 용지(210x297mm)</PresentationFormat>
  <Paragraphs>140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Arial</vt:lpstr>
      <vt:lpstr>나눔고딕 ExtraBold</vt:lpstr>
      <vt:lpstr>Wingdings 2</vt:lpstr>
      <vt:lpstr>굴림</vt:lpstr>
      <vt:lpstr>나눔고딕</vt:lpstr>
      <vt:lpstr>Calibri</vt:lpstr>
      <vt:lpstr>맑은 고딕</vt:lpstr>
      <vt:lpstr>산돌고딕 M</vt:lpstr>
      <vt:lpstr>1_Office 테마</vt:lpstr>
      <vt:lpstr>PowerPoint 프레젠테이션</vt:lpstr>
      <vt:lpstr>시스템 구성 아키텍처</vt:lpstr>
      <vt:lpstr>어플리케이션 아키텍처 – Runtime View</vt:lpstr>
    </vt:vector>
  </TitlesOfParts>
  <Company>Open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Open</dc:creator>
  <cp:lastModifiedBy>chang.sun won</cp:lastModifiedBy>
  <cp:revision>4427</cp:revision>
  <cp:lastPrinted>2012-05-24T11:23:39Z</cp:lastPrinted>
  <dcterms:created xsi:type="dcterms:W3CDTF">2010-06-22T00:01:58Z</dcterms:created>
  <dcterms:modified xsi:type="dcterms:W3CDTF">2016-09-06T01:35:39Z</dcterms:modified>
</cp:coreProperties>
</file>