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8" r:id="rId2"/>
  </p:sldMasterIdLst>
  <p:notesMasterIdLst>
    <p:notesMasterId r:id="rId18"/>
  </p:notesMasterIdLst>
  <p:sldIdLst>
    <p:sldId id="821" r:id="rId3"/>
    <p:sldId id="822" r:id="rId4"/>
    <p:sldId id="797" r:id="rId5"/>
    <p:sldId id="818" r:id="rId6"/>
    <p:sldId id="801" r:id="rId7"/>
    <p:sldId id="803" r:id="rId8"/>
    <p:sldId id="804" r:id="rId9"/>
    <p:sldId id="819" r:id="rId10"/>
    <p:sldId id="805" r:id="rId11"/>
    <p:sldId id="806" r:id="rId12"/>
    <p:sldId id="820" r:id="rId13"/>
    <p:sldId id="807" r:id="rId14"/>
    <p:sldId id="808" r:id="rId15"/>
    <p:sldId id="815" r:id="rId16"/>
    <p:sldId id="816" r:id="rId17"/>
  </p:sldIdLst>
  <p:sldSz cx="10693400" cy="7561263"/>
  <p:notesSz cx="6735763" cy="9866313"/>
  <p:embeddedFontLst>
    <p:embeddedFont>
      <p:font typeface="나눔고딕" panose="020B0600000101010101" charset="-127"/>
      <p:regular r:id="rId19"/>
      <p:bold r:id="rId20"/>
    </p:embeddedFont>
    <p:embeddedFont>
      <p:font typeface="산돌고딕 M" panose="020B0600000101010101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KoPub돋움체 Medium" panose="02020603020101020101" pitchFamily="18" charset="-127"/>
      <p:regular r:id="rId28"/>
    </p:embeddedFont>
    <p:embeddedFont>
      <p:font typeface="Wingdings 2" panose="05020102010507070707" pitchFamily="18" charset="2"/>
      <p:regular r:id="rId29"/>
    </p:embeddedFont>
    <p:embeddedFont>
      <p:font typeface="Segoe UI Light" panose="020B0502040204020203" pitchFamily="34" charset="0"/>
      <p:regular r:id="rId30"/>
      <p:italic r:id="rId31"/>
    </p:embeddedFont>
    <p:embeddedFont>
      <p:font typeface="맑은 고딕" panose="020B0503020000020004" pitchFamily="50" charset="-127"/>
      <p:regular r:id="rId22"/>
      <p:bold r:id="rId23"/>
    </p:embeddedFont>
    <p:embeddedFont>
      <p:font typeface="Segoe UI" panose="020B0502040204020203" pitchFamily="34" charset="0"/>
      <p:regular r:id="rId32"/>
      <p:bold r:id="rId33"/>
      <p:italic r:id="rId34"/>
      <p:boldItalic r:id="rId35"/>
    </p:embeddedFont>
  </p:embeddedFontLst>
  <p:defaultTextStyle>
    <a:defPPr>
      <a:defRPr lang="ko-KR"/>
    </a:defPPr>
    <a:lvl1pPr algn="l" defTabSz="1042988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Malgun Gothic" pitchFamily="50" charset="-127"/>
        <a:ea typeface="굴림" charset="-127"/>
        <a:cs typeface="+mn-cs"/>
      </a:defRPr>
    </a:lvl1pPr>
    <a:lvl2pPr marL="520700" indent="-63500" algn="l" defTabSz="1042988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Malgun Gothic" pitchFamily="50" charset="-127"/>
        <a:ea typeface="굴림" charset="-127"/>
        <a:cs typeface="+mn-cs"/>
      </a:defRPr>
    </a:lvl2pPr>
    <a:lvl3pPr marL="1042988" indent="-128588" algn="l" defTabSz="1042988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Malgun Gothic" pitchFamily="50" charset="-127"/>
        <a:ea typeface="굴림" charset="-127"/>
        <a:cs typeface="+mn-cs"/>
      </a:defRPr>
    </a:lvl3pPr>
    <a:lvl4pPr marL="1563688" indent="-192088" algn="l" defTabSz="1042988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Malgun Gothic" pitchFamily="50" charset="-127"/>
        <a:ea typeface="굴림" charset="-127"/>
        <a:cs typeface="+mn-cs"/>
      </a:defRPr>
    </a:lvl4pPr>
    <a:lvl5pPr marL="2085975" indent="-257175" algn="l" defTabSz="1042988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Malgun Gothic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100" kern="1200">
        <a:solidFill>
          <a:schemeClr val="tx1"/>
        </a:solidFill>
        <a:latin typeface="Malgun Gothic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100" kern="1200">
        <a:solidFill>
          <a:schemeClr val="tx1"/>
        </a:solidFill>
        <a:latin typeface="Malgun Gothic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100" kern="1200">
        <a:solidFill>
          <a:schemeClr val="tx1"/>
        </a:solidFill>
        <a:latin typeface="Malgun Gothic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100" kern="1200">
        <a:solidFill>
          <a:schemeClr val="tx1"/>
        </a:solidFill>
        <a:latin typeface="Malgun Gothic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7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ADA"/>
    <a:srgbClr val="FF7C80"/>
    <a:srgbClr val="CCECFF"/>
    <a:srgbClr val="AC1414"/>
    <a:srgbClr val="FFEFEF"/>
    <a:srgbClr val="66CCFF"/>
    <a:srgbClr val="FFFFCC"/>
    <a:srgbClr val="FFCC66"/>
    <a:srgbClr val="CCFFCC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7" autoAdjust="0"/>
    <p:restoredTop sz="95745" autoAdjust="0"/>
  </p:normalViewPr>
  <p:slideViewPr>
    <p:cSldViewPr>
      <p:cViewPr varScale="1">
        <p:scale>
          <a:sx n="142" d="100"/>
          <a:sy n="142" d="100"/>
        </p:scale>
        <p:origin x="2436" y="132"/>
      </p:cViewPr>
      <p:guideLst>
        <p:guide orient="horz" pos="2427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3" d="100"/>
          <a:sy n="93" d="100"/>
        </p:scale>
        <p:origin x="-3744" y="-96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0193" cy="493237"/>
          </a:xfrm>
          <a:prstGeom prst="rect">
            <a:avLst/>
          </a:prstGeom>
        </p:spPr>
        <p:txBody>
          <a:bodyPr vert="horz" lIns="90762" tIns="45381" rIns="90762" bIns="45381" rtlCol="0"/>
          <a:lstStyle>
            <a:lvl1pPr algn="l" defTabSz="1033981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000" y="0"/>
            <a:ext cx="2920193" cy="493237"/>
          </a:xfrm>
          <a:prstGeom prst="rect">
            <a:avLst/>
          </a:prstGeom>
        </p:spPr>
        <p:txBody>
          <a:bodyPr vert="horz" lIns="90762" tIns="45381" rIns="90762" bIns="45381" rtlCol="0"/>
          <a:lstStyle>
            <a:lvl1pPr algn="r" defTabSz="1033981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0F797B8-CD4C-41F8-B027-FC4F8A2B5BC3}" type="datetimeFigureOut">
              <a:rPr lang="ko-KR" altLang="en-US"/>
              <a:pPr>
                <a:defRPr/>
              </a:pPr>
              <a:t>2016-12-13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52475" y="741363"/>
            <a:ext cx="5230813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62" tIns="45381" rIns="90762" bIns="45381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891" y="4686538"/>
            <a:ext cx="5387982" cy="4439132"/>
          </a:xfrm>
          <a:prstGeom prst="rect">
            <a:avLst/>
          </a:prstGeom>
        </p:spPr>
        <p:txBody>
          <a:bodyPr vert="horz" lIns="90762" tIns="45381" rIns="90762" bIns="45381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501"/>
            <a:ext cx="2920193" cy="493236"/>
          </a:xfrm>
          <a:prstGeom prst="rect">
            <a:avLst/>
          </a:prstGeom>
        </p:spPr>
        <p:txBody>
          <a:bodyPr vert="horz" lIns="90762" tIns="45381" rIns="90762" bIns="45381" rtlCol="0" anchor="b"/>
          <a:lstStyle>
            <a:lvl1pPr algn="l" defTabSz="1033981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000" y="9371501"/>
            <a:ext cx="2920193" cy="493236"/>
          </a:xfrm>
          <a:prstGeom prst="rect">
            <a:avLst/>
          </a:prstGeom>
        </p:spPr>
        <p:txBody>
          <a:bodyPr vert="horz" lIns="90762" tIns="45381" rIns="90762" bIns="45381" rtlCol="0" anchor="b"/>
          <a:lstStyle>
            <a:lvl1pPr algn="r" defTabSz="1033981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92E57E6-DFF4-4C1E-9E9B-AC36C6B798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987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itchFamily="50" charset="-127"/>
        <a:ea typeface="Malgun Gothic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itchFamily="50" charset="-127"/>
        <a:ea typeface="Malgun Gothic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itchFamily="50" charset="-127"/>
        <a:ea typeface="Malgun Gothic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itchFamily="50" charset="-127"/>
        <a:ea typeface="Malgun Gothic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itchFamily="50" charset="-127"/>
        <a:ea typeface="Malgun Gothic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3398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2E57E6-DFF4-4C1E-9E9B-AC36C6B7988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103398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89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3398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2E57E6-DFF4-4C1E-9E9B-AC36C6B7988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103398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912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3398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2E57E6-DFF4-4C1E-9E9B-AC36C6B7988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103398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295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3398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2E57E6-DFF4-4C1E-9E9B-AC36C6B7988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103398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5077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3398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2E57E6-DFF4-4C1E-9E9B-AC36C6B7988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103398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266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3398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2E57E6-DFF4-4C1E-9E9B-AC36C6B7988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103398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0704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3398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2E57E6-DFF4-4C1E-9E9B-AC36C6B7988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103398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9428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2E57E6-DFF4-4C1E-9E9B-AC36C6B79886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617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3398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2E57E6-DFF4-4C1E-9E9B-AC36C6B7988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103398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674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3398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2E57E6-DFF4-4C1E-9E9B-AC36C6B7988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103398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725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3398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2E57E6-DFF4-4C1E-9E9B-AC36C6B7988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103398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695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3398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2E57E6-DFF4-4C1E-9E9B-AC36C6B7988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103398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092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3398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2E57E6-DFF4-4C1E-9E9B-AC36C6B7988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103398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2222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3398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2E57E6-DFF4-4C1E-9E9B-AC36C6B7988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103398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165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3398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2E57E6-DFF4-4C1E-9E9B-AC36C6B7988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103398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740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10693400" cy="1730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3" name="Picture 2" descr="C:\Users\pck\Desktop\서울시로고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6954838"/>
            <a:ext cx="1157287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1"/>
          <p:cNvSpPr txBox="1">
            <a:spLocks/>
          </p:cNvSpPr>
          <p:nvPr userDrawn="1"/>
        </p:nvSpPr>
        <p:spPr>
          <a:xfrm>
            <a:off x="8609013" y="6878638"/>
            <a:ext cx="1701800" cy="569912"/>
          </a:xfrm>
          <a:prstGeom prst="rect">
            <a:avLst/>
          </a:prstGeom>
        </p:spPr>
        <p:txBody>
          <a:bodyPr lIns="104306" tIns="52153" rIns="104306" bIns="52153" anchor="ctr"/>
          <a:lstStyle>
            <a:defPPr>
              <a:defRPr lang="ko-KR"/>
            </a:defPPr>
            <a:lvl1pPr marL="0" algn="r" defTabSz="1043056" rtl="0" eaLnBrk="1" latinLnBrk="1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D1A472F-E1AA-490E-88F7-82C37E63A517}" type="slidenum">
              <a:rPr kumimoji="0" lang="ko-KR" altLang="en-US" sz="1000" b="1" kern="1200" spc="-1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1000" b="1" kern="1200" spc="-1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44995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 txBox="1">
            <a:spLocks/>
          </p:cNvSpPr>
          <p:nvPr userDrawn="1"/>
        </p:nvSpPr>
        <p:spPr>
          <a:xfrm>
            <a:off x="8609013" y="6878638"/>
            <a:ext cx="1701800" cy="569912"/>
          </a:xfrm>
          <a:prstGeom prst="rect">
            <a:avLst/>
          </a:prstGeom>
        </p:spPr>
        <p:txBody>
          <a:bodyPr lIns="104306" tIns="52153" rIns="104306" bIns="52153" anchor="ctr"/>
          <a:lstStyle>
            <a:defPPr>
              <a:defRPr lang="ko-KR"/>
            </a:defPPr>
            <a:lvl1pPr marL="0" algn="r" defTabSz="1043056" rtl="0" eaLnBrk="1" latinLnBrk="1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D1A472F-E1AA-490E-88F7-82C37E63A517}" type="slidenum">
              <a:rPr kumimoji="0" lang="ko-KR" altLang="en-US" sz="1000" b="1" kern="1200" spc="-1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1000" b="1" kern="1200" spc="-1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</a:endParaRP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10693400" cy="1730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0" y="828303"/>
            <a:ext cx="106934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309127" y="282810"/>
            <a:ext cx="20781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0" lang="ko-KR" altLang="en-US" sz="9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디지털 </a:t>
            </a:r>
            <a:r>
              <a:rPr kumimoji="0" lang="ko-KR" altLang="en-US" sz="900" b="1" spc="-1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시민시장실</a:t>
            </a:r>
            <a:r>
              <a:rPr kumimoji="0" lang="ko-KR" altLang="en-US" sz="9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 구축사업</a:t>
            </a:r>
            <a:r>
              <a:rPr kumimoji="0" lang="en-US" altLang="ko-KR" sz="9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 – </a:t>
            </a:r>
            <a:r>
              <a:rPr kumimoji="0" lang="ko-KR" altLang="en-US" sz="9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아키텍처</a:t>
            </a:r>
            <a:endParaRPr kumimoji="0" lang="en-US" altLang="ko-KR" sz="900" b="1" spc="-1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</a:endParaRPr>
          </a:p>
        </p:txBody>
      </p:sp>
      <p:pic>
        <p:nvPicPr>
          <p:cNvPr id="13" name="Picture 2" descr="C:\Users\pck\Desktop\서울시로고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6954838"/>
            <a:ext cx="1157287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258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3400" cy="696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C:\Users\pck\Desktop\서울시로고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7021513"/>
            <a:ext cx="11588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979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IDigitalU.bmp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33"/>
          <a:stretch/>
        </p:blipFill>
        <p:spPr bwMode="auto">
          <a:xfrm>
            <a:off x="8947100" y="6703244"/>
            <a:ext cx="1658937" cy="85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0" y="0"/>
            <a:ext cx="10693400" cy="1730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468193"/>
            <a:ext cx="10693400" cy="19965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1" name="Picture 2" descr="C:\Users\pck\Desktop\서울시로고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6954838"/>
            <a:ext cx="1157287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1142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840"/>
          <a:stretch>
            <a:fillRect/>
          </a:stretch>
        </p:blipFill>
        <p:spPr bwMode="auto">
          <a:xfrm>
            <a:off x="0" y="0"/>
            <a:ext cx="10712450" cy="307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 descr="IDigitalU.bmp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100" y="6588943"/>
            <a:ext cx="16589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4042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0625"/>
            <a:ext cx="10693400" cy="215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0011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IDigitalU.bmp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33"/>
          <a:stretch/>
        </p:blipFill>
        <p:spPr bwMode="auto">
          <a:xfrm>
            <a:off x="8947100" y="6703244"/>
            <a:ext cx="1658937" cy="85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0" y="0"/>
            <a:ext cx="10693400" cy="1730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4" name="Picture 2" descr="C:\Users\pck\Desktop\서울시로고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6954838"/>
            <a:ext cx="1157287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C:\Users\kimsy\Desktop\그림1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" y="1548434"/>
            <a:ext cx="10689636" cy="134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2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534988" y="303213"/>
            <a:ext cx="962342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306" tIns="52153" rIns="104306" bIns="5215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34988" y="1763713"/>
            <a:ext cx="9623425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988" y="7008813"/>
            <a:ext cx="2495550" cy="40163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 defTabSz="1043056" fontAlgn="auto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23FA960-DDB2-4B55-B992-7005A9199C7E}" type="datetimeFigureOut">
              <a:rPr lang="ko-KR" altLang="en-US"/>
              <a:pPr>
                <a:defRPr/>
              </a:pPr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2838" y="7008813"/>
            <a:ext cx="3387725" cy="40163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 defTabSz="1043056" fontAlgn="auto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2863" y="7008813"/>
            <a:ext cx="2495550" cy="40163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 defTabSz="1043056" fontAlgn="auto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4E6F06-9684-4F2C-B1C8-9977D893A2D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68" r:id="rId2"/>
  </p:sldLayoutIdLst>
  <p:timing>
    <p:tnLst>
      <p:par>
        <p:cTn id="1" dur="indefinite" restart="never" nodeType="tmRoot"/>
      </p:par>
    </p:tnLst>
  </p:timing>
  <p:txStyles>
    <p:titleStyle>
      <a:lvl1pPr algn="ctr" defTabSz="1042988" rtl="0" eaLnBrk="0" fontAlgn="base" latinLnBrk="1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j-cs"/>
        </a:defRPr>
      </a:lvl1pPr>
      <a:lvl2pPr algn="ctr" defTabSz="1042988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Malgun Gothic" pitchFamily="50" charset="-127"/>
          <a:ea typeface="Malgun Gothic" pitchFamily="50" charset="-127"/>
        </a:defRPr>
      </a:lvl2pPr>
      <a:lvl3pPr algn="ctr" defTabSz="1042988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Malgun Gothic" pitchFamily="50" charset="-127"/>
          <a:ea typeface="Malgun Gothic" pitchFamily="50" charset="-127"/>
        </a:defRPr>
      </a:lvl3pPr>
      <a:lvl4pPr algn="ctr" defTabSz="1042988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Malgun Gothic" pitchFamily="50" charset="-127"/>
          <a:ea typeface="Malgun Gothic" pitchFamily="50" charset="-127"/>
        </a:defRPr>
      </a:lvl4pPr>
      <a:lvl5pPr algn="ctr" defTabSz="1042988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Malgun Gothic" pitchFamily="50" charset="-127"/>
          <a:ea typeface="Malgun Gothic" pitchFamily="50" charset="-127"/>
        </a:defRPr>
      </a:lvl5pPr>
      <a:lvl6pPr marL="457200" algn="ctr" defTabSz="1042988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Malgun Gothic" pitchFamily="50" charset="-127"/>
          <a:ea typeface="Malgun Gothic" pitchFamily="50" charset="-127"/>
        </a:defRPr>
      </a:lvl6pPr>
      <a:lvl7pPr marL="914400" algn="ctr" defTabSz="1042988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Malgun Gothic" pitchFamily="50" charset="-127"/>
          <a:ea typeface="Malgun Gothic" pitchFamily="50" charset="-127"/>
        </a:defRPr>
      </a:lvl7pPr>
      <a:lvl8pPr marL="1371600" algn="ctr" defTabSz="1042988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Malgun Gothic" pitchFamily="50" charset="-127"/>
          <a:ea typeface="Malgun Gothic" pitchFamily="50" charset="-127"/>
        </a:defRPr>
      </a:lvl8pPr>
      <a:lvl9pPr marL="1828800" algn="ctr" defTabSz="1042988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Malgun Gothic" pitchFamily="50" charset="-127"/>
          <a:ea typeface="Malgun Gothic" pitchFamily="50" charset="-127"/>
        </a:defRPr>
      </a:lvl9pPr>
    </p:titleStyle>
    <p:bodyStyle>
      <a:lvl1pPr marL="390525" indent="-390525" algn="l" defTabSz="104298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700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n-cs"/>
        </a:defRPr>
      </a:lvl1pPr>
      <a:lvl2pPr marL="846138" indent="-325438" algn="l" defTabSz="104298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n-cs"/>
        </a:defRPr>
      </a:lvl2pPr>
      <a:lvl3pPr marL="1303338" indent="-260350" algn="l" defTabSz="104298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n-cs"/>
        </a:defRPr>
      </a:lvl3pPr>
      <a:lvl4pPr marL="1824038" indent="-260350" algn="l" defTabSz="104298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300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n-cs"/>
        </a:defRPr>
      </a:lvl4pPr>
      <a:lvl5pPr marL="2346325" indent="-260350" algn="l" defTabSz="104298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300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7" r:id="rId3"/>
    <p:sldLayoutId id="2147483766" r:id="rId4"/>
    <p:sldLayoutId id="2147483769" r:id="rId5"/>
  </p:sldLayoutIdLst>
  <p:timing>
    <p:tnLst>
      <p:par>
        <p:cTn id="1" dur="indefinite" restart="never" nodeType="tmRoot"/>
      </p:par>
    </p:tnLst>
  </p:timing>
  <p:txStyles>
    <p:titleStyle>
      <a:lvl1pPr algn="l" defTabSz="995363" rtl="0" eaLnBrk="0" fontAlgn="base" latinLnBrk="1" hangingPunct="0">
        <a:spcBef>
          <a:spcPct val="0"/>
        </a:spcBef>
        <a:spcAft>
          <a:spcPct val="0"/>
        </a:spcAft>
        <a:defRPr lang="ko-KR" altLang="en-US" sz="2900" kern="1200" dirty="0">
          <a:solidFill>
            <a:schemeClr val="tx1"/>
          </a:solidFill>
          <a:latin typeface="Rix모던고딕 EB" pitchFamily="18" charset="-127"/>
          <a:ea typeface="Rix모던고딕 EB" pitchFamily="18" charset="-127"/>
          <a:cs typeface="+mj-cs"/>
        </a:defRPr>
      </a:lvl1pPr>
      <a:lvl2pPr algn="l" defTabSz="995363" rtl="0" eaLnBrk="0" fontAlgn="base" latinLnBrk="1" hangingPunct="0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Rix모던고딕 EB" pitchFamily="18" charset="-127"/>
          <a:ea typeface="Rix모던고딕 EB" pitchFamily="18" charset="-127"/>
        </a:defRPr>
      </a:lvl2pPr>
      <a:lvl3pPr algn="l" defTabSz="995363" rtl="0" eaLnBrk="0" fontAlgn="base" latinLnBrk="1" hangingPunct="0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Rix모던고딕 EB" pitchFamily="18" charset="-127"/>
          <a:ea typeface="Rix모던고딕 EB" pitchFamily="18" charset="-127"/>
        </a:defRPr>
      </a:lvl3pPr>
      <a:lvl4pPr algn="l" defTabSz="995363" rtl="0" eaLnBrk="0" fontAlgn="base" latinLnBrk="1" hangingPunct="0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Rix모던고딕 EB" pitchFamily="18" charset="-127"/>
          <a:ea typeface="Rix모던고딕 EB" pitchFamily="18" charset="-127"/>
        </a:defRPr>
      </a:lvl4pPr>
      <a:lvl5pPr algn="l" defTabSz="995363" rtl="0" eaLnBrk="0" fontAlgn="base" latinLnBrk="1" hangingPunct="0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Rix모던고딕 EB" pitchFamily="18" charset="-127"/>
          <a:ea typeface="Rix모던고딕 EB" pitchFamily="18" charset="-127"/>
        </a:defRPr>
      </a:lvl5pPr>
      <a:lvl6pPr marL="457200" algn="l" defTabSz="995363" rtl="0" fontAlgn="base" latinLnBrk="1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Rix모던고딕 EB" pitchFamily="18" charset="-127"/>
          <a:ea typeface="Rix모던고딕 EB" pitchFamily="18" charset="-127"/>
        </a:defRPr>
      </a:lvl6pPr>
      <a:lvl7pPr marL="914400" algn="l" defTabSz="995363" rtl="0" fontAlgn="base" latinLnBrk="1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Rix모던고딕 EB" pitchFamily="18" charset="-127"/>
          <a:ea typeface="Rix모던고딕 EB" pitchFamily="18" charset="-127"/>
        </a:defRPr>
      </a:lvl7pPr>
      <a:lvl8pPr marL="1371600" algn="l" defTabSz="995363" rtl="0" fontAlgn="base" latinLnBrk="1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Rix모던고딕 EB" pitchFamily="18" charset="-127"/>
          <a:ea typeface="Rix모던고딕 EB" pitchFamily="18" charset="-127"/>
        </a:defRPr>
      </a:lvl8pPr>
      <a:lvl9pPr marL="1828800" algn="l" defTabSz="995363" rtl="0" fontAlgn="base" latinLnBrk="1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Rix모던고딕 EB" pitchFamily="18" charset="-127"/>
          <a:ea typeface="Rix모던고딕 EB" pitchFamily="18" charset="-127"/>
        </a:defRPr>
      </a:lvl9pPr>
    </p:titleStyle>
    <p:bodyStyle>
      <a:lvl1pPr marL="373063" indent="-373063" algn="l" defTabSz="9953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n-cs"/>
        </a:defRPr>
      </a:lvl1pPr>
      <a:lvl2pPr marL="808038" indent="-309563" algn="l" defTabSz="9953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3000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n-cs"/>
        </a:defRPr>
      </a:lvl2pPr>
      <a:lvl3pPr marL="1243013" indent="-247650" algn="l" defTabSz="9953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n-cs"/>
        </a:defRPr>
      </a:lvl3pPr>
      <a:lvl4pPr marL="1741488" indent="-247650" algn="l" defTabSz="9953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n-cs"/>
        </a:defRPr>
      </a:lvl4pPr>
      <a:lvl5pPr marL="2239963" indent="-247650" algn="l" defTabSz="9953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n-cs"/>
        </a:defRPr>
      </a:lvl5pPr>
      <a:lvl6pPr marL="2737749" indent="-248887" algn="l" defTabSz="995545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521" indent="-248887" algn="l" defTabSz="995545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293" indent="-248887" algn="l" defTabSz="995545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067" indent="-248887" algn="l" defTabSz="995545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54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72" algn="l" defTabSz="99554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545" algn="l" defTabSz="99554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317" algn="l" defTabSz="99554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090" algn="l" defTabSz="99554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863" algn="l" defTabSz="99554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635" algn="l" defTabSz="99554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408" algn="l" defTabSz="99554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180" algn="l" defTabSz="99554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5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wmf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24247"/>
            <a:ext cx="2603886" cy="40009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20316" marR="0" lvl="0" indent="0" algn="l" defTabSz="1043056" rtl="0" eaLnBrk="1" fontAlgn="auto" latinLnBrk="1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주요 보고</a:t>
            </a:r>
            <a:r>
              <a:rPr kumimoji="0" lang="ko-KR" altLang="en-US" sz="2000" b="1" spc="-1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사항 </a:t>
            </a:r>
            <a:r>
              <a:rPr kumimoji="0" lang="en-US" altLang="ko-KR" sz="2000" b="1" spc="-1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(</a:t>
            </a:r>
            <a:r>
              <a:rPr kumimoji="0" lang="ko-KR" altLang="en-US" sz="2000" b="1" spc="-1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요약</a:t>
            </a:r>
            <a:r>
              <a:rPr kumimoji="0" lang="en-US" altLang="ko-KR" sz="2000" b="1" spc="-1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)</a:t>
            </a:r>
            <a:endParaRPr kumimoji="0" lang="en-US" altLang="ko-KR" sz="2000" b="1" i="0" u="none" strike="noStrike" kern="1200" cap="none" spc="-1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42281" y="987013"/>
            <a:ext cx="10000963" cy="45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0316" defTabSz="1043056" fontAlgn="auto">
              <a:lnSpc>
                <a:spcPct val="150000"/>
              </a:lnSpc>
              <a:spcBef>
                <a:spcPts val="270"/>
              </a:spcBef>
              <a:spcAft>
                <a:spcPts val="0"/>
              </a:spcAft>
              <a:defRPr/>
            </a:pPr>
            <a:r>
              <a:rPr kumimoji="0" lang="ko-KR" altLang="en-US" sz="18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  <a:cs typeface="Malgun Gothic"/>
              </a:rPr>
              <a:t>아키텍처 주요 설계 원칙</a:t>
            </a:r>
            <a:endParaRPr kumimoji="0" lang="en-US" altLang="ko-KR" sz="1800" b="1" spc="-10" dirty="0">
              <a:ln>
                <a:solidFill>
                  <a:schemeClr val="bg1">
                    <a:alpha val="0"/>
                  </a:schemeClr>
                </a:solidFill>
              </a:ln>
              <a:latin typeface="+mn-ea"/>
              <a:ea typeface="+mn-ea"/>
              <a:cs typeface="Malgun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281" y="1476375"/>
            <a:ext cx="10130280" cy="273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607" lvl="0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4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디지털 </a:t>
            </a:r>
            <a:r>
              <a:rPr lang="ko-KR" altLang="en-US" sz="1400" spc="-9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시민시장실</a:t>
            </a:r>
            <a:r>
              <a:rPr lang="ko-KR" altLang="en-US" sz="14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 아키텍처를 설계함에 있어 고려한 주요 설계 원칙은 다음과 같다</a:t>
            </a:r>
            <a:r>
              <a:rPr lang="en-US" altLang="ko-KR" sz="14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.</a:t>
            </a:r>
          </a:p>
          <a:p>
            <a:pPr marL="146607" lvl="0" indent="-146607" defTabSz="891917">
              <a:spcBef>
                <a:spcPts val="23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endParaRPr lang="en-US" altLang="ko-KR" sz="1400" spc="-9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ea typeface="+mn-ea"/>
              <a:cs typeface="Malgun Gothic"/>
            </a:endParaRPr>
          </a:p>
          <a:p>
            <a:pPr marL="228600" lvl="0" indent="-228600" defTabSz="891917">
              <a:spcBef>
                <a:spcPts val="231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lang="ko-KR" altLang="en-US" sz="14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데이터 저장소 원칙</a:t>
            </a:r>
            <a:endParaRPr lang="en-US" altLang="ko-KR" sz="1400" spc="-9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</a:endParaRPr>
          </a:p>
          <a:p>
            <a:pPr marL="749300" lvl="1" indent="-228600" defTabSz="891917">
              <a:spcBef>
                <a:spcPts val="231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4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열린데이터광장</a:t>
            </a:r>
            <a:r>
              <a:rPr lang="en-US" altLang="ko-KR" sz="14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DB</a:t>
            </a:r>
            <a:r>
              <a:rPr lang="ko-KR" altLang="en-US" sz="14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시스템은 연계 데이터 의 </a:t>
            </a:r>
            <a:r>
              <a:rPr lang="ko-KR" altLang="en-US" sz="1400" spc="-9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아카이빙</a:t>
            </a:r>
            <a:r>
              <a:rPr lang="ko-KR" altLang="en-US" sz="14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 저장소 역할</a:t>
            </a:r>
            <a:endParaRPr lang="en-US" altLang="ko-KR" sz="1400" spc="-9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</a:endParaRPr>
          </a:p>
          <a:p>
            <a:pPr marL="749300" lvl="1" indent="-228600" defTabSz="891917">
              <a:spcBef>
                <a:spcPts val="231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4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디지털 시민시장실은 데이터 시각화를 위한 캐시 성격의 데이터만을 적재</a:t>
            </a:r>
            <a:endParaRPr lang="en-US" altLang="ko-KR" sz="1400" spc="-9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ea typeface="+mn-ea"/>
              <a:cs typeface="Malgun Gothic"/>
            </a:endParaRPr>
          </a:p>
          <a:p>
            <a:pPr marL="228600" indent="-228600" defTabSz="891917">
              <a:spcBef>
                <a:spcPts val="231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lang="ko-KR" altLang="en-US" sz="14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서비스의 영속성 유지</a:t>
            </a:r>
            <a:endParaRPr lang="en-US" altLang="ko-KR" sz="1400" spc="-9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ea typeface="+mn-ea"/>
              <a:cs typeface="Malgun Gothic"/>
            </a:endParaRPr>
          </a:p>
          <a:p>
            <a:pPr marL="749300" lvl="1" indent="-228600" defTabSz="891917">
              <a:spcBef>
                <a:spcPts val="231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4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연계정보시스템들의 비정상적 상황</a:t>
            </a:r>
            <a:r>
              <a:rPr lang="en-US" altLang="ko-KR" sz="14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(</a:t>
            </a:r>
            <a:r>
              <a:rPr lang="ko-KR" altLang="en-US" sz="14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유지보수</a:t>
            </a:r>
            <a:r>
              <a:rPr lang="en-US" altLang="ko-KR" sz="14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,</a:t>
            </a:r>
            <a:r>
              <a:rPr lang="ko-KR" altLang="en-US" sz="14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장애</a:t>
            </a:r>
            <a:r>
              <a:rPr lang="en-US" altLang="ko-KR" sz="14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) </a:t>
            </a:r>
            <a:r>
              <a:rPr lang="ko-KR" altLang="en-US" sz="14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에 대비하여 디지털 시민시장실 서비스의 영속성 유지</a:t>
            </a:r>
            <a:endParaRPr lang="en-US" altLang="ko-KR" sz="1400" spc="-9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ea typeface="+mn-ea"/>
              <a:cs typeface="Malgun Gothic"/>
            </a:endParaRPr>
          </a:p>
          <a:p>
            <a:pPr marL="228600" indent="-228600" defTabSz="891917">
              <a:spcBef>
                <a:spcPts val="231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lang="ko-KR" altLang="en-US" sz="14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가능한 데이터와</a:t>
            </a:r>
            <a:r>
              <a:rPr lang="en-US" altLang="ko-KR" sz="14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 </a:t>
            </a:r>
            <a:r>
              <a:rPr lang="ko-KR" altLang="en-US" sz="14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메타데이터의 복제를 최소화</a:t>
            </a:r>
            <a:endParaRPr lang="en-US" altLang="ko-KR" sz="1400" spc="-9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ea typeface="+mn-ea"/>
              <a:cs typeface="Malgun Gothic"/>
            </a:endParaRPr>
          </a:p>
          <a:p>
            <a:pPr marL="228600" indent="-228600" defTabSz="891917">
              <a:spcBef>
                <a:spcPts val="231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lang="ko-KR" altLang="en-US" sz="1400" spc="-9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열린데이터</a:t>
            </a:r>
            <a:r>
              <a:rPr lang="ko-KR" altLang="en-US" sz="14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 광장으로의 </a:t>
            </a:r>
            <a:r>
              <a:rPr lang="ko-KR" altLang="en-US" sz="1400" spc="-9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연계데이터</a:t>
            </a:r>
            <a:r>
              <a:rPr lang="ko-KR" altLang="en-US" sz="14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 적재를 원칙으로 하며 데이터 수집 채널을 확대</a:t>
            </a:r>
            <a:endParaRPr lang="en-US" altLang="ko-KR" sz="1400" spc="-9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ea typeface="+mn-ea"/>
              <a:cs typeface="Malgun Gothic"/>
            </a:endParaRPr>
          </a:p>
          <a:p>
            <a:pPr lvl="1" indent="0" defTabSz="891917">
              <a:spcBef>
                <a:spcPts val="231"/>
              </a:spcBef>
              <a:buClr>
                <a:srgbClr val="000000"/>
              </a:buClr>
              <a:defRPr/>
            </a:pPr>
            <a:endParaRPr lang="en-US" altLang="ko-KR" sz="1400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ea typeface="+mn-ea"/>
              <a:cs typeface="Malgun Gothic"/>
            </a:endParaRPr>
          </a:p>
          <a:p>
            <a:pPr marL="171450" indent="-171450" defTabSz="1043056" fontAlgn="auto"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endParaRPr kumimoji="0" lang="ko-KR" altLang="en-US" sz="1400" spc="-10" dirty="0">
              <a:ln>
                <a:solidFill>
                  <a:schemeClr val="bg1">
                    <a:alpha val="0"/>
                  </a:schemeClr>
                </a:solidFill>
              </a:ln>
              <a:latin typeface="+mn-ea"/>
              <a:ea typeface="+mn-ea"/>
              <a:cs typeface="Malgun Gothic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242281" y="3795325"/>
            <a:ext cx="10000963" cy="45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0316" defTabSz="1043056" fontAlgn="auto">
              <a:lnSpc>
                <a:spcPct val="150000"/>
              </a:lnSpc>
              <a:spcBef>
                <a:spcPts val="270"/>
              </a:spcBef>
              <a:spcAft>
                <a:spcPts val="0"/>
              </a:spcAft>
              <a:defRPr/>
            </a:pPr>
            <a:r>
              <a:rPr kumimoji="0" lang="ko-KR" altLang="en-US" sz="18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  <a:cs typeface="Malgun Gothic"/>
              </a:rPr>
              <a:t>주요 설계 방안</a:t>
            </a:r>
            <a:endParaRPr kumimoji="0" lang="en-US" altLang="ko-KR" sz="1800" b="1" spc="-10" dirty="0">
              <a:ln>
                <a:solidFill>
                  <a:schemeClr val="bg1">
                    <a:alpha val="0"/>
                  </a:schemeClr>
                </a:solidFill>
              </a:ln>
              <a:latin typeface="+mn-ea"/>
              <a:ea typeface="+mn-ea"/>
              <a:cs typeface="Malgun Goth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6140" y="4284687"/>
            <a:ext cx="1013028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891917">
              <a:spcBef>
                <a:spcPts val="231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lang="ko-KR" altLang="en-US" sz="14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통계정보 연계 방안</a:t>
            </a:r>
            <a:endParaRPr lang="en-US" altLang="ko-KR" sz="1400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ea typeface="+mn-ea"/>
              <a:cs typeface="Malgun Gothic"/>
            </a:endParaRPr>
          </a:p>
          <a:p>
            <a:pPr marL="749300" lvl="1" indent="-228600" defTabSz="891917">
              <a:spcBef>
                <a:spcPts val="231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4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통계정보시스템 데이터를 열린데이터광장</a:t>
            </a:r>
            <a:r>
              <a:rPr lang="en-US" altLang="ko-KR" sz="14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DB</a:t>
            </a:r>
            <a:r>
              <a:rPr lang="ko-KR" altLang="en-US" sz="14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로 이관하여 적재 한 후 서비스</a:t>
            </a:r>
            <a:endParaRPr lang="en-US" altLang="ko-KR" sz="1400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ea typeface="+mn-ea"/>
              <a:cs typeface="Malgun Gothic"/>
            </a:endParaRPr>
          </a:p>
          <a:p>
            <a:pPr marL="228600" indent="-228600" defTabSz="891917">
              <a:spcBef>
                <a:spcPts val="231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lang="ko-KR" altLang="en-US" sz="14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공간정보 연계 방안</a:t>
            </a:r>
            <a:endParaRPr lang="en-US" altLang="ko-KR" sz="1400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ea typeface="+mn-ea"/>
              <a:cs typeface="Malgun Gothic"/>
            </a:endParaRPr>
          </a:p>
          <a:p>
            <a:pPr marL="749300" lvl="1" indent="-228600" defTabSz="891917">
              <a:spcBef>
                <a:spcPts val="231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4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공개 공간정보</a:t>
            </a:r>
            <a:r>
              <a:rPr lang="en-US" altLang="ko-KR" sz="14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(</a:t>
            </a:r>
            <a:r>
              <a:rPr lang="ko-KR" altLang="en-US" sz="1400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지도태깅</a:t>
            </a:r>
            <a:r>
              <a:rPr lang="ko-KR" altLang="en-US" sz="14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 서비스</a:t>
            </a:r>
            <a:r>
              <a:rPr lang="en-US" altLang="ko-KR" sz="14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)</a:t>
            </a:r>
            <a:r>
              <a:rPr lang="ko-KR" altLang="en-US" sz="14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의 경우 열린데이터광장에서 적재된 데이터로 서비스</a:t>
            </a:r>
            <a:endParaRPr lang="en-US" altLang="ko-KR" sz="1400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ea typeface="+mn-ea"/>
              <a:cs typeface="Malgun Gothic"/>
            </a:endParaRPr>
          </a:p>
          <a:p>
            <a:pPr marL="749300" lvl="1" indent="-228600" defTabSz="891917">
              <a:spcBef>
                <a:spcPts val="231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4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비공개 공간정보</a:t>
            </a:r>
            <a:r>
              <a:rPr lang="en-US" altLang="ko-KR" sz="14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(SDW)</a:t>
            </a:r>
            <a:r>
              <a:rPr lang="ko-KR" altLang="en-US" sz="14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의 경우 </a:t>
            </a:r>
            <a:r>
              <a:rPr lang="en-US" altLang="ko-KR" sz="14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ETL</a:t>
            </a:r>
            <a:r>
              <a:rPr lang="ko-KR" altLang="en-US" sz="14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로 연계하여 좌표변환</a:t>
            </a:r>
            <a:r>
              <a:rPr lang="en-US" altLang="ko-KR" sz="14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 </a:t>
            </a:r>
            <a:r>
              <a:rPr lang="ko-KR" altLang="en-US" sz="14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처리 후 </a:t>
            </a:r>
            <a:r>
              <a:rPr lang="ko-KR" altLang="en-US" sz="1400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열린데이터광장</a:t>
            </a:r>
            <a:r>
              <a:rPr lang="ko-KR" altLang="en-US" sz="14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 </a:t>
            </a:r>
            <a:r>
              <a:rPr lang="en-US" altLang="ko-KR" sz="14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DB</a:t>
            </a:r>
            <a:r>
              <a:rPr lang="ko-KR" altLang="en-US" sz="14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에 데이터 적재 후 서비스</a:t>
            </a:r>
            <a:endParaRPr lang="en-US" altLang="ko-KR" sz="1400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ea typeface="+mn-ea"/>
              <a:cs typeface="Malgun Gothic"/>
            </a:endParaRPr>
          </a:p>
          <a:p>
            <a:pPr marL="228600" indent="-228600" defTabSz="891917">
              <a:spcBef>
                <a:spcPts val="231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lang="en-US" altLang="ko-KR" sz="14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CCTV </a:t>
            </a:r>
            <a:r>
              <a:rPr lang="ko-KR" altLang="en-US" sz="14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연계 방안</a:t>
            </a:r>
            <a:endParaRPr lang="en-US" altLang="ko-KR" sz="1400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ea typeface="+mn-ea"/>
              <a:cs typeface="Malgun Gothic"/>
            </a:endParaRPr>
          </a:p>
          <a:p>
            <a:pPr marL="749300" lvl="1" indent="-228600" defTabSz="891917">
              <a:spcBef>
                <a:spcPts val="231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4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안전통합상황실</a:t>
            </a:r>
            <a:r>
              <a:rPr lang="en-US" altLang="ko-KR" sz="14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, </a:t>
            </a:r>
            <a:r>
              <a:rPr lang="ko-KR" altLang="en-US" sz="14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종합방재센터</a:t>
            </a:r>
            <a:r>
              <a:rPr lang="en-US" altLang="ko-KR" sz="14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, TOPIS(</a:t>
            </a:r>
            <a:r>
              <a:rPr lang="ko-KR" altLang="en-US" sz="14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공개</a:t>
            </a:r>
            <a:r>
              <a:rPr lang="en-US" altLang="ko-KR" sz="14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)</a:t>
            </a:r>
            <a:r>
              <a:rPr lang="ko-KR" altLang="en-US" sz="14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에 위치한 </a:t>
            </a:r>
            <a:r>
              <a:rPr lang="en-US" altLang="ko-KR" sz="14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CCTV </a:t>
            </a:r>
            <a:r>
              <a:rPr lang="ko-KR" altLang="en-US" sz="14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영상을 미디어</a:t>
            </a:r>
            <a:r>
              <a:rPr lang="en-US" altLang="ko-KR" sz="14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 </a:t>
            </a:r>
            <a:r>
              <a:rPr lang="ko-KR" altLang="en-US" sz="14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서버</a:t>
            </a:r>
            <a:r>
              <a:rPr lang="en-US" altLang="ko-KR" sz="14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(</a:t>
            </a:r>
            <a:r>
              <a:rPr lang="ko-KR" altLang="en-US" sz="14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행정망</a:t>
            </a:r>
            <a:r>
              <a:rPr lang="en-US" altLang="ko-KR" sz="14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)</a:t>
            </a:r>
            <a:r>
              <a:rPr lang="ko-KR" altLang="en-US" sz="14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에 접속하여 영상 송출</a:t>
            </a:r>
            <a:endParaRPr lang="en-US" altLang="ko-KR" sz="1400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ea typeface="+mn-ea"/>
              <a:cs typeface="Malgun Gothic"/>
            </a:endParaRPr>
          </a:p>
          <a:p>
            <a:pPr marL="749300" lvl="1" indent="-228600" defTabSz="891917">
              <a:spcBef>
                <a:spcPts val="231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400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아리수통합정보센터는</a:t>
            </a:r>
            <a:r>
              <a:rPr lang="ko-KR" altLang="en-US" sz="14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 보안이슈로 인하여 </a:t>
            </a:r>
            <a:r>
              <a:rPr lang="en-US" altLang="ko-KR" sz="14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17</a:t>
            </a:r>
            <a:r>
              <a:rPr lang="ko-KR" altLang="en-US" sz="14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년 이후 연계 추진 </a:t>
            </a:r>
            <a:endParaRPr lang="en-US" altLang="ko-KR" sz="1400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ea typeface="+mn-ea"/>
              <a:cs typeface="Malgun Gothic"/>
            </a:endParaRPr>
          </a:p>
          <a:p>
            <a:pPr marL="228600" indent="-228600" defTabSz="891917">
              <a:spcBef>
                <a:spcPts val="231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lang="ko-KR" altLang="en-US" sz="14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디지털 </a:t>
            </a:r>
            <a:r>
              <a:rPr lang="ko-KR" altLang="en-US" sz="1400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시민시장실</a:t>
            </a:r>
            <a:r>
              <a:rPr lang="ko-KR" altLang="en-US" sz="14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 메타데이터 관리 방안</a:t>
            </a:r>
            <a:endParaRPr lang="en-US" altLang="ko-KR" sz="1400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ea typeface="+mn-ea"/>
              <a:cs typeface="Malgun Gothic"/>
            </a:endParaRPr>
          </a:p>
          <a:p>
            <a:pPr marL="749300" lvl="1" indent="-228600" defTabSz="891917">
              <a:spcBef>
                <a:spcPts val="231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4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디지털 시민시장실을 위한 </a:t>
            </a:r>
            <a:r>
              <a:rPr lang="ko-KR" altLang="en-US" sz="14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메타데이터는 </a:t>
            </a:r>
            <a:r>
              <a:rPr lang="ko-KR" altLang="en-US" sz="1400" spc="-9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열린데이터광장</a:t>
            </a:r>
            <a:r>
              <a:rPr lang="ko-KR" altLang="en-US" sz="14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 </a:t>
            </a:r>
            <a:r>
              <a:rPr lang="ko-KR" altLang="en-US" sz="14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메타데이터 기반으로 추가하고</a:t>
            </a:r>
            <a:r>
              <a:rPr lang="en-US" altLang="ko-KR" sz="14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, </a:t>
            </a:r>
            <a:r>
              <a:rPr lang="ko-KR" altLang="en-US" sz="1400" spc="-9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열린데이터광장에서</a:t>
            </a:r>
            <a:r>
              <a:rPr lang="ko-KR" altLang="en-US" sz="14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 </a:t>
            </a:r>
            <a:r>
              <a:rPr lang="ko-KR" altLang="en-US" sz="14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메타데이터 </a:t>
            </a:r>
            <a:r>
              <a:rPr lang="ko-KR" altLang="en-US" sz="14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관리 </a:t>
            </a:r>
            <a:r>
              <a:rPr lang="ko-KR" altLang="en-US" sz="14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Malgun Gothic"/>
              </a:rPr>
              <a:t>일원화</a:t>
            </a:r>
            <a:endParaRPr lang="en-US" altLang="ko-KR" sz="1400" spc="-9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ea typeface="+mn-ea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272035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45656" y="815605"/>
            <a:ext cx="524365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0316" lvl="0" defTabSz="1043056" fontAlgn="auto">
              <a:lnSpc>
                <a:spcPct val="150000"/>
              </a:lnSpc>
              <a:spcBef>
                <a:spcPts val="270"/>
              </a:spcBef>
              <a:spcAft>
                <a:spcPts val="0"/>
              </a:spcAft>
              <a:defRPr/>
            </a:pPr>
            <a:r>
              <a:rPr kumimoji="0" lang="en-US" altLang="ko-KR" sz="1400" b="1" spc="-1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2) </a:t>
            </a:r>
            <a:r>
              <a:rPr kumimoji="0" lang="ko-KR" altLang="en-US" sz="1400" b="1" spc="-1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런타임뷰</a:t>
            </a:r>
            <a:r>
              <a:rPr kumimoji="0" lang="en-US" altLang="ko-KR" sz="1400" b="1" spc="-1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(</a:t>
            </a:r>
            <a:r>
              <a:rPr kumimoji="0" lang="ko-KR" altLang="en-US" sz="1400" b="1" spc="-1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시각화 조회</a:t>
            </a:r>
            <a:r>
              <a:rPr kumimoji="0" lang="en-US" altLang="ko-KR" sz="1400" b="1" spc="-1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)</a:t>
            </a:r>
            <a:endParaRPr kumimoji="0" lang="en-US" altLang="ko-KR" sz="1400" b="1" spc="-1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2281" y="380405"/>
            <a:ext cx="295574" cy="3067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marL="0" marR="0" lvl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164" y="324207"/>
            <a:ext cx="2845618" cy="40009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20316" marR="0" lvl="0" indent="0" algn="l" defTabSz="1043056" rtl="0" eaLnBrk="1" fontAlgn="auto" latinLnBrk="1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어플리케이션 아키텍처</a:t>
            </a:r>
            <a:endParaRPr kumimoji="0" lang="en-US" altLang="ko-KR" sz="2000" b="1" i="0" u="none" strike="noStrike" kern="1200" cap="none" spc="-1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925652" y="1966383"/>
            <a:ext cx="843981" cy="2088233"/>
            <a:chOff x="704528" y="1484784"/>
            <a:chExt cx="843981" cy="2088233"/>
          </a:xfrm>
        </p:grpSpPr>
        <p:grpSp>
          <p:nvGrpSpPr>
            <p:cNvPr id="13" name="그룹 12"/>
            <p:cNvGrpSpPr/>
            <p:nvPr/>
          </p:nvGrpSpPr>
          <p:grpSpPr>
            <a:xfrm>
              <a:off x="704528" y="1484784"/>
              <a:ext cx="800219" cy="1429584"/>
              <a:chOff x="704528" y="1557726"/>
              <a:chExt cx="800219" cy="1429584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704528" y="2525645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키넥트</a:t>
                </a:r>
                <a:r>
                  <a:rPr lang="en-US" altLang="ko-KR" sz="8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/</a:t>
                </a:r>
              </a:p>
              <a:p>
                <a:r>
                  <a:rPr lang="ko-KR" altLang="en-US" sz="8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모션컨트롤러</a:t>
                </a:r>
                <a:r>
                  <a:rPr lang="en-US" altLang="ko-KR" sz="8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/</a:t>
                </a:r>
              </a:p>
              <a:p>
                <a:r>
                  <a:rPr lang="ko-KR" altLang="en-US" sz="800" b="1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월컨트롤러</a:t>
                </a:r>
                <a:r>
                  <a:rPr lang="en-US" altLang="ko-KR" sz="8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/</a:t>
                </a:r>
              </a:p>
            </p:txBody>
          </p:sp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04654" y="1557726"/>
                <a:ext cx="752874" cy="441686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04528" y="2009787"/>
                <a:ext cx="753000" cy="505483"/>
              </a:xfrm>
              <a:prstGeom prst="rect">
                <a:avLst/>
              </a:prstGeom>
            </p:spPr>
          </p:pic>
        </p:grpSp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528" y="2997365"/>
              <a:ext cx="843981" cy="575652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Rectangle 137"/>
          <p:cNvSpPr>
            <a:spLocks noChangeArrowheads="1"/>
          </p:cNvSpPr>
          <p:nvPr/>
        </p:nvSpPr>
        <p:spPr bwMode="gray">
          <a:xfrm>
            <a:off x="709629" y="1544704"/>
            <a:ext cx="1368151" cy="271412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Client Console</a:t>
            </a:r>
            <a:endParaRPr kumimoji="0"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gray">
          <a:xfrm>
            <a:off x="2869868" y="1905282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Front Controller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gray">
          <a:xfrm>
            <a:off x="2869868" y="2747057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Controller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gray">
          <a:xfrm>
            <a:off x="4438377" y="2359955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Business Logic</a:t>
            </a:r>
          </a:p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Service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gray">
          <a:xfrm>
            <a:off x="5570916" y="3305929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Domain Model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gray">
          <a:xfrm>
            <a:off x="6671151" y="2353693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DBMS Adapter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7622396" y="3360397"/>
            <a:ext cx="1345602" cy="814118"/>
            <a:chOff x="6318395" y="1216290"/>
            <a:chExt cx="2023214" cy="1230874"/>
          </a:xfrm>
        </p:grpSpPr>
        <p:pic>
          <p:nvPicPr>
            <p:cNvPr id="25" name="Picture 2" descr="http://icons.iconarchive.com/icons/gakuseisean/ivista-2/128/Misc-Database-3-ic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9770" y="1216290"/>
              <a:ext cx="974084" cy="8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6318395" y="2074900"/>
              <a:ext cx="2023214" cy="372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시민시장실</a:t>
              </a:r>
              <a:r>
                <a:rPr lang="en-US" altLang="ko-KR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DB</a:t>
              </a:r>
              <a:endPara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sp>
        <p:nvSpPr>
          <p:cNvPr id="27" name="Rectangle 5"/>
          <p:cNvSpPr>
            <a:spLocks noChangeArrowheads="1"/>
          </p:cNvSpPr>
          <p:nvPr/>
        </p:nvSpPr>
        <p:spPr bwMode="gray">
          <a:xfrm>
            <a:off x="2869868" y="3606376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View Resolver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gray">
          <a:xfrm>
            <a:off x="4372938" y="4623484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i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-CANVAS Viewer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gray">
          <a:xfrm>
            <a:off x="6047062" y="4627869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i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-CANVAS Engine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gray">
          <a:xfrm>
            <a:off x="8443059" y="5700116"/>
            <a:ext cx="726233" cy="275488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CONFIG</a:t>
            </a:r>
          </a:p>
          <a:p>
            <a:pPr algn="ctr"/>
            <a:r>
              <a:rPr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.DATA</a:t>
            </a: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gray">
          <a:xfrm>
            <a:off x="8446829" y="6083382"/>
            <a:ext cx="722463" cy="275489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-META</a:t>
            </a:r>
          </a:p>
          <a:p>
            <a:pPr algn="ctr"/>
            <a:r>
              <a:rPr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Designer</a:t>
            </a:r>
          </a:p>
        </p:txBody>
      </p:sp>
      <p:cxnSp>
        <p:nvCxnSpPr>
          <p:cNvPr id="32" name="꺾인 연결선 31"/>
          <p:cNvCxnSpPr>
            <a:stCxn id="19" idx="1"/>
          </p:cNvCxnSpPr>
          <p:nvPr/>
        </p:nvCxnSpPr>
        <p:spPr>
          <a:xfrm rot="10800000" flipV="1">
            <a:off x="2077780" y="2077051"/>
            <a:ext cx="792088" cy="980539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3" name="꺾인 연결선 32"/>
          <p:cNvCxnSpPr>
            <a:stCxn id="21" idx="1"/>
            <a:endCxn id="20" idx="3"/>
          </p:cNvCxnSpPr>
          <p:nvPr/>
        </p:nvCxnSpPr>
        <p:spPr>
          <a:xfrm rot="10800000" flipV="1">
            <a:off x="4067847" y="2531725"/>
            <a:ext cx="370531" cy="387102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4" name="꺾인 연결선 33"/>
          <p:cNvCxnSpPr>
            <a:stCxn id="23" idx="0"/>
            <a:endCxn id="21" idx="0"/>
          </p:cNvCxnSpPr>
          <p:nvPr/>
        </p:nvCxnSpPr>
        <p:spPr>
          <a:xfrm rot="16200000" flipH="1" flipV="1">
            <a:off x="6150622" y="1240437"/>
            <a:ext cx="6262" cy="2232774"/>
          </a:xfrm>
          <a:prstGeom prst="bentConnector3">
            <a:avLst>
              <a:gd name="adj1" fmla="val -3650591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5" name="꺾인 연결선 34"/>
          <p:cNvCxnSpPr>
            <a:stCxn id="25" idx="0"/>
            <a:endCxn id="23" idx="3"/>
          </p:cNvCxnSpPr>
          <p:nvPr/>
        </p:nvCxnSpPr>
        <p:spPr>
          <a:xfrm rot="16200000" flipV="1">
            <a:off x="7676938" y="2717654"/>
            <a:ext cx="834934" cy="450551"/>
          </a:xfrm>
          <a:prstGeom prst="bentConnector2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6" name="꺾인 연결선 35"/>
          <p:cNvCxnSpPr>
            <a:stCxn id="22" idx="3"/>
            <a:endCxn id="25" idx="1"/>
          </p:cNvCxnSpPr>
          <p:nvPr/>
        </p:nvCxnSpPr>
        <p:spPr>
          <a:xfrm>
            <a:off x="6768894" y="3477699"/>
            <a:ext cx="1226863" cy="180055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7" name="꺾인 연결선 36"/>
          <p:cNvCxnSpPr>
            <a:stCxn id="21" idx="3"/>
            <a:endCxn id="22" idx="0"/>
          </p:cNvCxnSpPr>
          <p:nvPr/>
        </p:nvCxnSpPr>
        <p:spPr>
          <a:xfrm>
            <a:off x="5636355" y="2531725"/>
            <a:ext cx="533550" cy="774204"/>
          </a:xfrm>
          <a:prstGeom prst="bentConnector2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8" name="직선 화살표 연결선 37"/>
          <p:cNvCxnSpPr>
            <a:stCxn id="20" idx="0"/>
            <a:endCxn id="19" idx="2"/>
          </p:cNvCxnSpPr>
          <p:nvPr/>
        </p:nvCxnSpPr>
        <p:spPr bwMode="auto">
          <a:xfrm flipV="1">
            <a:off x="3468857" y="2248822"/>
            <a:ext cx="0" cy="498235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9" name="직선 화살표 연결선 38"/>
          <p:cNvCxnSpPr>
            <a:stCxn id="27" idx="0"/>
            <a:endCxn id="20" idx="2"/>
          </p:cNvCxnSpPr>
          <p:nvPr/>
        </p:nvCxnSpPr>
        <p:spPr bwMode="auto">
          <a:xfrm flipV="1">
            <a:off x="3468857" y="3090597"/>
            <a:ext cx="0" cy="515779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0" name="꺾인 연결선 39"/>
          <p:cNvCxnSpPr>
            <a:stCxn id="20" idx="3"/>
            <a:endCxn id="21" idx="2"/>
          </p:cNvCxnSpPr>
          <p:nvPr/>
        </p:nvCxnSpPr>
        <p:spPr>
          <a:xfrm flipV="1">
            <a:off x="4067846" y="2703495"/>
            <a:ext cx="969520" cy="215332"/>
          </a:xfrm>
          <a:prstGeom prst="bentConnector2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1" name="꺾인 연결선 40"/>
          <p:cNvCxnSpPr>
            <a:stCxn id="29" idx="0"/>
            <a:endCxn id="28" idx="3"/>
          </p:cNvCxnSpPr>
          <p:nvPr/>
        </p:nvCxnSpPr>
        <p:spPr>
          <a:xfrm rot="16200000" flipH="1" flipV="1">
            <a:off x="6024791" y="4173993"/>
            <a:ext cx="167385" cy="1075135"/>
          </a:xfrm>
          <a:prstGeom prst="bentConnector4">
            <a:avLst>
              <a:gd name="adj1" fmla="val -136571"/>
              <a:gd name="adj2" fmla="val 87601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2" name="Rectangle 5"/>
          <p:cNvSpPr>
            <a:spLocks noChangeArrowheads="1"/>
          </p:cNvSpPr>
          <p:nvPr/>
        </p:nvSpPr>
        <p:spPr bwMode="gray">
          <a:xfrm>
            <a:off x="6951142" y="5156429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i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-Portal Server </a:t>
            </a:r>
          </a:p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Module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cxnSp>
        <p:nvCxnSpPr>
          <p:cNvPr id="43" name="꺾인 연결선 42"/>
          <p:cNvCxnSpPr>
            <a:stCxn id="42" idx="0"/>
            <a:endCxn id="29" idx="3"/>
          </p:cNvCxnSpPr>
          <p:nvPr/>
        </p:nvCxnSpPr>
        <p:spPr>
          <a:xfrm rot="16200000" flipV="1">
            <a:off x="7219191" y="4825488"/>
            <a:ext cx="356790" cy="305091"/>
          </a:xfrm>
          <a:prstGeom prst="bentConnector2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4" name="꺾인 연결선 43"/>
          <p:cNvCxnSpPr>
            <a:stCxn id="42" idx="3"/>
            <a:endCxn id="30" idx="1"/>
          </p:cNvCxnSpPr>
          <p:nvPr/>
        </p:nvCxnSpPr>
        <p:spPr>
          <a:xfrm>
            <a:off x="8149120" y="5328199"/>
            <a:ext cx="293939" cy="509661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5" name="꺾인 연결선 44"/>
          <p:cNvCxnSpPr>
            <a:stCxn id="42" idx="3"/>
            <a:endCxn id="31" idx="1"/>
          </p:cNvCxnSpPr>
          <p:nvPr/>
        </p:nvCxnSpPr>
        <p:spPr>
          <a:xfrm>
            <a:off x="8149120" y="5328199"/>
            <a:ext cx="297709" cy="892928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6" name="꺾인 연결선 45"/>
          <p:cNvCxnSpPr>
            <a:stCxn id="42" idx="3"/>
            <a:endCxn id="26" idx="2"/>
          </p:cNvCxnSpPr>
          <p:nvPr/>
        </p:nvCxnSpPr>
        <p:spPr>
          <a:xfrm flipV="1">
            <a:off x="8149120" y="4174515"/>
            <a:ext cx="146077" cy="1153684"/>
          </a:xfrm>
          <a:prstGeom prst="bentConnector2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7" name="꺾인 연결선 46"/>
          <p:cNvCxnSpPr>
            <a:stCxn id="29" idx="2"/>
            <a:endCxn id="42" idx="2"/>
          </p:cNvCxnSpPr>
          <p:nvPr/>
        </p:nvCxnSpPr>
        <p:spPr>
          <a:xfrm rot="16200000" flipH="1">
            <a:off x="6833811" y="4783649"/>
            <a:ext cx="528560" cy="904080"/>
          </a:xfrm>
          <a:prstGeom prst="bentConnector3">
            <a:avLst>
              <a:gd name="adj1" fmla="val 14325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8" name="Rectangle 5"/>
          <p:cNvSpPr>
            <a:spLocks noChangeArrowheads="1"/>
          </p:cNvSpPr>
          <p:nvPr/>
        </p:nvSpPr>
        <p:spPr bwMode="gray">
          <a:xfrm>
            <a:off x="4372938" y="5837860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HTML5 Chart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cxnSp>
        <p:nvCxnSpPr>
          <p:cNvPr id="49" name="꺾인 연결선 48"/>
          <p:cNvCxnSpPr>
            <a:stCxn id="48" idx="3"/>
            <a:endCxn id="29" idx="1"/>
          </p:cNvCxnSpPr>
          <p:nvPr/>
        </p:nvCxnSpPr>
        <p:spPr>
          <a:xfrm flipV="1">
            <a:off x="5570916" y="4799639"/>
            <a:ext cx="476146" cy="1209991"/>
          </a:xfrm>
          <a:prstGeom prst="bentConnector3">
            <a:avLst>
              <a:gd name="adj1" fmla="val 70004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50" name="Rectangle 5"/>
          <p:cNvSpPr>
            <a:spLocks noChangeArrowheads="1"/>
          </p:cNvSpPr>
          <p:nvPr/>
        </p:nvSpPr>
        <p:spPr bwMode="gray">
          <a:xfrm>
            <a:off x="2869868" y="5037829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JSP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cxnSp>
        <p:nvCxnSpPr>
          <p:cNvPr id="51" name="꺾인 연결선 50"/>
          <p:cNvCxnSpPr>
            <a:stCxn id="28" idx="0"/>
            <a:endCxn id="50" idx="3"/>
          </p:cNvCxnSpPr>
          <p:nvPr/>
        </p:nvCxnSpPr>
        <p:spPr>
          <a:xfrm rot="16200000" flipH="1" flipV="1">
            <a:off x="4226829" y="4464500"/>
            <a:ext cx="586115" cy="904081"/>
          </a:xfrm>
          <a:prstGeom prst="bentConnector4">
            <a:avLst>
              <a:gd name="adj1" fmla="val -39003"/>
              <a:gd name="adj2" fmla="val 83127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2" name="직선 화살표 연결선 51"/>
          <p:cNvCxnSpPr>
            <a:stCxn id="50" idx="0"/>
            <a:endCxn id="27" idx="2"/>
          </p:cNvCxnSpPr>
          <p:nvPr/>
        </p:nvCxnSpPr>
        <p:spPr bwMode="auto">
          <a:xfrm flipV="1">
            <a:off x="3468857" y="3949916"/>
            <a:ext cx="0" cy="1087913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3" name="꺾인 연결선 52"/>
          <p:cNvCxnSpPr>
            <a:stCxn id="50" idx="2"/>
            <a:endCxn id="48" idx="2"/>
          </p:cNvCxnSpPr>
          <p:nvPr/>
        </p:nvCxnSpPr>
        <p:spPr>
          <a:xfrm rot="16200000" flipH="1">
            <a:off x="3820377" y="5029849"/>
            <a:ext cx="800031" cy="1503070"/>
          </a:xfrm>
          <a:prstGeom prst="bentConnector3">
            <a:avLst>
              <a:gd name="adj1" fmla="val 128574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4" name="꺾인 연결선 53"/>
          <p:cNvCxnSpPr>
            <a:stCxn id="18" idx="2"/>
            <a:endCxn id="50" idx="1"/>
          </p:cNvCxnSpPr>
          <p:nvPr/>
        </p:nvCxnSpPr>
        <p:spPr>
          <a:xfrm rot="16200000" flipH="1">
            <a:off x="1656402" y="3996133"/>
            <a:ext cx="950768" cy="1476163"/>
          </a:xfrm>
          <a:prstGeom prst="bentConnector2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55" name="TextBox 54"/>
          <p:cNvSpPr txBox="1"/>
          <p:nvPr/>
        </p:nvSpPr>
        <p:spPr>
          <a:xfrm>
            <a:off x="2302973" y="2390217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HTTP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요청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47000" y="2315559"/>
            <a:ext cx="614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URL </a:t>
            </a:r>
          </a:p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Mapping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952113" y="1861607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DB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 요청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70322" y="2709052"/>
            <a:ext cx="7922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ODBC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177872" y="3701031"/>
            <a:ext cx="686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O-R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매핑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135380" y="2854667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도메인 값 전달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347598" y="2981522"/>
            <a:ext cx="1463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7.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비즈니스 </a:t>
            </a:r>
            <a:r>
              <a:rPr lang="ko-KR" altLang="en-US" sz="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로직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결과값 리턴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69570" y="3259140"/>
            <a:ext cx="9845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8. View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타입 결정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760910" y="4159341"/>
            <a:ext cx="8787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9. JSP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호출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54263" y="4196451"/>
            <a:ext cx="11352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10.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 뷰어 호출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814571" y="4167182"/>
            <a:ext cx="11192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11.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 엔진 호출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142167" y="4550263"/>
            <a:ext cx="10999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12.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 정보 조회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716943" y="5760160"/>
            <a:ext cx="11063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13.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 정보 리턴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14370" y="6054377"/>
            <a:ext cx="12025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14.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생성된 시각화 리턴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508426" y="6419652"/>
            <a:ext cx="9813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15.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 렌더링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308143" y="5284525"/>
            <a:ext cx="1479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16. HTML5 / JS / JSON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응답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91828" y="1313652"/>
            <a:ext cx="9294744" cy="5537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a typeface="나눔고딕" panose="020D0604000000000000" pitchFamily="50" charset="-127"/>
            </a:endParaRPr>
          </a:p>
        </p:txBody>
      </p:sp>
      <p:sp>
        <p:nvSpPr>
          <p:cNvPr id="72" name="Rectangle 137"/>
          <p:cNvSpPr>
            <a:spLocks noChangeArrowheads="1"/>
          </p:cNvSpPr>
          <p:nvPr/>
        </p:nvSpPr>
        <p:spPr bwMode="gray">
          <a:xfrm>
            <a:off x="2319861" y="1544704"/>
            <a:ext cx="7174743" cy="509039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kumimoji="0"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Service Side</a:t>
            </a:r>
            <a:endParaRPr kumimoji="0"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072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206324"/>
            <a:ext cx="10693400" cy="584759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20316" marR="0" lvl="0" indent="0" algn="ctr" defTabSz="1043056" rtl="0" eaLnBrk="1" fontAlgn="auto" latinLnBrk="1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데이터 아키텍처</a:t>
            </a:r>
            <a:endParaRPr kumimoji="0" lang="en-US" altLang="ko-KR" sz="3200" b="1" i="0" u="none" strike="noStrike" kern="1200" cap="none" spc="-1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38118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꺾인 연결선 95"/>
          <p:cNvCxnSpPr>
            <a:stCxn id="79" idx="3"/>
            <a:endCxn id="94" idx="0"/>
          </p:cNvCxnSpPr>
          <p:nvPr/>
        </p:nvCxnSpPr>
        <p:spPr>
          <a:xfrm>
            <a:off x="6402794" y="3325256"/>
            <a:ext cx="3544519" cy="2687623"/>
          </a:xfrm>
          <a:prstGeom prst="bentConnector2">
            <a:avLst/>
          </a:prstGeom>
          <a:ln w="12700">
            <a:solidFill>
              <a:srgbClr val="FF0000"/>
            </a:solidFill>
            <a:prstDash val="solid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" name="직사각형 2"/>
          <p:cNvSpPr/>
          <p:nvPr/>
        </p:nvSpPr>
        <p:spPr>
          <a:xfrm>
            <a:off x="242281" y="380405"/>
            <a:ext cx="295574" cy="3067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marL="0" marR="0" lvl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164" y="324207"/>
            <a:ext cx="2080024" cy="40009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20316" marR="0" lvl="0" indent="0" algn="l" defTabSz="1043056" rtl="0" eaLnBrk="1" fontAlgn="auto" latinLnBrk="1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데이터 아키텍처</a:t>
            </a:r>
            <a:endParaRPr kumimoji="0" lang="en-US" altLang="ko-KR" sz="2000" b="1" i="0" u="none" strike="noStrike" kern="1200" cap="none" spc="-1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45656" y="815605"/>
            <a:ext cx="524365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0316" lvl="0" defTabSz="1043056" fontAlgn="auto">
              <a:lnSpc>
                <a:spcPct val="150000"/>
              </a:lnSpc>
              <a:spcBef>
                <a:spcPts val="270"/>
              </a:spcBef>
              <a:spcAft>
                <a:spcPts val="0"/>
              </a:spcAft>
              <a:defRPr/>
            </a:pPr>
            <a:r>
              <a:rPr kumimoji="0" lang="en-US" altLang="ko-KR" sz="1400" b="1" spc="-1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1) </a:t>
            </a:r>
            <a:r>
              <a:rPr kumimoji="0" lang="ko-KR" altLang="en-US" sz="1400" b="1" spc="-1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데이터 </a:t>
            </a:r>
            <a:r>
              <a:rPr kumimoji="0" lang="ko-KR" altLang="en-US" sz="1400" b="1" spc="-1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개방흐름도</a:t>
            </a:r>
            <a:endParaRPr kumimoji="0" lang="en-US" altLang="ko-KR" sz="1400" b="1" spc="-1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</a:endParaRPr>
          </a:p>
        </p:txBody>
      </p:sp>
      <p:cxnSp>
        <p:nvCxnSpPr>
          <p:cNvPr id="7" name="꺾인 연결선 6"/>
          <p:cNvCxnSpPr>
            <a:stCxn id="70" idx="2"/>
            <a:endCxn id="40" idx="0"/>
          </p:cNvCxnSpPr>
          <p:nvPr/>
        </p:nvCxnSpPr>
        <p:spPr>
          <a:xfrm rot="16200000" flipH="1">
            <a:off x="5065425" y="4946450"/>
            <a:ext cx="806365" cy="132649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" name="꺾인 연결선 7"/>
          <p:cNvCxnSpPr>
            <a:stCxn id="70" idx="2"/>
            <a:endCxn id="39" idx="0"/>
          </p:cNvCxnSpPr>
          <p:nvPr/>
        </p:nvCxnSpPr>
        <p:spPr>
          <a:xfrm rot="16200000" flipH="1">
            <a:off x="4568457" y="5443418"/>
            <a:ext cx="806160" cy="33235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" name="직선 화살표 연결선 8"/>
          <p:cNvCxnSpPr>
            <a:stCxn id="10" idx="0"/>
            <a:endCxn id="24" idx="2"/>
          </p:cNvCxnSpPr>
          <p:nvPr/>
        </p:nvCxnSpPr>
        <p:spPr bwMode="auto">
          <a:xfrm flipV="1">
            <a:off x="590414" y="2387161"/>
            <a:ext cx="0" cy="3278318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/>
          </a:ln>
        </p:spPr>
      </p:cxnSp>
      <p:sp>
        <p:nvSpPr>
          <p:cNvPr id="10" name="직사각형 263"/>
          <p:cNvSpPr>
            <a:spLocks noChangeArrowheads="1"/>
          </p:cNvSpPr>
          <p:nvPr/>
        </p:nvSpPr>
        <p:spPr bwMode="auto">
          <a:xfrm>
            <a:off x="234132" y="5665479"/>
            <a:ext cx="712564" cy="1017313"/>
          </a:xfrm>
          <a:prstGeom prst="rect">
            <a:avLst/>
          </a:prstGeom>
          <a:solidFill>
            <a:srgbClr val="4F81BD">
              <a:lumMod val="75000"/>
            </a:srgb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kern="0" dirty="0" smtClean="0">
                <a:solidFill>
                  <a:srgbClr val="FFFFFF"/>
                </a:solidFill>
                <a:latin typeface="+mn-lt"/>
                <a:ea typeface="나눔고딕" pitchFamily="50" charset="-127"/>
              </a:rPr>
              <a:t>원천</a:t>
            </a:r>
            <a:endParaRPr kumimoji="0" lang="en-US" altLang="ko-KR" sz="1000" b="1" kern="0" dirty="0" smtClean="0">
              <a:solidFill>
                <a:srgbClr val="FFFFFF"/>
              </a:solidFill>
              <a:latin typeface="+mn-lt"/>
              <a:ea typeface="나눔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나눔고딕" pitchFamily="50" charset="-127"/>
              </a:rPr>
              <a:t>데이터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46696" y="5665480"/>
            <a:ext cx="9599579" cy="1017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a typeface="나눔고딕" panose="020D0604000000000000" pitchFamily="50" charset="-127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gray">
          <a:xfrm>
            <a:off x="1052908" y="6012675"/>
            <a:ext cx="1235391" cy="385400"/>
          </a:xfrm>
          <a:prstGeom prst="rect">
            <a:avLst/>
          </a:prstGeom>
          <a:solidFill>
            <a:srgbClr val="4F81BD">
              <a:lumMod val="75000"/>
            </a:srgb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b="1" kern="0" dirty="0" err="1">
                <a:solidFill>
                  <a:srgbClr val="FFFFFF"/>
                </a:solidFill>
                <a:latin typeface="굴림" pitchFamily="50" charset="-127"/>
                <a:ea typeface="나눔고딕" pitchFamily="50" charset="-127"/>
              </a:rPr>
              <a:t>지도태깅</a:t>
            </a:r>
            <a:r>
              <a:rPr kumimoji="0" lang="ko-KR" altLang="en-US" sz="1000" b="1" kern="0" dirty="0">
                <a:solidFill>
                  <a:srgbClr val="FFFFFF"/>
                </a:solidFill>
                <a:latin typeface="굴림" pitchFamily="50" charset="-127"/>
                <a:ea typeface="나눔고딕" pitchFamily="50" charset="-127"/>
              </a:rPr>
              <a:t> 데이터</a:t>
            </a:r>
            <a:endParaRPr kumimoji="0" lang="en-US" altLang="ko-KR" sz="1000" b="1" kern="0" dirty="0">
              <a:solidFill>
                <a:srgbClr val="FFFFFF"/>
              </a:solidFill>
              <a:latin typeface="굴림" pitchFamily="50" charset="-127"/>
              <a:ea typeface="나눔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>
                <a:solidFill>
                  <a:srgbClr val="FFFFFF"/>
                </a:solidFill>
                <a:latin typeface="굴림" pitchFamily="50" charset="-127"/>
                <a:ea typeface="나눔고딕" pitchFamily="50" charset="-127"/>
              </a:rPr>
              <a:t>(</a:t>
            </a:r>
            <a:r>
              <a:rPr kumimoji="0" lang="ko-KR" altLang="en-US" sz="1000" b="1" kern="0" dirty="0">
                <a:solidFill>
                  <a:srgbClr val="FFFFFF"/>
                </a:solidFill>
                <a:latin typeface="굴림" pitchFamily="50" charset="-127"/>
                <a:ea typeface="나눔고딕" pitchFamily="50" charset="-127"/>
              </a:rPr>
              <a:t>공간정보</a:t>
            </a:r>
            <a:r>
              <a:rPr kumimoji="0" lang="en-US" altLang="ko-KR" sz="1000" b="1" kern="0" dirty="0">
                <a:solidFill>
                  <a:srgbClr val="FFFFFF"/>
                </a:solidFill>
                <a:latin typeface="굴림" pitchFamily="50" charset="-127"/>
                <a:ea typeface="나눔고딕" pitchFamily="50" charset="-127"/>
              </a:rPr>
              <a:t>:</a:t>
            </a:r>
            <a:r>
              <a:rPr kumimoji="0" lang="ko-KR" altLang="en-US" sz="1000" b="1" kern="0" dirty="0">
                <a:solidFill>
                  <a:srgbClr val="FFFFFF"/>
                </a:solidFill>
                <a:latin typeface="굴림" pitchFamily="50" charset="-127"/>
                <a:ea typeface="나눔고딕" pitchFamily="50" charset="-127"/>
              </a:rPr>
              <a:t>공개</a:t>
            </a:r>
            <a:r>
              <a:rPr kumimoji="0" lang="en-US" altLang="ko-KR" sz="1000" b="1" kern="0" dirty="0">
                <a:solidFill>
                  <a:srgbClr val="FFFFFF"/>
                </a:solidFill>
                <a:latin typeface="굴림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gray">
          <a:xfrm>
            <a:off x="2391068" y="6014421"/>
            <a:ext cx="1235391" cy="385401"/>
          </a:xfrm>
          <a:prstGeom prst="rect">
            <a:avLst/>
          </a:prstGeom>
          <a:solidFill>
            <a:srgbClr val="4F81BD">
              <a:lumMod val="75000"/>
            </a:srgb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>
                <a:solidFill>
                  <a:srgbClr val="FFFFFF"/>
                </a:solidFill>
                <a:latin typeface="굴림" pitchFamily="50" charset="-127"/>
                <a:ea typeface="나눔고딕" pitchFamily="50" charset="-127"/>
              </a:rPr>
              <a:t>SDW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>
                <a:solidFill>
                  <a:srgbClr val="FFFFFF"/>
                </a:solidFill>
                <a:latin typeface="굴림" pitchFamily="50" charset="-127"/>
                <a:ea typeface="나눔고딕" pitchFamily="50" charset="-127"/>
              </a:rPr>
              <a:t>(</a:t>
            </a:r>
            <a:r>
              <a:rPr kumimoji="0" lang="ko-KR" altLang="en-US" sz="1000" b="1" kern="0" dirty="0">
                <a:solidFill>
                  <a:srgbClr val="FFFFFF"/>
                </a:solidFill>
                <a:latin typeface="굴림" pitchFamily="50" charset="-127"/>
                <a:ea typeface="나눔고딕" pitchFamily="50" charset="-127"/>
              </a:rPr>
              <a:t>공간정보</a:t>
            </a:r>
            <a:r>
              <a:rPr kumimoji="0" lang="en-US" altLang="ko-KR" sz="1000" b="1" kern="0" dirty="0">
                <a:solidFill>
                  <a:srgbClr val="FFFFFF"/>
                </a:solidFill>
                <a:latin typeface="굴림" pitchFamily="50" charset="-127"/>
                <a:ea typeface="나눔고딕" pitchFamily="50" charset="-127"/>
              </a:rPr>
              <a:t>:</a:t>
            </a:r>
            <a:r>
              <a:rPr kumimoji="0" lang="ko-KR" altLang="en-US" sz="1000" b="1" kern="0" dirty="0">
                <a:solidFill>
                  <a:srgbClr val="FFFFFF"/>
                </a:solidFill>
                <a:latin typeface="굴림" pitchFamily="50" charset="-127"/>
                <a:ea typeface="나눔고딕" pitchFamily="50" charset="-127"/>
              </a:rPr>
              <a:t>비공개</a:t>
            </a:r>
            <a:r>
              <a:rPr kumimoji="0" lang="en-US" altLang="ko-KR" sz="1000" b="1" kern="0" dirty="0">
                <a:solidFill>
                  <a:srgbClr val="FFFFFF"/>
                </a:solidFill>
                <a:latin typeface="굴림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14" name="직사각형 263"/>
          <p:cNvSpPr>
            <a:spLocks noChangeArrowheads="1"/>
          </p:cNvSpPr>
          <p:nvPr/>
        </p:nvSpPr>
        <p:spPr bwMode="auto">
          <a:xfrm>
            <a:off x="234132" y="4271349"/>
            <a:ext cx="712564" cy="1017313"/>
          </a:xfrm>
          <a:prstGeom prst="rect">
            <a:avLst/>
          </a:prstGeom>
          <a:solidFill>
            <a:srgbClr val="4F81BD">
              <a:lumMod val="75000"/>
            </a:srgb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kern="0" dirty="0" smtClean="0">
                <a:solidFill>
                  <a:srgbClr val="FFFFFF"/>
                </a:solidFill>
                <a:latin typeface="+mn-lt"/>
                <a:ea typeface="나눔고딕" pitchFamily="50" charset="-127"/>
              </a:rPr>
              <a:t>열린데이터광장</a:t>
            </a:r>
            <a:endParaRPr kumimoji="0" lang="en-US" altLang="ko-KR" sz="1000" b="1" kern="0" dirty="0" smtClean="0">
              <a:solidFill>
                <a:srgbClr val="FFFFFF"/>
              </a:solidFill>
              <a:latin typeface="+mn-lt"/>
              <a:ea typeface="나눔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kern="0" dirty="0" smtClean="0">
                <a:solidFill>
                  <a:srgbClr val="FFFFFF"/>
                </a:solidFill>
                <a:latin typeface="+mn-lt"/>
                <a:ea typeface="나눔고딕" pitchFamily="50" charset="-127"/>
              </a:rPr>
              <a:t>내부</a:t>
            </a: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나눔고딕" pitchFamily="50" charset="-127"/>
              </a:rPr>
              <a:t>DB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나눔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46696" y="4271350"/>
            <a:ext cx="9599579" cy="1017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a typeface="나눔고딕" panose="020D0604000000000000" pitchFamily="50" charset="-127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gray">
          <a:xfrm>
            <a:off x="3768169" y="6021796"/>
            <a:ext cx="789146" cy="385401"/>
          </a:xfrm>
          <a:prstGeom prst="rect">
            <a:avLst/>
          </a:prstGeom>
          <a:solidFill>
            <a:srgbClr val="4F81BD">
              <a:lumMod val="75000"/>
            </a:srgb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b="1" kern="0" dirty="0" smtClean="0">
                <a:solidFill>
                  <a:srgbClr val="FFFFFF"/>
                </a:solidFill>
                <a:latin typeface="굴림" pitchFamily="50" charset="-127"/>
                <a:ea typeface="나눔고딕" pitchFamily="50" charset="-127"/>
              </a:rPr>
              <a:t>통계데이터</a:t>
            </a:r>
            <a:endParaRPr kumimoji="0" lang="en-US" altLang="ko-KR" sz="1000" b="1" kern="0" dirty="0" smtClean="0">
              <a:solidFill>
                <a:srgbClr val="FFFFFF"/>
              </a:solidFill>
              <a:latin typeface="굴림" pitchFamily="50" charset="-127"/>
              <a:ea typeface="나눔고딕" pitchFamily="50" charset="-127"/>
            </a:endParaRPr>
          </a:p>
        </p:txBody>
      </p:sp>
      <p:cxnSp>
        <p:nvCxnSpPr>
          <p:cNvPr id="18" name="꺾인 연결선 17"/>
          <p:cNvCxnSpPr>
            <a:stCxn id="70" idx="2"/>
            <a:endCxn id="12" idx="0"/>
          </p:cNvCxnSpPr>
          <p:nvPr/>
        </p:nvCxnSpPr>
        <p:spPr>
          <a:xfrm rot="5400000">
            <a:off x="2834903" y="4042215"/>
            <a:ext cx="806161" cy="313475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9" name="꺾인 연결선 18"/>
          <p:cNvCxnSpPr>
            <a:stCxn id="70" idx="2"/>
            <a:endCxn id="13" idx="0"/>
          </p:cNvCxnSpPr>
          <p:nvPr/>
        </p:nvCxnSpPr>
        <p:spPr>
          <a:xfrm rot="5400000">
            <a:off x="3503110" y="4712168"/>
            <a:ext cx="807907" cy="179659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0" name="꺾인 연결선 19"/>
          <p:cNvCxnSpPr>
            <a:stCxn id="70" idx="2"/>
            <a:endCxn id="17" idx="0"/>
          </p:cNvCxnSpPr>
          <p:nvPr/>
        </p:nvCxnSpPr>
        <p:spPr>
          <a:xfrm rot="5400000">
            <a:off x="4076411" y="5292845"/>
            <a:ext cx="815282" cy="64262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1" name="직사각형 263"/>
          <p:cNvSpPr>
            <a:spLocks noChangeArrowheads="1"/>
          </p:cNvSpPr>
          <p:nvPr/>
        </p:nvSpPr>
        <p:spPr bwMode="auto">
          <a:xfrm>
            <a:off x="234132" y="2820599"/>
            <a:ext cx="712564" cy="101731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나눔고딕" pitchFamily="50" charset="-127"/>
              </a:rPr>
              <a:t>디지털시민시장실</a:t>
            </a:r>
            <a:endParaRPr kumimoji="0" lang="en-US" altLang="ko-KR" sz="1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나눔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나눔고딕" pitchFamily="50" charset="-127"/>
              </a:rPr>
              <a:t>내부</a:t>
            </a: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나눔고딕" pitchFamily="50" charset="-127"/>
              </a:rPr>
              <a:t>DB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나눔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46696" y="2820600"/>
            <a:ext cx="9599579" cy="1017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a typeface="나눔고딕" panose="020D0604000000000000" pitchFamily="50" charset="-127"/>
            </a:endParaRPr>
          </a:p>
        </p:txBody>
      </p:sp>
      <p:sp>
        <p:nvSpPr>
          <p:cNvPr id="24" name="직사각형 263"/>
          <p:cNvSpPr>
            <a:spLocks noChangeArrowheads="1"/>
          </p:cNvSpPr>
          <p:nvPr/>
        </p:nvSpPr>
        <p:spPr bwMode="auto">
          <a:xfrm>
            <a:off x="234132" y="1369848"/>
            <a:ext cx="712564" cy="101731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나눔고딕" pitchFamily="50" charset="-127"/>
              </a:rPr>
              <a:t>디지털시민시장실</a:t>
            </a:r>
            <a:endParaRPr kumimoji="0" lang="en-US" altLang="ko-KR" sz="1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나눔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kern="0" dirty="0" smtClean="0">
                <a:solidFill>
                  <a:srgbClr val="FFFFFF"/>
                </a:solidFill>
                <a:latin typeface="+mn-lt"/>
                <a:ea typeface="나눔고딕" pitchFamily="50" charset="-127"/>
              </a:rPr>
              <a:t>외부</a:t>
            </a:r>
            <a:r>
              <a:rPr kumimoji="0" lang="en-US" altLang="ko-KR" sz="1000" b="1" kern="0" dirty="0" smtClean="0">
                <a:solidFill>
                  <a:srgbClr val="FFFFFF"/>
                </a:solidFill>
                <a:latin typeface="+mn-lt"/>
                <a:ea typeface="나눔고딕" pitchFamily="50" charset="-127"/>
              </a:rPr>
              <a:t>DB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나눔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46696" y="1369849"/>
            <a:ext cx="9599579" cy="1017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a typeface="나눔고딕" panose="020D0604000000000000" pitchFamily="50" charset="-127"/>
            </a:endParaRPr>
          </a:p>
        </p:txBody>
      </p:sp>
      <p:cxnSp>
        <p:nvCxnSpPr>
          <p:cNvPr id="26" name="꺾인 연결선 25"/>
          <p:cNvCxnSpPr>
            <a:stCxn id="79" idx="2"/>
            <a:endCxn id="37" idx="0"/>
          </p:cNvCxnSpPr>
          <p:nvPr/>
        </p:nvCxnSpPr>
        <p:spPr>
          <a:xfrm rot="16200000" flipH="1">
            <a:off x="4869750" y="3578959"/>
            <a:ext cx="846385" cy="94827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7" name="Rectangle 5"/>
          <p:cNvSpPr>
            <a:spLocks noChangeArrowheads="1"/>
          </p:cNvSpPr>
          <p:nvPr/>
        </p:nvSpPr>
        <p:spPr bwMode="gray">
          <a:xfrm>
            <a:off x="6760606" y="6012673"/>
            <a:ext cx="1235391" cy="397735"/>
          </a:xfrm>
          <a:prstGeom prst="rect">
            <a:avLst/>
          </a:prstGeom>
          <a:solidFill>
            <a:srgbClr val="4F81BD">
              <a:lumMod val="75000"/>
            </a:srgb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>
                <a:solidFill>
                  <a:srgbClr val="FFFFFF"/>
                </a:solidFill>
                <a:latin typeface="굴림" pitchFamily="50" charset="-127"/>
                <a:ea typeface="나눔고딕" pitchFamily="50" charset="-127"/>
              </a:rPr>
              <a:t>TOPIS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>
                <a:solidFill>
                  <a:srgbClr val="FFFFFF"/>
                </a:solidFill>
                <a:latin typeface="굴림" pitchFamily="50" charset="-127"/>
                <a:ea typeface="나눔고딕" pitchFamily="50" charset="-127"/>
              </a:rPr>
              <a:t>(</a:t>
            </a:r>
            <a:r>
              <a:rPr kumimoji="0" lang="ko-KR" altLang="en-US" sz="1000" b="1" kern="0" dirty="0">
                <a:solidFill>
                  <a:srgbClr val="FFFFFF"/>
                </a:solidFill>
                <a:latin typeface="굴림" pitchFamily="50" charset="-127"/>
                <a:ea typeface="나눔고딕" pitchFamily="50" charset="-127"/>
              </a:rPr>
              <a:t>교통정보</a:t>
            </a:r>
            <a:r>
              <a:rPr kumimoji="0" lang="en-US" altLang="ko-KR" sz="1000" b="1" kern="0" dirty="0">
                <a:solidFill>
                  <a:srgbClr val="FFFFFF"/>
                </a:solidFill>
                <a:latin typeface="굴림" pitchFamily="50" charset="-127"/>
                <a:ea typeface="나눔고딕" pitchFamily="50" charset="-127"/>
              </a:rPr>
              <a:t>)</a:t>
            </a:r>
          </a:p>
        </p:txBody>
      </p:sp>
      <p:cxnSp>
        <p:nvCxnSpPr>
          <p:cNvPr id="28" name="꺾인 연결선 27"/>
          <p:cNvCxnSpPr>
            <a:stCxn id="70" idx="2"/>
            <a:endCxn id="27" idx="0"/>
          </p:cNvCxnSpPr>
          <p:nvPr/>
        </p:nvCxnSpPr>
        <p:spPr>
          <a:xfrm rot="16200000" flipH="1">
            <a:off x="5688753" y="4323123"/>
            <a:ext cx="806159" cy="257294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9" name="꺾인 연결선 28"/>
          <p:cNvCxnSpPr>
            <a:stCxn id="34" idx="2"/>
            <a:endCxn id="38" idx="0"/>
          </p:cNvCxnSpPr>
          <p:nvPr/>
        </p:nvCxnSpPr>
        <p:spPr>
          <a:xfrm rot="5400000">
            <a:off x="3585356" y="2491053"/>
            <a:ext cx="954583" cy="2417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0" name="Rectangle 5"/>
          <p:cNvSpPr>
            <a:spLocks noChangeArrowheads="1"/>
          </p:cNvSpPr>
          <p:nvPr/>
        </p:nvSpPr>
        <p:spPr bwMode="gray">
          <a:xfrm>
            <a:off x="6930043" y="5752624"/>
            <a:ext cx="838472" cy="1735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prstDash val="soli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kumimoji="0" lang="en-US" altLang="ko-KR" sz="700" b="1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API</a:t>
            </a:r>
            <a:endParaRPr kumimoji="0" lang="en-US" altLang="ko-KR" sz="700" b="1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gray">
          <a:xfrm>
            <a:off x="1543713" y="5737079"/>
            <a:ext cx="4739091" cy="18907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2">
                <a:lumMod val="75000"/>
              </a:schemeClr>
            </a:solidFill>
            <a:prstDash val="soli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kumimoji="0" lang="en-US" altLang="ko-KR" sz="700" b="1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ETL</a:t>
            </a:r>
            <a:endParaRPr kumimoji="0" lang="en-US" altLang="ko-KR" sz="700" b="1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gray">
          <a:xfrm>
            <a:off x="3234820" y="1640451"/>
            <a:ext cx="1679832" cy="385400"/>
          </a:xfrm>
          <a:prstGeom prst="rect">
            <a:avLst/>
          </a:prstGeom>
          <a:solidFill>
            <a:srgbClr val="973735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0" lang="ko-KR" altLang="en-US" sz="1000" b="1" dirty="0" smtClean="0">
                <a:solidFill>
                  <a:schemeClr val="bg1"/>
                </a:solidFill>
                <a:ea typeface="나눔고딕" panose="020D0604000000000000" pitchFamily="50" charset="-127"/>
                <a:cs typeface="Calibri" pitchFamily="34" charset="0"/>
              </a:rPr>
              <a:t>디지털 </a:t>
            </a:r>
            <a:r>
              <a:rPr kumimoji="0" lang="ko-KR" altLang="en-US" sz="1000" b="1" dirty="0" err="1" smtClean="0">
                <a:solidFill>
                  <a:schemeClr val="bg1"/>
                </a:solidFill>
                <a:ea typeface="나눔고딕" panose="020D0604000000000000" pitchFamily="50" charset="-127"/>
                <a:cs typeface="Calibri" pitchFamily="34" charset="0"/>
              </a:rPr>
              <a:t>시민시장실</a:t>
            </a:r>
            <a:r>
              <a:rPr kumimoji="0" lang="ko-KR" altLang="en-US" sz="1000" b="1" dirty="0" smtClean="0">
                <a:solidFill>
                  <a:schemeClr val="bg1"/>
                </a:solidFill>
                <a:ea typeface="나눔고딕" panose="020D0604000000000000" pitchFamily="50" charset="-127"/>
                <a:cs typeface="Calibri" pitchFamily="34" charset="0"/>
              </a:rPr>
              <a:t> </a:t>
            </a:r>
            <a:endParaRPr kumimoji="0" lang="en-US" altLang="ko-KR" sz="1000" b="1" dirty="0" smtClean="0">
              <a:solidFill>
                <a:schemeClr val="bg1"/>
              </a:solidFill>
              <a:ea typeface="나눔고딕" panose="020D0604000000000000" pitchFamily="50" charset="-127"/>
              <a:cs typeface="Calibri" pitchFamily="34" charset="0"/>
            </a:endParaRPr>
          </a:p>
          <a:p>
            <a:pPr algn="ctr"/>
            <a:r>
              <a:rPr kumimoji="0" lang="ko-KR" altLang="en-US" sz="1000" b="1" dirty="0" smtClean="0">
                <a:solidFill>
                  <a:schemeClr val="bg1"/>
                </a:solidFill>
                <a:ea typeface="나눔고딕" panose="020D0604000000000000" pitchFamily="50" charset="-127"/>
                <a:cs typeface="Calibri" pitchFamily="34" charset="0"/>
              </a:rPr>
              <a:t>시각화 데이터 </a:t>
            </a:r>
            <a:r>
              <a:rPr kumimoji="0" lang="en-US" altLang="ko-KR" sz="1000" b="1" dirty="0" smtClean="0">
                <a:solidFill>
                  <a:schemeClr val="bg1"/>
                </a:solidFill>
                <a:ea typeface="나눔고딕" panose="020D0604000000000000" pitchFamily="50" charset="-127"/>
                <a:cs typeface="Calibri" pitchFamily="34" charset="0"/>
              </a:rPr>
              <a:t>(</a:t>
            </a:r>
            <a:r>
              <a:rPr kumimoji="0" lang="ko-KR" altLang="en-US" sz="1000" b="1" dirty="0" smtClean="0">
                <a:solidFill>
                  <a:schemeClr val="bg1"/>
                </a:solidFill>
                <a:ea typeface="나눔고딕" panose="020D0604000000000000" pitchFamily="50" charset="-127"/>
                <a:cs typeface="Calibri" pitchFamily="34" charset="0"/>
              </a:rPr>
              <a:t>개방</a:t>
            </a:r>
            <a:r>
              <a:rPr kumimoji="0" lang="en-US" altLang="ko-KR" sz="1000" b="1" dirty="0" smtClean="0">
                <a:solidFill>
                  <a:schemeClr val="bg1"/>
                </a:solidFill>
                <a:ea typeface="나눔고딕" panose="020D0604000000000000" pitchFamily="50" charset="-127"/>
                <a:cs typeface="Calibri" pitchFamily="34" charset="0"/>
              </a:rPr>
              <a:t>)</a:t>
            </a:r>
            <a:endParaRPr kumimoji="0" lang="en-US" altLang="ko-KR" sz="1000" b="1" dirty="0">
              <a:solidFill>
                <a:schemeClr val="bg1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383101" y="4616582"/>
            <a:ext cx="1146445" cy="604781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pPr marL="228600" indent="-228600"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+mj-ea"/>
              <a:buAutoNum type="circleNumDbPlain"/>
            </a:pPr>
            <a:r>
              <a:rPr kumimoji="0" lang="ko-KR" altLang="en-US" sz="900" b="1" kern="0" dirty="0" smtClean="0">
                <a:solidFill>
                  <a:srgbClr val="000000"/>
                </a:solidFill>
                <a:latin typeface="+mn-ea"/>
                <a:ea typeface="+mn-ea"/>
              </a:rPr>
              <a:t>업로드</a:t>
            </a:r>
            <a:endParaRPr kumimoji="0" lang="en-US" altLang="ko-KR" sz="900" b="1" kern="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228600" indent="-228600"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+mj-ea"/>
              <a:buAutoNum type="circleNumDbPlain"/>
            </a:pPr>
            <a:r>
              <a:rPr kumimoji="0" lang="ko-KR" altLang="en-US" sz="900" b="1" kern="0" dirty="0" err="1" smtClean="0">
                <a:solidFill>
                  <a:srgbClr val="000000"/>
                </a:solidFill>
                <a:latin typeface="+mn-ea"/>
                <a:ea typeface="+mn-ea"/>
              </a:rPr>
              <a:t>문서파싱</a:t>
            </a:r>
            <a:endParaRPr kumimoji="0" lang="en-US" altLang="ko-KR" sz="900" b="1" kern="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228600" indent="-228600"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+mj-ea"/>
              <a:buAutoNum type="circleNumDbPlain"/>
            </a:pPr>
            <a:r>
              <a:rPr kumimoji="0" lang="ko-KR" altLang="en-US" sz="900" b="1" kern="0" dirty="0" err="1" smtClean="0">
                <a:solidFill>
                  <a:srgbClr val="000000"/>
                </a:solidFill>
                <a:latin typeface="+mn-ea"/>
                <a:ea typeface="+mn-ea"/>
              </a:rPr>
              <a:t>데이터적재</a:t>
            </a:r>
            <a:endParaRPr kumimoji="0" lang="ko-KR" altLang="en-US" sz="900" b="1" kern="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gray">
          <a:xfrm>
            <a:off x="4698628" y="6012674"/>
            <a:ext cx="878169" cy="385401"/>
          </a:xfrm>
          <a:prstGeom prst="rect">
            <a:avLst/>
          </a:prstGeom>
          <a:solidFill>
            <a:srgbClr val="4F81BD">
              <a:lumMod val="75000"/>
            </a:srgb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kern="0" dirty="0" smtClean="0">
                <a:solidFill>
                  <a:srgbClr val="FFFFFF"/>
                </a:solidFill>
                <a:ea typeface="나눔고딕" pitchFamily="50" charset="-127"/>
              </a:rPr>
              <a:t>주요사업</a:t>
            </a:r>
            <a:endParaRPr kumimoji="0" lang="en-US" altLang="ko-KR" sz="800" b="1" kern="0" dirty="0" smtClean="0">
              <a:solidFill>
                <a:srgbClr val="FFFFFF"/>
              </a:solidFill>
              <a:ea typeface="나눔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kern="0" dirty="0" err="1" smtClean="0">
                <a:solidFill>
                  <a:srgbClr val="FFFFFF"/>
                </a:solidFill>
                <a:ea typeface="나눔고딕" pitchFamily="50" charset="-127"/>
              </a:rPr>
              <a:t>시정지표</a:t>
            </a:r>
            <a:endParaRPr kumimoji="0" lang="en-US" altLang="ko-KR" sz="800" b="1" kern="0" dirty="0">
              <a:solidFill>
                <a:srgbClr val="FFFFFF"/>
              </a:solidFill>
              <a:ea typeface="나눔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kern="0" dirty="0" smtClean="0">
                <a:solidFill>
                  <a:srgbClr val="FFFFFF"/>
                </a:solidFill>
                <a:ea typeface="나눔고딕" pitchFamily="50" charset="-127"/>
              </a:rPr>
              <a:t>여론동향</a:t>
            </a:r>
            <a:endParaRPr kumimoji="0" lang="en-US" altLang="ko-KR" sz="800" b="1" kern="0" dirty="0" smtClean="0">
              <a:solidFill>
                <a:srgbClr val="FFFFFF"/>
              </a:solidFill>
              <a:ea typeface="나눔고딕" pitchFamily="50" charset="-127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gray">
          <a:xfrm>
            <a:off x="5706740" y="6012879"/>
            <a:ext cx="850225" cy="385401"/>
          </a:xfrm>
          <a:prstGeom prst="rect">
            <a:avLst/>
          </a:prstGeom>
          <a:solidFill>
            <a:srgbClr val="4F81BD">
              <a:lumMod val="75000"/>
            </a:srgb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srgbClr val="FFFFFF"/>
                </a:solidFill>
                <a:ea typeface="나눔고딕" pitchFamily="50" charset="-127"/>
              </a:rPr>
              <a:t>CCTV </a:t>
            </a:r>
            <a:r>
              <a:rPr kumimoji="0" lang="ko-KR" altLang="en-US" sz="1000" b="1" kern="0" dirty="0" smtClean="0">
                <a:solidFill>
                  <a:srgbClr val="FFFFFF"/>
                </a:solidFill>
                <a:ea typeface="나눔고딕" pitchFamily="50" charset="-127"/>
              </a:rPr>
              <a:t>위치정보</a:t>
            </a:r>
            <a:endParaRPr kumimoji="0" lang="en-US" altLang="ko-KR" sz="1000" b="1" kern="0" dirty="0">
              <a:solidFill>
                <a:srgbClr val="FFFFFF"/>
              </a:solidFill>
              <a:latin typeface="굴림" pitchFamily="50" charset="-127"/>
              <a:ea typeface="나눔고딕" pitchFamily="50" charset="-127"/>
            </a:endParaRPr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gray">
          <a:xfrm>
            <a:off x="3525924" y="2575510"/>
            <a:ext cx="819321" cy="16933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2">
                <a:lumMod val="75000"/>
              </a:schemeClr>
            </a:solidFill>
            <a:prstDash val="soli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kumimoji="0" lang="en-US" altLang="ko-KR" sz="700" b="1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ETL</a:t>
            </a:r>
            <a:endParaRPr kumimoji="0" lang="en-US" altLang="ko-KR" sz="700" b="1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gray">
          <a:xfrm>
            <a:off x="8155012" y="6012879"/>
            <a:ext cx="1081248" cy="385401"/>
          </a:xfrm>
          <a:prstGeom prst="rect">
            <a:avLst/>
          </a:prstGeom>
          <a:solidFill>
            <a:srgbClr val="4F81BD">
              <a:lumMod val="75000"/>
            </a:srgb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b="1" kern="0" dirty="0" smtClean="0">
                <a:solidFill>
                  <a:srgbClr val="FFFFFF"/>
                </a:solidFill>
                <a:latin typeface="굴림" pitchFamily="50" charset="-127"/>
                <a:ea typeface="나눔고딕" pitchFamily="50" charset="-127"/>
              </a:rPr>
              <a:t>직접입력데이터</a:t>
            </a:r>
            <a:endParaRPr kumimoji="0" lang="en-US" altLang="ko-KR" sz="1000" b="1" kern="0" dirty="0">
              <a:solidFill>
                <a:srgbClr val="FFFFFF"/>
              </a:solidFill>
              <a:latin typeface="굴림" pitchFamily="50" charset="-127"/>
              <a:ea typeface="나눔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74001" y="6398075"/>
            <a:ext cx="1809977" cy="227755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</a:pPr>
            <a:r>
              <a:rPr kumimoji="0" lang="en-US" altLang="ko-KR" sz="800" b="1" kern="0" dirty="0" smtClean="0">
                <a:solidFill>
                  <a:srgbClr val="000000"/>
                </a:solidFill>
                <a:latin typeface="+mn-ea"/>
                <a:ea typeface="+mn-ea"/>
              </a:rPr>
              <a:t>※ DB</a:t>
            </a:r>
            <a:r>
              <a:rPr kumimoji="0" lang="ko-KR" altLang="en-US" sz="800" b="1" kern="0" dirty="0" smtClean="0">
                <a:solidFill>
                  <a:srgbClr val="000000"/>
                </a:solidFill>
                <a:latin typeface="+mn-ea"/>
                <a:ea typeface="+mn-ea"/>
              </a:rPr>
              <a:t>화되지 않은 데이터</a:t>
            </a:r>
          </a:p>
        </p:txBody>
      </p:sp>
      <p:cxnSp>
        <p:nvCxnSpPr>
          <p:cNvPr id="54" name="꺾인 연결선 53"/>
          <p:cNvCxnSpPr>
            <a:stCxn id="79" idx="3"/>
            <a:endCxn id="47" idx="0"/>
          </p:cNvCxnSpPr>
          <p:nvPr/>
        </p:nvCxnSpPr>
        <p:spPr>
          <a:xfrm>
            <a:off x="6402794" y="3325256"/>
            <a:ext cx="2292842" cy="2687623"/>
          </a:xfrm>
          <a:prstGeom prst="bentConnector2">
            <a:avLst/>
          </a:prstGeom>
          <a:ln w="12700">
            <a:solidFill>
              <a:srgbClr val="FF0000"/>
            </a:solidFill>
            <a:prstDash val="solid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57" name="Rectangle 5"/>
          <p:cNvSpPr>
            <a:spLocks noChangeArrowheads="1"/>
          </p:cNvSpPr>
          <p:nvPr/>
        </p:nvSpPr>
        <p:spPr bwMode="gray">
          <a:xfrm>
            <a:off x="8228148" y="5752624"/>
            <a:ext cx="998001" cy="1735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prstDash val="soli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kumimoji="0" lang="ko-KR" altLang="en-US" sz="700" b="1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관리시스템 직접입력 </a:t>
            </a:r>
            <a:endParaRPr kumimoji="0" lang="en-US" altLang="ko-KR" sz="700" b="1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264165"/>
              </p:ext>
            </p:extLst>
          </p:nvPr>
        </p:nvGraphicFramePr>
        <p:xfrm>
          <a:off x="2905892" y="4536108"/>
          <a:ext cx="3798940" cy="670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470">
                  <a:extLst>
                    <a:ext uri="{9D8B030D-6E8A-4147-A177-3AD203B41FA5}">
                      <a16:colId xmlns:a16="http://schemas.microsoft.com/office/drawing/2014/main" val="1863690978"/>
                    </a:ext>
                  </a:extLst>
                </a:gridCol>
                <a:gridCol w="1899470">
                  <a:extLst>
                    <a:ext uri="{9D8B030D-6E8A-4147-A177-3AD203B41FA5}">
                      <a16:colId xmlns:a16="http://schemas.microsoft.com/office/drawing/2014/main" val="3030151034"/>
                    </a:ext>
                  </a:extLst>
                </a:gridCol>
              </a:tblGrid>
              <a:tr h="304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시민개방데이터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디지털 시민시장실데이터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시민비공개데이터포함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9636"/>
                  </a:ext>
                </a:extLst>
              </a:tr>
              <a:tr h="304646">
                <a:tc gridSpan="2">
                  <a:txBody>
                    <a:bodyPr/>
                    <a:lstStyle/>
                    <a:p>
                      <a:pPr marL="0" algn="ctr" defTabSz="1043056" rtl="0" eaLnBrk="1" latinLnBrk="1" hangingPunct="1"/>
                      <a:r>
                        <a:rPr lang="ko-KR" altLang="en-US" sz="11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열린데이터</a:t>
                      </a:r>
                      <a:r>
                        <a:rPr lang="ko-KR" alt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광장 데이터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921879"/>
                  </a:ext>
                </a:extLst>
              </a:tr>
            </a:tbl>
          </a:graphicData>
        </a:graphic>
      </p:graphicFrame>
      <p:sp>
        <p:nvSpPr>
          <p:cNvPr id="37" name="Rectangle 26"/>
          <p:cNvSpPr>
            <a:spLocks noChangeAspect="1" noChangeArrowheads="1"/>
          </p:cNvSpPr>
          <p:nvPr/>
        </p:nvSpPr>
        <p:spPr bwMode="auto">
          <a:xfrm>
            <a:off x="4775079" y="4476287"/>
            <a:ext cx="1983995" cy="457841"/>
          </a:xfrm>
          <a:prstGeom prst="rect">
            <a:avLst/>
          </a:prstGeom>
          <a:noFill/>
          <a:ln w="2159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lIns="54000" tIns="25200" rIns="54000" bIns="25200" anchor="ctr"/>
          <a:lstStyle/>
          <a:p>
            <a:endParaRPr lang="ko-KR" altLang="en-US" b="1">
              <a:latin typeface="+mn-lt"/>
              <a:ea typeface="나눔고딕" panose="020D0604000000000000" pitchFamily="50" charset="-127"/>
            </a:endParaRP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727389"/>
              </p:ext>
            </p:extLst>
          </p:nvPr>
        </p:nvGraphicFramePr>
        <p:xfrm>
          <a:off x="3234820" y="3020610"/>
          <a:ext cx="3167974" cy="609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806">
                  <a:extLst>
                    <a:ext uri="{9D8B030D-6E8A-4147-A177-3AD203B41FA5}">
                      <a16:colId xmlns:a16="http://schemas.microsoft.com/office/drawing/2014/main" val="1863690978"/>
                    </a:ext>
                  </a:extLst>
                </a:gridCol>
                <a:gridCol w="1527168">
                  <a:extLst>
                    <a:ext uri="{9D8B030D-6E8A-4147-A177-3AD203B41FA5}">
                      <a16:colId xmlns:a16="http://schemas.microsoft.com/office/drawing/2014/main" val="4093514430"/>
                    </a:ext>
                  </a:extLst>
                </a:gridCol>
              </a:tblGrid>
              <a:tr h="304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개방데이터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미개방데이터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9636"/>
                  </a:ext>
                </a:extLst>
              </a:tr>
              <a:tr h="304646">
                <a:tc gridSpan="2">
                  <a:txBody>
                    <a:bodyPr/>
                    <a:lstStyle/>
                    <a:p>
                      <a:pPr marL="0" algn="ctr" defTabSz="1043056" rtl="0" eaLnBrk="1" latinLnBrk="1" hangingPunct="1"/>
                      <a:r>
                        <a:rPr lang="ko-KR" alt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디지털 </a:t>
                      </a:r>
                      <a:r>
                        <a:rPr lang="ko-KR" altLang="en-US" sz="11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시민시장실</a:t>
                      </a:r>
                      <a:r>
                        <a:rPr lang="ko-KR" altLang="en-US" sz="11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시각화 데이터 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921879"/>
                  </a:ext>
                </a:extLst>
              </a:tr>
            </a:tbl>
          </a:graphicData>
        </a:graphic>
      </p:graphicFrame>
      <p:sp>
        <p:nvSpPr>
          <p:cNvPr id="38" name="Rectangle 26"/>
          <p:cNvSpPr>
            <a:spLocks noChangeAspect="1" noChangeArrowheads="1"/>
          </p:cNvSpPr>
          <p:nvPr/>
        </p:nvSpPr>
        <p:spPr bwMode="auto">
          <a:xfrm>
            <a:off x="3186461" y="2980434"/>
            <a:ext cx="1728191" cy="337448"/>
          </a:xfrm>
          <a:prstGeom prst="rect">
            <a:avLst/>
          </a:prstGeom>
          <a:noFill/>
          <a:ln w="2159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lIns="54000" tIns="25200" rIns="54000" bIns="25200" anchor="ctr"/>
          <a:lstStyle/>
          <a:p>
            <a:endParaRPr lang="ko-KR" altLang="en-US" b="1">
              <a:latin typeface="+mn-lt"/>
              <a:ea typeface="나눔고딕" panose="020D0604000000000000" pitchFamily="50" charset="-127"/>
            </a:endParaRPr>
          </a:p>
        </p:txBody>
      </p:sp>
      <p:sp>
        <p:nvSpPr>
          <p:cNvPr id="94" name="Rectangle 5"/>
          <p:cNvSpPr>
            <a:spLocks noChangeArrowheads="1"/>
          </p:cNvSpPr>
          <p:nvPr/>
        </p:nvSpPr>
        <p:spPr bwMode="gray">
          <a:xfrm>
            <a:off x="9406689" y="6012879"/>
            <a:ext cx="1081248" cy="385401"/>
          </a:xfrm>
          <a:prstGeom prst="rect">
            <a:avLst/>
          </a:prstGeom>
          <a:solidFill>
            <a:srgbClr val="4F81BD">
              <a:lumMod val="75000"/>
            </a:srgb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b="1" kern="0" dirty="0" smtClean="0">
                <a:solidFill>
                  <a:srgbClr val="FFFFFF"/>
                </a:solidFill>
                <a:latin typeface="굴림" pitchFamily="50" charset="-127"/>
                <a:ea typeface="나눔고딕" pitchFamily="50" charset="-127"/>
              </a:rPr>
              <a:t>비정형</a:t>
            </a:r>
            <a:endParaRPr kumimoji="0" lang="en-US" altLang="ko-KR" sz="1000" b="1" kern="0" dirty="0" smtClean="0">
              <a:solidFill>
                <a:srgbClr val="FFFFFF"/>
              </a:solidFill>
              <a:latin typeface="굴림" pitchFamily="50" charset="-127"/>
              <a:ea typeface="나눔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b="1" kern="0" dirty="0" smtClean="0">
                <a:solidFill>
                  <a:srgbClr val="FFFFFF"/>
                </a:solidFill>
                <a:latin typeface="굴림" pitchFamily="50" charset="-127"/>
                <a:ea typeface="나눔고딕" pitchFamily="50" charset="-127"/>
              </a:rPr>
              <a:t>보고 문서</a:t>
            </a:r>
            <a:endParaRPr kumimoji="0" lang="en-US" altLang="ko-KR" sz="1000" b="1" kern="0" dirty="0">
              <a:solidFill>
                <a:srgbClr val="FFFFFF"/>
              </a:solidFill>
              <a:latin typeface="굴림" pitchFamily="50" charset="-127"/>
              <a:ea typeface="나눔고딕" pitchFamily="50" charset="-127"/>
            </a:endParaRPr>
          </a:p>
        </p:txBody>
      </p:sp>
      <p:sp>
        <p:nvSpPr>
          <p:cNvPr id="95" name="Rectangle 5"/>
          <p:cNvSpPr>
            <a:spLocks noChangeArrowheads="1"/>
          </p:cNvSpPr>
          <p:nvPr/>
        </p:nvSpPr>
        <p:spPr bwMode="gray">
          <a:xfrm>
            <a:off x="9479825" y="5752624"/>
            <a:ext cx="998001" cy="1735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prstDash val="soli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kumimoji="0" lang="ko-KR" altLang="en-US" sz="700" b="1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파일업로드 에이전트</a:t>
            </a:r>
            <a:endParaRPr kumimoji="0" lang="en-US" altLang="ko-KR" sz="700" b="1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406689" y="6389697"/>
            <a:ext cx="1809977" cy="216278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</a:pPr>
            <a:r>
              <a:rPr kumimoji="0" lang="en-US" altLang="ko-KR" sz="800" b="1" kern="0" dirty="0" smtClean="0">
                <a:solidFill>
                  <a:srgbClr val="000000"/>
                </a:solidFill>
                <a:latin typeface="+mn-ea"/>
                <a:ea typeface="+mn-ea"/>
              </a:rPr>
              <a:t>※ XLS,CSV,HWP..</a:t>
            </a:r>
            <a:endParaRPr kumimoji="0" lang="ko-KR" altLang="en-US" sz="800" b="1" kern="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68736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2281" y="380405"/>
            <a:ext cx="295574" cy="3067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marL="0" marR="0" lvl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164" y="324207"/>
            <a:ext cx="2080024" cy="40009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20316" marR="0" lvl="0" indent="0" algn="l" defTabSz="1043056" rtl="0" eaLnBrk="1" fontAlgn="auto" latinLnBrk="1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데이터 아키텍처</a:t>
            </a:r>
            <a:endParaRPr kumimoji="0" lang="en-US" altLang="ko-KR" sz="2000" b="1" i="0" u="none" strike="noStrike" kern="1200" cap="none" spc="-1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45656" y="815605"/>
            <a:ext cx="524365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0316" lvl="0" defTabSz="1043056" fontAlgn="auto">
              <a:lnSpc>
                <a:spcPct val="150000"/>
              </a:lnSpc>
              <a:spcBef>
                <a:spcPts val="270"/>
              </a:spcBef>
              <a:spcAft>
                <a:spcPts val="0"/>
              </a:spcAft>
              <a:defRPr/>
            </a:pPr>
            <a:r>
              <a:rPr kumimoji="0" lang="en-US" altLang="ko-KR" sz="1400" b="1" spc="-1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2) </a:t>
            </a:r>
            <a:r>
              <a:rPr kumimoji="0" lang="ko-KR" altLang="en-US" sz="1400" b="1" spc="-1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데이터 </a:t>
            </a:r>
            <a:r>
              <a:rPr kumimoji="0" lang="ko-KR" altLang="en-US" sz="1400" b="1" spc="-1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연계구성도</a:t>
            </a:r>
            <a:endParaRPr kumimoji="0" lang="en-US" altLang="ko-KR" sz="1400" b="1" spc="-1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</a:endParaRPr>
          </a:p>
        </p:txBody>
      </p:sp>
      <p:cxnSp>
        <p:nvCxnSpPr>
          <p:cNvPr id="6" name="직선 화살표 연결선 5"/>
          <p:cNvCxnSpPr>
            <a:stCxn id="70" idx="1"/>
            <a:endCxn id="41" idx="3"/>
          </p:cNvCxnSpPr>
          <p:nvPr/>
        </p:nvCxnSpPr>
        <p:spPr bwMode="auto">
          <a:xfrm flipH="1" flipV="1">
            <a:off x="4213813" y="3682678"/>
            <a:ext cx="1840367" cy="1128070"/>
          </a:xfrm>
          <a:prstGeom prst="straightConnector1">
            <a:avLst/>
          </a:prstGeom>
          <a:ln w="8890">
            <a:solidFill>
              <a:schemeClr val="tx1"/>
            </a:solidFill>
            <a:prstDash val="solid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" name="직선 연결선 6"/>
          <p:cNvCxnSpPr/>
          <p:nvPr/>
        </p:nvCxnSpPr>
        <p:spPr bwMode="auto">
          <a:xfrm>
            <a:off x="390068" y="2916535"/>
            <a:ext cx="970916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-581952" y="1332359"/>
            <a:ext cx="2239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b="1" dirty="0" smtClean="0">
                <a:latin typeface="+mn-lt"/>
                <a:ea typeface="나눔고딕" panose="020D0604000000000000" pitchFamily="50" charset="-127"/>
              </a:rPr>
              <a:t>Front-End (</a:t>
            </a:r>
            <a:r>
              <a:rPr lang="ko-KR" altLang="en-US" sz="1050" b="1" dirty="0" err="1" smtClean="0">
                <a:latin typeface="+mn-lt"/>
                <a:ea typeface="나눔고딕" panose="020D0604000000000000" pitchFamily="50" charset="-127"/>
              </a:rPr>
              <a:t>외부망</a:t>
            </a:r>
            <a:r>
              <a:rPr lang="en-US" altLang="ko-KR" sz="1050" b="1" dirty="0" smtClean="0">
                <a:latin typeface="+mn-lt"/>
                <a:ea typeface="나눔고딕" panose="020D0604000000000000" pitchFamily="50" charset="-127"/>
              </a:rPr>
              <a:t>)</a:t>
            </a:r>
            <a:endParaRPr lang="ko-KR" altLang="en-US" sz="1050" b="1" dirty="0">
              <a:latin typeface="+mn-lt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629964" y="2916535"/>
            <a:ext cx="2239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b="1" dirty="0" smtClean="0">
                <a:latin typeface="+mn-lt"/>
                <a:ea typeface="나눔고딕" panose="020D0604000000000000" pitchFamily="50" charset="-127"/>
              </a:rPr>
              <a:t>Back-End (</a:t>
            </a:r>
            <a:r>
              <a:rPr lang="ko-KR" altLang="en-US" sz="1050" b="1" dirty="0" err="1" smtClean="0">
                <a:latin typeface="+mn-lt"/>
                <a:ea typeface="나눔고딕" panose="020D0604000000000000" pitchFamily="50" charset="-127"/>
              </a:rPr>
              <a:t>내부망</a:t>
            </a:r>
            <a:r>
              <a:rPr lang="en-US" altLang="ko-KR" sz="1050" b="1" dirty="0" smtClean="0">
                <a:latin typeface="+mn-lt"/>
                <a:ea typeface="나눔고딕" panose="020D0604000000000000" pitchFamily="50" charset="-127"/>
              </a:rPr>
              <a:t>)</a:t>
            </a:r>
            <a:endParaRPr lang="ko-KR" altLang="en-US" sz="1050" b="1" dirty="0">
              <a:latin typeface="+mn-lt"/>
              <a:ea typeface="나눔고딕" panose="020D0604000000000000" pitchFamily="50" charset="-127"/>
            </a:endParaRPr>
          </a:p>
        </p:txBody>
      </p:sp>
      <p:sp>
        <p:nvSpPr>
          <p:cNvPr id="10" name="원통 9"/>
          <p:cNvSpPr/>
          <p:nvPr/>
        </p:nvSpPr>
        <p:spPr bwMode="auto">
          <a:xfrm>
            <a:off x="1045461" y="3506047"/>
            <a:ext cx="1269668" cy="349966"/>
          </a:xfrm>
          <a:prstGeom prst="can">
            <a:avLst>
              <a:gd name="adj" fmla="val 1659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ts val="1400"/>
              </a:lnSpc>
              <a:spcAft>
                <a:spcPct val="30000"/>
              </a:spcAft>
            </a:pPr>
            <a:r>
              <a:rPr lang="en-US" altLang="ko-KR" sz="800" kern="0" dirty="0" smtClean="0">
                <a:solidFill>
                  <a:schemeClr val="tx1"/>
                </a:solidFill>
                <a:latin typeface="+mj-ea"/>
                <a:ea typeface="+mj-ea"/>
              </a:rPr>
              <a:t>GIS </a:t>
            </a:r>
            <a:r>
              <a:rPr lang="ko-KR" altLang="en-US" sz="800" kern="0" dirty="0" smtClean="0">
                <a:solidFill>
                  <a:schemeClr val="tx1"/>
                </a:solidFill>
                <a:latin typeface="+mj-ea"/>
                <a:ea typeface="+mj-ea"/>
              </a:rPr>
              <a:t>공간정보</a:t>
            </a:r>
          </a:p>
        </p:txBody>
      </p:sp>
      <p:sp>
        <p:nvSpPr>
          <p:cNvPr id="11" name="원통 10"/>
          <p:cNvSpPr/>
          <p:nvPr/>
        </p:nvSpPr>
        <p:spPr bwMode="auto">
          <a:xfrm>
            <a:off x="1050425" y="3973957"/>
            <a:ext cx="1269668" cy="320726"/>
          </a:xfrm>
          <a:prstGeom prst="can">
            <a:avLst>
              <a:gd name="adj" fmla="val 1659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ts val="1400"/>
              </a:lnSpc>
              <a:spcAft>
                <a:spcPct val="30000"/>
              </a:spcAft>
            </a:pPr>
            <a:r>
              <a:rPr lang="ko-KR" altLang="en-US" sz="800" kern="0" dirty="0" smtClean="0">
                <a:solidFill>
                  <a:schemeClr val="tx1"/>
                </a:solidFill>
                <a:latin typeface="+mj-ea"/>
              </a:rPr>
              <a:t>통계정보</a:t>
            </a:r>
            <a:endParaRPr lang="ko-KR" altLang="en-US" sz="800" kern="0" dirty="0">
              <a:solidFill>
                <a:schemeClr val="tx1"/>
              </a:solidFill>
              <a:latin typeface="+mj-ea"/>
            </a:endParaRPr>
          </a:p>
        </p:txBody>
      </p:sp>
      <p:cxnSp>
        <p:nvCxnSpPr>
          <p:cNvPr id="13" name="직선 화살표 연결선 12"/>
          <p:cNvCxnSpPr>
            <a:stCxn id="70" idx="1"/>
            <a:endCxn id="42" idx="3"/>
          </p:cNvCxnSpPr>
          <p:nvPr/>
        </p:nvCxnSpPr>
        <p:spPr bwMode="auto">
          <a:xfrm flipH="1" flipV="1">
            <a:off x="4213813" y="4137813"/>
            <a:ext cx="1840367" cy="672935"/>
          </a:xfrm>
          <a:prstGeom prst="straightConnector1">
            <a:avLst/>
          </a:prstGeom>
          <a:ln w="8890">
            <a:solidFill>
              <a:schemeClr val="tx1"/>
            </a:solidFill>
            <a:prstDash val="solid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4" name="원통 13"/>
          <p:cNvSpPr/>
          <p:nvPr/>
        </p:nvSpPr>
        <p:spPr bwMode="auto">
          <a:xfrm>
            <a:off x="1045461" y="4412627"/>
            <a:ext cx="1269668" cy="336439"/>
          </a:xfrm>
          <a:prstGeom prst="can">
            <a:avLst>
              <a:gd name="adj" fmla="val 1659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ts val="1400"/>
              </a:lnSpc>
              <a:spcAft>
                <a:spcPct val="30000"/>
              </a:spcAft>
            </a:pPr>
            <a:r>
              <a:rPr lang="ko-KR" altLang="en-US" sz="800" kern="0" dirty="0" smtClean="0">
                <a:solidFill>
                  <a:schemeClr val="tx1"/>
                </a:solidFill>
                <a:latin typeface="+mj-ea"/>
                <a:ea typeface="+mj-ea"/>
              </a:rPr>
              <a:t>성과지표</a:t>
            </a:r>
          </a:p>
        </p:txBody>
      </p:sp>
      <p:cxnSp>
        <p:nvCxnSpPr>
          <p:cNvPr id="15" name="직선 화살표 연결선 14"/>
          <p:cNvCxnSpPr>
            <a:stCxn id="70" idx="1"/>
            <a:endCxn id="43" idx="3"/>
          </p:cNvCxnSpPr>
          <p:nvPr/>
        </p:nvCxnSpPr>
        <p:spPr bwMode="auto">
          <a:xfrm flipH="1" flipV="1">
            <a:off x="4215342" y="4582540"/>
            <a:ext cx="1838838" cy="228208"/>
          </a:xfrm>
          <a:prstGeom prst="straightConnector1">
            <a:avLst/>
          </a:prstGeom>
          <a:ln w="8890">
            <a:solidFill>
              <a:schemeClr val="tx1"/>
            </a:solidFill>
            <a:prstDash val="solid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3" name="TextBox 22"/>
          <p:cNvSpPr txBox="1"/>
          <p:nvPr/>
        </p:nvSpPr>
        <p:spPr>
          <a:xfrm>
            <a:off x="7762201" y="3256437"/>
            <a:ext cx="1860099" cy="461665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</a:pPr>
            <a:r>
              <a:rPr kumimoji="0" lang="ko-KR" altLang="en-US" sz="1000" b="1" kern="0" dirty="0" smtClean="0">
                <a:solidFill>
                  <a:srgbClr val="000000"/>
                </a:solidFill>
                <a:latin typeface="+mj-ea"/>
                <a:ea typeface="+mj-ea"/>
              </a:rPr>
              <a:t>디지털시민시장실 </a:t>
            </a:r>
            <a:endParaRPr kumimoji="0" lang="en-US" altLang="ko-KR" sz="1000" b="1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</a:pPr>
            <a:r>
              <a:rPr kumimoji="0" lang="ko-KR" altLang="en-US" sz="1000" b="1" kern="0" dirty="0" smtClean="0">
                <a:solidFill>
                  <a:srgbClr val="000000"/>
                </a:solidFill>
                <a:latin typeface="+mj-ea"/>
                <a:ea typeface="+mj-ea"/>
              </a:rPr>
              <a:t>   </a:t>
            </a:r>
            <a:r>
              <a:rPr kumimoji="0" lang="ko-KR" altLang="en-US" sz="1000" b="1" kern="0" dirty="0" err="1" smtClean="0">
                <a:solidFill>
                  <a:srgbClr val="000000"/>
                </a:solidFill>
                <a:latin typeface="+mj-ea"/>
                <a:ea typeface="+mj-ea"/>
              </a:rPr>
              <a:t>개방범위</a:t>
            </a:r>
            <a:r>
              <a:rPr kumimoji="0" lang="ko-KR" altLang="en-US" sz="1000" b="1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0" lang="en-US" altLang="ko-KR" sz="1000" b="1" kern="0" dirty="0" smtClean="0">
                <a:solidFill>
                  <a:srgbClr val="000000"/>
                </a:solidFill>
                <a:latin typeface="+mj-ea"/>
                <a:ea typeface="+mj-ea"/>
              </a:rPr>
              <a:t>- </a:t>
            </a:r>
            <a:r>
              <a:rPr kumimoji="0" lang="ko-KR" altLang="en-US" sz="1000" b="1" kern="0" dirty="0" smtClean="0">
                <a:solidFill>
                  <a:srgbClr val="000000"/>
                </a:solidFill>
                <a:latin typeface="+mj-ea"/>
                <a:ea typeface="+mj-ea"/>
              </a:rPr>
              <a:t>외부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65590" y="3301643"/>
            <a:ext cx="1769757" cy="461665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</a:pPr>
            <a:r>
              <a:rPr kumimoji="0" lang="ko-KR" altLang="en-US" sz="1000" b="1" kern="0" dirty="0" err="1" smtClean="0">
                <a:solidFill>
                  <a:srgbClr val="000000"/>
                </a:solidFill>
                <a:latin typeface="+mj-ea"/>
                <a:ea typeface="+mj-ea"/>
              </a:rPr>
              <a:t>열린데이터</a:t>
            </a:r>
            <a:r>
              <a:rPr kumimoji="0" lang="ko-KR" altLang="en-US" sz="1000" b="1" kern="0" dirty="0" smtClean="0">
                <a:solidFill>
                  <a:srgbClr val="000000"/>
                </a:solidFill>
                <a:latin typeface="+mj-ea"/>
                <a:ea typeface="+mj-ea"/>
              </a:rPr>
              <a:t> 개방프로세스</a:t>
            </a:r>
            <a:endParaRPr kumimoji="0" lang="en-US" altLang="ko-KR" sz="1000" b="1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</a:pPr>
            <a:r>
              <a:rPr kumimoji="0" lang="ko-KR" altLang="en-US" sz="1000" b="1" kern="0" dirty="0" smtClean="0">
                <a:solidFill>
                  <a:srgbClr val="000000"/>
                </a:solidFill>
                <a:latin typeface="+mj-ea"/>
                <a:ea typeface="+mj-ea"/>
              </a:rPr>
              <a:t>                     공개 </a:t>
            </a:r>
            <a:r>
              <a:rPr kumimoji="0" lang="en-US" altLang="ko-KR" sz="1000" b="1" kern="0" dirty="0" smtClean="0">
                <a:solidFill>
                  <a:srgbClr val="000000"/>
                </a:solidFill>
                <a:latin typeface="+mj-ea"/>
                <a:ea typeface="+mj-ea"/>
              </a:rPr>
              <a:t>- Y</a:t>
            </a:r>
            <a:endParaRPr kumimoji="0" lang="ko-KR" altLang="en-US" sz="1000" b="1" kern="0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36329" y="5689264"/>
            <a:ext cx="482222" cy="247247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</a:pPr>
            <a:r>
              <a:rPr kumimoji="0" lang="en-US" altLang="ko-KR" sz="1000" b="1" kern="0" dirty="0" smtClean="0">
                <a:solidFill>
                  <a:srgbClr val="000000"/>
                </a:solidFill>
                <a:latin typeface="+mj-ea"/>
                <a:ea typeface="+mj-ea"/>
              </a:rPr>
              <a:t>API</a:t>
            </a:r>
            <a:endParaRPr kumimoji="0" lang="ko-KR" altLang="en-US" sz="1000" b="1" kern="0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36329" y="3626619"/>
            <a:ext cx="414707" cy="247247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</a:pPr>
            <a:r>
              <a:rPr kumimoji="0" lang="en-US" altLang="ko-KR" sz="1000" b="1" kern="0" dirty="0" smtClean="0">
                <a:solidFill>
                  <a:srgbClr val="000000"/>
                </a:solidFill>
                <a:latin typeface="+mj-ea"/>
                <a:ea typeface="+mj-ea"/>
              </a:rPr>
              <a:t>ETL</a:t>
            </a:r>
            <a:endParaRPr kumimoji="0" lang="ko-KR" altLang="en-US" sz="1000" b="1" kern="0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34" name="Rectangle 137"/>
          <p:cNvSpPr>
            <a:spLocks noChangeArrowheads="1"/>
          </p:cNvSpPr>
          <p:nvPr/>
        </p:nvSpPr>
        <p:spPr bwMode="gray">
          <a:xfrm>
            <a:off x="911668" y="3276575"/>
            <a:ext cx="3540512" cy="374441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ko-KR" altLang="en-US" sz="1050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원천데이터</a:t>
            </a:r>
            <a:endParaRPr kumimoji="0"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35" name="원통 34"/>
          <p:cNvSpPr/>
          <p:nvPr/>
        </p:nvSpPr>
        <p:spPr bwMode="auto">
          <a:xfrm>
            <a:off x="1045461" y="4829106"/>
            <a:ext cx="1269668" cy="336439"/>
          </a:xfrm>
          <a:prstGeom prst="can">
            <a:avLst>
              <a:gd name="adj" fmla="val 1659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ts val="1400"/>
              </a:lnSpc>
              <a:spcAft>
                <a:spcPct val="30000"/>
              </a:spcAft>
            </a:pPr>
            <a:r>
              <a:rPr lang="ko-KR" altLang="en-US" sz="800" kern="0" dirty="0" smtClean="0">
                <a:solidFill>
                  <a:schemeClr val="tx1"/>
                </a:solidFill>
                <a:latin typeface="+mj-ea"/>
                <a:ea typeface="+mj-ea"/>
              </a:rPr>
              <a:t>주요사업</a:t>
            </a:r>
            <a:r>
              <a:rPr lang="en-US" altLang="ko-KR" sz="800" kern="0" dirty="0" smtClean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800" kern="0" dirty="0" err="1" smtClean="0">
                <a:solidFill>
                  <a:schemeClr val="tx1"/>
                </a:solidFill>
                <a:latin typeface="+mj-ea"/>
                <a:ea typeface="+mj-ea"/>
              </a:rPr>
              <a:t>시정지표</a:t>
            </a:r>
            <a:endParaRPr lang="ko-KR" altLang="en-US" sz="800" kern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6" name="원통 35"/>
          <p:cNvSpPr/>
          <p:nvPr/>
        </p:nvSpPr>
        <p:spPr bwMode="auto">
          <a:xfrm>
            <a:off x="1045461" y="5245585"/>
            <a:ext cx="1269668" cy="336439"/>
          </a:xfrm>
          <a:prstGeom prst="can">
            <a:avLst>
              <a:gd name="adj" fmla="val 1659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ts val="1400"/>
              </a:lnSpc>
              <a:spcAft>
                <a:spcPct val="30000"/>
              </a:spcAft>
            </a:pPr>
            <a:r>
              <a:rPr lang="ko-KR" altLang="en-US" sz="800" kern="0" dirty="0" smtClean="0">
                <a:solidFill>
                  <a:schemeClr val="tx1"/>
                </a:solidFill>
                <a:latin typeface="+mj-ea"/>
                <a:ea typeface="+mj-ea"/>
              </a:rPr>
              <a:t>여론동향</a:t>
            </a:r>
          </a:p>
        </p:txBody>
      </p:sp>
      <p:sp>
        <p:nvSpPr>
          <p:cNvPr id="37" name="원통 36"/>
          <p:cNvSpPr/>
          <p:nvPr/>
        </p:nvSpPr>
        <p:spPr bwMode="auto">
          <a:xfrm>
            <a:off x="1045461" y="5663773"/>
            <a:ext cx="1269668" cy="336439"/>
          </a:xfrm>
          <a:prstGeom prst="can">
            <a:avLst>
              <a:gd name="adj" fmla="val 1659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ts val="1400"/>
              </a:lnSpc>
              <a:spcAft>
                <a:spcPct val="30000"/>
              </a:spcAft>
            </a:pPr>
            <a:r>
              <a:rPr lang="en-US" altLang="ko-KR" sz="800" kern="0" dirty="0" smtClean="0">
                <a:solidFill>
                  <a:schemeClr val="tx1"/>
                </a:solidFill>
                <a:latin typeface="+mj-ea"/>
                <a:ea typeface="+mj-ea"/>
              </a:rPr>
              <a:t>CCTV</a:t>
            </a:r>
            <a:r>
              <a:rPr lang="ko-KR" altLang="en-US" sz="800" kern="0" dirty="0" smtClean="0">
                <a:solidFill>
                  <a:schemeClr val="tx1"/>
                </a:solidFill>
                <a:latin typeface="+mj-ea"/>
                <a:ea typeface="+mj-ea"/>
              </a:rPr>
              <a:t>위치정보</a:t>
            </a:r>
          </a:p>
        </p:txBody>
      </p:sp>
      <p:cxnSp>
        <p:nvCxnSpPr>
          <p:cNvPr id="38" name="직선 화살표 연결선 37"/>
          <p:cNvCxnSpPr>
            <a:stCxn id="70" idx="1"/>
            <a:endCxn id="46" idx="3"/>
          </p:cNvCxnSpPr>
          <p:nvPr/>
        </p:nvCxnSpPr>
        <p:spPr bwMode="auto">
          <a:xfrm flipH="1">
            <a:off x="4213813" y="4810748"/>
            <a:ext cx="1840367" cy="1011615"/>
          </a:xfrm>
          <a:prstGeom prst="straightConnector1">
            <a:avLst/>
          </a:prstGeom>
          <a:ln w="8890">
            <a:solidFill>
              <a:schemeClr val="tx1"/>
            </a:solidFill>
            <a:prstDash val="solid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9" name="직선 화살표 연결선 38"/>
          <p:cNvCxnSpPr>
            <a:stCxn id="70" idx="1"/>
            <a:endCxn id="45" idx="3"/>
          </p:cNvCxnSpPr>
          <p:nvPr/>
        </p:nvCxnSpPr>
        <p:spPr bwMode="auto">
          <a:xfrm flipH="1">
            <a:off x="4213813" y="4810748"/>
            <a:ext cx="1840367" cy="573480"/>
          </a:xfrm>
          <a:prstGeom prst="straightConnector1">
            <a:avLst/>
          </a:prstGeom>
          <a:ln w="8890">
            <a:solidFill>
              <a:schemeClr val="tx1"/>
            </a:solidFill>
            <a:prstDash val="solid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0" name="직선 화살표 연결선 39"/>
          <p:cNvCxnSpPr>
            <a:stCxn id="70" idx="1"/>
            <a:endCxn id="44" idx="3"/>
          </p:cNvCxnSpPr>
          <p:nvPr/>
        </p:nvCxnSpPr>
        <p:spPr bwMode="auto">
          <a:xfrm flipH="1">
            <a:off x="4213813" y="4810748"/>
            <a:ext cx="1840367" cy="188328"/>
          </a:xfrm>
          <a:prstGeom prst="straightConnector1">
            <a:avLst/>
          </a:prstGeom>
          <a:ln w="8890">
            <a:solidFill>
              <a:schemeClr val="tx1"/>
            </a:solidFill>
            <a:prstDash val="solid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1" name="직사각형 40"/>
          <p:cNvSpPr/>
          <p:nvPr/>
        </p:nvSpPr>
        <p:spPr bwMode="auto">
          <a:xfrm>
            <a:off x="2442429" y="3555919"/>
            <a:ext cx="1771384" cy="2535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ts val="1400"/>
              </a:lnSpc>
              <a:spcAft>
                <a:spcPct val="30000"/>
              </a:spcAft>
            </a:pPr>
            <a:r>
              <a:rPr lang="ko-KR" altLang="en-US" sz="800" kern="0" dirty="0" err="1" smtClean="0">
                <a:solidFill>
                  <a:schemeClr val="tx1"/>
                </a:solidFill>
                <a:latin typeface="+mj-ea"/>
                <a:ea typeface="+mj-ea"/>
              </a:rPr>
              <a:t>지도태깅</a:t>
            </a:r>
            <a:r>
              <a:rPr lang="en-US" altLang="ko-KR" sz="800" kern="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800" kern="0" dirty="0" smtClean="0">
                <a:solidFill>
                  <a:schemeClr val="tx1"/>
                </a:solidFill>
                <a:latin typeface="+mj-ea"/>
                <a:ea typeface="+mj-ea"/>
              </a:rPr>
              <a:t>공개</a:t>
            </a:r>
            <a:r>
              <a:rPr lang="en-US" altLang="ko-KR" sz="800" kern="0" dirty="0" smtClean="0">
                <a:solidFill>
                  <a:schemeClr val="tx1"/>
                </a:solidFill>
                <a:latin typeface="+mj-ea"/>
                <a:ea typeface="+mj-ea"/>
              </a:rPr>
              <a:t>),SDW(</a:t>
            </a:r>
            <a:r>
              <a:rPr lang="ko-KR" altLang="en-US" sz="800" kern="0" dirty="0" smtClean="0">
                <a:solidFill>
                  <a:schemeClr val="tx1"/>
                </a:solidFill>
                <a:latin typeface="+mj-ea"/>
                <a:ea typeface="+mj-ea"/>
              </a:rPr>
              <a:t>비공개</a:t>
            </a:r>
            <a:r>
              <a:rPr lang="en-US" altLang="ko-KR" sz="800" kern="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800" kern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2442429" y="4011054"/>
            <a:ext cx="1771384" cy="2535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ts val="1400"/>
              </a:lnSpc>
              <a:spcAft>
                <a:spcPct val="30000"/>
              </a:spcAft>
            </a:pPr>
            <a:r>
              <a:rPr lang="ko-KR" altLang="en-US" sz="800" kern="0" dirty="0" smtClean="0">
                <a:solidFill>
                  <a:schemeClr val="tx1"/>
                </a:solidFill>
                <a:latin typeface="+mj-ea"/>
              </a:rPr>
              <a:t>통계정보시스템</a:t>
            </a:r>
            <a:endParaRPr lang="ko-KR" altLang="en-US" sz="800" kern="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2448922" y="4455781"/>
            <a:ext cx="1766420" cy="2535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ts val="1400"/>
              </a:lnSpc>
              <a:spcAft>
                <a:spcPct val="30000"/>
              </a:spcAft>
            </a:pPr>
            <a:r>
              <a:rPr lang="ko-KR" altLang="en-US" sz="800" kern="0" dirty="0" smtClean="0">
                <a:solidFill>
                  <a:schemeClr val="tx1"/>
                </a:solidFill>
                <a:latin typeface="+mj-ea"/>
                <a:ea typeface="+mj-ea"/>
              </a:rPr>
              <a:t>성과관리시스템</a:t>
            </a:r>
            <a:r>
              <a:rPr lang="en-US" altLang="ko-KR" sz="800" kern="0" dirty="0" smtClean="0">
                <a:solidFill>
                  <a:schemeClr val="tx1"/>
                </a:solidFill>
                <a:latin typeface="+mj-ea"/>
                <a:ea typeface="+mj-ea"/>
              </a:rPr>
              <a:t>(BSC)</a:t>
            </a:r>
            <a:endParaRPr lang="ko-KR" altLang="en-US" sz="800" kern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442429" y="4872317"/>
            <a:ext cx="1771384" cy="2535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ts val="1400"/>
              </a:lnSpc>
              <a:spcAft>
                <a:spcPct val="30000"/>
              </a:spcAft>
            </a:pPr>
            <a:r>
              <a:rPr lang="ko-KR" altLang="en-US" sz="700" kern="0" dirty="0">
                <a:solidFill>
                  <a:schemeClr val="tx1"/>
                </a:solidFill>
                <a:latin typeface="+mj-ea"/>
                <a:ea typeface="+mj-ea"/>
              </a:rPr>
              <a:t>시정</a:t>
            </a:r>
            <a:r>
              <a:rPr lang="en-US" altLang="ko-KR" sz="700" kern="0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sz="700" kern="0" dirty="0" smtClean="0">
                <a:solidFill>
                  <a:schemeClr val="tx1"/>
                </a:solidFill>
                <a:latin typeface="+mj-ea"/>
                <a:ea typeface="+mj-ea"/>
              </a:rPr>
              <a:t>개년계획핵심과제</a:t>
            </a:r>
            <a:r>
              <a:rPr lang="en-US" altLang="ko-KR" sz="700" kern="0" dirty="0" smtClean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ko-KR" altLang="en-US" sz="700" kern="0" dirty="0" smtClean="0">
                <a:solidFill>
                  <a:schemeClr val="tx1"/>
                </a:solidFill>
                <a:latin typeface="+mj-ea"/>
                <a:ea typeface="+mj-ea"/>
              </a:rPr>
              <a:t>균형성과핵심지표</a:t>
            </a:r>
            <a:endParaRPr lang="ko-KR" altLang="en-US" sz="700" kern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2442429" y="5257469"/>
            <a:ext cx="1771384" cy="2535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ts val="1400"/>
              </a:lnSpc>
              <a:spcAft>
                <a:spcPct val="30000"/>
              </a:spcAft>
            </a:pPr>
            <a:r>
              <a:rPr lang="en-US" altLang="ko-KR" sz="700" kern="0" dirty="0" err="1" smtClean="0">
                <a:solidFill>
                  <a:schemeClr val="tx1"/>
                </a:solidFill>
                <a:latin typeface="+mj-ea"/>
                <a:ea typeface="+mj-ea"/>
              </a:rPr>
              <a:t>Simpl</a:t>
            </a:r>
            <a:r>
              <a:rPr lang="ko-KR" altLang="en-US" sz="700" kern="0" dirty="0" smtClean="0">
                <a:solidFill>
                  <a:schemeClr val="tx1"/>
                </a:solidFill>
                <a:latin typeface="+mj-ea"/>
                <a:ea typeface="+mj-ea"/>
              </a:rPr>
              <a:t>서울</a:t>
            </a:r>
            <a:r>
              <a:rPr lang="en-US" altLang="ko-KR" sz="700" kern="0" dirty="0" smtClean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ko-KR" altLang="en-US" sz="700" kern="0" dirty="0" err="1" smtClean="0">
                <a:solidFill>
                  <a:schemeClr val="tx1"/>
                </a:solidFill>
                <a:latin typeface="+mj-ea"/>
                <a:ea typeface="+mj-ea"/>
              </a:rPr>
              <a:t>응답소</a:t>
            </a:r>
            <a:r>
              <a:rPr lang="en-US" altLang="ko-KR" sz="700" kern="0" dirty="0" smtClean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ko-KR" altLang="en-US" sz="700" kern="0" dirty="0" err="1" smtClean="0">
                <a:solidFill>
                  <a:schemeClr val="tx1"/>
                </a:solidFill>
                <a:latin typeface="+mj-ea"/>
                <a:ea typeface="+mj-ea"/>
              </a:rPr>
              <a:t>다산콜센터</a:t>
            </a:r>
            <a:r>
              <a:rPr lang="en-US" altLang="ko-KR" sz="700" kern="0" dirty="0" smtClean="0">
                <a:solidFill>
                  <a:schemeClr val="tx1"/>
                </a:solidFill>
                <a:latin typeface="+mj-ea"/>
                <a:ea typeface="+mj-ea"/>
              </a:rPr>
              <a:t>..</a:t>
            </a:r>
            <a:endParaRPr lang="ko-KR" altLang="en-US" sz="700" kern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2442429" y="5695604"/>
            <a:ext cx="1771384" cy="2535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ts val="1400"/>
              </a:lnSpc>
              <a:spcAft>
                <a:spcPct val="30000"/>
              </a:spcAft>
            </a:pPr>
            <a:r>
              <a:rPr lang="ko-KR" altLang="en-US" sz="800" kern="0" dirty="0" smtClean="0">
                <a:solidFill>
                  <a:schemeClr val="tx1"/>
                </a:solidFill>
                <a:latin typeface="+mj-ea"/>
                <a:ea typeface="+mj-ea"/>
              </a:rPr>
              <a:t>통합안전상황실</a:t>
            </a:r>
            <a:r>
              <a:rPr lang="en-US" altLang="ko-KR" sz="800" kern="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800" kern="0" dirty="0" smtClean="0">
                <a:solidFill>
                  <a:schemeClr val="tx1"/>
                </a:solidFill>
                <a:latin typeface="+mj-ea"/>
                <a:ea typeface="+mj-ea"/>
              </a:rPr>
              <a:t>소방방재센터</a:t>
            </a:r>
            <a:endParaRPr lang="en-US" altLang="ko-KR" sz="800" kern="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74316" y="1268687"/>
            <a:ext cx="9968928" cy="5752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a typeface="나눔고딕" panose="020D0604000000000000" pitchFamily="50" charset="-127"/>
            </a:endParaRPr>
          </a:p>
        </p:txBody>
      </p:sp>
      <p:sp>
        <p:nvSpPr>
          <p:cNvPr id="54" name="원통 53"/>
          <p:cNvSpPr/>
          <p:nvPr/>
        </p:nvSpPr>
        <p:spPr bwMode="auto">
          <a:xfrm>
            <a:off x="1051954" y="6094995"/>
            <a:ext cx="1269668" cy="336439"/>
          </a:xfrm>
          <a:prstGeom prst="can">
            <a:avLst>
              <a:gd name="adj" fmla="val 1659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ts val="1400"/>
              </a:lnSpc>
              <a:spcAft>
                <a:spcPct val="30000"/>
              </a:spcAft>
            </a:pPr>
            <a:r>
              <a:rPr lang="ko-KR" altLang="en-US" sz="800" kern="0" dirty="0" smtClean="0">
                <a:solidFill>
                  <a:schemeClr val="tx1"/>
                </a:solidFill>
                <a:latin typeface="+mj-ea"/>
                <a:ea typeface="+mj-ea"/>
              </a:rPr>
              <a:t>교통정보</a:t>
            </a:r>
          </a:p>
        </p:txBody>
      </p:sp>
      <p:sp>
        <p:nvSpPr>
          <p:cNvPr id="55" name="직사각형 54"/>
          <p:cNvSpPr/>
          <p:nvPr/>
        </p:nvSpPr>
        <p:spPr bwMode="auto">
          <a:xfrm>
            <a:off x="2448922" y="6126826"/>
            <a:ext cx="1771384" cy="2535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ts val="1400"/>
              </a:lnSpc>
              <a:spcAft>
                <a:spcPct val="30000"/>
              </a:spcAft>
            </a:pPr>
            <a:r>
              <a:rPr lang="en-US" altLang="ko-KR" sz="800" kern="0" dirty="0" smtClean="0">
                <a:solidFill>
                  <a:schemeClr val="tx1"/>
                </a:solidFill>
                <a:latin typeface="+mj-ea"/>
                <a:ea typeface="+mj-ea"/>
              </a:rPr>
              <a:t>TOPIS(</a:t>
            </a:r>
            <a:r>
              <a:rPr lang="ko-KR" altLang="en-US" sz="800" kern="0" dirty="0" err="1" smtClean="0">
                <a:solidFill>
                  <a:schemeClr val="tx1"/>
                </a:solidFill>
                <a:latin typeface="+mj-ea"/>
                <a:ea typeface="+mj-ea"/>
              </a:rPr>
              <a:t>실시간돌발</a:t>
            </a:r>
            <a:r>
              <a:rPr lang="en-US" altLang="ko-KR" sz="800" kern="0" dirty="0" smtClean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ko-KR" altLang="en-US" sz="800" kern="0" dirty="0" smtClean="0">
                <a:solidFill>
                  <a:schemeClr val="tx1"/>
                </a:solidFill>
                <a:latin typeface="+mj-ea"/>
                <a:ea typeface="+mj-ea"/>
              </a:rPr>
              <a:t>노선별소통정보</a:t>
            </a:r>
            <a:r>
              <a:rPr lang="en-US" altLang="ko-KR" sz="800" kern="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</p:txBody>
      </p:sp>
      <p:cxnSp>
        <p:nvCxnSpPr>
          <p:cNvPr id="56" name="직선 화살표 연결선 55"/>
          <p:cNvCxnSpPr>
            <a:stCxn id="70" idx="1"/>
            <a:endCxn id="55" idx="3"/>
          </p:cNvCxnSpPr>
          <p:nvPr/>
        </p:nvCxnSpPr>
        <p:spPr bwMode="auto">
          <a:xfrm flipH="1">
            <a:off x="4220306" y="4810748"/>
            <a:ext cx="1833874" cy="1442837"/>
          </a:xfrm>
          <a:prstGeom prst="straightConnector1">
            <a:avLst/>
          </a:prstGeom>
          <a:ln w="8890">
            <a:solidFill>
              <a:schemeClr val="tx1"/>
            </a:solidFill>
            <a:prstDash val="solid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96" name="그룹 95"/>
          <p:cNvGrpSpPr/>
          <p:nvPr/>
        </p:nvGrpSpPr>
        <p:grpSpPr>
          <a:xfrm>
            <a:off x="5906674" y="4221469"/>
            <a:ext cx="2740735" cy="970561"/>
            <a:chOff x="5414279" y="4149461"/>
            <a:chExt cx="1505165" cy="970561"/>
          </a:xfrm>
        </p:grpSpPr>
        <p:sp>
          <p:nvSpPr>
            <p:cNvPr id="61" name="Rectangle 28"/>
            <p:cNvSpPr>
              <a:spLocks noChangeAspect="1" noChangeArrowheads="1"/>
            </p:cNvSpPr>
            <p:nvPr/>
          </p:nvSpPr>
          <p:spPr bwMode="auto">
            <a:xfrm>
              <a:off x="5414279" y="4149461"/>
              <a:ext cx="1505164" cy="2920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4000" tIns="25200" rIns="54000" bIns="25200" anchor="ctr"/>
            <a:lstStyle/>
            <a:p>
              <a:pPr algn="ctr">
                <a:defRPr/>
              </a:pPr>
              <a:r>
                <a:rPr lang="ko-KR" altLang="en-US" sz="900" b="1" dirty="0" smtClean="0">
                  <a:ea typeface="나눔고딕" panose="020D0604000000000000" pitchFamily="50" charset="-127"/>
                </a:rPr>
                <a:t>오픈아키텍처</a:t>
              </a:r>
              <a:r>
                <a:rPr lang="en-US" altLang="ko-KR" sz="900" b="1" dirty="0" smtClean="0">
                  <a:ea typeface="나눔고딕" panose="020D0604000000000000" pitchFamily="50" charset="-127"/>
                </a:rPr>
                <a:t>DB</a:t>
              </a:r>
            </a:p>
          </p:txBody>
        </p:sp>
        <p:sp>
          <p:nvSpPr>
            <p:cNvPr id="63" name="Rectangle 26"/>
            <p:cNvSpPr>
              <a:spLocks noChangeAspect="1" noChangeArrowheads="1"/>
            </p:cNvSpPr>
            <p:nvPr/>
          </p:nvSpPr>
          <p:spPr bwMode="auto">
            <a:xfrm>
              <a:off x="5414280" y="4149462"/>
              <a:ext cx="1505164" cy="970560"/>
            </a:xfrm>
            <a:prstGeom prst="rect">
              <a:avLst/>
            </a:prstGeom>
            <a:noFill/>
            <a:ln w="2159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lIns="54000" tIns="25200" rIns="54000" bIns="25200" anchor="ctr"/>
            <a:lstStyle/>
            <a:p>
              <a:endParaRPr lang="ko-KR" altLang="en-US" b="1">
                <a:latin typeface="+mn-lt"/>
                <a:ea typeface="나눔고딕" panose="020D0604000000000000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5495287" y="4570520"/>
              <a:ext cx="667924" cy="3364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열린데이터광장</a:t>
              </a:r>
              <a:endParaRPr kumimoji="0" lang="ko-KR" altLang="en-US" sz="9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6204704" y="4572719"/>
              <a:ext cx="652234" cy="3364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디지털시민시장실</a:t>
              </a:r>
              <a:endParaRPr kumimoji="0" lang="ko-KR" altLang="en-US" sz="9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</p:grpSp>
      <p:sp>
        <p:nvSpPr>
          <p:cNvPr id="98" name="Rectangle 28"/>
          <p:cNvSpPr>
            <a:spLocks noChangeAspect="1" noChangeArrowheads="1"/>
          </p:cNvSpPr>
          <p:nvPr/>
        </p:nvSpPr>
        <p:spPr bwMode="auto">
          <a:xfrm>
            <a:off x="5930152" y="1576507"/>
            <a:ext cx="2836649" cy="292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54000" tIns="25200" rIns="54000" bIns="25200" anchor="ctr"/>
          <a:lstStyle/>
          <a:p>
            <a:pPr algn="ctr">
              <a:defRPr/>
            </a:pPr>
            <a:r>
              <a:rPr lang="ko-KR" altLang="en-US" sz="900" b="1" dirty="0" smtClean="0">
                <a:ea typeface="나눔고딕" panose="020D0604000000000000" pitchFamily="50" charset="-127"/>
              </a:rPr>
              <a:t>서울데이터마트</a:t>
            </a:r>
            <a:r>
              <a:rPr lang="en-US" altLang="ko-KR" sz="900" b="1" dirty="0" smtClean="0">
                <a:ea typeface="나눔고딕" panose="020D0604000000000000" pitchFamily="50" charset="-127"/>
              </a:rPr>
              <a:t>DB</a:t>
            </a:r>
          </a:p>
        </p:txBody>
      </p:sp>
      <p:sp>
        <p:nvSpPr>
          <p:cNvPr id="99" name="Rectangle 26"/>
          <p:cNvSpPr>
            <a:spLocks noChangeAspect="1" noChangeArrowheads="1"/>
          </p:cNvSpPr>
          <p:nvPr/>
        </p:nvSpPr>
        <p:spPr bwMode="auto">
          <a:xfrm>
            <a:off x="5930152" y="1576508"/>
            <a:ext cx="2836649" cy="1051995"/>
          </a:xfrm>
          <a:prstGeom prst="rect">
            <a:avLst/>
          </a:prstGeom>
          <a:noFill/>
          <a:ln w="2159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54000" tIns="25200" rIns="54000" bIns="25200" anchor="ctr"/>
          <a:lstStyle/>
          <a:p>
            <a:endParaRPr lang="ko-KR" altLang="en-US" b="1">
              <a:latin typeface="+mn-lt"/>
              <a:ea typeface="나눔고딕" panose="020D0604000000000000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6011160" y="1997566"/>
            <a:ext cx="1296480" cy="3364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열린데이터광장</a:t>
            </a:r>
            <a:endParaRPr kumimoji="0" lang="ko-KR" altLang="en-US" sz="9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7395771" y="1993374"/>
            <a:ext cx="1296480" cy="3364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디지털시민시장실</a:t>
            </a:r>
            <a:endParaRPr kumimoji="0" lang="en-US" altLang="ko-KR" sz="900" b="1" dirty="0" smtClean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cxnSp>
        <p:nvCxnSpPr>
          <p:cNvPr id="108" name="꺾인 연결선 107"/>
          <p:cNvCxnSpPr>
            <a:stCxn id="70" idx="0"/>
            <a:endCxn id="100" idx="2"/>
          </p:cNvCxnSpPr>
          <p:nvPr/>
        </p:nvCxnSpPr>
        <p:spPr>
          <a:xfrm rot="16200000" flipV="1">
            <a:off x="5506583" y="3486823"/>
            <a:ext cx="2308523" cy="28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 130"/>
          <p:cNvCxnSpPr>
            <a:stCxn id="71" idx="3"/>
            <a:endCxn id="101" idx="3"/>
          </p:cNvCxnSpPr>
          <p:nvPr/>
        </p:nvCxnSpPr>
        <p:spPr>
          <a:xfrm flipV="1">
            <a:off x="8533592" y="2161594"/>
            <a:ext cx="158659" cy="2651353"/>
          </a:xfrm>
          <a:prstGeom prst="bentConnector3">
            <a:avLst>
              <a:gd name="adj1" fmla="val 244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448922" y="6811328"/>
            <a:ext cx="482222" cy="247247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</a:pPr>
            <a:r>
              <a:rPr kumimoji="0" lang="en-US" altLang="ko-KR" sz="1000" b="1" kern="0" dirty="0" smtClean="0">
                <a:solidFill>
                  <a:srgbClr val="000000"/>
                </a:solidFill>
                <a:latin typeface="+mj-ea"/>
                <a:ea typeface="+mj-ea"/>
              </a:rPr>
              <a:t>…</a:t>
            </a:r>
            <a:endParaRPr kumimoji="0" lang="ko-KR" altLang="en-US" sz="1000" b="1" kern="0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36329" y="3969830"/>
            <a:ext cx="414707" cy="247247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</a:pPr>
            <a:r>
              <a:rPr kumimoji="0" lang="en-US" altLang="ko-KR" sz="1000" b="1" kern="0" dirty="0" smtClean="0">
                <a:solidFill>
                  <a:srgbClr val="000000"/>
                </a:solidFill>
                <a:latin typeface="+mj-ea"/>
                <a:ea typeface="+mj-ea"/>
              </a:rPr>
              <a:t>ETL</a:t>
            </a:r>
            <a:endParaRPr kumimoji="0" lang="ko-KR" altLang="en-US" sz="1000" b="1" kern="0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36329" y="4366478"/>
            <a:ext cx="414707" cy="247247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</a:pPr>
            <a:r>
              <a:rPr kumimoji="0" lang="en-US" altLang="ko-KR" sz="1000" b="1" kern="0" dirty="0" smtClean="0">
                <a:solidFill>
                  <a:srgbClr val="000000"/>
                </a:solidFill>
                <a:latin typeface="+mj-ea"/>
                <a:ea typeface="+mj-ea"/>
              </a:rPr>
              <a:t>ETL</a:t>
            </a:r>
            <a:endParaRPr kumimoji="0" lang="ko-KR" altLang="en-US" sz="1000" b="1" kern="0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36329" y="4662027"/>
            <a:ext cx="414707" cy="247247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</a:pPr>
            <a:r>
              <a:rPr kumimoji="0" lang="en-US" altLang="ko-KR" sz="1000" b="1" kern="0" dirty="0" smtClean="0">
                <a:solidFill>
                  <a:srgbClr val="000000"/>
                </a:solidFill>
                <a:latin typeface="+mj-ea"/>
                <a:ea typeface="+mj-ea"/>
              </a:rPr>
              <a:t>ETL</a:t>
            </a:r>
            <a:endParaRPr kumimoji="0" lang="ko-KR" altLang="en-US" sz="1000" b="1" kern="0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36329" y="4983108"/>
            <a:ext cx="414707" cy="247247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</a:pPr>
            <a:r>
              <a:rPr kumimoji="0" lang="en-US" altLang="ko-KR" sz="1000" b="1" kern="0" dirty="0" smtClean="0">
                <a:solidFill>
                  <a:srgbClr val="000000"/>
                </a:solidFill>
                <a:latin typeface="+mj-ea"/>
                <a:ea typeface="+mj-ea"/>
              </a:rPr>
              <a:t>ETL</a:t>
            </a:r>
            <a:endParaRPr kumimoji="0" lang="ko-KR" altLang="en-US" sz="1000" b="1" kern="0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36329" y="5288056"/>
            <a:ext cx="414707" cy="247247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</a:pPr>
            <a:r>
              <a:rPr kumimoji="0" lang="en-US" altLang="ko-KR" sz="1000" b="1" kern="0" dirty="0" smtClean="0">
                <a:solidFill>
                  <a:srgbClr val="000000"/>
                </a:solidFill>
                <a:latin typeface="+mj-ea"/>
                <a:ea typeface="+mj-ea"/>
              </a:rPr>
              <a:t>ETL</a:t>
            </a:r>
            <a:endParaRPr kumimoji="0" lang="ko-KR" altLang="en-US" sz="1000" b="1" kern="0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3" name="원통 52"/>
          <p:cNvSpPr/>
          <p:nvPr/>
        </p:nvSpPr>
        <p:spPr bwMode="auto">
          <a:xfrm>
            <a:off x="1045461" y="6486787"/>
            <a:ext cx="1269668" cy="336439"/>
          </a:xfrm>
          <a:prstGeom prst="can">
            <a:avLst>
              <a:gd name="adj" fmla="val 1659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ts val="1400"/>
              </a:lnSpc>
              <a:spcAft>
                <a:spcPct val="30000"/>
              </a:spcAft>
            </a:pPr>
            <a:r>
              <a:rPr lang="ko-KR" altLang="en-US" sz="800" kern="0" dirty="0" smtClean="0">
                <a:solidFill>
                  <a:schemeClr val="tx1"/>
                </a:solidFill>
                <a:latin typeface="+mj-ea"/>
                <a:ea typeface="+mj-ea"/>
              </a:rPr>
              <a:t>서울시홈페이지</a:t>
            </a:r>
            <a:endParaRPr lang="ko-KR" altLang="en-US" sz="800" kern="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2442429" y="6518618"/>
            <a:ext cx="1771384" cy="2535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ts val="1400"/>
              </a:lnSpc>
              <a:spcAft>
                <a:spcPct val="30000"/>
              </a:spcAft>
            </a:pPr>
            <a:r>
              <a:rPr lang="ko-KR" altLang="en-US" sz="800" kern="0" dirty="0">
                <a:solidFill>
                  <a:schemeClr val="tx1"/>
                </a:solidFill>
                <a:latin typeface="+mj-ea"/>
                <a:ea typeface="+mj-ea"/>
              </a:rPr>
              <a:t>방문자수</a:t>
            </a:r>
            <a:r>
              <a:rPr lang="en-US" altLang="ko-KR" sz="800" kern="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800" kern="0" dirty="0" err="1">
                <a:solidFill>
                  <a:schemeClr val="tx1"/>
                </a:solidFill>
                <a:latin typeface="+mj-ea"/>
                <a:ea typeface="+mj-ea"/>
              </a:rPr>
              <a:t>접속건수</a:t>
            </a:r>
            <a:r>
              <a:rPr lang="en-US" altLang="ko-KR" sz="800" kern="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800" kern="0" dirty="0">
                <a:solidFill>
                  <a:schemeClr val="tx1"/>
                </a:solidFill>
                <a:latin typeface="+mj-ea"/>
                <a:ea typeface="+mj-ea"/>
              </a:rPr>
              <a:t>방문수</a:t>
            </a:r>
            <a:r>
              <a:rPr lang="en-US" altLang="ko-KR" sz="800" kern="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800" kern="0" dirty="0" err="1" smtClean="0">
                <a:solidFill>
                  <a:schemeClr val="tx1"/>
                </a:solidFill>
                <a:latin typeface="+mj-ea"/>
                <a:ea typeface="+mj-ea"/>
              </a:rPr>
              <a:t>인기검색어</a:t>
            </a:r>
            <a:r>
              <a:rPr lang="en-US" altLang="ko-KR" sz="800" kern="0" dirty="0" smtClean="0">
                <a:solidFill>
                  <a:schemeClr val="tx1"/>
                </a:solidFill>
                <a:latin typeface="+mj-ea"/>
                <a:ea typeface="+mj-ea"/>
              </a:rPr>
              <a:t>..</a:t>
            </a:r>
            <a:endParaRPr lang="en-US" altLang="ko-KR" sz="800" kern="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58" name="직선 화살표 연결선 57"/>
          <p:cNvCxnSpPr>
            <a:stCxn id="70" idx="1"/>
            <a:endCxn id="57" idx="3"/>
          </p:cNvCxnSpPr>
          <p:nvPr/>
        </p:nvCxnSpPr>
        <p:spPr bwMode="auto">
          <a:xfrm flipH="1">
            <a:off x="4213813" y="4810748"/>
            <a:ext cx="1840367" cy="1834629"/>
          </a:xfrm>
          <a:prstGeom prst="straightConnector1">
            <a:avLst/>
          </a:prstGeom>
          <a:ln w="8890">
            <a:solidFill>
              <a:schemeClr val="tx1"/>
            </a:solidFill>
            <a:prstDash val="solid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59" name="TextBox 58"/>
          <p:cNvSpPr txBox="1"/>
          <p:nvPr/>
        </p:nvSpPr>
        <p:spPr>
          <a:xfrm>
            <a:off x="4449384" y="6058778"/>
            <a:ext cx="482222" cy="247247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</a:pPr>
            <a:r>
              <a:rPr kumimoji="0" lang="en-US" altLang="ko-KR" sz="1000" b="1" kern="0" dirty="0" smtClean="0">
                <a:solidFill>
                  <a:srgbClr val="000000"/>
                </a:solidFill>
                <a:latin typeface="+mj-ea"/>
                <a:ea typeface="+mj-ea"/>
              </a:rPr>
              <a:t>API</a:t>
            </a:r>
            <a:endParaRPr kumimoji="0" lang="ko-KR" altLang="en-US" sz="1000" b="1" kern="0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58750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2281" y="380405"/>
            <a:ext cx="295574" cy="3067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marL="0" marR="0" lvl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164" y="324207"/>
            <a:ext cx="2080024" cy="40009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20316" marR="0" lvl="0" indent="0" algn="l" defTabSz="1043056" rtl="0" eaLnBrk="1" fontAlgn="auto" latinLnBrk="1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데이터 아키텍처</a:t>
            </a:r>
            <a:endParaRPr kumimoji="0" lang="en-US" altLang="ko-KR" sz="2000" b="1" i="0" u="none" strike="noStrike" kern="1200" cap="none" spc="-1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45656" y="815605"/>
            <a:ext cx="3688876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0316" lvl="0" defTabSz="1043056" fontAlgn="auto">
              <a:lnSpc>
                <a:spcPct val="150000"/>
              </a:lnSpc>
              <a:spcBef>
                <a:spcPts val="270"/>
              </a:spcBef>
              <a:spcAft>
                <a:spcPts val="0"/>
              </a:spcAft>
              <a:defRPr/>
            </a:pPr>
            <a:r>
              <a:rPr kumimoji="0" lang="en-US" altLang="ko-KR" sz="1400" b="1" spc="-1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3) </a:t>
            </a:r>
            <a:r>
              <a:rPr kumimoji="0" lang="ko-KR" altLang="en-US" sz="1400" b="1" spc="-1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메타관리방안 </a:t>
            </a:r>
            <a:r>
              <a:rPr kumimoji="0" lang="en-US" altLang="ko-KR" sz="1400" b="1" spc="-1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AS-IS</a:t>
            </a:r>
            <a:endParaRPr kumimoji="0" lang="en-US" altLang="ko-KR" sz="1400" b="1" spc="-1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</a:endParaRPr>
          </a:p>
        </p:txBody>
      </p:sp>
      <p:sp>
        <p:nvSpPr>
          <p:cNvPr id="6" name="Rectangle 45"/>
          <p:cNvSpPr/>
          <p:nvPr/>
        </p:nvSpPr>
        <p:spPr>
          <a:xfrm>
            <a:off x="162124" y="1328141"/>
            <a:ext cx="5137526" cy="534319"/>
          </a:xfrm>
          <a:prstGeom prst="rect">
            <a:avLst/>
          </a:prstGeom>
          <a:solidFill>
            <a:srgbClr val="F2C81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kern="0" dirty="0" err="1" smtClean="0">
                <a:solidFill>
                  <a:srgbClr val="505050">
                    <a:lumMod val="50000"/>
                  </a:srgbClr>
                </a:solidFill>
                <a:latin typeface="Segoe UI Light"/>
                <a:ea typeface="+mn-ea"/>
                <a:cs typeface="Segoe UI" panose="020B0502040204020203" pitchFamily="34" charset="0"/>
              </a:rPr>
              <a:t>원천데이터</a:t>
            </a:r>
            <a:endParaRPr kumimoji="0" lang="en-US" sz="1800" i="0" u="none" strike="noStrike" kern="0" cap="none" spc="0" normalizeH="0" baseline="0" noProof="0" dirty="0" smtClean="0">
              <a:ln>
                <a:noFill/>
              </a:ln>
              <a:solidFill>
                <a:srgbClr val="505050">
                  <a:lumMod val="50000"/>
                </a:srgbClr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Rectangle 45"/>
          <p:cNvSpPr/>
          <p:nvPr/>
        </p:nvSpPr>
        <p:spPr>
          <a:xfrm>
            <a:off x="6270828" y="1320006"/>
            <a:ext cx="4159769" cy="534319"/>
          </a:xfrm>
          <a:prstGeom prst="rect">
            <a:avLst/>
          </a:prstGeom>
          <a:solidFill>
            <a:srgbClr val="F2C81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kern="0" dirty="0" smtClean="0">
                <a:solidFill>
                  <a:srgbClr val="505050">
                    <a:lumMod val="50000"/>
                  </a:srgbClr>
                </a:solidFill>
                <a:latin typeface="Segoe UI Light"/>
                <a:ea typeface="+mn-ea"/>
                <a:cs typeface="Segoe UI" panose="020B0502040204020203" pitchFamily="34" charset="0"/>
              </a:rPr>
              <a:t>열린데이터광장</a:t>
            </a:r>
            <a:endParaRPr kumimoji="0" lang="en-US" sz="1800" i="0" u="none" strike="noStrike" kern="0" cap="none" spc="0" normalizeH="0" baseline="0" noProof="0" dirty="0" smtClean="0">
              <a:ln>
                <a:noFill/>
              </a:ln>
              <a:solidFill>
                <a:srgbClr val="505050">
                  <a:lumMod val="50000"/>
                </a:srgbClr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직사각형 263"/>
          <p:cNvSpPr>
            <a:spLocks noChangeArrowheads="1"/>
          </p:cNvSpPr>
          <p:nvPr/>
        </p:nvSpPr>
        <p:spPr bwMode="auto">
          <a:xfrm>
            <a:off x="162124" y="1884301"/>
            <a:ext cx="963178" cy="966468"/>
          </a:xfrm>
          <a:prstGeom prst="rect">
            <a:avLst/>
          </a:prstGeom>
          <a:solidFill>
            <a:srgbClr val="4F81BD">
              <a:lumMod val="75000"/>
            </a:srgb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kern="0" dirty="0" err="1" smtClean="0">
                <a:solidFill>
                  <a:srgbClr val="FFFFFF"/>
                </a:solidFill>
                <a:latin typeface="+mn-lt"/>
                <a:ea typeface="나눔고딕" pitchFamily="50" charset="-127"/>
              </a:rPr>
              <a:t>지도태깅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나눔고딕" pitchFamily="50" charset="-127"/>
            </a:endParaRPr>
          </a:p>
        </p:txBody>
      </p:sp>
      <p:sp>
        <p:nvSpPr>
          <p:cNvPr id="60" name="Rectangle 28"/>
          <p:cNvSpPr>
            <a:spLocks noChangeAspect="1" noChangeArrowheads="1"/>
          </p:cNvSpPr>
          <p:nvPr/>
        </p:nvSpPr>
        <p:spPr bwMode="auto">
          <a:xfrm>
            <a:off x="1147344" y="1901529"/>
            <a:ext cx="4152306" cy="292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54000" tIns="25200" rIns="54000" bIns="25200" anchor="ctr"/>
          <a:lstStyle/>
          <a:p>
            <a:pPr algn="ctr">
              <a:defRPr/>
            </a:pPr>
            <a:r>
              <a:rPr lang="ko-KR" altLang="en-US" sz="900" b="1" dirty="0" smtClean="0">
                <a:ea typeface="나눔고딕" panose="020D0604000000000000" pitchFamily="50" charset="-127"/>
              </a:rPr>
              <a:t>메타데이터</a:t>
            </a:r>
            <a:endParaRPr lang="en-US" altLang="ko-KR" sz="900" b="1" dirty="0">
              <a:ea typeface="나눔고딕" panose="020D0604000000000000" pitchFamily="50" charset="-127"/>
            </a:endParaRPr>
          </a:p>
        </p:txBody>
      </p:sp>
      <p:sp>
        <p:nvSpPr>
          <p:cNvPr id="61" name="Rectangle 26"/>
          <p:cNvSpPr>
            <a:spLocks noChangeAspect="1" noChangeArrowheads="1"/>
          </p:cNvSpPr>
          <p:nvPr/>
        </p:nvSpPr>
        <p:spPr bwMode="auto">
          <a:xfrm>
            <a:off x="1139881" y="1884301"/>
            <a:ext cx="4159769" cy="1962305"/>
          </a:xfrm>
          <a:prstGeom prst="rect">
            <a:avLst/>
          </a:prstGeom>
          <a:noFill/>
          <a:ln w="2159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54000" tIns="25200" rIns="54000" bIns="25200" anchor="ctr"/>
          <a:lstStyle/>
          <a:p>
            <a:endParaRPr lang="ko-KR" altLang="en-US" b="1">
              <a:latin typeface="+mn-lt"/>
              <a:ea typeface="나눔고딕" panose="020D0604000000000000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1274569" y="3168985"/>
            <a:ext cx="930853" cy="2216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저작권명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1274569" y="2881775"/>
            <a:ext cx="930853" cy="2216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제공기관</a:t>
            </a:r>
            <a:r>
              <a:rPr kumimoji="0" lang="en-US" altLang="ko-KR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/</a:t>
            </a:r>
            <a:r>
              <a:rPr kumimoji="0" lang="ko-KR" altLang="en-US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부서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1274569" y="3456195"/>
            <a:ext cx="930853" cy="2216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담당자</a:t>
            </a:r>
            <a:r>
              <a:rPr kumimoji="0" lang="en-US" altLang="ko-KR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/</a:t>
            </a:r>
            <a:r>
              <a:rPr kumimoji="0" lang="ko-KR" altLang="en-US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연락처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1274569" y="2594565"/>
            <a:ext cx="930853" cy="2216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원본시스템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3291032" y="2314405"/>
            <a:ext cx="930853" cy="2216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원본형태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3291032" y="2601615"/>
            <a:ext cx="930853" cy="2216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데이터공개일자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3291032" y="2888825"/>
            <a:ext cx="930853" cy="2216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갱신주기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3291032" y="3176035"/>
            <a:ext cx="930853" cy="2216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최종수정일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2274861" y="2310410"/>
            <a:ext cx="930853" cy="2216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재공부서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2274861" y="2597620"/>
            <a:ext cx="930853" cy="2216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공공정보설명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1274569" y="2310410"/>
            <a:ext cx="930853" cy="2185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분류체계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2274861" y="2884830"/>
            <a:ext cx="930853" cy="2216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태그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2274861" y="3172040"/>
            <a:ext cx="930853" cy="2216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제공가능여부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2274861" y="3459250"/>
            <a:ext cx="930853" cy="2216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제</a:t>
            </a:r>
            <a:r>
              <a:rPr kumimoji="0" lang="en-US" altLang="ko-KR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3</a:t>
            </a:r>
            <a:r>
              <a:rPr kumimoji="0" lang="ko-KR" altLang="en-US" sz="800" b="1" dirty="0" err="1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자권리</a:t>
            </a:r>
            <a:r>
              <a:rPr kumimoji="0" lang="ko-KR" altLang="en-US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 </a:t>
            </a:r>
            <a:r>
              <a:rPr kumimoji="0" lang="ko-KR" altLang="en-US" sz="800" b="1" dirty="0" err="1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포함유무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4291324" y="2317460"/>
            <a:ext cx="930853" cy="2216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제</a:t>
            </a:r>
            <a:r>
              <a:rPr kumimoji="0" lang="en-US" altLang="ko-KR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3</a:t>
            </a:r>
            <a:r>
              <a:rPr kumimoji="0" lang="ko-KR" altLang="en-US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자 </a:t>
            </a:r>
            <a:r>
              <a:rPr kumimoji="0" lang="ko-KR" altLang="en-US" sz="800" b="1" dirty="0" err="1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권리자명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4291324" y="2604670"/>
            <a:ext cx="930853" cy="2216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제</a:t>
            </a:r>
            <a:r>
              <a:rPr kumimoji="0" lang="en-US" altLang="ko-KR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3</a:t>
            </a:r>
            <a:r>
              <a:rPr kumimoji="0" lang="ko-KR" altLang="en-US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자 권리자 연락처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4291324" y="2891880"/>
            <a:ext cx="930853" cy="2216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제</a:t>
            </a:r>
            <a:r>
              <a:rPr kumimoji="0" lang="en-US" altLang="ko-KR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3</a:t>
            </a:r>
            <a:r>
              <a: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자 이용허락확보 유무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4291324" y="3179094"/>
            <a:ext cx="930853" cy="2216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연계방식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120" name="직사각형 263"/>
          <p:cNvSpPr>
            <a:spLocks noChangeArrowheads="1"/>
          </p:cNvSpPr>
          <p:nvPr/>
        </p:nvSpPr>
        <p:spPr bwMode="auto">
          <a:xfrm>
            <a:off x="162124" y="2878252"/>
            <a:ext cx="963178" cy="966468"/>
          </a:xfrm>
          <a:prstGeom prst="rect">
            <a:avLst/>
          </a:prstGeom>
          <a:solidFill>
            <a:srgbClr val="4F81BD">
              <a:lumMod val="75000"/>
            </a:srgb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kern="0" dirty="0" smtClean="0">
                <a:solidFill>
                  <a:srgbClr val="FFFFFF"/>
                </a:solidFill>
                <a:latin typeface="+mn-lt"/>
                <a:ea typeface="나눔고딕" pitchFamily="50" charset="-127"/>
              </a:rPr>
              <a:t>SDW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나눔고딕" pitchFamily="50" charset="-127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1139881" y="4075711"/>
            <a:ext cx="4159769" cy="1721144"/>
            <a:chOff x="2376073" y="2096651"/>
            <a:chExt cx="4159769" cy="1721144"/>
          </a:xfrm>
        </p:grpSpPr>
        <p:sp>
          <p:nvSpPr>
            <p:cNvPr id="123" name="Rectangle 28"/>
            <p:cNvSpPr>
              <a:spLocks noChangeAspect="1" noChangeArrowheads="1"/>
            </p:cNvSpPr>
            <p:nvPr/>
          </p:nvSpPr>
          <p:spPr bwMode="auto">
            <a:xfrm>
              <a:off x="2383536" y="2113878"/>
              <a:ext cx="4152306" cy="2920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4000" tIns="25200" rIns="54000" bIns="25200" anchor="ctr"/>
            <a:lstStyle/>
            <a:p>
              <a:pPr algn="ctr">
                <a:defRPr/>
              </a:pPr>
              <a:r>
                <a:rPr lang="ko-KR" altLang="en-US" sz="900" b="1" dirty="0" smtClean="0">
                  <a:ea typeface="나눔고딕" panose="020D0604000000000000" pitchFamily="50" charset="-127"/>
                </a:rPr>
                <a:t>메타데이터</a:t>
              </a:r>
              <a:endParaRPr lang="en-US" altLang="ko-KR" sz="900" b="1" dirty="0">
                <a:ea typeface="나눔고딕" panose="020D0604000000000000" pitchFamily="50" charset="-127"/>
              </a:endParaRPr>
            </a:p>
          </p:txBody>
        </p:sp>
        <p:sp>
          <p:nvSpPr>
            <p:cNvPr id="124" name="Rectangle 26"/>
            <p:cNvSpPr>
              <a:spLocks noChangeAspect="1" noChangeArrowheads="1"/>
            </p:cNvSpPr>
            <p:nvPr/>
          </p:nvSpPr>
          <p:spPr bwMode="auto">
            <a:xfrm>
              <a:off x="2376073" y="2096651"/>
              <a:ext cx="4159769" cy="1721144"/>
            </a:xfrm>
            <a:prstGeom prst="rect">
              <a:avLst/>
            </a:prstGeom>
            <a:noFill/>
            <a:ln w="2159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lIns="54000" tIns="25200" rIns="54000" bIns="25200" anchor="ctr"/>
            <a:lstStyle/>
            <a:p>
              <a:endParaRPr lang="ko-KR" altLang="en-US" b="1">
                <a:latin typeface="+mn-lt"/>
                <a:ea typeface="나눔고딕" panose="020D0604000000000000" pitchFamily="50" charset="-127"/>
              </a:endParaRPr>
            </a:p>
          </p:txBody>
        </p:sp>
        <p:sp>
          <p:nvSpPr>
            <p:cNvPr id="125" name="직사각형 124"/>
            <p:cNvSpPr/>
            <p:nvPr/>
          </p:nvSpPr>
          <p:spPr bwMode="auto">
            <a:xfrm>
              <a:off x="2510761" y="3381334"/>
              <a:ext cx="930853" cy="2216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용어설명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26" name="직사각형 125"/>
            <p:cNvSpPr/>
            <p:nvPr/>
          </p:nvSpPr>
          <p:spPr bwMode="auto">
            <a:xfrm>
              <a:off x="5523499" y="3112375"/>
              <a:ext cx="930853" cy="2216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err="1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작성목적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28" name="직사각형 127"/>
            <p:cNvSpPr/>
            <p:nvPr/>
          </p:nvSpPr>
          <p:spPr bwMode="auto">
            <a:xfrm>
              <a:off x="2510761" y="2806914"/>
              <a:ext cx="930853" cy="221644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err="1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통계표명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29" name="직사각형 128"/>
            <p:cNvSpPr/>
            <p:nvPr/>
          </p:nvSpPr>
          <p:spPr bwMode="auto">
            <a:xfrm>
              <a:off x="4527224" y="2526754"/>
              <a:ext cx="930853" cy="221644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err="1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데이터출처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30" name="직사각형 129"/>
            <p:cNvSpPr/>
            <p:nvPr/>
          </p:nvSpPr>
          <p:spPr bwMode="auto">
            <a:xfrm>
              <a:off x="4527224" y="2813964"/>
              <a:ext cx="930853" cy="221644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err="1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통계종류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31" name="직사각형 130"/>
            <p:cNvSpPr/>
            <p:nvPr/>
          </p:nvSpPr>
          <p:spPr bwMode="auto">
            <a:xfrm>
              <a:off x="2510760" y="3100975"/>
              <a:ext cx="930853" cy="221644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err="1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공표주기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32" name="직사각형 131"/>
            <p:cNvSpPr/>
            <p:nvPr/>
          </p:nvSpPr>
          <p:spPr bwMode="auto">
            <a:xfrm>
              <a:off x="3511052" y="3104030"/>
              <a:ext cx="930853" cy="221644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err="1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출처기관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33" name="직사각형 132"/>
            <p:cNvSpPr/>
            <p:nvPr/>
          </p:nvSpPr>
          <p:spPr bwMode="auto">
            <a:xfrm>
              <a:off x="3511053" y="2522759"/>
              <a:ext cx="930853" cy="221644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err="1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공공정보명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3511053" y="2809969"/>
              <a:ext cx="930853" cy="221644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err="1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통계개요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35" name="직사각형 134"/>
            <p:cNvSpPr/>
            <p:nvPr/>
          </p:nvSpPr>
          <p:spPr bwMode="auto">
            <a:xfrm>
              <a:off x="2510761" y="2522759"/>
              <a:ext cx="930853" cy="218589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분류체계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36" name="직사각형 135"/>
            <p:cNvSpPr/>
            <p:nvPr/>
          </p:nvSpPr>
          <p:spPr bwMode="auto">
            <a:xfrm>
              <a:off x="5531533" y="3381334"/>
              <a:ext cx="930853" cy="2216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조사체계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37" name="직사각형 136"/>
            <p:cNvSpPr/>
            <p:nvPr/>
          </p:nvSpPr>
          <p:spPr bwMode="auto">
            <a:xfrm>
              <a:off x="3511053" y="3384389"/>
              <a:ext cx="930853" cy="2216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기타항목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39" name="직사각형 138"/>
            <p:cNvSpPr/>
            <p:nvPr/>
          </p:nvSpPr>
          <p:spPr bwMode="auto">
            <a:xfrm>
              <a:off x="5527516" y="2529809"/>
              <a:ext cx="930853" cy="221644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주석</a:t>
              </a:r>
              <a:r>
                <a:rPr kumimoji="0" lang="en-US" altLang="ko-KR" sz="8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(</a:t>
              </a:r>
              <a:r>
                <a:rPr kumimoji="0" lang="ko-KR" altLang="en-US" sz="800" b="1" dirty="0" err="1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기타설명</a:t>
              </a:r>
              <a:r>
                <a:rPr kumimoji="0" lang="en-US" altLang="ko-KR" sz="8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)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40" name="직사각형 139"/>
            <p:cNvSpPr/>
            <p:nvPr/>
          </p:nvSpPr>
          <p:spPr bwMode="auto">
            <a:xfrm>
              <a:off x="4523207" y="3108025"/>
              <a:ext cx="930853" cy="2216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err="1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근거법령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41" name="직사각형 140"/>
            <p:cNvSpPr/>
            <p:nvPr/>
          </p:nvSpPr>
          <p:spPr bwMode="auto">
            <a:xfrm>
              <a:off x="4531241" y="3373497"/>
              <a:ext cx="930853" cy="2216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err="1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공표범위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42" name="직사각형 141"/>
            <p:cNvSpPr/>
            <p:nvPr/>
          </p:nvSpPr>
          <p:spPr bwMode="auto">
            <a:xfrm>
              <a:off x="5527516" y="2818314"/>
              <a:ext cx="930853" cy="221644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담당자</a:t>
              </a:r>
              <a:r>
                <a:rPr kumimoji="0" lang="en-US" altLang="ko-KR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/</a:t>
              </a:r>
              <a:r>
                <a:rPr kumimoji="0" lang="ko-KR" altLang="en-US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연락처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</p:grpSp>
      <p:sp>
        <p:nvSpPr>
          <p:cNvPr id="144" name="직사각형 263"/>
          <p:cNvSpPr>
            <a:spLocks noChangeArrowheads="1"/>
          </p:cNvSpPr>
          <p:nvPr/>
        </p:nvSpPr>
        <p:spPr bwMode="auto">
          <a:xfrm>
            <a:off x="162124" y="4079973"/>
            <a:ext cx="963178" cy="1716882"/>
          </a:xfrm>
          <a:prstGeom prst="rect">
            <a:avLst/>
          </a:prstGeom>
          <a:solidFill>
            <a:srgbClr val="4F81BD">
              <a:lumMod val="75000"/>
            </a:srgb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kern="0" noProof="0" dirty="0" smtClean="0">
                <a:solidFill>
                  <a:srgbClr val="FFFFFF"/>
                </a:solidFill>
                <a:latin typeface="+mn-lt"/>
                <a:ea typeface="나눔고딕" pitchFamily="50" charset="-127"/>
              </a:rPr>
              <a:t>통계정보</a:t>
            </a:r>
            <a:endParaRPr kumimoji="0" lang="en-US" altLang="ko-KR" sz="1000" b="1" kern="0" noProof="0" dirty="0" smtClean="0">
              <a:solidFill>
                <a:srgbClr val="FFFFFF"/>
              </a:solidFill>
              <a:latin typeface="+mn-lt"/>
              <a:ea typeface="나눔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kern="0" noProof="0" dirty="0" smtClean="0">
                <a:solidFill>
                  <a:srgbClr val="FFFFFF"/>
                </a:solidFill>
                <a:latin typeface="+mn-lt"/>
                <a:ea typeface="나눔고딕" pitchFamily="50" charset="-127"/>
              </a:rPr>
              <a:t>시스템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나눔고딕" pitchFamily="50" charset="-127"/>
            </a:endParaRPr>
          </a:p>
        </p:txBody>
      </p:sp>
      <p:sp>
        <p:nvSpPr>
          <p:cNvPr id="149" name="Rectangle 28"/>
          <p:cNvSpPr>
            <a:spLocks noChangeAspect="1" noChangeArrowheads="1"/>
          </p:cNvSpPr>
          <p:nvPr/>
        </p:nvSpPr>
        <p:spPr bwMode="auto">
          <a:xfrm>
            <a:off x="6278291" y="1893650"/>
            <a:ext cx="4152306" cy="292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54000" tIns="25200" rIns="54000" bIns="25200" anchor="ctr"/>
          <a:lstStyle/>
          <a:p>
            <a:pPr algn="ctr">
              <a:defRPr/>
            </a:pPr>
            <a:r>
              <a:rPr lang="ko-KR" altLang="en-US" sz="900" b="1" dirty="0" smtClean="0">
                <a:ea typeface="나눔고딕" panose="020D0604000000000000" pitchFamily="50" charset="-127"/>
              </a:rPr>
              <a:t>메타데이터</a:t>
            </a:r>
            <a:endParaRPr lang="en-US" altLang="ko-KR" sz="900" b="1" dirty="0">
              <a:ea typeface="나눔고딕" panose="020D0604000000000000" pitchFamily="50" charset="-127"/>
            </a:endParaRPr>
          </a:p>
        </p:txBody>
      </p:sp>
      <p:sp>
        <p:nvSpPr>
          <p:cNvPr id="150" name="Rectangle 26"/>
          <p:cNvSpPr>
            <a:spLocks noChangeAspect="1" noChangeArrowheads="1"/>
          </p:cNvSpPr>
          <p:nvPr/>
        </p:nvSpPr>
        <p:spPr bwMode="auto">
          <a:xfrm>
            <a:off x="6270828" y="1876423"/>
            <a:ext cx="4159769" cy="2058010"/>
          </a:xfrm>
          <a:prstGeom prst="rect">
            <a:avLst/>
          </a:prstGeom>
          <a:noFill/>
          <a:ln w="2159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54000" tIns="25200" rIns="54000" bIns="25200" anchor="ctr"/>
          <a:lstStyle/>
          <a:p>
            <a:endParaRPr lang="ko-KR" altLang="en-US" b="1">
              <a:latin typeface="+mn-lt"/>
              <a:ea typeface="나눔고딕" panose="020D0604000000000000" pitchFamily="50" charset="-127"/>
            </a:endParaRPr>
          </a:p>
        </p:txBody>
      </p:sp>
      <p:sp>
        <p:nvSpPr>
          <p:cNvPr id="151" name="직사각형 150"/>
          <p:cNvSpPr/>
          <p:nvPr/>
        </p:nvSpPr>
        <p:spPr bwMode="auto">
          <a:xfrm>
            <a:off x="6405516" y="3161106"/>
            <a:ext cx="930853" cy="2216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저작권명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6405516" y="2873896"/>
            <a:ext cx="930853" cy="2216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제공기관</a:t>
            </a:r>
            <a:r>
              <a:rPr kumimoji="0" lang="en-US" altLang="ko-KR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/</a:t>
            </a:r>
            <a:r>
              <a:rPr kumimoji="0" lang="ko-KR" altLang="en-US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부서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6405516" y="3448316"/>
            <a:ext cx="930853" cy="2216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담당자</a:t>
            </a:r>
            <a:r>
              <a:rPr kumimoji="0" lang="en-US" altLang="ko-KR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/</a:t>
            </a:r>
            <a:r>
              <a:rPr kumimoji="0" lang="ko-KR" altLang="en-US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연락처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154" name="직사각형 153"/>
          <p:cNvSpPr/>
          <p:nvPr/>
        </p:nvSpPr>
        <p:spPr bwMode="auto">
          <a:xfrm>
            <a:off x="6405516" y="2586686"/>
            <a:ext cx="930853" cy="2216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원본시스템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155" name="직사각형 154"/>
          <p:cNvSpPr/>
          <p:nvPr/>
        </p:nvSpPr>
        <p:spPr bwMode="auto">
          <a:xfrm>
            <a:off x="8421979" y="2306526"/>
            <a:ext cx="930853" cy="2216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원본형태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156" name="직사각형 155"/>
          <p:cNvSpPr/>
          <p:nvPr/>
        </p:nvSpPr>
        <p:spPr bwMode="auto">
          <a:xfrm>
            <a:off x="8421979" y="2593736"/>
            <a:ext cx="930853" cy="2216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데이터공개일자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8421979" y="2880946"/>
            <a:ext cx="930853" cy="2216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갱신주기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158" name="직사각형 157"/>
          <p:cNvSpPr/>
          <p:nvPr/>
        </p:nvSpPr>
        <p:spPr bwMode="auto">
          <a:xfrm>
            <a:off x="8421979" y="3168156"/>
            <a:ext cx="930853" cy="2216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최종수정일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159" name="직사각형 158"/>
          <p:cNvSpPr/>
          <p:nvPr/>
        </p:nvSpPr>
        <p:spPr bwMode="auto">
          <a:xfrm>
            <a:off x="7405808" y="2302531"/>
            <a:ext cx="930853" cy="2216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재공부서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160" name="직사각형 159"/>
          <p:cNvSpPr/>
          <p:nvPr/>
        </p:nvSpPr>
        <p:spPr bwMode="auto">
          <a:xfrm>
            <a:off x="7405808" y="2589741"/>
            <a:ext cx="930853" cy="2216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공공정보설명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161" name="직사각형 160"/>
          <p:cNvSpPr/>
          <p:nvPr/>
        </p:nvSpPr>
        <p:spPr bwMode="auto">
          <a:xfrm>
            <a:off x="6405516" y="2302531"/>
            <a:ext cx="930853" cy="2185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분류체계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162" name="직사각형 161"/>
          <p:cNvSpPr/>
          <p:nvPr/>
        </p:nvSpPr>
        <p:spPr bwMode="auto">
          <a:xfrm>
            <a:off x="7405808" y="2876951"/>
            <a:ext cx="930853" cy="2216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태그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163" name="직사각형 162"/>
          <p:cNvSpPr/>
          <p:nvPr/>
        </p:nvSpPr>
        <p:spPr bwMode="auto">
          <a:xfrm>
            <a:off x="7405808" y="3164161"/>
            <a:ext cx="930853" cy="2216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제공가능여부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164" name="직사각형 163"/>
          <p:cNvSpPr/>
          <p:nvPr/>
        </p:nvSpPr>
        <p:spPr bwMode="auto">
          <a:xfrm>
            <a:off x="7405808" y="3451371"/>
            <a:ext cx="930853" cy="2216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제</a:t>
            </a:r>
            <a:r>
              <a:rPr kumimoji="0" lang="en-US" altLang="ko-KR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3</a:t>
            </a:r>
            <a:r>
              <a:rPr kumimoji="0" lang="ko-KR" altLang="en-US" sz="800" b="1" dirty="0" err="1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자권리</a:t>
            </a:r>
            <a:r>
              <a:rPr kumimoji="0" lang="ko-KR" altLang="en-US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 </a:t>
            </a:r>
            <a:r>
              <a:rPr kumimoji="0" lang="ko-KR" altLang="en-US" sz="800" b="1" dirty="0" err="1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포함유무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165" name="직사각형 164"/>
          <p:cNvSpPr/>
          <p:nvPr/>
        </p:nvSpPr>
        <p:spPr bwMode="auto">
          <a:xfrm>
            <a:off x="9422271" y="2309581"/>
            <a:ext cx="930853" cy="2216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제</a:t>
            </a:r>
            <a:r>
              <a:rPr kumimoji="0" lang="en-US" altLang="ko-KR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3</a:t>
            </a:r>
            <a:r>
              <a:rPr kumimoji="0" lang="ko-KR" altLang="en-US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자 </a:t>
            </a:r>
            <a:r>
              <a:rPr kumimoji="0" lang="ko-KR" altLang="en-US" sz="800" b="1" dirty="0" err="1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권리자명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166" name="직사각형 165"/>
          <p:cNvSpPr/>
          <p:nvPr/>
        </p:nvSpPr>
        <p:spPr bwMode="auto">
          <a:xfrm>
            <a:off x="9422271" y="2596791"/>
            <a:ext cx="930853" cy="2216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제</a:t>
            </a:r>
            <a:r>
              <a:rPr kumimoji="0" lang="en-US" altLang="ko-KR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3</a:t>
            </a:r>
            <a:r>
              <a:rPr kumimoji="0" lang="ko-KR" altLang="en-US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자 권리자 연락처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167" name="직사각형 166"/>
          <p:cNvSpPr/>
          <p:nvPr/>
        </p:nvSpPr>
        <p:spPr bwMode="auto">
          <a:xfrm>
            <a:off x="9422271" y="2884001"/>
            <a:ext cx="930853" cy="2216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제</a:t>
            </a:r>
            <a:r>
              <a:rPr kumimoji="0" lang="en-US" altLang="ko-KR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3</a:t>
            </a:r>
            <a:r>
              <a: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자 이용허락확보 유무</a:t>
            </a:r>
          </a:p>
        </p:txBody>
      </p:sp>
      <p:sp>
        <p:nvSpPr>
          <p:cNvPr id="168" name="직사각형 167"/>
          <p:cNvSpPr/>
          <p:nvPr/>
        </p:nvSpPr>
        <p:spPr bwMode="auto">
          <a:xfrm>
            <a:off x="9422271" y="3171215"/>
            <a:ext cx="930853" cy="2216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연계방식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188" name="Rectangle 26"/>
          <p:cNvSpPr>
            <a:spLocks noChangeAspect="1" noChangeArrowheads="1"/>
          </p:cNvSpPr>
          <p:nvPr/>
        </p:nvSpPr>
        <p:spPr bwMode="auto">
          <a:xfrm>
            <a:off x="1245151" y="2241866"/>
            <a:ext cx="4024698" cy="1499803"/>
          </a:xfrm>
          <a:prstGeom prst="rect">
            <a:avLst/>
          </a:prstGeom>
          <a:noFill/>
          <a:ln w="21590" algn="ctr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 lIns="54000" tIns="25200" rIns="54000" bIns="25200" anchor="ctr"/>
          <a:lstStyle/>
          <a:p>
            <a:endParaRPr lang="ko-KR" altLang="en-US" b="1">
              <a:ea typeface="나눔고딕" panose="020D0604000000000000" pitchFamily="50" charset="-127"/>
            </a:endParaRPr>
          </a:p>
        </p:txBody>
      </p:sp>
      <p:sp>
        <p:nvSpPr>
          <p:cNvPr id="199" name="Rectangle 26"/>
          <p:cNvSpPr>
            <a:spLocks noChangeAspect="1" noChangeArrowheads="1"/>
          </p:cNvSpPr>
          <p:nvPr/>
        </p:nvSpPr>
        <p:spPr bwMode="auto">
          <a:xfrm>
            <a:off x="6374567" y="2261691"/>
            <a:ext cx="4024698" cy="1499803"/>
          </a:xfrm>
          <a:prstGeom prst="rect">
            <a:avLst/>
          </a:prstGeom>
          <a:noFill/>
          <a:ln w="21590" algn="ctr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 lIns="54000" tIns="25200" rIns="54000" bIns="25200" anchor="ctr"/>
          <a:lstStyle/>
          <a:p>
            <a:endParaRPr lang="ko-KR" altLang="en-US" b="1">
              <a:ea typeface="나눔고딕" panose="020D0604000000000000" pitchFamily="50" charset="-127"/>
            </a:endParaRPr>
          </a:p>
        </p:txBody>
      </p:sp>
      <p:sp>
        <p:nvSpPr>
          <p:cNvPr id="220" name="자유형 219"/>
          <p:cNvSpPr/>
          <p:nvPr/>
        </p:nvSpPr>
        <p:spPr>
          <a:xfrm>
            <a:off x="1213935" y="4451988"/>
            <a:ext cx="4017914" cy="886489"/>
          </a:xfrm>
          <a:custGeom>
            <a:avLst/>
            <a:gdLst>
              <a:gd name="connsiteX0" fmla="*/ 0 w 4032928"/>
              <a:gd name="connsiteY0" fmla="*/ 0 h 886489"/>
              <a:gd name="connsiteX1" fmla="*/ 1680987 w 4032928"/>
              <a:gd name="connsiteY1" fmla="*/ 0 h 886489"/>
              <a:gd name="connsiteX2" fmla="*/ 2071272 w 4032928"/>
              <a:gd name="connsiteY2" fmla="*/ 0 h 886489"/>
              <a:gd name="connsiteX3" fmla="*/ 4032928 w 4032928"/>
              <a:gd name="connsiteY3" fmla="*/ 0 h 886489"/>
              <a:gd name="connsiteX4" fmla="*/ 4032928 w 4032928"/>
              <a:gd name="connsiteY4" fmla="*/ 619117 h 886489"/>
              <a:gd name="connsiteX5" fmla="*/ 2071272 w 4032928"/>
              <a:gd name="connsiteY5" fmla="*/ 619117 h 886489"/>
              <a:gd name="connsiteX6" fmla="*/ 2071272 w 4032928"/>
              <a:gd name="connsiteY6" fmla="*/ 886489 h 886489"/>
              <a:gd name="connsiteX7" fmla="*/ 0 w 4032928"/>
              <a:gd name="connsiteY7" fmla="*/ 886489 h 88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2928" h="886489">
                <a:moveTo>
                  <a:pt x="0" y="0"/>
                </a:moveTo>
                <a:lnTo>
                  <a:pt x="1680987" y="0"/>
                </a:lnTo>
                <a:lnTo>
                  <a:pt x="2071272" y="0"/>
                </a:lnTo>
                <a:lnTo>
                  <a:pt x="4032928" y="0"/>
                </a:lnTo>
                <a:lnTo>
                  <a:pt x="4032928" y="619117"/>
                </a:lnTo>
                <a:lnTo>
                  <a:pt x="2071272" y="619117"/>
                </a:lnTo>
                <a:lnTo>
                  <a:pt x="2071272" y="886489"/>
                </a:lnTo>
                <a:lnTo>
                  <a:pt x="0" y="886489"/>
                </a:lnTo>
                <a:close/>
              </a:path>
            </a:pathLst>
          </a:custGeom>
          <a:noFill/>
          <a:ln w="21590" algn="ctr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 lIns="54000" tIns="25200" rIns="54000" bIns="25200" anchor="ctr"/>
          <a:lstStyle/>
          <a:p>
            <a:endParaRPr lang="ko-KR" altLang="en-US" b="1" dirty="0">
              <a:solidFill>
                <a:schemeClr val="tx1"/>
              </a:solidFill>
              <a:ea typeface="나눔고딕" panose="020D0604000000000000" pitchFamily="50" charset="-127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385426" y="5895285"/>
            <a:ext cx="8396268" cy="261610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</a:pPr>
            <a:r>
              <a:rPr kumimoji="0" lang="en-US" altLang="ko-KR" sz="1000" b="1" kern="0" dirty="0" smtClean="0">
                <a:solidFill>
                  <a:srgbClr val="000000"/>
                </a:solidFill>
                <a:latin typeface="+mj-ea"/>
                <a:ea typeface="+mj-ea"/>
              </a:rPr>
              <a:t>* </a:t>
            </a:r>
            <a:r>
              <a:rPr kumimoji="0" lang="ko-KR" altLang="en-US" sz="1000" b="1" kern="0" dirty="0" smtClean="0">
                <a:solidFill>
                  <a:srgbClr val="000000"/>
                </a:solidFill>
                <a:latin typeface="+mj-ea"/>
                <a:ea typeface="+mj-ea"/>
              </a:rPr>
              <a:t>통계정보시스템의 경우 현재 열린데이터광장에서 단순 </a:t>
            </a:r>
            <a:r>
              <a:rPr kumimoji="0" lang="en-US" altLang="ko-KR" sz="1000" b="1" kern="0" dirty="0" smtClean="0">
                <a:solidFill>
                  <a:srgbClr val="000000"/>
                </a:solidFill>
                <a:latin typeface="+mj-ea"/>
                <a:ea typeface="+mj-ea"/>
              </a:rPr>
              <a:t>Link</a:t>
            </a:r>
            <a:r>
              <a:rPr kumimoji="0" lang="ko-KR" altLang="en-US" sz="1000" b="1" kern="0" dirty="0" smtClean="0">
                <a:solidFill>
                  <a:srgbClr val="000000"/>
                </a:solidFill>
                <a:latin typeface="+mj-ea"/>
                <a:ea typeface="+mj-ea"/>
              </a:rPr>
              <a:t>로만 연결하고 있으며</a:t>
            </a:r>
            <a:r>
              <a:rPr kumimoji="0" lang="en-US" altLang="ko-KR" sz="1000" b="1" kern="0" dirty="0" smtClean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kumimoji="0" lang="ko-KR" altLang="en-US" sz="1000" b="1" kern="0" dirty="0" smtClean="0">
                <a:solidFill>
                  <a:srgbClr val="000000"/>
                </a:solidFill>
                <a:latin typeface="+mj-ea"/>
                <a:ea typeface="+mj-ea"/>
              </a:rPr>
              <a:t>데이터 연계는 이루어지지 않고 있음</a:t>
            </a:r>
            <a:endParaRPr kumimoji="0" lang="en-US" altLang="ko-KR" sz="1000" b="1" kern="0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5291941" y="2607158"/>
            <a:ext cx="997308" cy="247247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</a:pPr>
            <a:r>
              <a:rPr kumimoji="0" lang="ko-KR" altLang="en-US" sz="1000" b="1" kern="0" dirty="0" smtClean="0">
                <a:solidFill>
                  <a:srgbClr val="000000"/>
                </a:solidFill>
                <a:latin typeface="+mj-ea"/>
                <a:ea typeface="+mj-ea"/>
              </a:rPr>
              <a:t>메타정보제공</a:t>
            </a:r>
            <a:endParaRPr kumimoji="0" lang="en-US" altLang="ko-KR" sz="1000" b="1" kern="0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5278301" y="4914068"/>
            <a:ext cx="2228639" cy="461665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</a:pPr>
            <a:r>
              <a:rPr kumimoji="0" lang="ko-KR" altLang="en-US" sz="1000" b="1" kern="0" dirty="0" smtClean="0">
                <a:solidFill>
                  <a:srgbClr val="000000"/>
                </a:solidFill>
                <a:latin typeface="+mj-ea"/>
                <a:ea typeface="+mj-ea"/>
              </a:rPr>
              <a:t>열린데이터광장과 </a:t>
            </a:r>
            <a:endParaRPr kumimoji="0" lang="en-US" altLang="ko-KR" sz="1000" b="1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</a:pPr>
            <a:r>
              <a:rPr kumimoji="0" lang="ko-KR" altLang="en-US" sz="1000" b="1" kern="0" dirty="0" smtClean="0">
                <a:solidFill>
                  <a:srgbClr val="000000"/>
                </a:solidFill>
                <a:latin typeface="+mj-ea"/>
                <a:ea typeface="+mj-ea"/>
              </a:rPr>
              <a:t>메타데이터 </a:t>
            </a:r>
            <a:r>
              <a:rPr kumimoji="0" lang="ko-KR" altLang="en-US" sz="1000" b="1" kern="0" dirty="0" err="1" smtClean="0">
                <a:solidFill>
                  <a:srgbClr val="000000"/>
                </a:solidFill>
                <a:latin typeface="+mj-ea"/>
                <a:ea typeface="+mj-ea"/>
              </a:rPr>
              <a:t>호환가능</a:t>
            </a:r>
            <a:r>
              <a:rPr kumimoji="0" lang="ko-KR" altLang="en-US" sz="1000" b="1" kern="0" dirty="0" smtClean="0">
                <a:solidFill>
                  <a:srgbClr val="000000"/>
                </a:solidFill>
                <a:latin typeface="+mj-ea"/>
                <a:ea typeface="+mj-ea"/>
              </a:rPr>
              <a:t> 항목</a:t>
            </a:r>
            <a:endParaRPr kumimoji="0" lang="en-US" altLang="ko-KR" sz="1000" b="1" kern="0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cxnSp>
        <p:nvCxnSpPr>
          <p:cNvPr id="232" name="직선 화살표 연결선 231"/>
          <p:cNvCxnSpPr/>
          <p:nvPr/>
        </p:nvCxnSpPr>
        <p:spPr>
          <a:xfrm>
            <a:off x="5390530" y="2888825"/>
            <a:ext cx="800130" cy="0"/>
          </a:xfrm>
          <a:prstGeom prst="straightConnector1">
            <a:avLst/>
          </a:prstGeom>
          <a:noFill/>
          <a:ln w="21590" algn="ctr">
            <a:solidFill>
              <a:srgbClr val="FF0000"/>
            </a:solidFill>
            <a:prstDash val="solid"/>
            <a:miter lim="800000"/>
            <a:headEnd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36389790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2281" y="380405"/>
            <a:ext cx="295574" cy="3067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marL="0" marR="0" lvl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164" y="324207"/>
            <a:ext cx="2080024" cy="40009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20316" marR="0" lvl="0" indent="0" algn="l" defTabSz="1043056" rtl="0" eaLnBrk="1" fontAlgn="auto" latinLnBrk="1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데이터 아키텍처</a:t>
            </a:r>
            <a:endParaRPr kumimoji="0" lang="en-US" altLang="ko-KR" sz="2000" b="1" i="0" u="none" strike="noStrike" kern="1200" cap="none" spc="-1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45656" y="815605"/>
            <a:ext cx="3688876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0316" lvl="0" defTabSz="1043056" fontAlgn="auto">
              <a:lnSpc>
                <a:spcPct val="150000"/>
              </a:lnSpc>
              <a:spcBef>
                <a:spcPts val="270"/>
              </a:spcBef>
              <a:spcAft>
                <a:spcPts val="0"/>
              </a:spcAft>
              <a:defRPr/>
            </a:pPr>
            <a:r>
              <a:rPr kumimoji="0" lang="en-US" altLang="ko-KR" sz="1400" b="1" spc="-1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3) </a:t>
            </a:r>
            <a:r>
              <a:rPr kumimoji="0" lang="ko-KR" altLang="en-US" sz="1400" b="1" spc="-1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메타관리방안 </a:t>
            </a:r>
            <a:r>
              <a:rPr kumimoji="0" lang="en-US" altLang="ko-KR" sz="1400" b="1" spc="-1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TO-BE</a:t>
            </a:r>
            <a:endParaRPr kumimoji="0" lang="en-US" altLang="ko-KR" sz="1400" b="1" spc="-1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</a:endParaRPr>
          </a:p>
        </p:txBody>
      </p:sp>
      <p:sp>
        <p:nvSpPr>
          <p:cNvPr id="6" name="Rectangle 45"/>
          <p:cNvSpPr/>
          <p:nvPr/>
        </p:nvSpPr>
        <p:spPr>
          <a:xfrm>
            <a:off x="162124" y="1256133"/>
            <a:ext cx="5137526" cy="534319"/>
          </a:xfrm>
          <a:prstGeom prst="rect">
            <a:avLst/>
          </a:prstGeom>
          <a:solidFill>
            <a:srgbClr val="F2C81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kern="0" dirty="0" err="1" smtClean="0">
                <a:solidFill>
                  <a:srgbClr val="505050">
                    <a:lumMod val="50000"/>
                  </a:srgbClr>
                </a:solidFill>
                <a:latin typeface="Segoe UI Light"/>
                <a:ea typeface="+mn-ea"/>
                <a:cs typeface="Segoe UI" panose="020B0502040204020203" pitchFamily="34" charset="0"/>
              </a:rPr>
              <a:t>원천데이터</a:t>
            </a:r>
            <a:endParaRPr kumimoji="0" lang="en-US" sz="1800" i="0" u="none" strike="noStrike" kern="0" cap="none" spc="0" normalizeH="0" baseline="0" noProof="0" dirty="0" smtClean="0">
              <a:ln>
                <a:noFill/>
              </a:ln>
              <a:solidFill>
                <a:srgbClr val="505050">
                  <a:lumMod val="50000"/>
                </a:srgbClr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Rectangle 45"/>
          <p:cNvSpPr/>
          <p:nvPr/>
        </p:nvSpPr>
        <p:spPr>
          <a:xfrm>
            <a:off x="6206283" y="1247998"/>
            <a:ext cx="4163561" cy="534319"/>
          </a:xfrm>
          <a:prstGeom prst="rect">
            <a:avLst/>
          </a:prstGeom>
          <a:solidFill>
            <a:srgbClr val="F2C81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kern="0" dirty="0" smtClean="0">
                <a:solidFill>
                  <a:srgbClr val="505050">
                    <a:lumMod val="50000"/>
                  </a:srgbClr>
                </a:solidFill>
                <a:latin typeface="Segoe UI Light"/>
                <a:ea typeface="+mn-ea"/>
                <a:cs typeface="Segoe UI" panose="020B0502040204020203" pitchFamily="34" charset="0"/>
              </a:rPr>
              <a:t>열린데이터광장</a:t>
            </a:r>
            <a:endParaRPr kumimoji="0" lang="en-US" sz="1800" i="0" u="none" strike="noStrike" kern="0" cap="none" spc="0" normalizeH="0" baseline="0" noProof="0" dirty="0" smtClean="0">
              <a:ln>
                <a:noFill/>
              </a:ln>
              <a:solidFill>
                <a:srgbClr val="505050">
                  <a:lumMod val="50000"/>
                </a:srgbClr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1149395" y="1804414"/>
            <a:ext cx="4159769" cy="1721144"/>
            <a:chOff x="2376073" y="2096651"/>
            <a:chExt cx="4159769" cy="1721144"/>
          </a:xfrm>
        </p:grpSpPr>
        <p:sp>
          <p:nvSpPr>
            <p:cNvPr id="123" name="Rectangle 28"/>
            <p:cNvSpPr>
              <a:spLocks noChangeAspect="1" noChangeArrowheads="1"/>
            </p:cNvSpPr>
            <p:nvPr/>
          </p:nvSpPr>
          <p:spPr bwMode="auto">
            <a:xfrm>
              <a:off x="2383536" y="2113878"/>
              <a:ext cx="4152306" cy="2920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4000" tIns="25200" rIns="54000" bIns="25200" anchor="ctr"/>
            <a:lstStyle/>
            <a:p>
              <a:pPr algn="ctr">
                <a:defRPr/>
              </a:pPr>
              <a:r>
                <a:rPr lang="ko-KR" altLang="en-US" sz="900" b="1" dirty="0" smtClean="0">
                  <a:ea typeface="나눔고딕" panose="020D0604000000000000" pitchFamily="50" charset="-127"/>
                </a:rPr>
                <a:t>메타데이터</a:t>
              </a:r>
              <a:endParaRPr lang="en-US" altLang="ko-KR" sz="900" b="1" dirty="0">
                <a:ea typeface="나눔고딕" panose="020D0604000000000000" pitchFamily="50" charset="-127"/>
              </a:endParaRPr>
            </a:p>
          </p:txBody>
        </p:sp>
        <p:sp>
          <p:nvSpPr>
            <p:cNvPr id="124" name="Rectangle 26"/>
            <p:cNvSpPr>
              <a:spLocks noChangeAspect="1" noChangeArrowheads="1"/>
            </p:cNvSpPr>
            <p:nvPr/>
          </p:nvSpPr>
          <p:spPr bwMode="auto">
            <a:xfrm>
              <a:off x="2376073" y="2096651"/>
              <a:ext cx="4159769" cy="1721144"/>
            </a:xfrm>
            <a:prstGeom prst="rect">
              <a:avLst/>
            </a:prstGeom>
            <a:noFill/>
            <a:ln w="2159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lIns="54000" tIns="25200" rIns="54000" bIns="25200" anchor="ctr"/>
            <a:lstStyle/>
            <a:p>
              <a:endParaRPr lang="ko-KR" altLang="en-US" b="1">
                <a:latin typeface="+mn-lt"/>
                <a:ea typeface="나눔고딕" panose="020D0604000000000000" pitchFamily="50" charset="-127"/>
              </a:endParaRPr>
            </a:p>
          </p:txBody>
        </p:sp>
        <p:sp>
          <p:nvSpPr>
            <p:cNvPr id="125" name="직사각형 124"/>
            <p:cNvSpPr/>
            <p:nvPr/>
          </p:nvSpPr>
          <p:spPr bwMode="auto">
            <a:xfrm>
              <a:off x="2510761" y="3381334"/>
              <a:ext cx="930853" cy="2216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용어설명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26" name="직사각형 125"/>
            <p:cNvSpPr/>
            <p:nvPr/>
          </p:nvSpPr>
          <p:spPr bwMode="auto">
            <a:xfrm>
              <a:off x="5523499" y="3112375"/>
              <a:ext cx="930853" cy="2216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err="1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작성목적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28" name="직사각형 127"/>
            <p:cNvSpPr/>
            <p:nvPr/>
          </p:nvSpPr>
          <p:spPr bwMode="auto">
            <a:xfrm>
              <a:off x="2510761" y="2806914"/>
              <a:ext cx="930853" cy="221644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err="1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통계표명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29" name="직사각형 128"/>
            <p:cNvSpPr/>
            <p:nvPr/>
          </p:nvSpPr>
          <p:spPr bwMode="auto">
            <a:xfrm>
              <a:off x="4527224" y="2526754"/>
              <a:ext cx="930853" cy="221644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err="1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데이터출처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30" name="직사각형 129"/>
            <p:cNvSpPr/>
            <p:nvPr/>
          </p:nvSpPr>
          <p:spPr bwMode="auto">
            <a:xfrm>
              <a:off x="4527224" y="2813964"/>
              <a:ext cx="930853" cy="221644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err="1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통계종류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31" name="직사각형 130"/>
            <p:cNvSpPr/>
            <p:nvPr/>
          </p:nvSpPr>
          <p:spPr bwMode="auto">
            <a:xfrm>
              <a:off x="2510760" y="3100975"/>
              <a:ext cx="930853" cy="221644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err="1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공표주기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32" name="직사각형 131"/>
            <p:cNvSpPr/>
            <p:nvPr/>
          </p:nvSpPr>
          <p:spPr bwMode="auto">
            <a:xfrm>
              <a:off x="3511052" y="3104030"/>
              <a:ext cx="930853" cy="221644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err="1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출처기관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33" name="직사각형 132"/>
            <p:cNvSpPr/>
            <p:nvPr/>
          </p:nvSpPr>
          <p:spPr bwMode="auto">
            <a:xfrm>
              <a:off x="3511053" y="2522759"/>
              <a:ext cx="930853" cy="221644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err="1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공공정보명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3511053" y="2809969"/>
              <a:ext cx="930853" cy="221644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err="1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통계개요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35" name="직사각형 134"/>
            <p:cNvSpPr/>
            <p:nvPr/>
          </p:nvSpPr>
          <p:spPr bwMode="auto">
            <a:xfrm>
              <a:off x="2510761" y="2522759"/>
              <a:ext cx="930853" cy="218589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분류체계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36" name="직사각형 135"/>
            <p:cNvSpPr/>
            <p:nvPr/>
          </p:nvSpPr>
          <p:spPr bwMode="auto">
            <a:xfrm>
              <a:off x="5531533" y="3381334"/>
              <a:ext cx="930853" cy="2216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조사체계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37" name="직사각형 136"/>
            <p:cNvSpPr/>
            <p:nvPr/>
          </p:nvSpPr>
          <p:spPr bwMode="auto">
            <a:xfrm>
              <a:off x="3511053" y="3384389"/>
              <a:ext cx="930853" cy="2216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기타항목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39" name="직사각형 138"/>
            <p:cNvSpPr/>
            <p:nvPr/>
          </p:nvSpPr>
          <p:spPr bwMode="auto">
            <a:xfrm>
              <a:off x="5527516" y="2529809"/>
              <a:ext cx="930853" cy="221644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주석</a:t>
              </a:r>
              <a:r>
                <a:rPr kumimoji="0" lang="en-US" altLang="ko-KR" sz="8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(</a:t>
              </a:r>
              <a:r>
                <a:rPr kumimoji="0" lang="ko-KR" altLang="en-US" sz="800" b="1" dirty="0" err="1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기타설명</a:t>
              </a:r>
              <a:r>
                <a:rPr kumimoji="0" lang="en-US" altLang="ko-KR" sz="8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)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40" name="직사각형 139"/>
            <p:cNvSpPr/>
            <p:nvPr/>
          </p:nvSpPr>
          <p:spPr bwMode="auto">
            <a:xfrm>
              <a:off x="4523207" y="3108025"/>
              <a:ext cx="930853" cy="2216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err="1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근거법령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41" name="직사각형 140"/>
            <p:cNvSpPr/>
            <p:nvPr/>
          </p:nvSpPr>
          <p:spPr bwMode="auto">
            <a:xfrm>
              <a:off x="4531241" y="3373497"/>
              <a:ext cx="930853" cy="2216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err="1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공표범위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42" name="직사각형 141"/>
            <p:cNvSpPr/>
            <p:nvPr/>
          </p:nvSpPr>
          <p:spPr bwMode="auto">
            <a:xfrm>
              <a:off x="5527516" y="2818314"/>
              <a:ext cx="930853" cy="221644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담당자</a:t>
              </a:r>
              <a:r>
                <a:rPr kumimoji="0" lang="en-US" altLang="ko-KR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/</a:t>
              </a:r>
              <a:r>
                <a:rPr kumimoji="0" lang="ko-KR" altLang="en-US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연락처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</p:grpSp>
      <p:sp>
        <p:nvSpPr>
          <p:cNvPr id="144" name="직사각형 263"/>
          <p:cNvSpPr>
            <a:spLocks noChangeArrowheads="1"/>
          </p:cNvSpPr>
          <p:nvPr/>
        </p:nvSpPr>
        <p:spPr bwMode="auto">
          <a:xfrm>
            <a:off x="171638" y="1808676"/>
            <a:ext cx="963178" cy="1716882"/>
          </a:xfrm>
          <a:prstGeom prst="rect">
            <a:avLst/>
          </a:prstGeom>
          <a:solidFill>
            <a:srgbClr val="4F81BD">
              <a:lumMod val="75000"/>
            </a:srgb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kern="0" noProof="0" dirty="0" smtClean="0">
                <a:solidFill>
                  <a:srgbClr val="FFFFFF"/>
                </a:solidFill>
                <a:latin typeface="+mn-lt"/>
                <a:ea typeface="나눔고딕" pitchFamily="50" charset="-127"/>
              </a:rPr>
              <a:t>통계정보</a:t>
            </a:r>
            <a:endParaRPr kumimoji="0" lang="en-US" altLang="ko-KR" sz="1000" b="1" kern="0" noProof="0" dirty="0" smtClean="0">
              <a:solidFill>
                <a:srgbClr val="FFFFFF"/>
              </a:solidFill>
              <a:latin typeface="+mn-lt"/>
              <a:ea typeface="나눔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kern="0" noProof="0" dirty="0" smtClean="0">
                <a:solidFill>
                  <a:srgbClr val="FFFFFF"/>
                </a:solidFill>
                <a:latin typeface="+mn-lt"/>
                <a:ea typeface="나눔고딕" pitchFamily="50" charset="-127"/>
              </a:rPr>
              <a:t>시스템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나눔고딕" pitchFamily="50" charset="-127"/>
            </a:endParaRPr>
          </a:p>
        </p:txBody>
      </p:sp>
      <p:sp>
        <p:nvSpPr>
          <p:cNvPr id="149" name="Rectangle 28"/>
          <p:cNvSpPr>
            <a:spLocks noChangeAspect="1" noChangeArrowheads="1"/>
          </p:cNvSpPr>
          <p:nvPr/>
        </p:nvSpPr>
        <p:spPr bwMode="auto">
          <a:xfrm>
            <a:off x="6206283" y="1821642"/>
            <a:ext cx="4152306" cy="292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54000" tIns="25200" rIns="54000" bIns="25200" anchor="ctr"/>
          <a:lstStyle/>
          <a:p>
            <a:pPr algn="ctr">
              <a:defRPr/>
            </a:pPr>
            <a:r>
              <a:rPr lang="ko-KR" altLang="en-US" sz="900" b="1" dirty="0" smtClean="0">
                <a:ea typeface="나눔고딕" panose="020D0604000000000000" pitchFamily="50" charset="-127"/>
              </a:rPr>
              <a:t>메타데이터</a:t>
            </a:r>
            <a:endParaRPr lang="en-US" altLang="ko-KR" sz="900" b="1" dirty="0">
              <a:ea typeface="나눔고딕" panose="020D0604000000000000" pitchFamily="50" charset="-127"/>
            </a:endParaRPr>
          </a:p>
        </p:txBody>
      </p:sp>
      <p:sp>
        <p:nvSpPr>
          <p:cNvPr id="150" name="Rectangle 26"/>
          <p:cNvSpPr>
            <a:spLocks noChangeAspect="1" noChangeArrowheads="1"/>
          </p:cNvSpPr>
          <p:nvPr/>
        </p:nvSpPr>
        <p:spPr bwMode="auto">
          <a:xfrm>
            <a:off x="6210075" y="1804414"/>
            <a:ext cx="4159769" cy="4712521"/>
          </a:xfrm>
          <a:prstGeom prst="rect">
            <a:avLst/>
          </a:prstGeom>
          <a:noFill/>
          <a:ln w="2159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54000" tIns="25200" rIns="54000" bIns="25200" anchor="ctr"/>
          <a:lstStyle/>
          <a:p>
            <a:endParaRPr lang="ko-KR" altLang="en-US" b="1">
              <a:latin typeface="+mn-lt"/>
              <a:ea typeface="나눔고딕" panose="020D0604000000000000" pitchFamily="50" charset="-127"/>
            </a:endParaRPr>
          </a:p>
        </p:txBody>
      </p:sp>
      <p:sp>
        <p:nvSpPr>
          <p:cNvPr id="151" name="직사각형 150"/>
          <p:cNvSpPr/>
          <p:nvPr/>
        </p:nvSpPr>
        <p:spPr bwMode="auto">
          <a:xfrm>
            <a:off x="6333508" y="3089098"/>
            <a:ext cx="930853" cy="221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 err="1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저작권명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6333508" y="2801888"/>
            <a:ext cx="930853" cy="221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제공기관</a:t>
            </a:r>
            <a:r>
              <a:rPr kumimoji="0" lang="en-US" altLang="ko-KR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/</a:t>
            </a:r>
            <a:r>
              <a: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부서</a:t>
            </a:r>
          </a:p>
        </p:txBody>
      </p:sp>
      <p:sp>
        <p:nvSpPr>
          <p:cNvPr id="153" name="직사각형 152"/>
          <p:cNvSpPr/>
          <p:nvPr/>
        </p:nvSpPr>
        <p:spPr bwMode="auto">
          <a:xfrm>
            <a:off x="6333508" y="3376308"/>
            <a:ext cx="930853" cy="221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담당자</a:t>
            </a:r>
            <a:r>
              <a:rPr kumimoji="0" lang="en-US" altLang="ko-KR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/</a:t>
            </a:r>
            <a:r>
              <a: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연락처</a:t>
            </a:r>
          </a:p>
        </p:txBody>
      </p:sp>
      <p:sp>
        <p:nvSpPr>
          <p:cNvPr id="154" name="직사각형 153"/>
          <p:cNvSpPr/>
          <p:nvPr/>
        </p:nvSpPr>
        <p:spPr bwMode="auto">
          <a:xfrm>
            <a:off x="6333508" y="2514678"/>
            <a:ext cx="930853" cy="221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 err="1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원본시스템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155" name="직사각형 154"/>
          <p:cNvSpPr/>
          <p:nvPr/>
        </p:nvSpPr>
        <p:spPr bwMode="auto">
          <a:xfrm>
            <a:off x="8349971" y="2234518"/>
            <a:ext cx="930853" cy="221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 err="1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원본형태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156" name="직사각형 155"/>
          <p:cNvSpPr/>
          <p:nvPr/>
        </p:nvSpPr>
        <p:spPr bwMode="auto">
          <a:xfrm>
            <a:off x="8349971" y="2521728"/>
            <a:ext cx="930853" cy="221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데이터공개일자</a:t>
            </a:r>
          </a:p>
        </p:txBody>
      </p:sp>
      <p:sp>
        <p:nvSpPr>
          <p:cNvPr id="157" name="직사각형 156"/>
          <p:cNvSpPr/>
          <p:nvPr/>
        </p:nvSpPr>
        <p:spPr bwMode="auto">
          <a:xfrm>
            <a:off x="8349971" y="2808938"/>
            <a:ext cx="930853" cy="221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 err="1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갱신주기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158" name="직사각형 157"/>
          <p:cNvSpPr/>
          <p:nvPr/>
        </p:nvSpPr>
        <p:spPr bwMode="auto">
          <a:xfrm>
            <a:off x="8349971" y="3096148"/>
            <a:ext cx="930853" cy="221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 err="1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최종수정일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159" name="직사각형 158"/>
          <p:cNvSpPr/>
          <p:nvPr/>
        </p:nvSpPr>
        <p:spPr bwMode="auto">
          <a:xfrm>
            <a:off x="7333800" y="2230523"/>
            <a:ext cx="930853" cy="221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 err="1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재공부서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160" name="직사각형 159"/>
          <p:cNvSpPr/>
          <p:nvPr/>
        </p:nvSpPr>
        <p:spPr bwMode="auto">
          <a:xfrm>
            <a:off x="7333800" y="2517733"/>
            <a:ext cx="930853" cy="221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공공정보설명</a:t>
            </a:r>
          </a:p>
        </p:txBody>
      </p:sp>
      <p:sp>
        <p:nvSpPr>
          <p:cNvPr id="161" name="직사각형 160"/>
          <p:cNvSpPr/>
          <p:nvPr/>
        </p:nvSpPr>
        <p:spPr bwMode="auto">
          <a:xfrm>
            <a:off x="6333508" y="2230523"/>
            <a:ext cx="930853" cy="218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분류체계</a:t>
            </a:r>
          </a:p>
        </p:txBody>
      </p:sp>
      <p:sp>
        <p:nvSpPr>
          <p:cNvPr id="162" name="직사각형 161"/>
          <p:cNvSpPr/>
          <p:nvPr/>
        </p:nvSpPr>
        <p:spPr bwMode="auto">
          <a:xfrm>
            <a:off x="7333800" y="2804943"/>
            <a:ext cx="930853" cy="221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태그</a:t>
            </a:r>
          </a:p>
        </p:txBody>
      </p:sp>
      <p:sp>
        <p:nvSpPr>
          <p:cNvPr id="163" name="직사각형 162"/>
          <p:cNvSpPr/>
          <p:nvPr/>
        </p:nvSpPr>
        <p:spPr bwMode="auto">
          <a:xfrm>
            <a:off x="7333800" y="3092153"/>
            <a:ext cx="930853" cy="221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제공가능여부</a:t>
            </a:r>
          </a:p>
        </p:txBody>
      </p:sp>
      <p:sp>
        <p:nvSpPr>
          <p:cNvPr id="164" name="직사각형 163"/>
          <p:cNvSpPr/>
          <p:nvPr/>
        </p:nvSpPr>
        <p:spPr bwMode="auto">
          <a:xfrm>
            <a:off x="7333800" y="3379363"/>
            <a:ext cx="930853" cy="221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제</a:t>
            </a:r>
            <a:r>
              <a:rPr kumimoji="0" lang="en-US" altLang="ko-KR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3</a:t>
            </a:r>
            <a:r>
              <a:rPr kumimoji="0" lang="ko-KR" altLang="en-US" sz="800" b="1" dirty="0" err="1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자권리</a:t>
            </a:r>
            <a:r>
              <a: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 </a:t>
            </a:r>
            <a:r>
              <a:rPr kumimoji="0" lang="ko-KR" altLang="en-US" sz="800" b="1" dirty="0" err="1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포함유무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165" name="직사각형 164"/>
          <p:cNvSpPr/>
          <p:nvPr/>
        </p:nvSpPr>
        <p:spPr bwMode="auto">
          <a:xfrm>
            <a:off x="9350263" y="2237573"/>
            <a:ext cx="930853" cy="221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제</a:t>
            </a:r>
            <a:r>
              <a:rPr kumimoji="0" lang="en-US" altLang="ko-KR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3</a:t>
            </a:r>
            <a:r>
              <a: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자 </a:t>
            </a:r>
            <a:r>
              <a:rPr kumimoji="0" lang="ko-KR" altLang="en-US" sz="800" b="1" dirty="0" err="1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권리자명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166" name="직사각형 165"/>
          <p:cNvSpPr/>
          <p:nvPr/>
        </p:nvSpPr>
        <p:spPr bwMode="auto">
          <a:xfrm>
            <a:off x="9350263" y="2524783"/>
            <a:ext cx="930853" cy="221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제</a:t>
            </a:r>
            <a:r>
              <a:rPr kumimoji="0" lang="en-US" altLang="ko-KR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3</a:t>
            </a:r>
            <a:r>
              <a: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자 권리자 연락처</a:t>
            </a:r>
          </a:p>
        </p:txBody>
      </p:sp>
      <p:sp>
        <p:nvSpPr>
          <p:cNvPr id="167" name="직사각형 166"/>
          <p:cNvSpPr/>
          <p:nvPr/>
        </p:nvSpPr>
        <p:spPr bwMode="auto">
          <a:xfrm>
            <a:off x="9350263" y="2811993"/>
            <a:ext cx="930853" cy="221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제</a:t>
            </a:r>
            <a:r>
              <a:rPr kumimoji="0" lang="en-US" altLang="ko-KR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3</a:t>
            </a:r>
            <a:r>
              <a: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자 이용허락확보 유무</a:t>
            </a:r>
          </a:p>
        </p:txBody>
      </p:sp>
      <p:sp>
        <p:nvSpPr>
          <p:cNvPr id="168" name="직사각형 167"/>
          <p:cNvSpPr/>
          <p:nvPr/>
        </p:nvSpPr>
        <p:spPr bwMode="auto">
          <a:xfrm>
            <a:off x="9350263" y="3099207"/>
            <a:ext cx="930853" cy="221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 err="1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연계방식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8196706" y="4671285"/>
            <a:ext cx="2017059" cy="1505005"/>
            <a:chOff x="8007623" y="5458194"/>
            <a:chExt cx="2017059" cy="1429440"/>
          </a:xfrm>
        </p:grpSpPr>
        <p:grpSp>
          <p:nvGrpSpPr>
            <p:cNvPr id="31" name="그룹 30"/>
            <p:cNvGrpSpPr/>
            <p:nvPr/>
          </p:nvGrpSpPr>
          <p:grpSpPr>
            <a:xfrm>
              <a:off x="8007623" y="5458194"/>
              <a:ext cx="2017059" cy="1429440"/>
              <a:chOff x="6393160" y="2586056"/>
              <a:chExt cx="555274" cy="1429440"/>
            </a:xfrm>
          </p:grpSpPr>
          <p:sp>
            <p:nvSpPr>
              <p:cNvPr id="32" name="Rectangle 28"/>
              <p:cNvSpPr>
                <a:spLocks noChangeAspect="1" noChangeArrowheads="1"/>
              </p:cNvSpPr>
              <p:nvPr/>
            </p:nvSpPr>
            <p:spPr bwMode="auto">
              <a:xfrm>
                <a:off x="6393160" y="2586057"/>
                <a:ext cx="555274" cy="292038"/>
              </a:xfrm>
              <a:prstGeom prst="rect">
                <a:avLst/>
              </a:prstGeom>
              <a:solidFill>
                <a:srgbClr val="FEDADA"/>
              </a:solidFill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54000" tIns="25200" rIns="54000" bIns="25200" anchor="ctr"/>
              <a:lstStyle/>
              <a:p>
                <a:pPr algn="ctr">
                  <a:defRPr/>
                </a:pPr>
                <a:r>
                  <a:rPr lang="ko-KR" altLang="en-US" sz="900" b="1" dirty="0" smtClean="0">
                    <a:ea typeface="나눔고딕" panose="020D0604000000000000" pitchFamily="50" charset="-127"/>
                  </a:rPr>
                  <a:t>디지털시장실용 </a:t>
                </a:r>
                <a:endParaRPr lang="en-US" altLang="ko-KR" sz="900" b="1" dirty="0" smtClean="0">
                  <a:ea typeface="나눔고딕" panose="020D0604000000000000" pitchFamily="50" charset="-127"/>
                </a:endParaRPr>
              </a:p>
              <a:p>
                <a:pPr algn="ctr">
                  <a:defRPr/>
                </a:pPr>
                <a:r>
                  <a:rPr lang="ko-KR" altLang="en-US" sz="900" b="1" dirty="0" smtClean="0">
                    <a:ea typeface="나눔고딕" panose="020D0604000000000000" pitchFamily="50" charset="-127"/>
                  </a:rPr>
                  <a:t>추가 메타데이터</a:t>
                </a:r>
                <a:endParaRPr lang="en-US" altLang="ko-KR" sz="900" b="1" dirty="0">
                  <a:ea typeface="나눔고딕" panose="020D0604000000000000" pitchFamily="50" charset="-127"/>
                </a:endParaRPr>
              </a:p>
            </p:txBody>
          </p:sp>
          <p:sp>
            <p:nvSpPr>
              <p:cNvPr id="34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6394085" y="2586056"/>
                <a:ext cx="554349" cy="1429440"/>
              </a:xfrm>
              <a:prstGeom prst="rect">
                <a:avLst/>
              </a:prstGeom>
              <a:noFill/>
              <a:ln w="2159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lIns="54000" tIns="25200" rIns="54000" bIns="25200" anchor="ctr"/>
              <a:lstStyle/>
              <a:p>
                <a:endParaRPr lang="ko-KR" altLang="en-US" b="1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190" name="직사각형 189"/>
            <p:cNvSpPr/>
            <p:nvPr/>
          </p:nvSpPr>
          <p:spPr bwMode="auto">
            <a:xfrm>
              <a:off x="8100876" y="6151867"/>
              <a:ext cx="1809269" cy="2919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err="1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시장실</a:t>
              </a:r>
              <a:r>
                <a:rPr kumimoji="0" lang="ko-KR" altLang="en-US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 공개범위</a:t>
              </a:r>
              <a:endParaRPr kumimoji="0" lang="en-US" altLang="ko-KR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(</a:t>
              </a:r>
              <a:r>
                <a:rPr kumimoji="0" lang="ko-KR" altLang="en-US" sz="800" b="1" dirty="0" err="1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시장실</a:t>
              </a:r>
              <a:r>
                <a:rPr kumimoji="0" lang="en-US" altLang="ko-KR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/</a:t>
              </a:r>
              <a:r>
                <a:rPr kumimoji="0" lang="ko-KR" altLang="en-US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실국기관코드</a:t>
              </a:r>
              <a:r>
                <a:rPr kumimoji="0" lang="en-US" altLang="ko-KR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/</a:t>
              </a:r>
              <a:r>
                <a:rPr kumimoji="0" lang="ko-KR" altLang="en-US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시민</a:t>
              </a:r>
              <a:r>
                <a:rPr kumimoji="0" lang="en-US" altLang="ko-KR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)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91" name="직사각형 190"/>
            <p:cNvSpPr/>
            <p:nvPr/>
          </p:nvSpPr>
          <p:spPr bwMode="auto">
            <a:xfrm>
              <a:off x="8099499" y="5838578"/>
              <a:ext cx="1810646" cy="2577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시장실개방여부 </a:t>
              </a:r>
              <a:endParaRPr kumimoji="0" lang="en-US" altLang="ko-KR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(Y/N)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93" name="직사각형 192"/>
            <p:cNvSpPr/>
            <p:nvPr/>
          </p:nvSpPr>
          <p:spPr bwMode="auto">
            <a:xfrm>
              <a:off x="8100876" y="6506165"/>
              <a:ext cx="1809269" cy="2704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err="1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시각화유형</a:t>
              </a:r>
              <a:endParaRPr kumimoji="0" lang="en-US" altLang="ko-KR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(GIS/</a:t>
              </a:r>
              <a:r>
                <a:rPr kumimoji="0" lang="ko-KR" altLang="en-US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차트</a:t>
              </a:r>
              <a:r>
                <a:rPr kumimoji="0" lang="en-US" altLang="ko-KR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/</a:t>
              </a:r>
              <a:r>
                <a:rPr kumimoji="0" lang="ko-KR" altLang="en-US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통계</a:t>
              </a:r>
              <a:r>
                <a:rPr kumimoji="0" lang="en-US" altLang="ko-KR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)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</p:grpSp>
      <p:sp>
        <p:nvSpPr>
          <p:cNvPr id="220" name="자유형 219"/>
          <p:cNvSpPr/>
          <p:nvPr/>
        </p:nvSpPr>
        <p:spPr>
          <a:xfrm>
            <a:off x="1223449" y="2180691"/>
            <a:ext cx="4017914" cy="886489"/>
          </a:xfrm>
          <a:custGeom>
            <a:avLst/>
            <a:gdLst>
              <a:gd name="connsiteX0" fmla="*/ 0 w 4032928"/>
              <a:gd name="connsiteY0" fmla="*/ 0 h 886489"/>
              <a:gd name="connsiteX1" fmla="*/ 1680987 w 4032928"/>
              <a:gd name="connsiteY1" fmla="*/ 0 h 886489"/>
              <a:gd name="connsiteX2" fmla="*/ 2071272 w 4032928"/>
              <a:gd name="connsiteY2" fmla="*/ 0 h 886489"/>
              <a:gd name="connsiteX3" fmla="*/ 4032928 w 4032928"/>
              <a:gd name="connsiteY3" fmla="*/ 0 h 886489"/>
              <a:gd name="connsiteX4" fmla="*/ 4032928 w 4032928"/>
              <a:gd name="connsiteY4" fmla="*/ 619117 h 886489"/>
              <a:gd name="connsiteX5" fmla="*/ 2071272 w 4032928"/>
              <a:gd name="connsiteY5" fmla="*/ 619117 h 886489"/>
              <a:gd name="connsiteX6" fmla="*/ 2071272 w 4032928"/>
              <a:gd name="connsiteY6" fmla="*/ 886489 h 886489"/>
              <a:gd name="connsiteX7" fmla="*/ 0 w 4032928"/>
              <a:gd name="connsiteY7" fmla="*/ 886489 h 88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2928" h="886489">
                <a:moveTo>
                  <a:pt x="0" y="0"/>
                </a:moveTo>
                <a:lnTo>
                  <a:pt x="1680987" y="0"/>
                </a:lnTo>
                <a:lnTo>
                  <a:pt x="2071272" y="0"/>
                </a:lnTo>
                <a:lnTo>
                  <a:pt x="4032928" y="0"/>
                </a:lnTo>
                <a:lnTo>
                  <a:pt x="4032928" y="619117"/>
                </a:lnTo>
                <a:lnTo>
                  <a:pt x="2071272" y="619117"/>
                </a:lnTo>
                <a:lnTo>
                  <a:pt x="2071272" y="886489"/>
                </a:lnTo>
                <a:lnTo>
                  <a:pt x="0" y="886489"/>
                </a:lnTo>
                <a:close/>
              </a:path>
            </a:pathLst>
          </a:custGeom>
          <a:noFill/>
          <a:ln w="21590" algn="ctr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 lIns="54000" tIns="25200" rIns="54000" bIns="25200" anchor="ctr"/>
          <a:lstStyle/>
          <a:p>
            <a:endParaRPr lang="ko-KR" altLang="en-US" b="1" dirty="0">
              <a:solidFill>
                <a:schemeClr val="tx1"/>
              </a:solidFill>
              <a:ea typeface="나눔고딕" panose="020D0604000000000000" pitchFamily="50" charset="-127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5291520" y="2153575"/>
            <a:ext cx="997308" cy="461665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</a:pPr>
            <a:r>
              <a:rPr kumimoji="0" lang="ko-KR" altLang="en-US" sz="1000" b="1" kern="0" dirty="0" smtClean="0">
                <a:solidFill>
                  <a:srgbClr val="000000"/>
                </a:solidFill>
                <a:latin typeface="+mj-ea"/>
                <a:ea typeface="+mj-ea"/>
              </a:rPr>
              <a:t>메타데이터 </a:t>
            </a:r>
            <a:endParaRPr kumimoji="0" lang="en-US" altLang="ko-KR" sz="1000" b="1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</a:pPr>
            <a:r>
              <a:rPr kumimoji="0" lang="en-US" altLang="ko-KR" sz="1000" b="1" kern="0" dirty="0" smtClean="0">
                <a:solidFill>
                  <a:srgbClr val="000000"/>
                </a:solidFill>
                <a:latin typeface="+mj-ea"/>
                <a:ea typeface="+mj-ea"/>
              </a:rPr>
              <a:t>DB</a:t>
            </a:r>
            <a:r>
              <a:rPr kumimoji="0" lang="ko-KR" altLang="en-US" sz="1000" b="1" kern="0" dirty="0" smtClean="0">
                <a:solidFill>
                  <a:srgbClr val="000000"/>
                </a:solidFill>
                <a:latin typeface="+mj-ea"/>
                <a:ea typeface="+mj-ea"/>
              </a:rPr>
              <a:t>이관</a:t>
            </a:r>
            <a:endParaRPr kumimoji="0" lang="en-US" altLang="ko-KR" sz="1000" b="1" kern="0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cxnSp>
        <p:nvCxnSpPr>
          <p:cNvPr id="234" name="직선 화살표 연결선 233"/>
          <p:cNvCxnSpPr/>
          <p:nvPr/>
        </p:nvCxnSpPr>
        <p:spPr>
          <a:xfrm flipV="1">
            <a:off x="5322173" y="2615240"/>
            <a:ext cx="884110" cy="2404"/>
          </a:xfrm>
          <a:prstGeom prst="straightConnector1">
            <a:avLst/>
          </a:prstGeom>
          <a:noFill/>
          <a:ln w="21590" algn="ctr">
            <a:solidFill>
              <a:srgbClr val="FF0000"/>
            </a:solidFill>
            <a:prstDash val="solid"/>
            <a:miter lim="800000"/>
            <a:headEnd/>
            <a:tailEnd type="arrow"/>
          </a:ln>
        </p:spPr>
      </p:cxnSp>
      <p:grpSp>
        <p:nvGrpSpPr>
          <p:cNvPr id="105" name="그룹 104"/>
          <p:cNvGrpSpPr/>
          <p:nvPr/>
        </p:nvGrpSpPr>
        <p:grpSpPr>
          <a:xfrm>
            <a:off x="6319239" y="4678333"/>
            <a:ext cx="1664823" cy="1497955"/>
            <a:chOff x="6296122" y="5601878"/>
            <a:chExt cx="1664823" cy="1497955"/>
          </a:xfrm>
        </p:grpSpPr>
        <p:grpSp>
          <p:nvGrpSpPr>
            <p:cNvPr id="106" name="그룹 105"/>
            <p:cNvGrpSpPr/>
            <p:nvPr/>
          </p:nvGrpSpPr>
          <p:grpSpPr>
            <a:xfrm>
              <a:off x="6296122" y="5601878"/>
              <a:ext cx="1664823" cy="1497955"/>
              <a:chOff x="6393159" y="2586057"/>
              <a:chExt cx="458307" cy="1497955"/>
            </a:xfrm>
          </p:grpSpPr>
          <p:sp>
            <p:nvSpPr>
              <p:cNvPr id="112" name="Rectangle 28"/>
              <p:cNvSpPr>
                <a:spLocks noChangeAspect="1" noChangeArrowheads="1"/>
              </p:cNvSpPr>
              <p:nvPr/>
            </p:nvSpPr>
            <p:spPr bwMode="auto">
              <a:xfrm>
                <a:off x="6393159" y="2586057"/>
                <a:ext cx="458307" cy="292038"/>
              </a:xfrm>
              <a:prstGeom prst="rect">
                <a:avLst/>
              </a:prstGeom>
              <a:solidFill>
                <a:srgbClr val="FEDADA"/>
              </a:solidFill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54000" tIns="25200" rIns="54000" bIns="25200" anchor="ctr"/>
              <a:lstStyle/>
              <a:p>
                <a:pPr algn="ctr">
                  <a:defRPr/>
                </a:pPr>
                <a:r>
                  <a:rPr lang="ko-KR" altLang="en-US" sz="900" b="1" dirty="0" err="1" smtClean="0">
                    <a:ea typeface="나눔고딕" panose="020D0604000000000000" pitchFamily="50" charset="-127"/>
                  </a:rPr>
                  <a:t>통계정보용</a:t>
                </a:r>
                <a:endParaRPr lang="en-US" altLang="ko-KR" sz="900" b="1" dirty="0" smtClean="0">
                  <a:ea typeface="나눔고딕" panose="020D0604000000000000" pitchFamily="50" charset="-127"/>
                </a:endParaRPr>
              </a:p>
              <a:p>
                <a:pPr algn="ctr">
                  <a:defRPr/>
                </a:pPr>
                <a:r>
                  <a:rPr lang="ko-KR" altLang="en-US" sz="900" b="1" dirty="0" smtClean="0">
                    <a:ea typeface="나눔고딕" panose="020D0604000000000000" pitchFamily="50" charset="-127"/>
                  </a:rPr>
                  <a:t>추가 </a:t>
                </a:r>
                <a:r>
                  <a:rPr lang="ko-KR" altLang="en-US" sz="900" b="1" dirty="0">
                    <a:ea typeface="나눔고딕" panose="020D0604000000000000" pitchFamily="50" charset="-127"/>
                  </a:rPr>
                  <a:t>메타데이터</a:t>
                </a:r>
                <a:endParaRPr lang="en-US" altLang="ko-KR" sz="900" b="1" dirty="0">
                  <a:ea typeface="나눔고딕" panose="020D0604000000000000" pitchFamily="50" charset="-127"/>
                </a:endParaRPr>
              </a:p>
            </p:txBody>
          </p:sp>
          <p:sp>
            <p:nvSpPr>
              <p:cNvPr id="113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6394085" y="2586057"/>
                <a:ext cx="457381" cy="1497955"/>
              </a:xfrm>
              <a:prstGeom prst="rect">
                <a:avLst/>
              </a:prstGeom>
              <a:noFill/>
              <a:ln w="2159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lIns="54000" tIns="25200" rIns="54000" bIns="25200" anchor="ctr"/>
              <a:lstStyle/>
              <a:p>
                <a:endParaRPr lang="ko-KR" altLang="en-US" b="1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107" name="직사각형 106"/>
            <p:cNvSpPr/>
            <p:nvPr/>
          </p:nvSpPr>
          <p:spPr bwMode="auto">
            <a:xfrm>
              <a:off x="7186144" y="5970151"/>
              <a:ext cx="683362" cy="2216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err="1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작성목적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 bwMode="auto">
            <a:xfrm>
              <a:off x="6387984" y="5982262"/>
              <a:ext cx="715825" cy="2185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err="1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근거법령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 bwMode="auto">
            <a:xfrm>
              <a:off x="6387983" y="6573105"/>
              <a:ext cx="715825" cy="2216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용어설명</a:t>
              </a:r>
            </a:p>
          </p:txBody>
        </p:sp>
        <p:sp>
          <p:nvSpPr>
            <p:cNvPr id="110" name="직사각형 109"/>
            <p:cNvSpPr/>
            <p:nvPr/>
          </p:nvSpPr>
          <p:spPr bwMode="auto">
            <a:xfrm>
              <a:off x="7178612" y="6266670"/>
              <a:ext cx="683362" cy="2216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기타항목</a:t>
              </a:r>
            </a:p>
          </p:txBody>
        </p:sp>
        <p:sp>
          <p:nvSpPr>
            <p:cNvPr id="111" name="직사각형 110"/>
            <p:cNvSpPr/>
            <p:nvPr/>
          </p:nvSpPr>
          <p:spPr bwMode="auto">
            <a:xfrm>
              <a:off x="6387984" y="6257964"/>
              <a:ext cx="715825" cy="2216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err="1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공표범위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624096" y="3819731"/>
            <a:ext cx="3052799" cy="565539"/>
            <a:chOff x="5545405" y="4894164"/>
            <a:chExt cx="3052799" cy="565539"/>
          </a:xfrm>
        </p:grpSpPr>
        <p:sp>
          <p:nvSpPr>
            <p:cNvPr id="197" name="TextBox 196"/>
            <p:cNvSpPr txBox="1"/>
            <p:nvPr/>
          </p:nvSpPr>
          <p:spPr>
            <a:xfrm>
              <a:off x="6507559" y="4894164"/>
              <a:ext cx="2074373" cy="565539"/>
            </a:xfrm>
            <a:prstGeom prst="rect">
              <a:avLst/>
            </a:prstGeom>
            <a:noFill/>
            <a:ln w="19050" algn="ctr">
              <a:noFill/>
              <a:round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fontAlgn="auto" latinLnBrk="0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SzPct val="100000"/>
              </a:pPr>
              <a:r>
                <a:rPr kumimoji="0" lang="en-US" altLang="ko-KR" sz="3000" b="1" kern="0" dirty="0" smtClean="0">
                  <a:solidFill>
                    <a:srgbClr val="000000"/>
                  </a:solidFill>
                  <a:latin typeface="나눔고딕" panose="020B0600000101010101" charset="-127"/>
                  <a:ea typeface="나눔고딕" panose="020B0600000101010101" charset="-127"/>
                </a:rPr>
                <a:t>+</a:t>
              </a:r>
              <a:endParaRPr kumimoji="0" lang="ko-KR" altLang="en-US" sz="3000" b="1" kern="0" dirty="0" smtClean="0">
                <a:solidFill>
                  <a:srgbClr val="000000"/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17" name="직사각형 116"/>
            <p:cNvSpPr/>
            <p:nvPr/>
          </p:nvSpPr>
          <p:spPr bwMode="auto">
            <a:xfrm>
              <a:off x="5545405" y="4979131"/>
              <a:ext cx="3052799" cy="414370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000" b="1" dirty="0" err="1" smtClean="0">
                  <a:solidFill>
                    <a:schemeClr val="tx1"/>
                  </a:solidFill>
                  <a:ea typeface="나눔고딕" panose="020D0604000000000000" pitchFamily="50" charset="-127"/>
                </a:rPr>
                <a:t>열린데이터</a:t>
              </a:r>
              <a:r>
                <a:rPr lang="ko-KR" altLang="en-US" sz="1000" b="1" dirty="0" smtClean="0">
                  <a:solidFill>
                    <a:schemeClr val="tx1"/>
                  </a:solidFill>
                  <a:ea typeface="나눔고딕" panose="020D0604000000000000" pitchFamily="50" charset="-127"/>
                </a:rPr>
                <a:t> 광장 </a:t>
              </a:r>
              <a:r>
                <a:rPr lang="ko-KR" altLang="en-US" sz="1000" b="1" dirty="0" err="1" smtClean="0">
                  <a:solidFill>
                    <a:schemeClr val="tx1"/>
                  </a:solidFill>
                  <a:ea typeface="나눔고딕" panose="020D0604000000000000" pitchFamily="50" charset="-127"/>
                </a:rPr>
                <a:t>메타항목</a:t>
              </a:r>
              <a:r>
                <a:rPr lang="ko-KR" altLang="en-US" sz="1000" b="1" dirty="0" smtClean="0">
                  <a:solidFill>
                    <a:schemeClr val="tx1"/>
                  </a:solidFill>
                  <a:ea typeface="나눔고딕" panose="020D0604000000000000" pitchFamily="50" charset="-127"/>
                </a:rPr>
                <a:t> 추가</a:t>
              </a:r>
              <a:endParaRPr lang="en-US" altLang="ko-KR" sz="1000" b="1" dirty="0">
                <a:solidFill>
                  <a:schemeClr val="tx1"/>
                </a:solidFill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4406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9524" y="1836415"/>
            <a:ext cx="1068387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 latinLnBrk="0">
              <a:defRPr/>
            </a:pPr>
            <a:r>
              <a:rPr lang="ko-KR" altLang="en-US" sz="5000" b="1" dirty="0">
                <a:ln>
                  <a:solidFill>
                    <a:schemeClr val="tx2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glow>
                    <a:schemeClr val="tx2"/>
                  </a:glow>
                </a:effectLst>
                <a:latin typeface="나눔고딕" pitchFamily="50" charset="-127"/>
                <a:ea typeface="나눔고딕" pitchFamily="50" charset="-127"/>
              </a:rPr>
              <a:t>디지털 </a:t>
            </a:r>
            <a:r>
              <a:rPr lang="ko-KR" altLang="en-US" sz="5000" b="1" dirty="0" err="1">
                <a:ln>
                  <a:solidFill>
                    <a:schemeClr val="tx2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glow>
                    <a:schemeClr val="tx2"/>
                  </a:glow>
                </a:effectLst>
                <a:latin typeface="나눔고딕" pitchFamily="50" charset="-127"/>
                <a:ea typeface="나눔고딕" pitchFamily="50" charset="-127"/>
              </a:rPr>
              <a:t>시민시장실</a:t>
            </a:r>
            <a:r>
              <a:rPr lang="ko-KR" altLang="en-US" sz="5000" b="1" dirty="0">
                <a:ln>
                  <a:solidFill>
                    <a:schemeClr val="tx2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glow>
                    <a:schemeClr val="tx2"/>
                  </a:glow>
                </a:effectLst>
                <a:latin typeface="나눔고딕" pitchFamily="50" charset="-127"/>
                <a:ea typeface="나눔고딕" pitchFamily="50" charset="-127"/>
              </a:rPr>
              <a:t> 아키텍처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9524" y="2916535"/>
            <a:ext cx="106838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 latinLnBrk="0">
              <a:defRPr/>
            </a:pPr>
            <a:r>
              <a:rPr lang="ko-KR" altLang="en-US" sz="2000" b="1" dirty="0" smtClean="0">
                <a:ln>
                  <a:solidFill>
                    <a:schemeClr val="tx2">
                      <a:alpha val="0"/>
                    </a:schemeClr>
                  </a:solidFill>
                </a:ln>
                <a:effectLst>
                  <a:glow>
                    <a:schemeClr val="tx2"/>
                  </a:glow>
                </a:effectLst>
                <a:latin typeface="나눔고딕" pitchFamily="50" charset="-127"/>
                <a:ea typeface="나눔고딕" pitchFamily="50" charset="-127"/>
              </a:rPr>
              <a:t>디지털 시민시장실 구축 사업</a:t>
            </a:r>
            <a:endParaRPr lang="en-US" altLang="ko-KR" sz="2000" b="1" dirty="0">
              <a:ln>
                <a:solidFill>
                  <a:schemeClr val="tx2">
                    <a:alpha val="0"/>
                  </a:schemeClr>
                </a:solidFill>
              </a:ln>
              <a:effectLst>
                <a:glow>
                  <a:schemeClr val="tx2"/>
                </a:glo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52933" y="5724847"/>
            <a:ext cx="2595582" cy="602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0">
              <a:lnSpc>
                <a:spcPct val="150000"/>
              </a:lnSpc>
              <a:defRPr/>
            </a:pPr>
            <a:r>
              <a:rPr lang="ko-KR" altLang="en-US" sz="2500" b="1" dirty="0" smtClean="0">
                <a:ln>
                  <a:solidFill>
                    <a:schemeClr val="tx2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tx2"/>
                  </a:glow>
                </a:effectLst>
                <a:latin typeface="나눔고딕" pitchFamily="50" charset="-127"/>
                <a:ea typeface="나눔고딕" pitchFamily="50" charset="-127"/>
              </a:rPr>
              <a:t>통계데이터담당관</a:t>
            </a:r>
            <a:endParaRPr lang="en-US" altLang="ko-KR" sz="2500" b="1" dirty="0">
              <a:ln>
                <a:solidFill>
                  <a:schemeClr val="tx2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>
                  <a:schemeClr val="tx2"/>
                </a:glo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43452" y="4140671"/>
            <a:ext cx="1614545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0">
              <a:lnSpc>
                <a:spcPct val="150000"/>
              </a:lnSpc>
              <a:defRPr/>
            </a:pPr>
            <a:r>
              <a:rPr lang="en-US" altLang="ko-KR" sz="2000" b="1" dirty="0" smtClean="0">
                <a:ln>
                  <a:solidFill>
                    <a:schemeClr val="tx2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tx2"/>
                  </a:glow>
                </a:effectLst>
                <a:latin typeface="나눔고딕" pitchFamily="50" charset="-127"/>
                <a:ea typeface="나눔고딕" pitchFamily="50" charset="-127"/>
              </a:rPr>
              <a:t>2016-11-14</a:t>
            </a:r>
            <a:endParaRPr lang="en-US" altLang="ko-KR" sz="2000" b="1" dirty="0">
              <a:ln>
                <a:solidFill>
                  <a:schemeClr val="tx2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>
                  <a:schemeClr val="tx2"/>
                </a:glo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85258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502563"/>
            <a:ext cx="10693400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20316" marR="0" lvl="0" indent="0" algn="ctr" defTabSz="1043056" rtl="0" eaLnBrk="1" fontAlgn="auto" latinLnBrk="1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전체 목차</a:t>
            </a:r>
            <a:endParaRPr kumimoji="0" lang="en-US" altLang="ko-KR" sz="2000" b="1" i="0" u="none" strike="noStrike" kern="1200" cap="none" spc="-1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867391" y="1476375"/>
            <a:ext cx="7799789" cy="2220544"/>
            <a:chOff x="1867391" y="972319"/>
            <a:chExt cx="7799789" cy="2220544"/>
          </a:xfrm>
        </p:grpSpPr>
        <p:sp>
          <p:nvSpPr>
            <p:cNvPr id="5" name="TextBox 4"/>
            <p:cNvSpPr txBox="1"/>
            <p:nvPr/>
          </p:nvSpPr>
          <p:spPr>
            <a:xfrm>
              <a:off x="2178348" y="1346204"/>
              <a:ext cx="7488832" cy="184665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>
              <a:defPPr>
                <a:defRPr lang="ko-KR"/>
              </a:defPPr>
              <a:lvl1pPr marL="20320">
                <a:spcBef>
                  <a:spcPts val="270"/>
                </a:spcBef>
                <a:defRPr sz="2500" b="1" spc="-1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Rix고딕 M" panose="02020603020101020101" pitchFamily="18" charset="-127"/>
                  <a:ea typeface="Rix고딕 M" panose="02020603020101020101" pitchFamily="18" charset="-127"/>
                  <a:cs typeface="Malgun Gothic"/>
                </a:defRPr>
              </a:lvl1pPr>
            </a:lstStyle>
            <a:p>
              <a:pPr lvl="0">
                <a:defRPr/>
              </a:pPr>
              <a:endParaRPr lang="en-US" altLang="ko-KR" sz="1050" spc="-3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lvl="0" algn="dist">
                <a:defRPr/>
              </a:pPr>
              <a:r>
                <a:rPr lang="en-US" altLang="ko-KR" sz="1050" spc="-3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1)</a:t>
              </a:r>
              <a:r>
                <a:rPr lang="ko-KR" altLang="en-US" sz="1050" spc="-3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서버구성</a:t>
              </a:r>
              <a:r>
                <a:rPr lang="en-US" altLang="ko-KR" sz="1050" spc="-3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···············································  5</a:t>
              </a:r>
              <a:r>
                <a:rPr lang="en-US" altLang="ko-KR" sz="1050" dirty="0" smtClean="0">
                  <a:ln>
                    <a:solidFill>
                      <a:srgbClr val="1F497D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P</a:t>
              </a:r>
            </a:p>
            <a:p>
              <a:pPr algn="dist">
                <a:defRPr/>
              </a:pPr>
              <a:r>
                <a:rPr lang="en-US" altLang="ko-KR" sz="1050" spc="-3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2)CCTV</a:t>
              </a:r>
              <a:r>
                <a:rPr lang="ko-KR" altLang="en-US" sz="1050" spc="-3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연계도</a:t>
              </a:r>
              <a:r>
                <a:rPr lang="en-US" altLang="ko-KR" sz="1050" spc="-3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················································  6</a:t>
              </a:r>
              <a:r>
                <a:rPr lang="en-US" altLang="ko-KR" sz="1050" dirty="0" smtClean="0">
                  <a:ln>
                    <a:solidFill>
                      <a:srgbClr val="1F497D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</a:t>
              </a:r>
              <a:endParaRPr lang="en-US" altLang="ko-KR" sz="1050" dirty="0" smtClean="0">
                <a:ln>
                  <a:solidFill>
                    <a:srgbClr val="1F497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algn="dist">
                <a:defRPr/>
              </a:pPr>
              <a:r>
                <a:rPr lang="en-US" altLang="ko-KR" sz="105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3)</a:t>
              </a:r>
              <a:r>
                <a:rPr lang="ko-KR" altLang="en-US" sz="105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컨텍스트다이어그램</a:t>
              </a:r>
              <a:r>
                <a:rPr lang="en-US" altLang="ko-KR" sz="105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···············································  </a:t>
              </a:r>
              <a:r>
                <a:rPr lang="en-US" altLang="ko-KR" sz="1050" spc="-3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7</a:t>
              </a:r>
              <a:r>
                <a:rPr lang="en-US" altLang="ko-KR" sz="1050" dirty="0" smtClean="0">
                  <a:ln>
                    <a:solidFill>
                      <a:srgbClr val="1F497D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</a:t>
              </a:r>
              <a:endParaRPr lang="en-US" altLang="ko-KR" sz="1050" dirty="0">
                <a:ln>
                  <a:solidFill>
                    <a:srgbClr val="1F497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vl="0" algn="dist">
                <a:defRPr/>
              </a:pPr>
              <a:endParaRPr lang="en-US" altLang="ko-KR" sz="1050" dirty="0" smtClean="0">
                <a:ln>
                  <a:solidFill>
                    <a:srgbClr val="1F497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lvl="0" algn="dist">
                <a:defRPr/>
              </a:pPr>
              <a:endParaRPr lang="en-US" altLang="ko-KR" sz="1050" dirty="0">
                <a:ln>
                  <a:solidFill>
                    <a:srgbClr val="1F497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lvl="0">
                <a:defRPr/>
              </a:pPr>
              <a:endParaRPr lang="en-US" altLang="ko-KR" sz="1050" spc="-3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20320" marR="0" lvl="0" indent="0" algn="dist" defTabSz="1042988" rtl="0" eaLnBrk="1" fontAlgn="base" latinLnBrk="1" hangingPunct="1">
                <a:lnSpc>
                  <a:spcPct val="100000"/>
                </a:lnSpc>
                <a:spcBef>
                  <a:spcPts val="27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1" i="0" u="none" strike="noStrike" kern="1200" cap="none" spc="-10" normalizeH="0" baseline="0" noProof="0" dirty="0">
                <a:ln>
                  <a:solidFill>
                    <a:srgbClr val="1F497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0320" marR="0" lvl="0" indent="0" algn="dist" defTabSz="1042988" rtl="0" eaLnBrk="1" fontAlgn="base" latinLnBrk="1" hangingPunct="1">
                <a:lnSpc>
                  <a:spcPct val="100000"/>
                </a:lnSpc>
                <a:spcBef>
                  <a:spcPts val="27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50" b="1" i="0" u="none" strike="noStrike" kern="1200" cap="none" spc="-10" normalizeH="0" baseline="0" noProof="0" dirty="0" smtClean="0">
                <a:ln>
                  <a:solidFill>
                    <a:srgbClr val="1F497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867391" y="972319"/>
              <a:ext cx="7786221" cy="415498"/>
              <a:chOff x="1867391" y="1095424"/>
              <a:chExt cx="7786221" cy="415498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2034332" y="1095424"/>
                <a:ext cx="7619280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>
                <a:defPPr>
                  <a:defRPr lang="ko-KR"/>
                </a:defPPr>
                <a:lvl1pPr marL="20320">
                  <a:spcBef>
                    <a:spcPts val="270"/>
                  </a:spcBef>
                  <a:defRPr sz="2500" b="1" spc="-1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Rix고딕 M" panose="02020603020101020101" pitchFamily="18" charset="-127"/>
                    <a:ea typeface="Rix고딕 M" panose="02020603020101020101" pitchFamily="18" charset="-127"/>
                    <a:cs typeface="Malgun Gothic"/>
                  </a:defRPr>
                </a:lvl1pPr>
              </a:lstStyle>
              <a:p>
                <a:pPr lvl="0" algn="dist">
                  <a:lnSpc>
                    <a:spcPct val="150000"/>
                  </a:lnSpc>
                  <a:defRPr/>
                </a:pPr>
                <a:r>
                  <a:rPr lang="ko-KR" altLang="en-US" sz="1400" spc="-3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시스템아키텍처 </a:t>
                </a:r>
                <a:r>
                  <a:rPr lang="en-US" altLang="ko-KR" sz="1400" dirty="0" smtClean="0">
                    <a:ln>
                      <a:solidFill>
                        <a:srgbClr val="1F497D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·······················································  </a:t>
                </a:r>
                <a:r>
                  <a:rPr lang="en-US" altLang="ko-KR" sz="1200" dirty="0">
                    <a:ln>
                      <a:solidFill>
                        <a:srgbClr val="1F497D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4P</a:t>
                </a: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867391" y="1217281"/>
                <a:ext cx="220890" cy="220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4" tIns="45712" rIns="91424" bIns="45712" anchor="ctr"/>
              <a:lstStyle/>
              <a:p>
                <a:pPr marL="0" marR="0" lvl="0" indent="0" algn="ctr" defTabSz="104305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1</a:t>
                </a:r>
                <a:endPara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19" name="그룹 18"/>
          <p:cNvGrpSpPr/>
          <p:nvPr/>
        </p:nvGrpSpPr>
        <p:grpSpPr>
          <a:xfrm>
            <a:off x="1853823" y="3344317"/>
            <a:ext cx="7799789" cy="2020490"/>
            <a:chOff x="1867391" y="972319"/>
            <a:chExt cx="7799789" cy="2020490"/>
          </a:xfrm>
        </p:grpSpPr>
        <p:sp>
          <p:nvSpPr>
            <p:cNvPr id="20" name="TextBox 19"/>
            <p:cNvSpPr txBox="1"/>
            <p:nvPr/>
          </p:nvSpPr>
          <p:spPr>
            <a:xfrm>
              <a:off x="2178348" y="1346204"/>
              <a:ext cx="7488832" cy="164660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>
              <a:defPPr>
                <a:defRPr lang="ko-KR"/>
              </a:defPPr>
              <a:lvl1pPr marL="20320">
                <a:spcBef>
                  <a:spcPts val="270"/>
                </a:spcBef>
                <a:defRPr sz="2500" b="1" spc="-1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Rix고딕 M" panose="02020603020101020101" pitchFamily="18" charset="-127"/>
                  <a:ea typeface="Rix고딕 M" panose="02020603020101020101" pitchFamily="18" charset="-127"/>
                  <a:cs typeface="Malgun Gothic"/>
                </a:defRPr>
              </a:lvl1pPr>
            </a:lstStyle>
            <a:p>
              <a:pPr lvl="0">
                <a:defRPr/>
              </a:pPr>
              <a:endParaRPr lang="en-US" altLang="ko-KR" sz="1050" spc="-3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lvl="0" algn="dist">
                <a:defRPr/>
              </a:pPr>
              <a:r>
                <a:rPr lang="en-US" altLang="ko-KR" sz="1050" spc="-3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1)</a:t>
              </a:r>
              <a:r>
                <a:rPr lang="ko-KR" altLang="en-US" sz="1050" spc="-3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모듈뷰</a:t>
              </a:r>
              <a:r>
                <a:rPr lang="en-US" altLang="ko-KR" sz="1050" spc="-3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(Layered Style)···············································  9</a:t>
              </a:r>
              <a:r>
                <a:rPr lang="en-US" altLang="ko-KR" sz="1050" dirty="0" smtClean="0">
                  <a:ln>
                    <a:solidFill>
                      <a:srgbClr val="1F497D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P</a:t>
              </a:r>
            </a:p>
            <a:p>
              <a:pPr algn="dist">
                <a:defRPr/>
              </a:pPr>
              <a:r>
                <a:rPr lang="en-US" altLang="ko-KR" sz="1050" spc="-3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2)</a:t>
              </a:r>
              <a:r>
                <a:rPr lang="ko-KR" altLang="en-US" sz="1050" spc="-3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런타임뷰</a:t>
              </a:r>
              <a:r>
                <a:rPr lang="en-US" altLang="ko-KR" sz="1050" spc="-3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(</a:t>
              </a:r>
              <a:r>
                <a:rPr lang="ko-KR" altLang="en-US" sz="1050" spc="-3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시각화조회</a:t>
              </a:r>
              <a:r>
                <a:rPr lang="en-US" altLang="ko-KR" sz="1050" spc="-3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)················································  </a:t>
              </a:r>
              <a:r>
                <a:rPr lang="en-US" altLang="ko-KR" sz="1050" dirty="0" smtClean="0">
                  <a:ln>
                    <a:solidFill>
                      <a:srgbClr val="1F497D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10</a:t>
              </a:r>
              <a:r>
                <a:rPr lang="en-US" altLang="ko-KR" sz="1050" dirty="0" smtClean="0">
                  <a:ln>
                    <a:solidFill>
                      <a:srgbClr val="1F497D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</a:t>
              </a:r>
              <a:endParaRPr lang="en-US" altLang="ko-KR" sz="1050" dirty="0" smtClean="0">
                <a:ln>
                  <a:solidFill>
                    <a:srgbClr val="1F497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lvl="0" algn="dist">
                <a:defRPr/>
              </a:pPr>
              <a:endParaRPr lang="en-US" altLang="ko-KR" sz="1050" dirty="0" smtClean="0">
                <a:ln>
                  <a:solidFill>
                    <a:srgbClr val="1F497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lvl="0" algn="dist">
                <a:defRPr/>
              </a:pPr>
              <a:endParaRPr lang="en-US" altLang="ko-KR" sz="1050" dirty="0">
                <a:ln>
                  <a:solidFill>
                    <a:srgbClr val="1F497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lvl="0">
                <a:defRPr/>
              </a:pPr>
              <a:endParaRPr lang="en-US" altLang="ko-KR" sz="1050" spc="-3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20320" marR="0" lvl="0" indent="0" algn="dist" defTabSz="1042988" rtl="0" eaLnBrk="1" fontAlgn="base" latinLnBrk="1" hangingPunct="1">
                <a:lnSpc>
                  <a:spcPct val="100000"/>
                </a:lnSpc>
                <a:spcBef>
                  <a:spcPts val="27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1" i="0" u="none" strike="noStrike" kern="1200" cap="none" spc="-10" normalizeH="0" baseline="0" noProof="0" dirty="0">
                <a:ln>
                  <a:solidFill>
                    <a:srgbClr val="1F497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0320" marR="0" lvl="0" indent="0" algn="dist" defTabSz="1042988" rtl="0" eaLnBrk="1" fontAlgn="base" latinLnBrk="1" hangingPunct="1">
                <a:lnSpc>
                  <a:spcPct val="100000"/>
                </a:lnSpc>
                <a:spcBef>
                  <a:spcPts val="27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50" b="1" i="0" u="none" strike="noStrike" kern="1200" cap="none" spc="-10" normalizeH="0" baseline="0" noProof="0" dirty="0" smtClean="0">
                <a:ln>
                  <a:solidFill>
                    <a:srgbClr val="1F497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867391" y="972319"/>
              <a:ext cx="7786221" cy="415498"/>
              <a:chOff x="1867391" y="1095424"/>
              <a:chExt cx="7786221" cy="415498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2034332" y="1095424"/>
                <a:ext cx="7619280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>
                <a:defPPr>
                  <a:defRPr lang="ko-KR"/>
                </a:defPPr>
                <a:lvl1pPr marL="20320">
                  <a:spcBef>
                    <a:spcPts val="270"/>
                  </a:spcBef>
                  <a:defRPr sz="2500" b="1" spc="-1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Rix고딕 M" panose="02020603020101020101" pitchFamily="18" charset="-127"/>
                    <a:ea typeface="Rix고딕 M" panose="02020603020101020101" pitchFamily="18" charset="-127"/>
                    <a:cs typeface="Malgun Gothic"/>
                  </a:defRPr>
                </a:lvl1pPr>
              </a:lstStyle>
              <a:p>
                <a:pPr lvl="0" algn="dist">
                  <a:lnSpc>
                    <a:spcPct val="150000"/>
                  </a:lnSpc>
                  <a:defRPr/>
                </a:pPr>
                <a:r>
                  <a:rPr lang="ko-KR" altLang="en-US" sz="1400" spc="-3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어플리케이션 아키텍처 </a:t>
                </a:r>
                <a:r>
                  <a:rPr lang="en-US" altLang="ko-KR" sz="1400" dirty="0" smtClean="0">
                    <a:ln>
                      <a:solidFill>
                        <a:srgbClr val="1F497D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·······················································  8</a:t>
                </a:r>
                <a:r>
                  <a:rPr lang="en-US" altLang="ko-KR" sz="1200" dirty="0" smtClean="0">
                    <a:ln>
                      <a:solidFill>
                        <a:srgbClr val="1F497D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</a:t>
                </a:r>
                <a:endParaRPr lang="en-US" altLang="ko-KR" sz="1200" dirty="0">
                  <a:ln>
                    <a:solidFill>
                      <a:srgbClr val="1F497D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867391" y="1217281"/>
                <a:ext cx="220890" cy="220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4" tIns="45712" rIns="91424" bIns="45712" anchor="ctr"/>
              <a:lstStyle/>
              <a:p>
                <a:pPr marL="0" marR="0" lvl="0" indent="0" algn="ctr" defTabSz="104305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2</a:t>
                </a:r>
                <a:endPara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27" name="그룹 26"/>
          <p:cNvGrpSpPr/>
          <p:nvPr/>
        </p:nvGrpSpPr>
        <p:grpSpPr>
          <a:xfrm>
            <a:off x="1853823" y="4960432"/>
            <a:ext cx="7799789" cy="2420599"/>
            <a:chOff x="1867391" y="972319"/>
            <a:chExt cx="7799789" cy="2420599"/>
          </a:xfrm>
        </p:grpSpPr>
        <p:sp>
          <p:nvSpPr>
            <p:cNvPr id="28" name="TextBox 27"/>
            <p:cNvSpPr txBox="1"/>
            <p:nvPr/>
          </p:nvSpPr>
          <p:spPr>
            <a:xfrm>
              <a:off x="2178348" y="1346204"/>
              <a:ext cx="7488832" cy="204671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>
              <a:defPPr>
                <a:defRPr lang="ko-KR"/>
              </a:defPPr>
              <a:lvl1pPr marL="20320">
                <a:spcBef>
                  <a:spcPts val="270"/>
                </a:spcBef>
                <a:defRPr sz="2500" b="1" spc="-1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Rix고딕 M" panose="02020603020101020101" pitchFamily="18" charset="-127"/>
                  <a:ea typeface="Rix고딕 M" panose="02020603020101020101" pitchFamily="18" charset="-127"/>
                  <a:cs typeface="Malgun Gothic"/>
                </a:defRPr>
              </a:lvl1pPr>
            </a:lstStyle>
            <a:p>
              <a:pPr lvl="0">
                <a:defRPr/>
              </a:pPr>
              <a:endParaRPr lang="en-US" altLang="ko-KR" sz="1050" spc="-3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lvl="0" algn="dist">
                <a:defRPr/>
              </a:pPr>
              <a:r>
                <a:rPr lang="en-US" altLang="ko-KR" sz="1050" spc="-3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1)</a:t>
              </a:r>
              <a:r>
                <a:rPr lang="ko-KR" altLang="en-US" sz="1050" spc="-3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데이터 </a:t>
              </a:r>
              <a:r>
                <a:rPr lang="ko-KR" altLang="en-US" sz="1050" spc="-3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개방흐름도</a:t>
              </a:r>
              <a:r>
                <a:rPr lang="en-US" altLang="ko-KR" sz="1050" spc="-3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···············································  12</a:t>
              </a:r>
              <a:r>
                <a:rPr lang="en-US" altLang="ko-KR" sz="1050" dirty="0" smtClean="0">
                  <a:ln>
                    <a:solidFill>
                      <a:srgbClr val="1F497D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P</a:t>
              </a:r>
            </a:p>
            <a:p>
              <a:pPr algn="dist">
                <a:defRPr/>
              </a:pPr>
              <a:r>
                <a:rPr lang="en-US" altLang="ko-KR" sz="1050" spc="-3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2)</a:t>
              </a:r>
              <a:r>
                <a:rPr lang="ko-KR" altLang="en-US" sz="1050" spc="-3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데이터 </a:t>
              </a:r>
              <a:r>
                <a:rPr lang="ko-KR" altLang="en-US" sz="1050" spc="-3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연계흐름도</a:t>
              </a:r>
              <a:r>
                <a:rPr lang="en-US" altLang="ko-KR" sz="1050" spc="-3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················································  13</a:t>
              </a:r>
              <a:r>
                <a:rPr lang="en-US" altLang="ko-KR" sz="1050" dirty="0" smtClean="0">
                  <a:ln>
                    <a:solidFill>
                      <a:srgbClr val="1F497D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</a:t>
              </a:r>
            </a:p>
            <a:p>
              <a:pPr algn="dist">
                <a:defRPr/>
              </a:pPr>
              <a:r>
                <a:rPr lang="en-US" altLang="ko-KR" sz="1050" spc="-3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3)</a:t>
              </a:r>
              <a:r>
                <a:rPr lang="ko-KR" altLang="en-US" sz="1050" spc="-3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메타관리방안</a:t>
              </a:r>
              <a:r>
                <a:rPr lang="en-US" altLang="ko-KR" sz="1050" spc="-3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················································  14</a:t>
              </a:r>
              <a:r>
                <a:rPr lang="en-US" altLang="ko-KR" sz="1050" dirty="0" smtClean="0">
                  <a:ln>
                    <a:solidFill>
                      <a:srgbClr val="1F497D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</a:t>
              </a:r>
              <a:endParaRPr lang="en-US" altLang="ko-KR" sz="1050" dirty="0">
                <a:ln>
                  <a:solidFill>
                    <a:srgbClr val="1F497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dist">
                <a:defRPr/>
              </a:pPr>
              <a:endParaRPr lang="en-US" altLang="ko-KR" sz="1050" dirty="0" smtClean="0">
                <a:ln>
                  <a:solidFill>
                    <a:srgbClr val="1F497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lvl="0" algn="dist">
                <a:defRPr/>
              </a:pPr>
              <a:endParaRPr lang="en-US" altLang="ko-KR" sz="1050" dirty="0" smtClean="0">
                <a:ln>
                  <a:solidFill>
                    <a:srgbClr val="1F497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lvl="0" algn="dist">
                <a:defRPr/>
              </a:pPr>
              <a:endParaRPr lang="en-US" altLang="ko-KR" sz="1050" dirty="0">
                <a:ln>
                  <a:solidFill>
                    <a:srgbClr val="1F497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lvl="0">
                <a:defRPr/>
              </a:pPr>
              <a:endParaRPr lang="en-US" altLang="ko-KR" sz="1050" spc="-3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20320" marR="0" lvl="0" indent="0" algn="dist" defTabSz="1042988" rtl="0" eaLnBrk="1" fontAlgn="base" latinLnBrk="1" hangingPunct="1">
                <a:lnSpc>
                  <a:spcPct val="100000"/>
                </a:lnSpc>
                <a:spcBef>
                  <a:spcPts val="27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1" i="0" u="none" strike="noStrike" kern="1200" cap="none" spc="-10" normalizeH="0" baseline="0" noProof="0" dirty="0">
                <a:ln>
                  <a:solidFill>
                    <a:srgbClr val="1F497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0320" marR="0" lvl="0" indent="0" algn="dist" defTabSz="1042988" rtl="0" eaLnBrk="1" fontAlgn="base" latinLnBrk="1" hangingPunct="1">
                <a:lnSpc>
                  <a:spcPct val="100000"/>
                </a:lnSpc>
                <a:spcBef>
                  <a:spcPts val="27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50" b="1" i="0" u="none" strike="noStrike" kern="1200" cap="none" spc="-10" normalizeH="0" baseline="0" noProof="0" dirty="0" smtClean="0">
                <a:ln>
                  <a:solidFill>
                    <a:srgbClr val="1F497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1867391" y="972319"/>
              <a:ext cx="7786221" cy="415498"/>
              <a:chOff x="1867391" y="1095424"/>
              <a:chExt cx="7786221" cy="415498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2034332" y="1095424"/>
                <a:ext cx="7619280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>
                <a:defPPr>
                  <a:defRPr lang="ko-KR"/>
                </a:defPPr>
                <a:lvl1pPr marL="20320">
                  <a:spcBef>
                    <a:spcPts val="270"/>
                  </a:spcBef>
                  <a:defRPr sz="2500" b="1" spc="-1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Rix고딕 M" panose="02020603020101020101" pitchFamily="18" charset="-127"/>
                    <a:ea typeface="Rix고딕 M" panose="02020603020101020101" pitchFamily="18" charset="-127"/>
                    <a:cs typeface="Malgun Gothic"/>
                  </a:defRPr>
                </a:lvl1pPr>
              </a:lstStyle>
              <a:p>
                <a:pPr lvl="0" algn="dist">
                  <a:lnSpc>
                    <a:spcPct val="150000"/>
                  </a:lnSpc>
                  <a:defRPr/>
                </a:pPr>
                <a:r>
                  <a:rPr lang="ko-KR" altLang="en-US" sz="1400" spc="-3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데이터 아키텍처 </a:t>
                </a:r>
                <a:r>
                  <a:rPr lang="en-US" altLang="ko-KR" sz="1400" dirty="0" smtClean="0">
                    <a:ln>
                      <a:solidFill>
                        <a:srgbClr val="1F497D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······················································· 11</a:t>
                </a:r>
                <a:r>
                  <a:rPr lang="en-US" altLang="ko-KR" sz="1200" dirty="0" smtClean="0">
                    <a:ln>
                      <a:solidFill>
                        <a:srgbClr val="1F497D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</a:t>
                </a:r>
                <a:endParaRPr lang="en-US" altLang="ko-KR" sz="1200" dirty="0">
                  <a:ln>
                    <a:solidFill>
                      <a:srgbClr val="1F497D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867391" y="1217281"/>
                <a:ext cx="220890" cy="220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4" tIns="45712" rIns="91424" bIns="45712" anchor="ctr"/>
              <a:lstStyle/>
              <a:p>
                <a:pPr marL="0" marR="0" lvl="0" indent="0" algn="ctr" defTabSz="104305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838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206324"/>
            <a:ext cx="10693400" cy="584759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20316" marR="0" lvl="0" indent="0" algn="ctr" defTabSz="1043056" rtl="0" eaLnBrk="1" fontAlgn="auto" latinLnBrk="1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시스템 아키텍처</a:t>
            </a:r>
            <a:endParaRPr kumimoji="0" lang="en-US" altLang="ko-KR" sz="3200" b="1" i="0" u="none" strike="noStrike" kern="1200" cap="none" spc="-1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97163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2281" y="380405"/>
            <a:ext cx="295574" cy="3067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marL="0" marR="0" lvl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164" y="324207"/>
            <a:ext cx="2080024" cy="40009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20316" marR="0" lvl="0" indent="0" algn="l" defTabSz="1043056" rtl="0" eaLnBrk="1" fontAlgn="auto" latinLnBrk="1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시스템 아키텍처</a:t>
            </a:r>
            <a:endParaRPr kumimoji="0" lang="en-US" altLang="ko-KR" sz="2000" b="1" i="0" u="none" strike="noStrike" kern="1200" cap="none" spc="-1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</a:endParaRPr>
          </a:p>
        </p:txBody>
      </p:sp>
      <p:sp>
        <p:nvSpPr>
          <p:cNvPr id="42" name="Rounded Rectangle 9"/>
          <p:cNvSpPr/>
          <p:nvPr/>
        </p:nvSpPr>
        <p:spPr bwMode="auto">
          <a:xfrm>
            <a:off x="1057278" y="3461347"/>
            <a:ext cx="4057557" cy="901100"/>
          </a:xfrm>
          <a:prstGeom prst="roundRect">
            <a:avLst>
              <a:gd name="adj" fmla="val 5344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rgbClr val="FF0000"/>
            </a:solidFill>
          </a:ln>
          <a:effectLst/>
        </p:spPr>
        <p:txBody>
          <a:bodyPr wrap="square" lIns="36000" tIns="36000" rIns="36000" bIns="36000">
            <a:noAutofit/>
          </a:bodyPr>
          <a:lstStyle/>
          <a:p>
            <a:pPr marL="95250" indent="-95250" eaLnBrk="0" fontAlgn="ctr" latinLnBrk="0" hangingPunct="0">
              <a:spcAft>
                <a:spcPct val="10000"/>
              </a:spcAft>
              <a:buClr>
                <a:srgbClr val="808080"/>
              </a:buClr>
              <a:buSzPct val="80000"/>
              <a:buFont typeface="Wingdings 2" pitchFamily="18" charset="2"/>
              <a:buChar char="¡"/>
            </a:pPr>
            <a:endParaRPr lang="en-US" sz="900" b="1" dirty="0">
              <a:solidFill>
                <a:schemeClr val="tx1"/>
              </a:solidFill>
              <a:latin typeface="+mn-lt"/>
              <a:ea typeface="나눔고딕" panose="020D0604000000000000" pitchFamily="50" charset="-127"/>
              <a:cs typeface="굴림" pitchFamily="50" charset="-127"/>
            </a:endParaRPr>
          </a:p>
        </p:txBody>
      </p:sp>
      <p:cxnSp>
        <p:nvCxnSpPr>
          <p:cNvPr id="43" name="꺾인 연결선 42"/>
          <p:cNvCxnSpPr>
            <a:endCxn id="79" idx="1"/>
          </p:cNvCxnSpPr>
          <p:nvPr/>
        </p:nvCxnSpPr>
        <p:spPr bwMode="auto">
          <a:xfrm rot="5400000" flipH="1" flipV="1">
            <a:off x="2242561" y="1622325"/>
            <a:ext cx="235916" cy="100429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 bwMode="auto">
          <a:xfrm>
            <a:off x="3212599" y="1798829"/>
            <a:ext cx="580984" cy="233363"/>
          </a:xfrm>
          <a:prstGeom prst="rect">
            <a:avLst/>
          </a:prstGeom>
          <a:noFill/>
          <a:ln w="127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HTTP</a:t>
            </a:r>
            <a:endParaRPr lang="en-US" altLang="ko-KR" sz="7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38588" y="1116335"/>
            <a:ext cx="5055466" cy="587853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268288" indent="-268288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SzPct val="100000"/>
              <a:buFontTx/>
              <a:buBlip>
                <a:blip r:embed="rId3"/>
              </a:buBlip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0" sz="1600" b="0" kern="0">
                <a:solidFill>
                  <a:srgbClr val="000000"/>
                </a:solidFill>
                <a:latin typeface="산돌고딕 M" pitchFamily="18" charset="-127"/>
                <a:ea typeface="산돌고딕 M" pitchFamily="18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Back-end to Front-end</a:t>
            </a:r>
            <a:r>
              <a:rPr lang="ko-KR" altLang="en-US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는 </a:t>
            </a:r>
            <a:r>
              <a:rPr lang="en-US" altLang="ko-KR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DB</a:t>
            </a:r>
            <a:r>
              <a:rPr lang="ko-KR" altLang="en-US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데이터만 복제</a:t>
            </a:r>
            <a:r>
              <a:rPr lang="en-US" altLang="ko-KR" sz="1400" b="1" dirty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/</a:t>
            </a:r>
            <a:r>
              <a:rPr lang="ko-KR" altLang="en-US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연계</a:t>
            </a:r>
            <a:endParaRPr lang="en-US" altLang="ko-KR" sz="1400" b="1" dirty="0" smtClean="0">
              <a:solidFill>
                <a:schemeClr val="tx1"/>
              </a:solidFill>
              <a:latin typeface="+mn-lt"/>
              <a:ea typeface="나눔고딕" panose="020D0604000000000000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Back-end </a:t>
            </a:r>
            <a:r>
              <a:rPr lang="ko-KR" altLang="en-US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와 </a:t>
            </a:r>
            <a:r>
              <a:rPr lang="en-US" altLang="ko-KR" sz="1400" b="1" dirty="0" smtClean="0">
                <a:solidFill>
                  <a:schemeClr val="tx1"/>
                </a:solidFill>
                <a:ea typeface="나눔고딕" panose="020D0604000000000000" pitchFamily="50" charset="-127"/>
              </a:rPr>
              <a:t>Front-end </a:t>
            </a:r>
            <a:r>
              <a:rPr lang="ko-KR" altLang="en-US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는 내부</a:t>
            </a:r>
            <a:r>
              <a:rPr lang="en-US" altLang="ko-KR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/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외부망</a:t>
            </a:r>
            <a:r>
              <a:rPr lang="ko-KR" altLang="en-US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 분리</a:t>
            </a:r>
            <a:endParaRPr lang="en-US" altLang="ko-KR" sz="1400" b="1" dirty="0">
              <a:solidFill>
                <a:schemeClr val="tx1"/>
              </a:solidFill>
              <a:latin typeface="+mn-lt"/>
              <a:ea typeface="나눔고딕" panose="020D0604000000000000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2049275" y="1129121"/>
            <a:ext cx="518176" cy="766571"/>
            <a:chOff x="665212" y="829405"/>
            <a:chExt cx="677702" cy="903390"/>
          </a:xfrm>
        </p:grpSpPr>
        <p:grpSp>
          <p:nvGrpSpPr>
            <p:cNvPr id="61" name="그룹 60"/>
            <p:cNvGrpSpPr/>
            <p:nvPr/>
          </p:nvGrpSpPr>
          <p:grpSpPr>
            <a:xfrm>
              <a:off x="665212" y="829405"/>
              <a:ext cx="609854" cy="609854"/>
              <a:chOff x="2426334" y="828278"/>
              <a:chExt cx="609854" cy="609854"/>
            </a:xfrm>
          </p:grpSpPr>
          <p:pic>
            <p:nvPicPr>
              <p:cNvPr id="67" name="Picture 10" descr="http://icons.iconarchive.com/icons/hopstarter/sleek-xp-basic/128/Administrator-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6334" y="828278"/>
                <a:ext cx="457454" cy="4574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2" name="Picture 10" descr="http://icons.iconarchive.com/icons/hopstarter/sleek-xp-basic/128/Administrator-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734" y="980678"/>
                <a:ext cx="457454" cy="4574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6" name="직사각형 65"/>
            <p:cNvSpPr/>
            <p:nvPr/>
          </p:nvSpPr>
          <p:spPr>
            <a:xfrm>
              <a:off x="705157" y="1442628"/>
              <a:ext cx="637757" cy="2901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000" dirty="0" smtClean="0">
                  <a:latin typeface="+mn-lt"/>
                  <a:ea typeface="나눔고딕" panose="020D0604000000000000" pitchFamily="50" charset="-127"/>
                </a:rPr>
                <a:t>USER</a:t>
              </a:r>
              <a:endParaRPr lang="en-US" altLang="ko-KR" sz="1000" dirty="0">
                <a:latin typeface="+mn-lt"/>
                <a:ea typeface="나눔고딕" panose="020D0604000000000000" pitchFamily="50" charset="-127"/>
              </a:endParaRPr>
            </a:p>
          </p:txBody>
        </p:sp>
      </p:grpSp>
      <p:pic>
        <p:nvPicPr>
          <p:cNvPr id="79" name="Picture 3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62664" y="1844587"/>
            <a:ext cx="323850" cy="3238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2869877" y="2153302"/>
            <a:ext cx="324128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ctr">
              <a:defRPr sz="1000">
                <a:latin typeface="Calibri" pitchFamily="34" charset="0"/>
                <a:ea typeface="산돌고딕 M" pitchFamily="18" charset="-127"/>
              </a:defRPr>
            </a:lvl1pPr>
          </a:lstStyle>
          <a:p>
            <a:r>
              <a:rPr lang="en-US" altLang="ko-KR" b="1" dirty="0">
                <a:latin typeface="+mn-lt"/>
                <a:ea typeface="나눔고딕" panose="020D0604000000000000" pitchFamily="50" charset="-127"/>
              </a:rPr>
              <a:t>L4</a:t>
            </a:r>
            <a:endParaRPr lang="ko-KR" altLang="en-US" b="1" dirty="0">
              <a:latin typeface="+mn-lt"/>
              <a:ea typeface="나눔고딕" panose="020D0604000000000000" pitchFamily="50" charset="-127"/>
            </a:endParaRPr>
          </a:p>
        </p:txBody>
      </p:sp>
      <p:cxnSp>
        <p:nvCxnSpPr>
          <p:cNvPr id="81" name="꺾인 연결선 80"/>
          <p:cNvCxnSpPr>
            <a:stCxn id="136" idx="0"/>
            <a:endCxn id="79" idx="3"/>
          </p:cNvCxnSpPr>
          <p:nvPr/>
        </p:nvCxnSpPr>
        <p:spPr bwMode="auto">
          <a:xfrm rot="16200000" flipV="1">
            <a:off x="3471451" y="1721576"/>
            <a:ext cx="219521" cy="78939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79" idx="0"/>
            <a:endCxn id="66" idx="0"/>
          </p:cNvCxnSpPr>
          <p:nvPr/>
        </p:nvCxnSpPr>
        <p:spPr>
          <a:xfrm flipH="1" flipV="1">
            <a:off x="2323634" y="1649471"/>
            <a:ext cx="700955" cy="19511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625231" y="1786107"/>
            <a:ext cx="9063445" cy="2659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a typeface="나눔고딕" panose="020D0604000000000000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417955" y="4151974"/>
            <a:ext cx="2239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b="1" dirty="0" smtClean="0">
                <a:latin typeface="+mn-lt"/>
                <a:ea typeface="나눔고딕" panose="020D0604000000000000" pitchFamily="50" charset="-127"/>
              </a:rPr>
              <a:t>Front-End (</a:t>
            </a:r>
            <a:r>
              <a:rPr lang="ko-KR" altLang="en-US" sz="1050" b="1" dirty="0" err="1" smtClean="0">
                <a:latin typeface="+mn-lt"/>
                <a:ea typeface="나눔고딕" panose="020D0604000000000000" pitchFamily="50" charset="-127"/>
              </a:rPr>
              <a:t>외부망</a:t>
            </a:r>
            <a:r>
              <a:rPr lang="en-US" altLang="ko-KR" sz="1050" b="1" dirty="0" smtClean="0">
                <a:latin typeface="+mn-lt"/>
                <a:ea typeface="나눔고딕" panose="020D0604000000000000" pitchFamily="50" charset="-127"/>
              </a:rPr>
              <a:t>)</a:t>
            </a:r>
            <a:endParaRPr lang="ko-KR" altLang="en-US" sz="1050" b="1" dirty="0">
              <a:latin typeface="+mn-lt"/>
              <a:ea typeface="나눔고딕" panose="020D0604000000000000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449062" y="6570817"/>
            <a:ext cx="2239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Back-End (</a:t>
            </a:r>
            <a:r>
              <a:rPr lang="ko-KR" altLang="en-US" sz="105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내부망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5655641" y="3403049"/>
            <a:ext cx="1465618" cy="848555"/>
            <a:chOff x="5000703" y="3156888"/>
            <a:chExt cx="1465618" cy="848555"/>
          </a:xfrm>
        </p:grpSpPr>
        <p:grpSp>
          <p:nvGrpSpPr>
            <p:cNvPr id="87" name="그룹 86"/>
            <p:cNvGrpSpPr/>
            <p:nvPr/>
          </p:nvGrpSpPr>
          <p:grpSpPr>
            <a:xfrm>
              <a:off x="5000703" y="3156888"/>
              <a:ext cx="1465618" cy="848555"/>
              <a:chOff x="6059016" y="2732452"/>
              <a:chExt cx="1465618" cy="848555"/>
            </a:xfrm>
          </p:grpSpPr>
          <p:sp>
            <p:nvSpPr>
              <p:cNvPr id="91" name="Rectangle 28"/>
              <p:cNvSpPr>
                <a:spLocks noChangeAspect="1" noChangeArrowheads="1"/>
              </p:cNvSpPr>
              <p:nvPr/>
            </p:nvSpPr>
            <p:spPr bwMode="auto">
              <a:xfrm>
                <a:off x="6070301" y="2732452"/>
                <a:ext cx="1111251" cy="227013"/>
              </a:xfrm>
              <a:prstGeom prst="rect">
                <a:avLst/>
              </a:prstGeom>
              <a:ln>
                <a:prstDash val="sysDot"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54000" tIns="25200" rIns="54000" bIns="25200" anchor="ctr"/>
              <a:lstStyle/>
              <a:p>
                <a:pPr algn="ctr">
                  <a:defRPr/>
                </a:pPr>
                <a:r>
                  <a:rPr lang="ko-KR" altLang="en-US" sz="900" b="1" dirty="0" smtClean="0">
                    <a:ea typeface="나눔고딕" panose="020D0604000000000000" pitchFamily="50" charset="-127"/>
                  </a:rPr>
                  <a:t>검색엔진서버</a:t>
                </a:r>
                <a:endParaRPr lang="en-US" altLang="ko-KR" sz="900" b="1" dirty="0">
                  <a:ea typeface="나눔고딕" panose="020D0604000000000000" pitchFamily="50" charset="-127"/>
                </a:endParaRPr>
              </a:p>
            </p:txBody>
          </p:sp>
          <p:sp>
            <p:nvSpPr>
              <p:cNvPr id="92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6059016" y="2734639"/>
                <a:ext cx="1465618" cy="846368"/>
              </a:xfrm>
              <a:prstGeom prst="rect">
                <a:avLst/>
              </a:prstGeom>
              <a:noFill/>
              <a:ln w="21590" algn="ctr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miter lim="800000"/>
                <a:headEnd/>
                <a:tailEnd/>
              </a:ln>
            </p:spPr>
            <p:txBody>
              <a:bodyPr lIns="54000" tIns="25200" rIns="54000" bIns="25200" anchor="ctr"/>
              <a:lstStyle/>
              <a:p>
                <a:pPr>
                  <a:defRPr/>
                </a:pPr>
                <a:endParaRPr lang="ko-KR" altLang="en-US" b="1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5139511" y="3480230"/>
              <a:ext cx="1188000" cy="421530"/>
              <a:chOff x="962157" y="3573016"/>
              <a:chExt cx="1235092" cy="540895"/>
            </a:xfrm>
          </p:grpSpPr>
          <p:sp>
            <p:nvSpPr>
              <p:cNvPr id="89" name="직사각형 88"/>
              <p:cNvSpPr/>
              <p:nvPr/>
            </p:nvSpPr>
            <p:spPr bwMode="auto">
              <a:xfrm>
                <a:off x="962157" y="3573016"/>
                <a:ext cx="1229805" cy="2387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8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WISENUT</a:t>
                </a:r>
                <a:endParaRPr kumimoji="0" lang="ko-KR" altLang="en-US" sz="8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 bwMode="auto">
              <a:xfrm>
                <a:off x="967444" y="3875182"/>
                <a:ext cx="1229805" cy="2387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Linux Ent.</a:t>
                </a:r>
                <a:endParaRPr kumimoji="0" lang="ko-KR" altLang="en-US" sz="9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93" name="Rectangle 28"/>
          <p:cNvSpPr>
            <a:spLocks noChangeAspect="1" noChangeArrowheads="1"/>
          </p:cNvSpPr>
          <p:nvPr/>
        </p:nvSpPr>
        <p:spPr bwMode="auto">
          <a:xfrm>
            <a:off x="625231" y="4506941"/>
            <a:ext cx="9063445" cy="213094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54000" tIns="25200" rIns="54000" bIns="25200" anchor="ctr"/>
          <a:lstStyle/>
          <a:p>
            <a:pPr algn="ctr">
              <a:defRPr/>
            </a:pPr>
            <a:r>
              <a:rPr lang="en-US" altLang="ko-KR" sz="1100" b="1" dirty="0" smtClean="0">
                <a:ea typeface="나눔고딕" panose="020D0604000000000000" pitchFamily="50" charset="-127"/>
              </a:rPr>
              <a:t>Firewall</a:t>
            </a:r>
            <a:endParaRPr lang="en-US" altLang="ko-KR" sz="1100" b="1" dirty="0">
              <a:ea typeface="나눔고딕" panose="020D0604000000000000" pitchFamily="50" charset="-127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7335775" y="2122341"/>
            <a:ext cx="1465618" cy="848677"/>
            <a:chOff x="5471349" y="1989400"/>
            <a:chExt cx="1465618" cy="848677"/>
          </a:xfrm>
        </p:grpSpPr>
        <p:sp>
          <p:nvSpPr>
            <p:cNvPr id="95" name="Rectangle 28"/>
            <p:cNvSpPr>
              <a:spLocks noChangeAspect="1" noChangeArrowheads="1"/>
            </p:cNvSpPr>
            <p:nvPr/>
          </p:nvSpPr>
          <p:spPr bwMode="auto">
            <a:xfrm>
              <a:off x="5471349" y="1989400"/>
              <a:ext cx="1111251" cy="2920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4000" tIns="25200" rIns="54000" bIns="25200" anchor="ctr"/>
            <a:lstStyle/>
            <a:p>
              <a:pPr algn="ctr">
                <a:defRPr/>
              </a:pPr>
              <a:r>
                <a:rPr lang="ko-KR" altLang="en-US" sz="900" b="1" dirty="0" smtClean="0">
                  <a:ea typeface="나눔고딕" panose="020D0604000000000000" pitchFamily="50" charset="-127"/>
                </a:rPr>
                <a:t>서울데이터마트</a:t>
              </a:r>
              <a:endParaRPr lang="en-US" altLang="ko-KR" sz="900" b="1" dirty="0" smtClean="0">
                <a:ea typeface="나눔고딕" panose="020D0604000000000000" pitchFamily="50" charset="-127"/>
              </a:endParaRPr>
            </a:p>
            <a:p>
              <a:pPr algn="ctr">
                <a:defRPr/>
              </a:pPr>
              <a:r>
                <a:rPr lang="en-US" altLang="ko-KR" sz="900" b="1" dirty="0" smtClean="0">
                  <a:ea typeface="나눔고딕" panose="020D0604000000000000" pitchFamily="50" charset="-127"/>
                </a:rPr>
                <a:t>DB</a:t>
              </a:r>
              <a:r>
                <a:rPr lang="ko-KR" altLang="en-US" sz="900" b="1" dirty="0" smtClean="0">
                  <a:ea typeface="나눔고딕" panose="020D0604000000000000" pitchFamily="50" charset="-127"/>
                </a:rPr>
                <a:t> </a:t>
              </a:r>
              <a:r>
                <a:rPr lang="en-US" altLang="ko-KR" sz="900" b="1" dirty="0" smtClean="0">
                  <a:ea typeface="나눔고딕" panose="020D0604000000000000" pitchFamily="50" charset="-127"/>
                </a:rPr>
                <a:t>#2 (Standby)</a:t>
              </a:r>
              <a:endParaRPr lang="en-US" altLang="ko-KR" sz="900" b="1" dirty="0">
                <a:ea typeface="나눔고딕" panose="020D0604000000000000" pitchFamily="50" charset="-127"/>
              </a:endParaRPr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5615365" y="2359398"/>
              <a:ext cx="1188000" cy="421530"/>
              <a:chOff x="962157" y="3677473"/>
              <a:chExt cx="1235092" cy="540895"/>
            </a:xfrm>
          </p:grpSpPr>
          <p:sp>
            <p:nvSpPr>
              <p:cNvPr id="98" name="직사각형 97"/>
              <p:cNvSpPr/>
              <p:nvPr/>
            </p:nvSpPr>
            <p:spPr bwMode="auto">
              <a:xfrm>
                <a:off x="962157" y="3677473"/>
                <a:ext cx="1229805" cy="2387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9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ORACLE</a:t>
                </a:r>
                <a:endParaRPr kumimoji="0" lang="ko-KR" altLang="en-US" sz="9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 bwMode="auto">
              <a:xfrm>
                <a:off x="967444" y="3979639"/>
                <a:ext cx="1229805" cy="2387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9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IBM AIX</a:t>
                </a:r>
                <a:endParaRPr kumimoji="0" lang="ko-KR" altLang="en-US" sz="9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97" name="Rectangle 26"/>
            <p:cNvSpPr>
              <a:spLocks noChangeAspect="1" noChangeArrowheads="1"/>
            </p:cNvSpPr>
            <p:nvPr/>
          </p:nvSpPr>
          <p:spPr bwMode="auto">
            <a:xfrm>
              <a:off x="5471349" y="1989401"/>
              <a:ext cx="1465618" cy="848676"/>
            </a:xfrm>
            <a:prstGeom prst="rect">
              <a:avLst/>
            </a:prstGeom>
            <a:noFill/>
            <a:ln w="2159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lIns="54000" tIns="25200" rIns="54000" bIns="25200" anchor="ctr"/>
            <a:lstStyle/>
            <a:p>
              <a:endParaRPr lang="ko-KR" altLang="en-US" b="1">
                <a:latin typeface="+mn-lt"/>
                <a:ea typeface="나눔고딕" panose="020D0604000000000000" pitchFamily="50" charset="-127"/>
              </a:endParaRPr>
            </a:p>
          </p:txBody>
        </p:sp>
      </p:grpSp>
      <p:pic>
        <p:nvPicPr>
          <p:cNvPr id="100" name="Picture 33" descr="ICON_1Storage_NoShadow_Q20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762" y="2204720"/>
            <a:ext cx="178030" cy="191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1" name="그룹 100"/>
          <p:cNvGrpSpPr/>
          <p:nvPr/>
        </p:nvGrpSpPr>
        <p:grpSpPr>
          <a:xfrm>
            <a:off x="5680084" y="2131980"/>
            <a:ext cx="1465618" cy="848677"/>
            <a:chOff x="5471349" y="1840065"/>
            <a:chExt cx="1465618" cy="848677"/>
          </a:xfrm>
        </p:grpSpPr>
        <p:grpSp>
          <p:nvGrpSpPr>
            <p:cNvPr id="102" name="그룹 101"/>
            <p:cNvGrpSpPr/>
            <p:nvPr/>
          </p:nvGrpSpPr>
          <p:grpSpPr>
            <a:xfrm>
              <a:off x="5471349" y="1840065"/>
              <a:ext cx="1465618" cy="848677"/>
              <a:chOff x="5471349" y="1989400"/>
              <a:chExt cx="1465618" cy="848677"/>
            </a:xfrm>
          </p:grpSpPr>
          <p:sp>
            <p:nvSpPr>
              <p:cNvPr id="104" name="Rectangle 28"/>
              <p:cNvSpPr>
                <a:spLocks noChangeAspect="1" noChangeArrowheads="1"/>
              </p:cNvSpPr>
              <p:nvPr/>
            </p:nvSpPr>
            <p:spPr bwMode="auto">
              <a:xfrm>
                <a:off x="5471349" y="1989400"/>
                <a:ext cx="1111251" cy="29203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54000" tIns="25200" rIns="54000" bIns="25200" anchor="ctr"/>
              <a:lstStyle/>
              <a:p>
                <a:pPr algn="ctr">
                  <a:defRPr/>
                </a:pPr>
                <a:r>
                  <a:rPr lang="ko-KR" altLang="en-US" sz="900" b="1" dirty="0" smtClean="0">
                    <a:ea typeface="나눔고딕" panose="020D0604000000000000" pitchFamily="50" charset="-127"/>
                  </a:rPr>
                  <a:t>서울데이터마트</a:t>
                </a:r>
                <a:endParaRPr lang="en-US" altLang="ko-KR" sz="900" b="1" dirty="0" smtClean="0">
                  <a:ea typeface="나눔고딕" panose="020D0604000000000000" pitchFamily="50" charset="-127"/>
                </a:endParaRPr>
              </a:p>
              <a:p>
                <a:pPr algn="ctr">
                  <a:defRPr/>
                </a:pPr>
                <a:r>
                  <a:rPr lang="en-US" altLang="ko-KR" sz="900" b="1" dirty="0" smtClean="0">
                    <a:ea typeface="나눔고딕" panose="020D0604000000000000" pitchFamily="50" charset="-127"/>
                  </a:rPr>
                  <a:t>DB</a:t>
                </a:r>
                <a:r>
                  <a:rPr lang="ko-KR" altLang="en-US" sz="900" b="1" dirty="0" smtClean="0">
                    <a:ea typeface="나눔고딕" panose="020D0604000000000000" pitchFamily="50" charset="-127"/>
                  </a:rPr>
                  <a:t> </a:t>
                </a:r>
                <a:r>
                  <a:rPr lang="en-US" altLang="ko-KR" sz="900" b="1" dirty="0" smtClean="0">
                    <a:ea typeface="나눔고딕" panose="020D0604000000000000" pitchFamily="50" charset="-127"/>
                  </a:rPr>
                  <a:t>#1 (Active)</a:t>
                </a:r>
                <a:endParaRPr lang="en-US" altLang="ko-KR" sz="900" b="1" dirty="0"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105" name="그룹 104"/>
              <p:cNvGrpSpPr/>
              <p:nvPr/>
            </p:nvGrpSpPr>
            <p:grpSpPr>
              <a:xfrm>
                <a:off x="5615365" y="2359398"/>
                <a:ext cx="1188000" cy="421530"/>
                <a:chOff x="962157" y="3677473"/>
                <a:chExt cx="1235092" cy="540895"/>
              </a:xfrm>
            </p:grpSpPr>
            <p:sp>
              <p:nvSpPr>
                <p:cNvPr id="107" name="직사각형 106"/>
                <p:cNvSpPr/>
                <p:nvPr/>
              </p:nvSpPr>
              <p:spPr bwMode="auto">
                <a:xfrm>
                  <a:off x="962157" y="3677473"/>
                  <a:ext cx="1229805" cy="2387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ORACLE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08" name="직사각형 107"/>
                <p:cNvSpPr/>
                <p:nvPr/>
              </p:nvSpPr>
              <p:spPr bwMode="auto">
                <a:xfrm>
                  <a:off x="967444" y="3979639"/>
                  <a:ext cx="1229805" cy="2387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IBM AIX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106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5471349" y="1989401"/>
                <a:ext cx="1465618" cy="848676"/>
              </a:xfrm>
              <a:prstGeom prst="rect">
                <a:avLst/>
              </a:prstGeom>
              <a:noFill/>
              <a:ln w="2159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lIns="54000" tIns="25200" rIns="54000" bIns="25200" anchor="ctr"/>
              <a:lstStyle/>
              <a:p>
                <a:endParaRPr lang="ko-KR" altLang="en-US" b="1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pic>
          <p:nvPicPr>
            <p:cNvPr id="103" name="Picture 33" descr="ICON_1Storage_NoShadow_Q20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1319" y="1917950"/>
              <a:ext cx="178030" cy="191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9" name="그룹 108"/>
          <p:cNvGrpSpPr/>
          <p:nvPr/>
        </p:nvGrpSpPr>
        <p:grpSpPr>
          <a:xfrm>
            <a:off x="7202966" y="3109591"/>
            <a:ext cx="977514" cy="332304"/>
            <a:chOff x="6569964" y="2779471"/>
            <a:chExt cx="977514" cy="332304"/>
          </a:xfrm>
        </p:grpSpPr>
        <p:pic>
          <p:nvPicPr>
            <p:cNvPr id="110" name="Picture 1116" descr="k2a_t2000_1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740949" y="2779471"/>
              <a:ext cx="601758" cy="190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1" name="TextBox 110"/>
            <p:cNvSpPr txBox="1"/>
            <p:nvPr/>
          </p:nvSpPr>
          <p:spPr>
            <a:xfrm>
              <a:off x="6569964" y="2927109"/>
              <a:ext cx="9775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err="1">
                  <a:latin typeface="+mn-lt"/>
                </a:rPr>
                <a:t>데이터마트</a:t>
              </a:r>
              <a:r>
                <a:rPr lang="en-US" altLang="ko-KR" sz="600" dirty="0">
                  <a:latin typeface="+mn-lt"/>
                </a:rPr>
                <a:t> </a:t>
              </a:r>
              <a:r>
                <a:rPr lang="ko-KR" altLang="en-US" sz="600" dirty="0">
                  <a:latin typeface="+mn-lt"/>
                </a:rPr>
                <a:t>스토리지</a:t>
              </a:r>
            </a:p>
          </p:txBody>
        </p:sp>
      </p:grpSp>
      <p:cxnSp>
        <p:nvCxnSpPr>
          <p:cNvPr id="112" name="꺾인 연결선 111"/>
          <p:cNvCxnSpPr>
            <a:stCxn id="110" idx="1"/>
            <a:endCxn id="106" idx="2"/>
          </p:cNvCxnSpPr>
          <p:nvPr/>
        </p:nvCxnSpPr>
        <p:spPr bwMode="auto">
          <a:xfrm rot="10800000">
            <a:off x="6412893" y="2980658"/>
            <a:ext cx="961058" cy="22423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110" idx="3"/>
            <a:endCxn id="97" idx="2"/>
          </p:cNvCxnSpPr>
          <p:nvPr/>
        </p:nvCxnSpPr>
        <p:spPr bwMode="auto">
          <a:xfrm flipV="1">
            <a:off x="7975709" y="2971018"/>
            <a:ext cx="92875" cy="23387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625231" y="4799878"/>
            <a:ext cx="9063445" cy="2006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1201294" y="3519962"/>
            <a:ext cx="1631378" cy="783971"/>
            <a:chOff x="977673" y="3268165"/>
            <a:chExt cx="1465618" cy="783971"/>
          </a:xfrm>
        </p:grpSpPr>
        <p:sp>
          <p:nvSpPr>
            <p:cNvPr id="116" name="Rectangle 28"/>
            <p:cNvSpPr>
              <a:spLocks noChangeAspect="1" noChangeArrowheads="1"/>
            </p:cNvSpPr>
            <p:nvPr/>
          </p:nvSpPr>
          <p:spPr bwMode="auto">
            <a:xfrm>
              <a:off x="977673" y="3268165"/>
              <a:ext cx="1111251" cy="22701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4000" tIns="25200" rIns="54000" bIns="25200" anchor="ctr"/>
            <a:lstStyle/>
            <a:p>
              <a:pPr algn="ctr">
                <a:defRPr/>
              </a:pPr>
              <a:r>
                <a:rPr lang="en-US" altLang="ko-KR" sz="900" b="1" dirty="0" smtClean="0">
                  <a:ea typeface="나눔고딕" panose="020D0604000000000000" pitchFamily="50" charset="-127"/>
                </a:rPr>
                <a:t>BI</a:t>
              </a:r>
              <a:r>
                <a:rPr lang="ko-KR" altLang="en-US" sz="900" b="1" dirty="0" smtClean="0">
                  <a:ea typeface="나눔고딕" panose="020D0604000000000000" pitchFamily="50" charset="-127"/>
                </a:rPr>
                <a:t>서버 </a:t>
              </a:r>
              <a:r>
                <a:rPr lang="en-US" altLang="ko-KR" sz="900" b="1" dirty="0" smtClean="0">
                  <a:ea typeface="나눔고딕" panose="020D0604000000000000" pitchFamily="50" charset="-127"/>
                </a:rPr>
                <a:t>#1 (Active)</a:t>
              </a:r>
              <a:endParaRPr lang="en-US" altLang="ko-KR" sz="900" b="1" dirty="0">
                <a:ea typeface="나눔고딕" panose="020D0604000000000000" pitchFamily="50" charset="-127"/>
              </a:endParaRPr>
            </a:p>
          </p:txBody>
        </p:sp>
        <p:grpSp>
          <p:nvGrpSpPr>
            <p:cNvPr id="117" name="그룹 116"/>
            <p:cNvGrpSpPr/>
            <p:nvPr/>
          </p:nvGrpSpPr>
          <p:grpSpPr>
            <a:xfrm>
              <a:off x="1069010" y="3568848"/>
              <a:ext cx="1294928" cy="412355"/>
              <a:chOff x="920536" y="3586961"/>
              <a:chExt cx="1346258" cy="529120"/>
            </a:xfrm>
          </p:grpSpPr>
          <p:sp>
            <p:nvSpPr>
              <p:cNvPr id="119" name="직사각형 118"/>
              <p:cNvSpPr/>
              <p:nvPr/>
            </p:nvSpPr>
            <p:spPr bwMode="auto">
              <a:xfrm>
                <a:off x="920536" y="3586961"/>
                <a:ext cx="609673" cy="2501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800" b="1" dirty="0" err="1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i</a:t>
                </a:r>
                <a:r>
                  <a:rPr kumimoji="0" lang="en-US" altLang="ko-KR" sz="8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-Portal </a:t>
                </a:r>
                <a:endParaRPr kumimoji="0" lang="ko-KR" altLang="en-US" sz="8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  <p:sp>
            <p:nvSpPr>
              <p:cNvPr id="120" name="직사각형 119"/>
              <p:cNvSpPr/>
              <p:nvPr/>
            </p:nvSpPr>
            <p:spPr bwMode="auto">
              <a:xfrm>
                <a:off x="920536" y="3905058"/>
                <a:ext cx="1346258" cy="21102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9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CentOS</a:t>
                </a:r>
                <a:endParaRPr kumimoji="0" lang="ko-KR" altLang="en-US" sz="9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  <p:sp>
            <p:nvSpPr>
              <p:cNvPr id="121" name="직사각형 120"/>
              <p:cNvSpPr/>
              <p:nvPr/>
            </p:nvSpPr>
            <p:spPr bwMode="auto">
              <a:xfrm>
                <a:off x="1595835" y="3596054"/>
                <a:ext cx="670959" cy="2410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700" b="1" dirty="0" err="1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i</a:t>
                </a:r>
                <a:r>
                  <a:rPr kumimoji="0" lang="en-US" altLang="ko-KR" sz="7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-CANVAS+ </a:t>
                </a:r>
                <a:endParaRPr kumimoji="0" lang="ko-KR" altLang="en-US" sz="7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118" name="Rectangle 26"/>
            <p:cNvSpPr>
              <a:spLocks noChangeAspect="1" noChangeArrowheads="1"/>
            </p:cNvSpPr>
            <p:nvPr/>
          </p:nvSpPr>
          <p:spPr bwMode="auto">
            <a:xfrm>
              <a:off x="977673" y="3268165"/>
              <a:ext cx="1465618" cy="783971"/>
            </a:xfrm>
            <a:prstGeom prst="rect">
              <a:avLst/>
            </a:prstGeom>
            <a:noFill/>
            <a:ln w="2159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lIns="54000" tIns="25200" rIns="54000" bIns="25200" anchor="ctr"/>
            <a:lstStyle/>
            <a:p>
              <a:endParaRPr lang="ko-KR" altLang="en-US" b="1">
                <a:latin typeface="+mn-lt"/>
                <a:ea typeface="나눔고딕" panose="020D0604000000000000" pitchFamily="50" charset="-127"/>
              </a:endParaRPr>
            </a:p>
          </p:txBody>
        </p:sp>
      </p:grpSp>
      <p:cxnSp>
        <p:nvCxnSpPr>
          <p:cNvPr id="122" name="꺾인 연결선 121"/>
          <p:cNvCxnSpPr>
            <a:stCxn id="143" idx="0"/>
            <a:endCxn id="123" idx="1"/>
          </p:cNvCxnSpPr>
          <p:nvPr/>
        </p:nvCxnSpPr>
        <p:spPr bwMode="auto">
          <a:xfrm rot="5400000" flipH="1" flipV="1">
            <a:off x="1877578" y="4838537"/>
            <a:ext cx="244020" cy="91222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3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55703" y="5010716"/>
            <a:ext cx="323850" cy="3238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4" name="꺾인 연결선 123"/>
          <p:cNvCxnSpPr>
            <a:stCxn id="151" idx="0"/>
            <a:endCxn id="123" idx="3"/>
          </p:cNvCxnSpPr>
          <p:nvPr/>
        </p:nvCxnSpPr>
        <p:spPr bwMode="auto">
          <a:xfrm rot="16200000" flipV="1">
            <a:off x="2931784" y="5020410"/>
            <a:ext cx="244020" cy="54848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/>
          <p:cNvGrpSpPr/>
          <p:nvPr/>
        </p:nvGrpSpPr>
        <p:grpSpPr>
          <a:xfrm>
            <a:off x="1201294" y="2209176"/>
            <a:ext cx="1570963" cy="783971"/>
            <a:chOff x="992559" y="2072398"/>
            <a:chExt cx="1570963" cy="783971"/>
          </a:xfrm>
        </p:grpSpPr>
        <p:grpSp>
          <p:nvGrpSpPr>
            <p:cNvPr id="126" name="그룹 125"/>
            <p:cNvGrpSpPr/>
            <p:nvPr/>
          </p:nvGrpSpPr>
          <p:grpSpPr>
            <a:xfrm>
              <a:off x="992559" y="2072398"/>
              <a:ext cx="1570963" cy="783971"/>
              <a:chOff x="910792" y="2388852"/>
              <a:chExt cx="1465618" cy="783971"/>
            </a:xfrm>
          </p:grpSpPr>
          <p:grpSp>
            <p:nvGrpSpPr>
              <p:cNvPr id="129" name="그룹 128"/>
              <p:cNvGrpSpPr/>
              <p:nvPr/>
            </p:nvGrpSpPr>
            <p:grpSpPr>
              <a:xfrm>
                <a:off x="964999" y="2685301"/>
                <a:ext cx="1356560" cy="432650"/>
                <a:chOff x="881938" y="3581534"/>
                <a:chExt cx="1410335" cy="555163"/>
              </a:xfrm>
            </p:grpSpPr>
            <p:sp>
              <p:nvSpPr>
                <p:cNvPr id="131" name="직사각형 130"/>
                <p:cNvSpPr/>
                <p:nvPr/>
              </p:nvSpPr>
              <p:spPr bwMode="auto">
                <a:xfrm>
                  <a:off x="1511033" y="3581534"/>
                  <a:ext cx="781240" cy="27438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JBOSS AS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32" name="직사각형 131"/>
                <p:cNvSpPr/>
                <p:nvPr/>
              </p:nvSpPr>
              <p:spPr bwMode="auto">
                <a:xfrm>
                  <a:off x="881938" y="3914652"/>
                  <a:ext cx="1410335" cy="2220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Linux Ent.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130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910792" y="2388852"/>
                <a:ext cx="1465618" cy="783971"/>
              </a:xfrm>
              <a:prstGeom prst="rect">
                <a:avLst/>
              </a:prstGeom>
              <a:noFill/>
              <a:ln w="2159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lIns="54000" tIns="25200" rIns="54000" bIns="25200" anchor="ctr"/>
              <a:lstStyle/>
              <a:p>
                <a:endParaRPr lang="ko-KR" altLang="en-US" b="1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127" name="Rectangle 28"/>
            <p:cNvSpPr>
              <a:spLocks noChangeAspect="1" noChangeArrowheads="1"/>
            </p:cNvSpPr>
            <p:nvPr/>
          </p:nvSpPr>
          <p:spPr bwMode="auto">
            <a:xfrm>
              <a:off x="992559" y="2073611"/>
              <a:ext cx="1191040" cy="26651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4000" tIns="25200" rIns="54000" bIns="25200" anchor="ctr"/>
            <a:lstStyle/>
            <a:p>
              <a:pPr algn="ctr">
                <a:defRPr/>
              </a:pPr>
              <a:r>
                <a:rPr lang="ko-KR" altLang="en-US" sz="800" b="1" dirty="0">
                  <a:ea typeface="나눔고딕" panose="020D0604000000000000" pitchFamily="50" charset="-127"/>
                </a:rPr>
                <a:t>디지털 </a:t>
              </a:r>
              <a:r>
                <a:rPr lang="ko-KR" altLang="en-US" sz="800" b="1" dirty="0" err="1" smtClean="0">
                  <a:ea typeface="나눔고딕" panose="020D0604000000000000" pitchFamily="50" charset="-127"/>
                </a:rPr>
                <a:t>시민시장실</a:t>
              </a:r>
              <a:endParaRPr lang="en-US" altLang="ko-KR" sz="800" b="1" dirty="0">
                <a:ea typeface="나눔고딕" panose="020D0604000000000000" pitchFamily="50" charset="-127"/>
              </a:endParaRPr>
            </a:p>
            <a:p>
              <a:pPr algn="ctr">
                <a:defRPr/>
              </a:pPr>
              <a:r>
                <a:rPr lang="en-US" altLang="ko-KR" sz="800" b="1" dirty="0">
                  <a:ea typeface="나눔고딕" panose="020D0604000000000000" pitchFamily="50" charset="-127"/>
                </a:rPr>
                <a:t>WAS </a:t>
              </a:r>
              <a:r>
                <a:rPr lang="en-US" altLang="ko-KR" sz="800" b="1" dirty="0" smtClean="0">
                  <a:ea typeface="나눔고딕" panose="020D0604000000000000" pitchFamily="50" charset="-127"/>
                </a:rPr>
                <a:t>#1</a:t>
              </a:r>
              <a:endParaRPr lang="en-US" altLang="ko-KR" sz="800" b="1" dirty="0">
                <a:ea typeface="나눔고딕" panose="020D0604000000000000" pitchFamily="50" charset="-127"/>
              </a:endParaRPr>
            </a:p>
          </p:txBody>
        </p:sp>
        <p:sp>
          <p:nvSpPr>
            <p:cNvPr id="128" name="직사각형 127"/>
            <p:cNvSpPr/>
            <p:nvPr/>
          </p:nvSpPr>
          <p:spPr bwMode="auto">
            <a:xfrm>
              <a:off x="1049312" y="2379245"/>
              <a:ext cx="575724" cy="2138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b="1" dirty="0" err="1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NginX</a:t>
              </a:r>
              <a:endParaRPr kumimoji="0" lang="ko-KR" altLang="en-US" sz="9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3374748" y="2222584"/>
            <a:ext cx="1570963" cy="783971"/>
            <a:chOff x="3036971" y="2069180"/>
            <a:chExt cx="1570963" cy="783971"/>
          </a:xfrm>
        </p:grpSpPr>
        <p:grpSp>
          <p:nvGrpSpPr>
            <p:cNvPr id="134" name="그룹 133"/>
            <p:cNvGrpSpPr/>
            <p:nvPr/>
          </p:nvGrpSpPr>
          <p:grpSpPr>
            <a:xfrm>
              <a:off x="3036971" y="2069180"/>
              <a:ext cx="1570963" cy="783971"/>
              <a:chOff x="910792" y="2388852"/>
              <a:chExt cx="1465618" cy="783971"/>
            </a:xfrm>
          </p:grpSpPr>
          <p:grpSp>
            <p:nvGrpSpPr>
              <p:cNvPr id="137" name="그룹 136"/>
              <p:cNvGrpSpPr/>
              <p:nvPr/>
            </p:nvGrpSpPr>
            <p:grpSpPr>
              <a:xfrm>
                <a:off x="964999" y="2685301"/>
                <a:ext cx="1356560" cy="432650"/>
                <a:chOff x="881938" y="3581534"/>
                <a:chExt cx="1410335" cy="555163"/>
              </a:xfrm>
            </p:grpSpPr>
            <p:sp>
              <p:nvSpPr>
                <p:cNvPr id="139" name="직사각형 138"/>
                <p:cNvSpPr/>
                <p:nvPr/>
              </p:nvSpPr>
              <p:spPr bwMode="auto">
                <a:xfrm>
                  <a:off x="1511033" y="3581534"/>
                  <a:ext cx="781240" cy="27438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JBOSS AS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40" name="직사각형 139"/>
                <p:cNvSpPr/>
                <p:nvPr/>
              </p:nvSpPr>
              <p:spPr bwMode="auto">
                <a:xfrm>
                  <a:off x="881938" y="3914652"/>
                  <a:ext cx="1410335" cy="2220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Linux Ent.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138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910792" y="2388852"/>
                <a:ext cx="1465618" cy="783971"/>
              </a:xfrm>
              <a:prstGeom prst="rect">
                <a:avLst/>
              </a:prstGeom>
              <a:noFill/>
              <a:ln w="2159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lIns="54000" tIns="25200" rIns="54000" bIns="25200" anchor="ctr"/>
              <a:lstStyle/>
              <a:p>
                <a:endParaRPr lang="ko-KR" altLang="en-US" b="1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135" name="직사각형 134"/>
            <p:cNvSpPr/>
            <p:nvPr/>
          </p:nvSpPr>
          <p:spPr bwMode="auto">
            <a:xfrm>
              <a:off x="3093724" y="2376027"/>
              <a:ext cx="575724" cy="2138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b="1" dirty="0" err="1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NginX</a:t>
              </a:r>
              <a:endParaRPr kumimoji="0" lang="ko-KR" altLang="en-US" sz="9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36" name="Rectangle 28"/>
            <p:cNvSpPr>
              <a:spLocks noChangeAspect="1" noChangeArrowheads="1"/>
            </p:cNvSpPr>
            <p:nvPr/>
          </p:nvSpPr>
          <p:spPr bwMode="auto">
            <a:xfrm>
              <a:off x="3042610" y="2072629"/>
              <a:ext cx="1191040" cy="26651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4000" tIns="25200" rIns="54000" bIns="25200" anchor="ctr"/>
            <a:lstStyle/>
            <a:p>
              <a:pPr algn="ctr">
                <a:defRPr/>
              </a:pPr>
              <a:r>
                <a:rPr lang="ko-KR" altLang="en-US" sz="800" b="1" dirty="0">
                  <a:ea typeface="나눔고딕" panose="020D0604000000000000" pitchFamily="50" charset="-127"/>
                </a:rPr>
                <a:t>디지털 </a:t>
              </a:r>
              <a:r>
                <a:rPr lang="ko-KR" altLang="en-US" sz="800" b="1" dirty="0" err="1" smtClean="0">
                  <a:ea typeface="나눔고딕" panose="020D0604000000000000" pitchFamily="50" charset="-127"/>
                </a:rPr>
                <a:t>시민시장실</a:t>
              </a:r>
              <a:endParaRPr lang="en-US" altLang="ko-KR" sz="800" b="1" dirty="0">
                <a:ea typeface="나눔고딕" panose="020D0604000000000000" pitchFamily="50" charset="-127"/>
              </a:endParaRPr>
            </a:p>
            <a:p>
              <a:pPr algn="ctr">
                <a:defRPr/>
              </a:pPr>
              <a:r>
                <a:rPr lang="en-US" altLang="ko-KR" sz="800" b="1" dirty="0">
                  <a:ea typeface="나눔고딕" panose="020D0604000000000000" pitchFamily="50" charset="-127"/>
                </a:rPr>
                <a:t>WAS </a:t>
              </a:r>
              <a:r>
                <a:rPr lang="en-US" altLang="ko-KR" sz="800" b="1" dirty="0" smtClean="0">
                  <a:ea typeface="나눔고딕" panose="020D0604000000000000" pitchFamily="50" charset="-127"/>
                </a:rPr>
                <a:t>#2</a:t>
              </a:r>
              <a:endParaRPr lang="en-US" altLang="ko-KR" sz="800" b="1" dirty="0">
                <a:ea typeface="나눔고딕" panose="020D0604000000000000" pitchFamily="50" charset="-127"/>
              </a:endParaRPr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947954" y="5415448"/>
            <a:ext cx="1570963" cy="783971"/>
            <a:chOff x="992559" y="2072398"/>
            <a:chExt cx="1570963" cy="783971"/>
          </a:xfrm>
        </p:grpSpPr>
        <p:grpSp>
          <p:nvGrpSpPr>
            <p:cNvPr id="142" name="그룹 141"/>
            <p:cNvGrpSpPr/>
            <p:nvPr/>
          </p:nvGrpSpPr>
          <p:grpSpPr>
            <a:xfrm>
              <a:off x="992559" y="2072398"/>
              <a:ext cx="1570963" cy="783971"/>
              <a:chOff x="910792" y="2388852"/>
              <a:chExt cx="1465618" cy="783971"/>
            </a:xfrm>
          </p:grpSpPr>
          <p:grpSp>
            <p:nvGrpSpPr>
              <p:cNvPr id="145" name="그룹 144"/>
              <p:cNvGrpSpPr/>
              <p:nvPr/>
            </p:nvGrpSpPr>
            <p:grpSpPr>
              <a:xfrm>
                <a:off x="964999" y="2685301"/>
                <a:ext cx="1356560" cy="432650"/>
                <a:chOff x="881938" y="3581534"/>
                <a:chExt cx="1410335" cy="555163"/>
              </a:xfrm>
            </p:grpSpPr>
            <p:sp>
              <p:nvSpPr>
                <p:cNvPr id="147" name="직사각형 146"/>
                <p:cNvSpPr/>
                <p:nvPr/>
              </p:nvSpPr>
              <p:spPr bwMode="auto">
                <a:xfrm>
                  <a:off x="1511033" y="3581534"/>
                  <a:ext cx="781240" cy="27438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JBOSS AS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48" name="직사각형 147"/>
                <p:cNvSpPr/>
                <p:nvPr/>
              </p:nvSpPr>
              <p:spPr bwMode="auto">
                <a:xfrm>
                  <a:off x="881938" y="3914652"/>
                  <a:ext cx="1410335" cy="2220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Linux Ent.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146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910792" y="2388852"/>
                <a:ext cx="1465618" cy="783971"/>
              </a:xfrm>
              <a:prstGeom prst="rect">
                <a:avLst/>
              </a:prstGeom>
              <a:noFill/>
              <a:ln w="2159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lIns="54000" tIns="25200" rIns="54000" bIns="25200" anchor="ctr"/>
              <a:lstStyle/>
              <a:p>
                <a:endParaRPr lang="ko-KR" altLang="en-US" b="1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143" name="Rectangle 28"/>
            <p:cNvSpPr>
              <a:spLocks noChangeAspect="1" noChangeArrowheads="1"/>
            </p:cNvSpPr>
            <p:nvPr/>
          </p:nvSpPr>
          <p:spPr bwMode="auto">
            <a:xfrm>
              <a:off x="992559" y="2073611"/>
              <a:ext cx="1191040" cy="26651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4000" tIns="25200" rIns="54000" bIns="25200" anchor="ctr"/>
            <a:lstStyle/>
            <a:p>
              <a:pPr algn="ctr">
                <a:defRPr/>
              </a:pPr>
              <a:r>
                <a:rPr lang="ko-KR" altLang="en-US" sz="800" b="1" dirty="0" smtClean="0">
                  <a:ea typeface="나눔고딕" panose="020D0604000000000000" pitchFamily="50" charset="-127"/>
                </a:rPr>
                <a:t>관리프로그램</a:t>
              </a:r>
              <a:endParaRPr lang="en-US" altLang="ko-KR" sz="800" b="1" dirty="0">
                <a:ea typeface="나눔고딕" panose="020D0604000000000000" pitchFamily="50" charset="-127"/>
              </a:endParaRPr>
            </a:p>
            <a:p>
              <a:pPr algn="ctr">
                <a:defRPr/>
              </a:pPr>
              <a:r>
                <a:rPr lang="en-US" altLang="ko-KR" sz="800" b="1" dirty="0">
                  <a:ea typeface="나눔고딕" panose="020D0604000000000000" pitchFamily="50" charset="-127"/>
                </a:rPr>
                <a:t>WAS </a:t>
              </a:r>
              <a:r>
                <a:rPr lang="en-US" altLang="ko-KR" sz="800" b="1" dirty="0" smtClean="0">
                  <a:ea typeface="나눔고딕" panose="020D0604000000000000" pitchFamily="50" charset="-127"/>
                </a:rPr>
                <a:t>#1</a:t>
              </a:r>
              <a:endParaRPr lang="en-US" altLang="ko-KR" sz="800" b="1" dirty="0">
                <a:ea typeface="나눔고딕" panose="020D0604000000000000" pitchFamily="50" charset="-127"/>
              </a:endParaRPr>
            </a:p>
          </p:txBody>
        </p:sp>
        <p:sp>
          <p:nvSpPr>
            <p:cNvPr id="144" name="직사각형 143"/>
            <p:cNvSpPr/>
            <p:nvPr/>
          </p:nvSpPr>
          <p:spPr bwMode="auto">
            <a:xfrm>
              <a:off x="1049312" y="2379245"/>
              <a:ext cx="575724" cy="2138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b="1" dirty="0" err="1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NginX</a:t>
              </a:r>
              <a:endParaRPr kumimoji="0" lang="ko-KR" altLang="en-US" sz="9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2732515" y="5415448"/>
            <a:ext cx="1570963" cy="783971"/>
            <a:chOff x="992559" y="2072398"/>
            <a:chExt cx="1570963" cy="783971"/>
          </a:xfrm>
        </p:grpSpPr>
        <p:grpSp>
          <p:nvGrpSpPr>
            <p:cNvPr id="150" name="그룹 149"/>
            <p:cNvGrpSpPr/>
            <p:nvPr/>
          </p:nvGrpSpPr>
          <p:grpSpPr>
            <a:xfrm>
              <a:off x="992559" y="2072398"/>
              <a:ext cx="1570963" cy="783971"/>
              <a:chOff x="910792" y="2388852"/>
              <a:chExt cx="1465618" cy="783971"/>
            </a:xfrm>
          </p:grpSpPr>
          <p:grpSp>
            <p:nvGrpSpPr>
              <p:cNvPr id="153" name="그룹 152"/>
              <p:cNvGrpSpPr/>
              <p:nvPr/>
            </p:nvGrpSpPr>
            <p:grpSpPr>
              <a:xfrm>
                <a:off x="964999" y="2685301"/>
                <a:ext cx="1356560" cy="432650"/>
                <a:chOff x="881938" y="3581534"/>
                <a:chExt cx="1410335" cy="555163"/>
              </a:xfrm>
            </p:grpSpPr>
            <p:sp>
              <p:nvSpPr>
                <p:cNvPr id="155" name="직사각형 154"/>
                <p:cNvSpPr/>
                <p:nvPr/>
              </p:nvSpPr>
              <p:spPr bwMode="auto">
                <a:xfrm>
                  <a:off x="1511033" y="3581534"/>
                  <a:ext cx="781240" cy="27438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JBOSS AS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56" name="직사각형 155"/>
                <p:cNvSpPr/>
                <p:nvPr/>
              </p:nvSpPr>
              <p:spPr bwMode="auto">
                <a:xfrm>
                  <a:off x="881938" y="3914652"/>
                  <a:ext cx="1410335" cy="2220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Linux Ent.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154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910792" y="2388852"/>
                <a:ext cx="1465618" cy="783971"/>
              </a:xfrm>
              <a:prstGeom prst="rect">
                <a:avLst/>
              </a:prstGeom>
              <a:noFill/>
              <a:ln w="2159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lIns="54000" tIns="25200" rIns="54000" bIns="25200" anchor="ctr"/>
              <a:lstStyle/>
              <a:p>
                <a:endParaRPr lang="ko-KR" altLang="en-US" b="1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151" name="Rectangle 28"/>
            <p:cNvSpPr>
              <a:spLocks noChangeAspect="1" noChangeArrowheads="1"/>
            </p:cNvSpPr>
            <p:nvPr/>
          </p:nvSpPr>
          <p:spPr bwMode="auto">
            <a:xfrm>
              <a:off x="992559" y="2073611"/>
              <a:ext cx="1191040" cy="26651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4000" tIns="25200" rIns="54000" bIns="25200" anchor="ctr"/>
            <a:lstStyle/>
            <a:p>
              <a:pPr algn="ctr">
                <a:defRPr/>
              </a:pPr>
              <a:r>
                <a:rPr lang="ko-KR" altLang="en-US" sz="800" b="1" dirty="0" smtClean="0">
                  <a:ea typeface="나눔고딕" panose="020D0604000000000000" pitchFamily="50" charset="-127"/>
                </a:rPr>
                <a:t>관리프로그램</a:t>
              </a:r>
              <a:endParaRPr lang="en-US" altLang="ko-KR" sz="800" b="1" dirty="0">
                <a:ea typeface="나눔고딕" panose="020D0604000000000000" pitchFamily="50" charset="-127"/>
              </a:endParaRPr>
            </a:p>
            <a:p>
              <a:pPr algn="ctr">
                <a:defRPr/>
              </a:pPr>
              <a:r>
                <a:rPr lang="en-US" altLang="ko-KR" sz="800" b="1" dirty="0">
                  <a:ea typeface="나눔고딕" panose="020D0604000000000000" pitchFamily="50" charset="-127"/>
                </a:rPr>
                <a:t>WAS </a:t>
              </a:r>
              <a:r>
                <a:rPr lang="en-US" altLang="ko-KR" sz="800" b="1" dirty="0" smtClean="0">
                  <a:ea typeface="나눔고딕" panose="020D0604000000000000" pitchFamily="50" charset="-127"/>
                </a:rPr>
                <a:t>#2</a:t>
              </a:r>
              <a:endParaRPr lang="en-US" altLang="ko-KR" sz="800" b="1" dirty="0">
                <a:ea typeface="나눔고딕" panose="020D0604000000000000" pitchFamily="50" charset="-127"/>
              </a:endParaRPr>
            </a:p>
          </p:txBody>
        </p:sp>
        <p:sp>
          <p:nvSpPr>
            <p:cNvPr id="152" name="직사각형 151"/>
            <p:cNvSpPr/>
            <p:nvPr/>
          </p:nvSpPr>
          <p:spPr bwMode="auto">
            <a:xfrm>
              <a:off x="1049312" y="2379245"/>
              <a:ext cx="575724" cy="2138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b="1" dirty="0" err="1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NginX</a:t>
              </a:r>
              <a:endParaRPr kumimoji="0" lang="ko-KR" altLang="en-US" sz="9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6513736" y="5123663"/>
            <a:ext cx="3102797" cy="1394190"/>
            <a:chOff x="6170683" y="4858623"/>
            <a:chExt cx="3108346" cy="1325504"/>
          </a:xfrm>
        </p:grpSpPr>
        <p:grpSp>
          <p:nvGrpSpPr>
            <p:cNvPr id="158" name="그룹 157"/>
            <p:cNvGrpSpPr/>
            <p:nvPr/>
          </p:nvGrpSpPr>
          <p:grpSpPr>
            <a:xfrm>
              <a:off x="6170683" y="4864360"/>
              <a:ext cx="1465618" cy="848677"/>
              <a:chOff x="5471349" y="1840065"/>
              <a:chExt cx="1465618" cy="848677"/>
            </a:xfrm>
          </p:grpSpPr>
          <p:grpSp>
            <p:nvGrpSpPr>
              <p:cNvPr id="172" name="그룹 171"/>
              <p:cNvGrpSpPr/>
              <p:nvPr/>
            </p:nvGrpSpPr>
            <p:grpSpPr>
              <a:xfrm>
                <a:off x="5471349" y="1840065"/>
                <a:ext cx="1465618" cy="848677"/>
                <a:chOff x="5471349" y="1989400"/>
                <a:chExt cx="1465618" cy="848677"/>
              </a:xfrm>
            </p:grpSpPr>
            <p:sp>
              <p:nvSpPr>
                <p:cNvPr id="174" name="Rectangle 28"/>
                <p:cNvSpPr>
                  <a:spLocks noChangeAspect="1" noChangeArrowheads="1"/>
                </p:cNvSpPr>
                <p:nvPr/>
              </p:nvSpPr>
              <p:spPr bwMode="auto">
                <a:xfrm>
                  <a:off x="5471349" y="1989400"/>
                  <a:ext cx="1111251" cy="292038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lIns="54000" tIns="25200" rIns="54000" bIns="25200" anchor="ctr"/>
                <a:lstStyle/>
                <a:p>
                  <a:pPr algn="ctr">
                    <a:defRPr/>
                  </a:pPr>
                  <a:r>
                    <a:rPr lang="ko-KR" altLang="en-US" sz="900" b="1" dirty="0" smtClean="0">
                      <a:ea typeface="나눔고딕" panose="020D0604000000000000" pitchFamily="50" charset="-127"/>
                    </a:rPr>
                    <a:t>오픈아키텍처</a:t>
                  </a:r>
                  <a:endParaRPr lang="en-US" altLang="ko-KR" sz="900" b="1" dirty="0" smtClean="0">
                    <a:ea typeface="나눔고딕" panose="020D0604000000000000" pitchFamily="50" charset="-127"/>
                  </a:endParaRPr>
                </a:p>
                <a:p>
                  <a:pPr algn="ctr">
                    <a:defRPr/>
                  </a:pPr>
                  <a:r>
                    <a:rPr lang="en-US" altLang="ko-KR" sz="900" b="1" dirty="0" smtClean="0">
                      <a:ea typeface="나눔고딕" panose="020D0604000000000000" pitchFamily="50" charset="-127"/>
                    </a:rPr>
                    <a:t>DB</a:t>
                  </a:r>
                  <a:r>
                    <a:rPr lang="ko-KR" altLang="en-US" sz="900" b="1" dirty="0" smtClean="0"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z="900" b="1" dirty="0" smtClean="0">
                      <a:ea typeface="나눔고딕" panose="020D0604000000000000" pitchFamily="50" charset="-127"/>
                    </a:rPr>
                    <a:t>#1 (Active)</a:t>
                  </a:r>
                  <a:endParaRPr lang="en-US" altLang="ko-KR" sz="900" b="1" dirty="0"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175" name="그룹 174"/>
                <p:cNvGrpSpPr/>
                <p:nvPr/>
              </p:nvGrpSpPr>
              <p:grpSpPr>
                <a:xfrm>
                  <a:off x="5615365" y="2359398"/>
                  <a:ext cx="1188000" cy="421530"/>
                  <a:chOff x="962157" y="3677473"/>
                  <a:chExt cx="1235092" cy="540895"/>
                </a:xfrm>
              </p:grpSpPr>
              <p:sp>
                <p:nvSpPr>
                  <p:cNvPr id="177" name="직사각형 176"/>
                  <p:cNvSpPr/>
                  <p:nvPr/>
                </p:nvSpPr>
                <p:spPr bwMode="auto">
                  <a:xfrm>
                    <a:off x="962157" y="3677473"/>
                    <a:ext cx="1229805" cy="23872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kumimoji="0" lang="en-US" altLang="ko-KR" sz="900" b="1" dirty="0" smtClean="0">
                        <a:solidFill>
                          <a:schemeClr val="tx2">
                            <a:lumMod val="50000"/>
                          </a:schemeClr>
                        </a:solidFill>
                        <a:ea typeface="나눔고딕" panose="020D0604000000000000" pitchFamily="50" charset="-127"/>
                      </a:rPr>
                      <a:t>ORACLE/CDC/SDE</a:t>
                    </a:r>
                    <a:endParaRPr kumimoji="0" lang="ko-KR" altLang="en-US" sz="900" b="1" dirty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178" name="직사각형 177"/>
                  <p:cNvSpPr/>
                  <p:nvPr/>
                </p:nvSpPr>
                <p:spPr bwMode="auto">
                  <a:xfrm>
                    <a:off x="967444" y="3979639"/>
                    <a:ext cx="1229805" cy="23872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ko-KR" sz="900" b="1" dirty="0" smtClean="0">
                        <a:solidFill>
                          <a:schemeClr val="tx2">
                            <a:lumMod val="50000"/>
                          </a:schemeClr>
                        </a:solidFill>
                        <a:ea typeface="나눔고딕" panose="020D0604000000000000" pitchFamily="50" charset="-127"/>
                      </a:rPr>
                      <a:t>IBM AIX</a:t>
                    </a:r>
                    <a:endParaRPr kumimoji="0" lang="ko-KR" altLang="en-US" sz="900" b="1" dirty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endParaRPr>
                  </a:p>
                </p:txBody>
              </p:sp>
            </p:grpSp>
            <p:sp>
              <p:nvSpPr>
                <p:cNvPr id="176" name="Rectangle 26"/>
                <p:cNvSpPr>
                  <a:spLocks noChangeAspect="1" noChangeArrowheads="1"/>
                </p:cNvSpPr>
                <p:nvPr/>
              </p:nvSpPr>
              <p:spPr bwMode="auto">
                <a:xfrm>
                  <a:off x="5471349" y="1989401"/>
                  <a:ext cx="1465618" cy="848676"/>
                </a:xfrm>
                <a:prstGeom prst="rect">
                  <a:avLst/>
                </a:prstGeom>
                <a:noFill/>
                <a:ln w="21590" algn="ctr">
                  <a:solidFill>
                    <a:schemeClr val="tx1">
                      <a:lumMod val="50000"/>
                      <a:lumOff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54000" tIns="25200" rIns="54000" bIns="25200" anchor="ctr"/>
                <a:lstStyle/>
                <a:p>
                  <a:endParaRPr lang="ko-KR" altLang="en-US" b="1">
                    <a:latin typeface="+mn-lt"/>
                    <a:ea typeface="나눔고딕" panose="020D0604000000000000" pitchFamily="50" charset="-127"/>
                  </a:endParaRPr>
                </a:p>
              </p:txBody>
            </p:sp>
          </p:grpSp>
          <p:pic>
            <p:nvPicPr>
              <p:cNvPr id="173" name="Picture 33" descr="ICON_1Storage_NoShadow_Q207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1319" y="1917950"/>
                <a:ext cx="178030" cy="191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59" name="그룹 158"/>
            <p:cNvGrpSpPr/>
            <p:nvPr/>
          </p:nvGrpSpPr>
          <p:grpSpPr>
            <a:xfrm>
              <a:off x="7813411" y="4858623"/>
              <a:ext cx="1465618" cy="848677"/>
              <a:chOff x="5471349" y="1840065"/>
              <a:chExt cx="1465618" cy="848677"/>
            </a:xfrm>
          </p:grpSpPr>
          <p:grpSp>
            <p:nvGrpSpPr>
              <p:cNvPr id="165" name="그룹 164"/>
              <p:cNvGrpSpPr/>
              <p:nvPr/>
            </p:nvGrpSpPr>
            <p:grpSpPr>
              <a:xfrm>
                <a:off x="5471349" y="1840065"/>
                <a:ext cx="1465618" cy="848677"/>
                <a:chOff x="5471349" y="1989400"/>
                <a:chExt cx="1465618" cy="848677"/>
              </a:xfrm>
            </p:grpSpPr>
            <p:sp>
              <p:nvSpPr>
                <p:cNvPr id="167" name="Rectangle 28"/>
                <p:cNvSpPr>
                  <a:spLocks noChangeAspect="1" noChangeArrowheads="1"/>
                </p:cNvSpPr>
                <p:nvPr/>
              </p:nvSpPr>
              <p:spPr bwMode="auto">
                <a:xfrm>
                  <a:off x="5471349" y="1989400"/>
                  <a:ext cx="1111251" cy="292038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lIns="54000" tIns="25200" rIns="54000" bIns="25200" anchor="ctr"/>
                <a:lstStyle/>
                <a:p>
                  <a:pPr algn="ctr">
                    <a:defRPr/>
                  </a:pPr>
                  <a:r>
                    <a:rPr lang="ko-KR" altLang="en-US" sz="900" b="1" dirty="0" smtClean="0">
                      <a:ea typeface="나눔고딕" panose="020D0604000000000000" pitchFamily="50" charset="-127"/>
                    </a:rPr>
                    <a:t>오픈아키텍처</a:t>
                  </a:r>
                  <a:endParaRPr lang="en-US" altLang="ko-KR" sz="900" b="1" dirty="0" smtClean="0">
                    <a:ea typeface="나눔고딕" panose="020D0604000000000000" pitchFamily="50" charset="-127"/>
                  </a:endParaRPr>
                </a:p>
                <a:p>
                  <a:pPr algn="ctr">
                    <a:defRPr/>
                  </a:pPr>
                  <a:r>
                    <a:rPr lang="en-US" altLang="ko-KR" sz="900" b="1" dirty="0" smtClean="0">
                      <a:ea typeface="나눔고딕" panose="020D0604000000000000" pitchFamily="50" charset="-127"/>
                    </a:rPr>
                    <a:t>DB</a:t>
                  </a:r>
                  <a:r>
                    <a:rPr lang="ko-KR" altLang="en-US" sz="900" b="1" dirty="0" smtClean="0"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z="900" b="1" dirty="0" smtClean="0">
                      <a:ea typeface="나눔고딕" panose="020D0604000000000000" pitchFamily="50" charset="-127"/>
                    </a:rPr>
                    <a:t>#2 (Standby)</a:t>
                  </a:r>
                  <a:endParaRPr lang="en-US" altLang="ko-KR" sz="900" b="1" dirty="0"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168" name="그룹 167"/>
                <p:cNvGrpSpPr/>
                <p:nvPr/>
              </p:nvGrpSpPr>
              <p:grpSpPr>
                <a:xfrm>
                  <a:off x="5615365" y="2359398"/>
                  <a:ext cx="1188000" cy="421530"/>
                  <a:chOff x="962157" y="3677473"/>
                  <a:chExt cx="1235092" cy="540895"/>
                </a:xfrm>
              </p:grpSpPr>
              <p:sp>
                <p:nvSpPr>
                  <p:cNvPr id="170" name="직사각형 169"/>
                  <p:cNvSpPr/>
                  <p:nvPr/>
                </p:nvSpPr>
                <p:spPr bwMode="auto">
                  <a:xfrm>
                    <a:off x="962157" y="3677473"/>
                    <a:ext cx="1229805" cy="23872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kumimoji="0" lang="en-US" altLang="ko-KR" sz="900" b="1" dirty="0" smtClean="0">
                        <a:solidFill>
                          <a:schemeClr val="tx2">
                            <a:lumMod val="50000"/>
                          </a:schemeClr>
                        </a:solidFill>
                        <a:ea typeface="나눔고딕" panose="020D0604000000000000" pitchFamily="50" charset="-127"/>
                      </a:rPr>
                      <a:t>ORACLE/CDC/SDE</a:t>
                    </a:r>
                    <a:endParaRPr kumimoji="0" lang="ko-KR" altLang="en-US" sz="900" b="1" dirty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171" name="직사각형 170"/>
                  <p:cNvSpPr/>
                  <p:nvPr/>
                </p:nvSpPr>
                <p:spPr bwMode="auto">
                  <a:xfrm>
                    <a:off x="967444" y="3979639"/>
                    <a:ext cx="1229805" cy="23872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ko-KR" sz="900" b="1" dirty="0" smtClean="0">
                        <a:solidFill>
                          <a:schemeClr val="tx2">
                            <a:lumMod val="50000"/>
                          </a:schemeClr>
                        </a:solidFill>
                        <a:ea typeface="나눔고딕" panose="020D0604000000000000" pitchFamily="50" charset="-127"/>
                      </a:rPr>
                      <a:t>IBM AIX</a:t>
                    </a:r>
                    <a:endParaRPr kumimoji="0" lang="ko-KR" altLang="en-US" sz="900" b="1" dirty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endParaRPr>
                  </a:p>
                </p:txBody>
              </p:sp>
            </p:grpSp>
            <p:sp>
              <p:nvSpPr>
                <p:cNvPr id="169" name="Rectangle 26"/>
                <p:cNvSpPr>
                  <a:spLocks noChangeAspect="1" noChangeArrowheads="1"/>
                </p:cNvSpPr>
                <p:nvPr/>
              </p:nvSpPr>
              <p:spPr bwMode="auto">
                <a:xfrm>
                  <a:off x="5471349" y="1989401"/>
                  <a:ext cx="1465618" cy="848676"/>
                </a:xfrm>
                <a:prstGeom prst="rect">
                  <a:avLst/>
                </a:prstGeom>
                <a:noFill/>
                <a:ln w="21590" algn="ctr">
                  <a:solidFill>
                    <a:schemeClr val="tx1">
                      <a:lumMod val="50000"/>
                      <a:lumOff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54000" tIns="25200" rIns="54000" bIns="25200" anchor="ctr"/>
                <a:lstStyle/>
                <a:p>
                  <a:endParaRPr lang="ko-KR" altLang="en-US" b="1">
                    <a:latin typeface="+mn-lt"/>
                    <a:ea typeface="나눔고딕" panose="020D0604000000000000" pitchFamily="50" charset="-127"/>
                  </a:endParaRPr>
                </a:p>
              </p:txBody>
            </p:sp>
          </p:grpSp>
          <p:pic>
            <p:nvPicPr>
              <p:cNvPr id="166" name="Picture 33" descr="ICON_1Storage_NoShadow_Q207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1319" y="1917950"/>
                <a:ext cx="178030" cy="191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60" name="그룹 159"/>
            <p:cNvGrpSpPr/>
            <p:nvPr/>
          </p:nvGrpSpPr>
          <p:grpSpPr>
            <a:xfrm>
              <a:off x="7813411" y="5851823"/>
              <a:ext cx="977514" cy="332304"/>
              <a:chOff x="6569964" y="2779471"/>
              <a:chExt cx="977514" cy="332304"/>
            </a:xfrm>
          </p:grpSpPr>
          <p:pic>
            <p:nvPicPr>
              <p:cNvPr id="163" name="Picture 1116" descr="k2a_t2000_1"/>
              <p:cNvPicPr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740949" y="2779471"/>
                <a:ext cx="601758" cy="1905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4" name="TextBox 163"/>
              <p:cNvSpPr txBox="1"/>
              <p:nvPr/>
            </p:nvSpPr>
            <p:spPr>
              <a:xfrm>
                <a:off x="6569964" y="2927109"/>
                <a:ext cx="97751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 err="1">
                    <a:latin typeface="+mn-lt"/>
                  </a:rPr>
                  <a:t>데이터마트</a:t>
                </a:r>
                <a:r>
                  <a:rPr lang="en-US" altLang="ko-KR" sz="600" dirty="0">
                    <a:latin typeface="+mn-lt"/>
                  </a:rPr>
                  <a:t> </a:t>
                </a:r>
                <a:r>
                  <a:rPr lang="ko-KR" altLang="en-US" sz="600" dirty="0">
                    <a:latin typeface="+mn-lt"/>
                  </a:rPr>
                  <a:t>스토리지</a:t>
                </a:r>
              </a:p>
            </p:txBody>
          </p:sp>
        </p:grpSp>
        <p:cxnSp>
          <p:nvCxnSpPr>
            <p:cNvPr id="161" name="꺾인 연결선 160"/>
            <p:cNvCxnSpPr>
              <a:stCxn id="163" idx="3"/>
              <a:endCxn id="169" idx="2"/>
            </p:cNvCxnSpPr>
            <p:nvPr/>
          </p:nvCxnSpPr>
          <p:spPr bwMode="auto">
            <a:xfrm flipH="1" flipV="1">
              <a:off x="8546220" y="5707300"/>
              <a:ext cx="39934" cy="239822"/>
            </a:xfrm>
            <a:prstGeom prst="bentConnector4">
              <a:avLst>
                <a:gd name="adj1" fmla="val -572445"/>
                <a:gd name="adj2" fmla="val 69868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꺾인 연결선 161"/>
            <p:cNvCxnSpPr>
              <a:stCxn id="163" idx="1"/>
              <a:endCxn id="178" idx="2"/>
            </p:cNvCxnSpPr>
            <p:nvPr/>
          </p:nvCxnSpPr>
          <p:spPr bwMode="auto">
            <a:xfrm rot="10800000">
              <a:off x="6911242" y="5655888"/>
              <a:ext cx="1073154" cy="291234"/>
            </a:xfrm>
            <a:prstGeom prst="bentConnector2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/>
          <p:cNvGrpSpPr/>
          <p:nvPr/>
        </p:nvGrpSpPr>
        <p:grpSpPr>
          <a:xfrm>
            <a:off x="4848868" y="5134875"/>
            <a:ext cx="1465618" cy="1023194"/>
            <a:chOff x="5471349" y="1840065"/>
            <a:chExt cx="1465618" cy="848677"/>
          </a:xfrm>
        </p:grpSpPr>
        <p:grpSp>
          <p:nvGrpSpPr>
            <p:cNvPr id="180" name="그룹 179"/>
            <p:cNvGrpSpPr/>
            <p:nvPr/>
          </p:nvGrpSpPr>
          <p:grpSpPr>
            <a:xfrm>
              <a:off x="5471349" y="1840065"/>
              <a:ext cx="1465618" cy="848677"/>
              <a:chOff x="5471349" y="1989400"/>
              <a:chExt cx="1465618" cy="848677"/>
            </a:xfrm>
          </p:grpSpPr>
          <p:sp>
            <p:nvSpPr>
              <p:cNvPr id="182" name="Rectangle 28"/>
              <p:cNvSpPr>
                <a:spLocks noChangeAspect="1" noChangeArrowheads="1"/>
              </p:cNvSpPr>
              <p:nvPr/>
            </p:nvSpPr>
            <p:spPr bwMode="auto">
              <a:xfrm>
                <a:off x="5471349" y="1989400"/>
                <a:ext cx="1111251" cy="29203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54000" tIns="25200" rIns="54000" bIns="25200" anchor="ctr"/>
              <a:lstStyle/>
              <a:p>
                <a:pPr algn="ctr">
                  <a:defRPr/>
                </a:pPr>
                <a:r>
                  <a:rPr lang="en-US" altLang="ko-KR" sz="900" b="1" dirty="0" smtClean="0">
                    <a:ea typeface="나눔고딕" panose="020D0604000000000000" pitchFamily="50" charset="-127"/>
                  </a:rPr>
                  <a:t>ETL</a:t>
                </a:r>
                <a:r>
                  <a:rPr lang="ko-KR" altLang="en-US" sz="900" b="1" dirty="0" err="1" smtClean="0">
                    <a:ea typeface="나눔고딕" panose="020D0604000000000000" pitchFamily="50" charset="-127"/>
                  </a:rPr>
                  <a:t>연동서버</a:t>
                </a:r>
                <a:r>
                  <a:rPr lang="ko-KR" altLang="en-US" sz="900" b="1" dirty="0" smtClean="0">
                    <a:ea typeface="나눔고딕" panose="020D0604000000000000" pitchFamily="50" charset="-127"/>
                  </a:rPr>
                  <a:t> </a:t>
                </a:r>
                <a:r>
                  <a:rPr lang="en-US" altLang="ko-KR" sz="900" b="1" dirty="0" smtClean="0">
                    <a:ea typeface="나눔고딕" panose="020D0604000000000000" pitchFamily="50" charset="-127"/>
                  </a:rPr>
                  <a:t>#1 (Active)</a:t>
                </a:r>
                <a:endParaRPr lang="en-US" altLang="ko-KR" sz="900" b="1" dirty="0"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183" name="그룹 182"/>
              <p:cNvGrpSpPr/>
              <p:nvPr/>
            </p:nvGrpSpPr>
            <p:grpSpPr>
              <a:xfrm>
                <a:off x="5615365" y="2359398"/>
                <a:ext cx="1188000" cy="421530"/>
                <a:chOff x="962157" y="3677473"/>
                <a:chExt cx="1235092" cy="540895"/>
              </a:xfrm>
            </p:grpSpPr>
            <p:sp>
              <p:nvSpPr>
                <p:cNvPr id="185" name="직사각형 184"/>
                <p:cNvSpPr/>
                <p:nvPr/>
              </p:nvSpPr>
              <p:spPr bwMode="auto">
                <a:xfrm>
                  <a:off x="962157" y="3677473"/>
                  <a:ext cx="1229805" cy="2387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err="1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Talend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86" name="직사각형 185"/>
                <p:cNvSpPr/>
                <p:nvPr/>
              </p:nvSpPr>
              <p:spPr bwMode="auto">
                <a:xfrm>
                  <a:off x="967444" y="3979639"/>
                  <a:ext cx="1229805" cy="2387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CentOS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184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5471349" y="1989401"/>
                <a:ext cx="1465618" cy="848676"/>
              </a:xfrm>
              <a:prstGeom prst="rect">
                <a:avLst/>
              </a:prstGeom>
              <a:noFill/>
              <a:ln w="2159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lIns="54000" tIns="25200" rIns="54000" bIns="25200" anchor="ctr"/>
              <a:lstStyle/>
              <a:p>
                <a:endParaRPr lang="ko-KR" altLang="en-US" b="1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pic>
          <p:nvPicPr>
            <p:cNvPr id="181" name="Picture 33" descr="ICON_1Storage_NoShadow_Q20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1319" y="1917950"/>
              <a:ext cx="178030" cy="191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87" name="꺾인 연결선 186"/>
          <p:cNvCxnSpPr>
            <a:stCxn id="181" idx="0"/>
            <a:endCxn id="173" idx="0"/>
          </p:cNvCxnSpPr>
          <p:nvPr/>
        </p:nvCxnSpPr>
        <p:spPr bwMode="auto">
          <a:xfrm rot="5400000" flipH="1" flipV="1">
            <a:off x="6950566" y="4388905"/>
            <a:ext cx="17158" cy="1662585"/>
          </a:xfrm>
          <a:prstGeom prst="bentConnector3">
            <a:avLst>
              <a:gd name="adj1" fmla="val 1432323"/>
            </a:avLst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꺾인 연결선 187"/>
          <p:cNvCxnSpPr>
            <a:stCxn id="181" idx="1"/>
            <a:endCxn id="106" idx="0"/>
          </p:cNvCxnSpPr>
          <p:nvPr/>
        </p:nvCxnSpPr>
        <p:spPr bwMode="auto">
          <a:xfrm rot="10800000" flipH="1">
            <a:off x="6038837" y="2131981"/>
            <a:ext cx="374055" cy="3212382"/>
          </a:xfrm>
          <a:prstGeom prst="bentConnector4">
            <a:avLst>
              <a:gd name="adj1" fmla="val -157023"/>
              <a:gd name="adj2" fmla="val 107116"/>
            </a:avLst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직사각형 188"/>
          <p:cNvSpPr/>
          <p:nvPr/>
        </p:nvSpPr>
        <p:spPr bwMode="auto">
          <a:xfrm>
            <a:off x="5213465" y="3030322"/>
            <a:ext cx="580984" cy="233363"/>
          </a:xfrm>
          <a:prstGeom prst="rect">
            <a:avLst/>
          </a:prstGeom>
          <a:noFill/>
          <a:ln w="127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b="1" dirty="0" err="1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데이터복제</a:t>
            </a:r>
            <a:endParaRPr lang="en-US" altLang="ko-KR" sz="7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190" name="직사각형 189"/>
          <p:cNvSpPr/>
          <p:nvPr/>
        </p:nvSpPr>
        <p:spPr bwMode="auto">
          <a:xfrm>
            <a:off x="6793756" y="4006667"/>
            <a:ext cx="868309" cy="173236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000" b="1" dirty="0" err="1" smtClean="0">
                <a:solidFill>
                  <a:srgbClr val="FF0000"/>
                </a:solidFill>
                <a:ea typeface="나눔고딕" panose="020D0604000000000000" pitchFamily="50" charset="-127"/>
              </a:rPr>
              <a:t>옵션검토</a:t>
            </a:r>
            <a:endParaRPr lang="en-US" altLang="ko-KR" sz="1000" b="1" dirty="0">
              <a:solidFill>
                <a:srgbClr val="FF0000"/>
              </a:solidFill>
              <a:ea typeface="나눔고딕" panose="020D0604000000000000" pitchFamily="50" charset="-127"/>
            </a:endParaRPr>
          </a:p>
        </p:txBody>
      </p:sp>
      <p:cxnSp>
        <p:nvCxnSpPr>
          <p:cNvPr id="191" name="꺾인 연결선 190"/>
          <p:cNvCxnSpPr>
            <a:stCxn id="138" idx="2"/>
          </p:cNvCxnSpPr>
          <p:nvPr/>
        </p:nvCxnSpPr>
        <p:spPr bwMode="auto">
          <a:xfrm rot="5400000">
            <a:off x="3561281" y="2504336"/>
            <a:ext cx="96731" cy="110116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꺾인 연결선 191"/>
          <p:cNvCxnSpPr>
            <a:stCxn id="130" idx="2"/>
          </p:cNvCxnSpPr>
          <p:nvPr/>
        </p:nvCxnSpPr>
        <p:spPr bwMode="auto">
          <a:xfrm rot="16200000" flipH="1">
            <a:off x="2467849" y="2512073"/>
            <a:ext cx="110139" cy="107228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그룹 192"/>
          <p:cNvGrpSpPr/>
          <p:nvPr/>
        </p:nvGrpSpPr>
        <p:grpSpPr>
          <a:xfrm>
            <a:off x="3355307" y="3511087"/>
            <a:ext cx="1631378" cy="783971"/>
            <a:chOff x="977673" y="3268165"/>
            <a:chExt cx="1465618" cy="783971"/>
          </a:xfrm>
        </p:grpSpPr>
        <p:sp>
          <p:nvSpPr>
            <p:cNvPr id="194" name="Rectangle 28"/>
            <p:cNvSpPr>
              <a:spLocks noChangeAspect="1" noChangeArrowheads="1"/>
            </p:cNvSpPr>
            <p:nvPr/>
          </p:nvSpPr>
          <p:spPr bwMode="auto">
            <a:xfrm>
              <a:off x="977673" y="3268165"/>
              <a:ext cx="1111251" cy="22701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4000" tIns="25200" rIns="54000" bIns="25200" anchor="ctr"/>
            <a:lstStyle/>
            <a:p>
              <a:pPr algn="ctr">
                <a:defRPr/>
              </a:pPr>
              <a:r>
                <a:rPr lang="en-US" altLang="ko-KR" sz="900" b="1" dirty="0" smtClean="0">
                  <a:ea typeface="나눔고딕" panose="020D0604000000000000" pitchFamily="50" charset="-127"/>
                </a:rPr>
                <a:t>BI</a:t>
              </a:r>
              <a:r>
                <a:rPr lang="ko-KR" altLang="en-US" sz="900" b="1" dirty="0" smtClean="0">
                  <a:ea typeface="나눔고딕" panose="020D0604000000000000" pitchFamily="50" charset="-127"/>
                </a:rPr>
                <a:t>서버 </a:t>
              </a:r>
              <a:r>
                <a:rPr lang="en-US" altLang="ko-KR" sz="900" b="1" dirty="0" smtClean="0">
                  <a:ea typeface="나눔고딕" panose="020D0604000000000000" pitchFamily="50" charset="-127"/>
                </a:rPr>
                <a:t>#2 (Standby)</a:t>
              </a:r>
              <a:endParaRPr lang="en-US" altLang="ko-KR" sz="900" b="1" dirty="0">
                <a:ea typeface="나눔고딕" panose="020D0604000000000000" pitchFamily="50" charset="-127"/>
              </a:endParaRPr>
            </a:p>
          </p:txBody>
        </p:sp>
        <p:grpSp>
          <p:nvGrpSpPr>
            <p:cNvPr id="195" name="그룹 194"/>
            <p:cNvGrpSpPr/>
            <p:nvPr/>
          </p:nvGrpSpPr>
          <p:grpSpPr>
            <a:xfrm>
              <a:off x="1069010" y="3568848"/>
              <a:ext cx="1294928" cy="412355"/>
              <a:chOff x="920536" y="3586961"/>
              <a:chExt cx="1346258" cy="529120"/>
            </a:xfrm>
          </p:grpSpPr>
          <p:sp>
            <p:nvSpPr>
              <p:cNvPr id="197" name="직사각형 196"/>
              <p:cNvSpPr/>
              <p:nvPr/>
            </p:nvSpPr>
            <p:spPr bwMode="auto">
              <a:xfrm>
                <a:off x="920536" y="3586961"/>
                <a:ext cx="609673" cy="2501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800" b="1" dirty="0" err="1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i</a:t>
                </a:r>
                <a:r>
                  <a:rPr kumimoji="0" lang="en-US" altLang="ko-KR" sz="8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-Portal </a:t>
                </a:r>
                <a:endParaRPr kumimoji="0" lang="ko-KR" altLang="en-US" sz="8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  <p:sp>
            <p:nvSpPr>
              <p:cNvPr id="198" name="직사각형 197"/>
              <p:cNvSpPr/>
              <p:nvPr/>
            </p:nvSpPr>
            <p:spPr bwMode="auto">
              <a:xfrm>
                <a:off x="920536" y="3905058"/>
                <a:ext cx="1346258" cy="21102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9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CentOS</a:t>
                </a:r>
                <a:endParaRPr kumimoji="0" lang="ko-KR" altLang="en-US" sz="9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  <p:sp>
            <p:nvSpPr>
              <p:cNvPr id="199" name="직사각형 198"/>
              <p:cNvSpPr/>
              <p:nvPr/>
            </p:nvSpPr>
            <p:spPr bwMode="auto">
              <a:xfrm>
                <a:off x="1595835" y="3596054"/>
                <a:ext cx="670959" cy="2410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700" b="1" dirty="0" err="1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i</a:t>
                </a:r>
                <a:r>
                  <a:rPr kumimoji="0" lang="en-US" altLang="ko-KR" sz="7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-CANVAS+ </a:t>
                </a:r>
                <a:endParaRPr kumimoji="0" lang="ko-KR" altLang="en-US" sz="7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196" name="Rectangle 26"/>
            <p:cNvSpPr>
              <a:spLocks noChangeAspect="1" noChangeArrowheads="1"/>
            </p:cNvSpPr>
            <p:nvPr/>
          </p:nvSpPr>
          <p:spPr bwMode="auto">
            <a:xfrm>
              <a:off x="977673" y="3268165"/>
              <a:ext cx="1465618" cy="783971"/>
            </a:xfrm>
            <a:prstGeom prst="rect">
              <a:avLst/>
            </a:prstGeom>
            <a:noFill/>
            <a:ln w="2159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lIns="54000" tIns="25200" rIns="54000" bIns="25200" anchor="ctr"/>
            <a:lstStyle/>
            <a:p>
              <a:endParaRPr lang="ko-KR" altLang="en-US" b="1">
                <a:latin typeface="+mn-lt"/>
                <a:ea typeface="나눔고딕" panose="020D0604000000000000" pitchFamily="50" charset="-127"/>
              </a:endParaRPr>
            </a:p>
          </p:txBody>
        </p:sp>
      </p:grpSp>
      <p:pic>
        <p:nvPicPr>
          <p:cNvPr id="200" name="Picture 3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7136" y="3103286"/>
            <a:ext cx="323850" cy="3238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1" name="꺾인 연결선 200"/>
          <p:cNvCxnSpPr>
            <a:stCxn id="196" idx="0"/>
            <a:endCxn id="200" idx="3"/>
          </p:cNvCxnSpPr>
          <p:nvPr/>
        </p:nvCxnSpPr>
        <p:spPr bwMode="auto">
          <a:xfrm rot="16200000" flipV="1">
            <a:off x="3573053" y="2913144"/>
            <a:ext cx="245876" cy="95001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꺾인 연결선 201"/>
          <p:cNvCxnSpPr>
            <a:stCxn id="118" idx="0"/>
            <a:endCxn id="200" idx="1"/>
          </p:cNvCxnSpPr>
          <p:nvPr/>
        </p:nvCxnSpPr>
        <p:spPr bwMode="auto">
          <a:xfrm rot="5400000" flipH="1" flipV="1">
            <a:off x="2329684" y="2952511"/>
            <a:ext cx="254751" cy="88015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3155133" y="3085626"/>
            <a:ext cx="324128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ctr">
              <a:defRPr sz="1000">
                <a:latin typeface="Calibri" pitchFamily="34" charset="0"/>
                <a:ea typeface="산돌고딕 M" pitchFamily="18" charset="-127"/>
              </a:defRPr>
            </a:lvl1pPr>
          </a:lstStyle>
          <a:p>
            <a:r>
              <a:rPr lang="en-US" altLang="ko-KR" b="1" dirty="0">
                <a:latin typeface="+mn-lt"/>
                <a:ea typeface="나눔고딕" panose="020D0604000000000000" pitchFamily="50" charset="-127"/>
              </a:rPr>
              <a:t>L4</a:t>
            </a:r>
            <a:endParaRPr lang="ko-KR" altLang="en-US" b="1" dirty="0">
              <a:latin typeface="+mn-lt"/>
              <a:ea typeface="나눔고딕" panose="020D0604000000000000" pitchFamily="50" charset="-127"/>
            </a:endParaRPr>
          </a:p>
        </p:txBody>
      </p:sp>
      <p:sp>
        <p:nvSpPr>
          <p:cNvPr id="204" name="직사각형 203"/>
          <p:cNvSpPr/>
          <p:nvPr/>
        </p:nvSpPr>
        <p:spPr bwMode="auto">
          <a:xfrm>
            <a:off x="4653423" y="4221210"/>
            <a:ext cx="868309" cy="173236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000" b="1" dirty="0">
                <a:solidFill>
                  <a:srgbClr val="FF0000"/>
                </a:solidFill>
                <a:ea typeface="나눔고딕" panose="020D0604000000000000" pitchFamily="50" charset="-127"/>
              </a:rPr>
              <a:t>신규장비도입</a:t>
            </a:r>
            <a:endParaRPr lang="en-US" altLang="ko-KR" sz="1000" b="1" dirty="0">
              <a:solidFill>
                <a:srgbClr val="FF0000"/>
              </a:solidFill>
              <a:ea typeface="나눔고딕" panose="020D0604000000000000" pitchFamily="50" charset="-127"/>
            </a:endParaRPr>
          </a:p>
        </p:txBody>
      </p:sp>
      <p:sp>
        <p:nvSpPr>
          <p:cNvPr id="206" name="TextBox 1"/>
          <p:cNvSpPr txBox="1">
            <a:spLocks noChangeArrowheads="1"/>
          </p:cNvSpPr>
          <p:nvPr/>
        </p:nvSpPr>
        <p:spPr bwMode="auto">
          <a:xfrm>
            <a:off x="145656" y="815605"/>
            <a:ext cx="524365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0316" lvl="0" defTabSz="1043056" fontAlgn="auto">
              <a:lnSpc>
                <a:spcPct val="150000"/>
              </a:lnSpc>
              <a:spcBef>
                <a:spcPts val="270"/>
              </a:spcBef>
              <a:spcAft>
                <a:spcPts val="0"/>
              </a:spcAft>
              <a:defRPr/>
            </a:pPr>
            <a:r>
              <a:rPr kumimoji="0" lang="en-US" altLang="ko-KR" sz="1400" b="1" spc="-1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1) </a:t>
            </a:r>
            <a:r>
              <a:rPr kumimoji="0" lang="ko-KR" altLang="en-US" sz="1400" b="1" spc="-1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서버구성</a:t>
            </a:r>
            <a:endParaRPr kumimoji="0" lang="en-US" altLang="ko-KR" sz="1400" b="1" spc="-1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46723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2281" y="380405"/>
            <a:ext cx="295574" cy="3067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marL="0" marR="0" lvl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164" y="324207"/>
            <a:ext cx="2080024" cy="40009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20316" marR="0" lvl="0" indent="0" algn="l" defTabSz="1043056" rtl="0" eaLnBrk="1" fontAlgn="auto" latinLnBrk="1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시스템 아키텍처</a:t>
            </a:r>
            <a:endParaRPr kumimoji="0" lang="en-US" altLang="ko-KR" sz="2000" b="1" i="0" u="none" strike="noStrike" kern="1200" cap="none" spc="-1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</a:endParaRPr>
          </a:p>
        </p:txBody>
      </p:sp>
      <p:sp>
        <p:nvSpPr>
          <p:cNvPr id="205" name="직사각형 263"/>
          <p:cNvSpPr>
            <a:spLocks noChangeArrowheads="1"/>
          </p:cNvSpPr>
          <p:nvPr/>
        </p:nvSpPr>
        <p:spPr bwMode="auto">
          <a:xfrm>
            <a:off x="2398701" y="1216428"/>
            <a:ext cx="4351205" cy="423563"/>
          </a:xfrm>
          <a:prstGeom prst="rect">
            <a:avLst/>
          </a:prstGeom>
          <a:solidFill>
            <a:srgbClr val="4F81BD">
              <a:lumMod val="75000"/>
            </a:srgb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행정망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06" name="그룹 205"/>
          <p:cNvGrpSpPr/>
          <p:nvPr/>
        </p:nvGrpSpPr>
        <p:grpSpPr>
          <a:xfrm>
            <a:off x="4280957" y="3943100"/>
            <a:ext cx="775188" cy="724382"/>
            <a:chOff x="4971157" y="4108477"/>
            <a:chExt cx="775188" cy="724382"/>
          </a:xfrm>
        </p:grpSpPr>
        <p:pic>
          <p:nvPicPr>
            <p:cNvPr id="207" name="Picture 6" descr="blue 3d disc with glow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7681" y="4407410"/>
              <a:ext cx="613996" cy="425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8" name="Picture 218" descr="Untitled-1"/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57" r="81834" b="53145"/>
            <a:stretch>
              <a:fillRect/>
            </a:stretch>
          </p:blipFill>
          <p:spPr bwMode="auto">
            <a:xfrm>
              <a:off x="5182416" y="4288347"/>
              <a:ext cx="465992" cy="431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9" name="AutoShape 216"/>
            <p:cNvSpPr>
              <a:spLocks noChangeArrowheads="1"/>
            </p:cNvSpPr>
            <p:nvPr/>
          </p:nvSpPr>
          <p:spPr bwMode="auto">
            <a:xfrm>
              <a:off x="4971157" y="4108477"/>
              <a:ext cx="775188" cy="165363"/>
            </a:xfrm>
            <a:prstGeom prst="cube">
              <a:avLst>
                <a:gd name="adj" fmla="val 5042"/>
              </a:avLst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FFFFFF"/>
              </a:outerShdw>
            </a:effectLst>
          </p:spPr>
          <p:txBody>
            <a:bodyPr lIns="0" tIns="0" rIns="0" bIns="0" anchor="ctr">
              <a:spAutoFit/>
            </a:bodyPr>
            <a:lstStyle>
              <a:defPPr>
                <a:defRPr lang="ko-KR"/>
              </a:defPPr>
              <a:lvl1pPr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5613" indent="-112713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2813" indent="-228600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0013" indent="-342900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7213" indent="-458788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lvl="0" indent="0" algn="ctr" defTabSz="912813" rtl="0" eaLnBrk="1" fontAlgn="base" latinLnBrk="0" hangingPunct="1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시장실</a:t>
              </a:r>
              <a:endPara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10" name="그룹 209"/>
          <p:cNvGrpSpPr/>
          <p:nvPr/>
        </p:nvGrpSpPr>
        <p:grpSpPr>
          <a:xfrm>
            <a:off x="2469047" y="3636472"/>
            <a:ext cx="1407893" cy="910677"/>
            <a:chOff x="2993213" y="2126801"/>
            <a:chExt cx="1407893" cy="910677"/>
          </a:xfrm>
        </p:grpSpPr>
        <p:grpSp>
          <p:nvGrpSpPr>
            <p:cNvPr id="211" name="그룹 210"/>
            <p:cNvGrpSpPr/>
            <p:nvPr/>
          </p:nvGrpSpPr>
          <p:grpSpPr>
            <a:xfrm>
              <a:off x="3224808" y="2126801"/>
              <a:ext cx="747346" cy="753757"/>
              <a:chOff x="3315943" y="2787156"/>
              <a:chExt cx="747346" cy="753757"/>
            </a:xfrm>
          </p:grpSpPr>
          <p:pic>
            <p:nvPicPr>
              <p:cNvPr id="213" name="Picture 6" descr="blue 3d disc with glow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5943" y="3046976"/>
                <a:ext cx="747346" cy="493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4" name="Picture 7" descr="Host Integration Server (HIS) sm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11080" y="2787156"/>
                <a:ext cx="383483" cy="593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12" name="AutoShape 216"/>
            <p:cNvSpPr>
              <a:spLocks noChangeArrowheads="1"/>
            </p:cNvSpPr>
            <p:nvPr/>
          </p:nvSpPr>
          <p:spPr bwMode="auto">
            <a:xfrm>
              <a:off x="2993213" y="2895508"/>
              <a:ext cx="1407893" cy="141970"/>
            </a:xfrm>
            <a:prstGeom prst="cube">
              <a:avLst>
                <a:gd name="adj" fmla="val 5042"/>
              </a:avLst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FFFFFF"/>
              </a:outerShdw>
            </a:effectLst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5613" indent="-112713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2813" indent="-228600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0013" indent="-342900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7213" indent="-458788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lvl="0" indent="0" algn="ctr" defTabSz="912813" rtl="0" eaLnBrk="1" fontAlgn="base" latinLnBrk="0" hangingPunct="1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디지털시민시장실</a:t>
              </a:r>
              <a:r>
                <a:rPr kumimoji="0" lang="en-US" altLang="ko-KR" sz="8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WAS #1, #2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15" name="직사각형 214"/>
          <p:cNvSpPr/>
          <p:nvPr/>
        </p:nvSpPr>
        <p:spPr>
          <a:xfrm>
            <a:off x="2382944" y="1216429"/>
            <a:ext cx="4386011" cy="5660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a typeface="나눔고딕" panose="020D0604000000000000" pitchFamily="50" charset="-127"/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6935003" y="1205713"/>
            <a:ext cx="3092217" cy="245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a typeface="나눔고딕" panose="020D0604000000000000" pitchFamily="50" charset="-127"/>
            </a:endParaRPr>
          </a:p>
        </p:txBody>
      </p:sp>
      <p:sp>
        <p:nvSpPr>
          <p:cNvPr id="217" name="직사각형 263"/>
          <p:cNvSpPr>
            <a:spLocks noChangeArrowheads="1"/>
          </p:cNvSpPr>
          <p:nvPr/>
        </p:nvSpPr>
        <p:spPr bwMode="auto">
          <a:xfrm>
            <a:off x="6935003" y="1214520"/>
            <a:ext cx="3092217" cy="405522"/>
          </a:xfrm>
          <a:prstGeom prst="rect">
            <a:avLst/>
          </a:prstGeom>
          <a:solidFill>
            <a:srgbClr val="4F81BD">
              <a:lumMod val="75000"/>
            </a:srgb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아리수</a:t>
            </a: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기간망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18" name="그룹 217"/>
          <p:cNvGrpSpPr/>
          <p:nvPr/>
        </p:nvGrpSpPr>
        <p:grpSpPr>
          <a:xfrm>
            <a:off x="3834460" y="1700712"/>
            <a:ext cx="2974655" cy="1871738"/>
            <a:chOff x="2877851" y="2421358"/>
            <a:chExt cx="2974655" cy="1871738"/>
          </a:xfrm>
        </p:grpSpPr>
        <p:sp>
          <p:nvSpPr>
            <p:cNvPr id="219" name="Rounded Rectangle 9"/>
            <p:cNvSpPr/>
            <p:nvPr/>
          </p:nvSpPr>
          <p:spPr bwMode="auto">
            <a:xfrm>
              <a:off x="2877851" y="2421358"/>
              <a:ext cx="2841189" cy="1871738"/>
            </a:xfrm>
            <a:prstGeom prst="roundRect">
              <a:avLst>
                <a:gd name="adj" fmla="val 534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rgbClr val="FF0000"/>
              </a:solidFill>
            </a:ln>
            <a:effectLst/>
          </p:spPr>
          <p:txBody>
            <a:bodyPr wrap="square" lIns="36000" tIns="36000" rIns="36000" bIns="36000">
              <a:noAutofit/>
            </a:bodyPr>
            <a:lstStyle/>
            <a:p>
              <a:pPr marL="95250" indent="-95250" eaLnBrk="0" fontAlgn="ctr" latinLnBrk="0" hangingPunct="0">
                <a:spcAft>
                  <a:spcPct val="10000"/>
                </a:spcAft>
                <a:buClr>
                  <a:srgbClr val="808080"/>
                </a:buClr>
                <a:buSzPct val="80000"/>
                <a:buFont typeface="Wingdings 2" pitchFamily="18" charset="2"/>
                <a:buChar char="¡"/>
              </a:pPr>
              <a:endParaRPr lang="en-US" sz="900" b="1" dirty="0">
                <a:solidFill>
                  <a:schemeClr val="tx1"/>
                </a:solidFill>
                <a:latin typeface="+mn-lt"/>
                <a:ea typeface="나눔고딕" panose="020D0604000000000000" pitchFamily="50" charset="-127"/>
                <a:cs typeface="굴림" pitchFamily="50" charset="-127"/>
              </a:endParaRPr>
            </a:p>
          </p:txBody>
        </p:sp>
        <p:pic>
          <p:nvPicPr>
            <p:cNvPr id="220" name="Picture 5" descr="E:\작업디스크\디자인제안서\사용이미지\PNG_090916\2)_HW부분\스피드돔용카메라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106231" y="3247120"/>
              <a:ext cx="213522" cy="202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1" name="Picture 7" descr="E:\작업디스크\디자인제안서\사용이미지\PNG_090916\1)_네트웍부분\백본스위치.png"/>
            <p:cNvPicPr>
              <a:picLocks noChangeAspect="1" noChangeArrowheads="1"/>
            </p:cNvPicPr>
            <p:nvPr/>
          </p:nvPicPr>
          <p:blipFill>
            <a:blip r:embed="rId7" cstate="print"/>
            <a:srcRect l="7234" r="9576" b="15929"/>
            <a:stretch>
              <a:fillRect/>
            </a:stretch>
          </p:blipFill>
          <p:spPr bwMode="auto">
            <a:xfrm>
              <a:off x="3628117" y="3558138"/>
              <a:ext cx="924218" cy="311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22" name="그룹 221"/>
            <p:cNvGrpSpPr/>
            <p:nvPr/>
          </p:nvGrpSpPr>
          <p:grpSpPr>
            <a:xfrm>
              <a:off x="3650088" y="2566804"/>
              <a:ext cx="914723" cy="592515"/>
              <a:chOff x="3693120" y="4155502"/>
              <a:chExt cx="894111" cy="847294"/>
            </a:xfrm>
          </p:grpSpPr>
          <p:pic>
            <p:nvPicPr>
              <p:cNvPr id="233" name="Picture 3" descr="E:\작업디스크\디자인제안서\사용이미지\PNG_090916\2)_HW부분\RGB_matrix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747932" y="4632817"/>
                <a:ext cx="752586" cy="369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4" name="직사각형 233"/>
              <p:cNvSpPr/>
              <p:nvPr/>
            </p:nvSpPr>
            <p:spPr>
              <a:xfrm>
                <a:off x="3693120" y="4155502"/>
                <a:ext cx="894111" cy="352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000" dirty="0" smtClean="0">
                    <a:latin typeface="+mn-lt"/>
                    <a:ea typeface="나눔고딕" panose="020D0604000000000000" pitchFamily="50" charset="-127"/>
                  </a:rPr>
                  <a:t>NVR / DVR</a:t>
                </a:r>
                <a:endParaRPr lang="en-US" altLang="ko-KR" sz="1000" dirty="0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pic>
          <p:nvPicPr>
            <p:cNvPr id="223" name="Picture 5" descr="E:\작업디스크\디자인제안서\사용이미지\PNG_090916\2)_HW부분\스피드돔용카메라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106231" y="3781313"/>
              <a:ext cx="213522" cy="202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24" name="꺾인 연결선 223"/>
            <p:cNvCxnSpPr>
              <a:stCxn id="233" idx="3"/>
              <a:endCxn id="220" idx="1"/>
            </p:cNvCxnSpPr>
            <p:nvPr/>
          </p:nvCxnSpPr>
          <p:spPr bwMode="auto">
            <a:xfrm>
              <a:off x="4476098" y="3029954"/>
              <a:ext cx="630133" cy="318612"/>
            </a:xfrm>
            <a:prstGeom prst="bentConnector3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cxnSp>
          <p:nvCxnSpPr>
            <p:cNvPr id="225" name="꺾인 연결선 224"/>
            <p:cNvCxnSpPr>
              <a:stCxn id="233" idx="3"/>
              <a:endCxn id="223" idx="1"/>
            </p:cNvCxnSpPr>
            <p:nvPr/>
          </p:nvCxnSpPr>
          <p:spPr bwMode="auto">
            <a:xfrm>
              <a:off x="4476098" y="3029954"/>
              <a:ext cx="630133" cy="852805"/>
            </a:xfrm>
            <a:prstGeom prst="bentConnector3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sp>
          <p:nvSpPr>
            <p:cNvPr id="226" name="직사각형 225"/>
            <p:cNvSpPr/>
            <p:nvPr/>
          </p:nvSpPr>
          <p:spPr>
            <a:xfrm>
              <a:off x="4818943" y="3357227"/>
              <a:ext cx="83388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000" dirty="0" smtClean="0">
                  <a:latin typeface="+mn-lt"/>
                  <a:ea typeface="나눔고딕" panose="020D0604000000000000" pitchFamily="50" charset="-127"/>
                </a:rPr>
                <a:t>CCTV</a:t>
              </a:r>
            </a:p>
            <a:p>
              <a:pPr algn="ctr">
                <a:defRPr/>
              </a:pPr>
              <a:r>
                <a:rPr lang="en-US" altLang="ko-KR" sz="1000" dirty="0" smtClean="0">
                  <a:latin typeface="+mn-lt"/>
                  <a:ea typeface="나눔고딕" panose="020D0604000000000000" pitchFamily="50" charset="-127"/>
                </a:rPr>
                <a:t>(IP/Analog)</a:t>
              </a:r>
              <a:endParaRPr lang="en-US" altLang="ko-KR" sz="1000" dirty="0">
                <a:latin typeface="+mn-lt"/>
                <a:ea typeface="나눔고딕" panose="020D0604000000000000" pitchFamily="50" charset="-127"/>
              </a:endParaRPr>
            </a:p>
          </p:txBody>
        </p:sp>
        <p:cxnSp>
          <p:nvCxnSpPr>
            <p:cNvPr id="227" name="꺾인 연결선 226"/>
            <p:cNvCxnSpPr>
              <a:stCxn id="221" idx="0"/>
              <a:endCxn id="233" idx="2"/>
            </p:cNvCxnSpPr>
            <p:nvPr/>
          </p:nvCxnSpPr>
          <p:spPr bwMode="auto">
            <a:xfrm rot="5400000" flipH="1" flipV="1">
              <a:off x="3891270" y="3358276"/>
              <a:ext cx="398819" cy="906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sp>
          <p:nvSpPr>
            <p:cNvPr id="228" name="직사각형 227"/>
            <p:cNvSpPr/>
            <p:nvPr/>
          </p:nvSpPr>
          <p:spPr>
            <a:xfrm>
              <a:off x="4702607" y="2529332"/>
              <a:ext cx="114989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000" b="1" dirty="0" smtClean="0">
                  <a:latin typeface="+mn-lt"/>
                  <a:ea typeface="나눔고딕" panose="020D0604000000000000" pitchFamily="50" charset="-127"/>
                </a:rPr>
                <a:t>안전통합상황실</a:t>
              </a:r>
              <a:endParaRPr lang="en-US" altLang="ko-KR" sz="1000" b="1" dirty="0">
                <a:latin typeface="+mn-lt"/>
                <a:ea typeface="나눔고딕" panose="020D0604000000000000" pitchFamily="50" charset="-127"/>
              </a:endParaRPr>
            </a:p>
          </p:txBody>
        </p:sp>
        <p:grpSp>
          <p:nvGrpSpPr>
            <p:cNvPr id="229" name="그룹 228"/>
            <p:cNvGrpSpPr/>
            <p:nvPr/>
          </p:nvGrpSpPr>
          <p:grpSpPr>
            <a:xfrm>
              <a:off x="2901201" y="3520849"/>
              <a:ext cx="665568" cy="652907"/>
              <a:chOff x="2779324" y="3561557"/>
              <a:chExt cx="665568" cy="652907"/>
            </a:xfrm>
          </p:grpSpPr>
          <p:pic>
            <p:nvPicPr>
              <p:cNvPr id="231" name="Picture 8" descr="사본 -search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68841" y="3561557"/>
                <a:ext cx="486534" cy="3857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2" name="직사각형 231"/>
              <p:cNvSpPr/>
              <p:nvPr/>
            </p:nvSpPr>
            <p:spPr>
              <a:xfrm>
                <a:off x="2779324" y="3968243"/>
                <a:ext cx="66556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000" dirty="0" err="1" smtClean="0">
                    <a:latin typeface="+mn-lt"/>
                    <a:ea typeface="나눔고딕" panose="020D0604000000000000" pitchFamily="50" charset="-127"/>
                  </a:rPr>
                  <a:t>월모니터</a:t>
                </a:r>
                <a:endParaRPr lang="en-US" altLang="ko-KR" sz="1000" dirty="0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cxnSp>
          <p:nvCxnSpPr>
            <p:cNvPr id="230" name="꺾인 연결선 229"/>
            <p:cNvCxnSpPr>
              <a:stCxn id="221" idx="1"/>
              <a:endCxn id="231" idx="3"/>
            </p:cNvCxnSpPr>
            <p:nvPr/>
          </p:nvCxnSpPr>
          <p:spPr bwMode="auto">
            <a:xfrm rot="10800000" flipV="1">
              <a:off x="3477253" y="3713701"/>
              <a:ext cx="150865" cy="1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</p:spPr>
        </p:cxnSp>
      </p:grpSp>
      <p:cxnSp>
        <p:nvCxnSpPr>
          <p:cNvPr id="235" name="꺾인 연결선 234"/>
          <p:cNvCxnSpPr>
            <a:stCxn id="208" idx="0"/>
            <a:endCxn id="221" idx="2"/>
          </p:cNvCxnSpPr>
          <p:nvPr/>
        </p:nvCxnSpPr>
        <p:spPr bwMode="auto">
          <a:xfrm rot="5400000" flipH="1" flipV="1">
            <a:off x="4398848" y="3474984"/>
            <a:ext cx="974351" cy="321623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36" name="직사각형 235"/>
          <p:cNvSpPr/>
          <p:nvPr/>
        </p:nvSpPr>
        <p:spPr>
          <a:xfrm>
            <a:off x="8063138" y="4180599"/>
            <a:ext cx="4748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+mn-lt"/>
                <a:ea typeface="나눔고딕" panose="020D0604000000000000" pitchFamily="50" charset="-127"/>
              </a:rPr>
              <a:t>RSTP</a:t>
            </a:r>
            <a:endParaRPr lang="en-US" altLang="ko-KR" sz="1000" dirty="0">
              <a:latin typeface="+mn-lt"/>
              <a:ea typeface="나눔고딕" panose="020D0604000000000000" pitchFamily="50" charset="-127"/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4592106" y="3644505"/>
            <a:ext cx="4748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+mn-lt"/>
                <a:ea typeface="나눔고딕" panose="020D0604000000000000" pitchFamily="50" charset="-127"/>
              </a:rPr>
              <a:t>RSTP</a:t>
            </a:r>
            <a:endParaRPr lang="en-US" altLang="ko-KR" sz="1000" dirty="0">
              <a:latin typeface="+mn-lt"/>
              <a:ea typeface="나눔고딕" panose="020D0604000000000000" pitchFamily="50" charset="-127"/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3276333" y="3850527"/>
            <a:ext cx="10326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+mn-lt"/>
                <a:ea typeface="나눔고딕" panose="020D0604000000000000" pitchFamily="50" charset="-127"/>
              </a:rPr>
              <a:t>CCTV </a:t>
            </a:r>
            <a:r>
              <a:rPr lang="ko-KR" altLang="en-US" sz="1000" dirty="0" smtClean="0">
                <a:latin typeface="+mn-lt"/>
                <a:ea typeface="나눔고딕" panose="020D0604000000000000" pitchFamily="50" charset="-127"/>
              </a:rPr>
              <a:t>위치정보</a:t>
            </a:r>
            <a:endParaRPr lang="en-US" altLang="ko-KR" sz="1000" dirty="0">
              <a:latin typeface="+mn-lt"/>
              <a:ea typeface="나눔고딕" panose="020D0604000000000000" pitchFamily="50" charset="-127"/>
            </a:endParaRPr>
          </a:p>
        </p:txBody>
      </p:sp>
      <p:grpSp>
        <p:nvGrpSpPr>
          <p:cNvPr id="239" name="그룹 238"/>
          <p:cNvGrpSpPr/>
          <p:nvPr/>
        </p:nvGrpSpPr>
        <p:grpSpPr>
          <a:xfrm>
            <a:off x="2442209" y="5344631"/>
            <a:ext cx="1421549" cy="1138732"/>
            <a:chOff x="2887706" y="2124908"/>
            <a:chExt cx="1421549" cy="1138732"/>
          </a:xfrm>
        </p:grpSpPr>
        <p:grpSp>
          <p:nvGrpSpPr>
            <p:cNvPr id="240" name="그룹 239"/>
            <p:cNvGrpSpPr/>
            <p:nvPr/>
          </p:nvGrpSpPr>
          <p:grpSpPr>
            <a:xfrm>
              <a:off x="3224808" y="2124908"/>
              <a:ext cx="747346" cy="755650"/>
              <a:chOff x="3315943" y="2785263"/>
              <a:chExt cx="747346" cy="755650"/>
            </a:xfrm>
          </p:grpSpPr>
          <p:pic>
            <p:nvPicPr>
              <p:cNvPr id="242" name="Picture 6" descr="blue 3d disc with glow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5943" y="3046976"/>
                <a:ext cx="747346" cy="493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3" name="Picture 7" descr="Host Integration Server (HIS) sm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5827" y="2785263"/>
                <a:ext cx="383483" cy="593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4" name="Picture 222" descr="그림33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9104" y="3024860"/>
                <a:ext cx="283599" cy="329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41" name="AutoShape 216"/>
            <p:cNvSpPr>
              <a:spLocks noChangeArrowheads="1"/>
            </p:cNvSpPr>
            <p:nvPr/>
          </p:nvSpPr>
          <p:spPr bwMode="auto">
            <a:xfrm>
              <a:off x="2887706" y="2822067"/>
              <a:ext cx="1421549" cy="441573"/>
            </a:xfrm>
            <a:prstGeom prst="cube">
              <a:avLst>
                <a:gd name="adj" fmla="val 5042"/>
              </a:avLst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FFFFFF"/>
              </a:outerShdw>
            </a:effectLst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5613" indent="-112713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2813" indent="-228600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0013" indent="-342900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7213" indent="-458788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lvl="0" indent="0" algn="ctr" defTabSz="912813" rtl="0" eaLnBrk="1" fontAlgn="base" latinLnBrk="0" hangingPunct="1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디지털시민시장실</a:t>
              </a:r>
              <a:r>
                <a:rPr kumimoji="0" lang="en-US" altLang="ko-KR" sz="8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DB #1, #2</a:t>
              </a:r>
            </a:p>
            <a:p>
              <a:pPr marL="171450" lvl="0" indent="-171450" algn="l" defTabSz="912813" latinLnBrk="0">
                <a:lnSpc>
                  <a:spcPct val="110000"/>
                </a:lnSpc>
                <a:spcBef>
                  <a:spcPct val="10000"/>
                </a:spcBef>
                <a:buFont typeface="Arial" panose="020B0604020202020204" pitchFamily="34" charset="0"/>
                <a:buChar char="•"/>
                <a:defRPr/>
              </a:pPr>
              <a:r>
                <a:rPr kumimoji="0" lang="en-US" altLang="ko-KR" sz="800" dirty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CCTV </a:t>
              </a:r>
              <a:r>
                <a:rPr kumimoji="0" lang="ko-KR" altLang="en-US" sz="800" b="1" dirty="0" err="1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채널정보</a:t>
              </a:r>
              <a:endParaRPr kumimoji="0" lang="en-US" altLang="ko-KR" sz="800" b="1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marL="171450" lvl="0" indent="-171450" algn="l" defTabSz="912813" latinLnBrk="0">
                <a:lnSpc>
                  <a:spcPct val="110000"/>
                </a:lnSpc>
                <a:spcBef>
                  <a:spcPct val="10000"/>
                </a:spcBef>
                <a:buFont typeface="Arial" panose="020B0604020202020204" pitchFamily="34" charset="0"/>
                <a:buChar char="•"/>
                <a:defRPr/>
              </a:pPr>
              <a:r>
                <a:rPr kumimoji="0" lang="en-US" altLang="ko-KR" sz="800" dirty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CCTV </a:t>
              </a:r>
              <a:r>
                <a:rPr kumimoji="0" lang="ko-KR" altLang="en-US" sz="8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위치공간정보</a:t>
              </a:r>
              <a:endParaRPr kumimoji="0" lang="en-US" altLang="ko-KR" sz="8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245" name="꺾인 연결선 244"/>
          <p:cNvCxnSpPr>
            <a:stCxn id="243" idx="0"/>
            <a:endCxn id="213" idx="2"/>
          </p:cNvCxnSpPr>
          <p:nvPr/>
        </p:nvCxnSpPr>
        <p:spPr bwMode="auto">
          <a:xfrm rot="5400000" flipH="1" flipV="1">
            <a:off x="2595425" y="4865741"/>
            <a:ext cx="954402" cy="3378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</p:spPr>
      </p:cxnSp>
      <p:grpSp>
        <p:nvGrpSpPr>
          <p:cNvPr id="246" name="그룹 245"/>
          <p:cNvGrpSpPr/>
          <p:nvPr/>
        </p:nvGrpSpPr>
        <p:grpSpPr>
          <a:xfrm>
            <a:off x="6090965" y="3708624"/>
            <a:ext cx="1796763" cy="541217"/>
            <a:chOff x="6024012" y="1045545"/>
            <a:chExt cx="1998416" cy="646304"/>
          </a:xfrm>
        </p:grpSpPr>
        <p:sp>
          <p:nvSpPr>
            <p:cNvPr id="247" name="Rounded Rectangle 9"/>
            <p:cNvSpPr/>
            <p:nvPr/>
          </p:nvSpPr>
          <p:spPr bwMode="auto">
            <a:xfrm>
              <a:off x="6024012" y="1079429"/>
              <a:ext cx="1992724" cy="612420"/>
            </a:xfrm>
            <a:prstGeom prst="roundRect">
              <a:avLst>
                <a:gd name="adj" fmla="val 5344"/>
              </a:avLst>
            </a:prstGeom>
            <a:solidFill>
              <a:srgbClr val="FFC000"/>
            </a:solidFill>
            <a:ln w="6350">
              <a:solidFill>
                <a:srgbClr val="FF0000"/>
              </a:solidFill>
            </a:ln>
            <a:effectLst/>
          </p:spPr>
          <p:txBody>
            <a:bodyPr wrap="square" lIns="36000" tIns="36000" rIns="36000" bIns="36000">
              <a:noAutofit/>
            </a:bodyPr>
            <a:lstStyle/>
            <a:p>
              <a:pPr marL="95250" indent="-95250" eaLnBrk="0" fontAlgn="ctr" latinLnBrk="0" hangingPunct="0">
                <a:spcAft>
                  <a:spcPct val="10000"/>
                </a:spcAft>
                <a:buClr>
                  <a:srgbClr val="808080"/>
                </a:buClr>
                <a:buSzPct val="80000"/>
                <a:buFont typeface="Wingdings 2" pitchFamily="18" charset="2"/>
                <a:buChar char="¡"/>
              </a:pPr>
              <a:endParaRPr lang="en-US" sz="900" b="1" dirty="0">
                <a:solidFill>
                  <a:schemeClr val="tx1"/>
                </a:solidFill>
                <a:latin typeface="+mn-lt"/>
                <a:ea typeface="나눔고딕" panose="020D0604000000000000" pitchFamily="50" charset="-127"/>
                <a:cs typeface="굴림" pitchFamily="50" charset="-127"/>
              </a:endParaRPr>
            </a:p>
          </p:txBody>
        </p:sp>
        <p:grpSp>
          <p:nvGrpSpPr>
            <p:cNvPr id="248" name="그룹 66"/>
            <p:cNvGrpSpPr/>
            <p:nvPr/>
          </p:nvGrpSpPr>
          <p:grpSpPr>
            <a:xfrm>
              <a:off x="6267961" y="1218648"/>
              <a:ext cx="1532579" cy="395408"/>
              <a:chOff x="1729199" y="3501008"/>
              <a:chExt cx="919545" cy="258908"/>
            </a:xfrm>
          </p:grpSpPr>
          <p:pic>
            <p:nvPicPr>
              <p:cNvPr id="252" name="Picture 62"/>
              <p:cNvPicPr>
                <a:picLocks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1729199" y="3501875"/>
                <a:ext cx="144016" cy="258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3" name="Picture 62"/>
              <p:cNvPicPr>
                <a:picLocks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504728" y="3501008"/>
                <a:ext cx="144016" cy="258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49" name="직사각형 248"/>
            <p:cNvSpPr/>
            <p:nvPr/>
          </p:nvSpPr>
          <p:spPr>
            <a:xfrm>
              <a:off x="6640607" y="1422048"/>
              <a:ext cx="83067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000" dirty="0" err="1" smtClean="0">
                  <a:latin typeface="+mn-lt"/>
                  <a:ea typeface="나눔고딕" panose="020D0604000000000000" pitchFamily="50" charset="-127"/>
                </a:rPr>
                <a:t>망연계</a:t>
              </a:r>
              <a:r>
                <a:rPr lang="ko-KR" altLang="en-US" sz="1000" dirty="0" smtClean="0">
                  <a:latin typeface="+mn-lt"/>
                  <a:ea typeface="나눔고딕" panose="020D0604000000000000" pitchFamily="50" charset="-127"/>
                </a:rPr>
                <a:t> 서버</a:t>
              </a:r>
              <a:endParaRPr lang="en-US" altLang="ko-KR" sz="1000" dirty="0">
                <a:latin typeface="+mn-lt"/>
                <a:ea typeface="나눔고딕" panose="020D0604000000000000" pitchFamily="50" charset="-127"/>
              </a:endParaRPr>
            </a:p>
          </p:txBody>
        </p:sp>
        <p:pic>
          <p:nvPicPr>
            <p:cNvPr id="250" name="Picture 3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6775839" y="1323130"/>
              <a:ext cx="49530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1" name="직사각형 250"/>
            <p:cNvSpPr/>
            <p:nvPr/>
          </p:nvSpPr>
          <p:spPr bwMode="auto">
            <a:xfrm>
              <a:off x="6036039" y="1045545"/>
              <a:ext cx="1986389" cy="199148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000" b="1" dirty="0" smtClean="0">
                  <a:solidFill>
                    <a:srgbClr val="FF0000"/>
                  </a:solidFill>
                  <a:ea typeface="나눔고딕" panose="020D0604000000000000" pitchFamily="50" charset="-127"/>
                </a:rPr>
                <a:t>*`17</a:t>
              </a:r>
              <a:r>
                <a:rPr lang="ko-KR" altLang="en-US" sz="1000" b="1" dirty="0" smtClean="0">
                  <a:solidFill>
                    <a:srgbClr val="FF0000"/>
                  </a:solidFill>
                  <a:ea typeface="나눔고딕" panose="020D0604000000000000" pitchFamily="50" charset="-127"/>
                </a:rPr>
                <a:t>년 이후 도입검토</a:t>
              </a:r>
              <a:r>
                <a:rPr lang="en-US" altLang="ko-KR" sz="1000" b="1" dirty="0" smtClean="0">
                  <a:solidFill>
                    <a:srgbClr val="FF0000"/>
                  </a:solidFill>
                  <a:ea typeface="나눔고딕" panose="020D0604000000000000" pitchFamily="50" charset="-127"/>
                </a:rPr>
                <a:t>*</a:t>
              </a:r>
            </a:p>
          </p:txBody>
        </p:sp>
      </p:grpSp>
      <p:cxnSp>
        <p:nvCxnSpPr>
          <p:cNvPr id="254" name="꺾인 연결선 253"/>
          <p:cNvCxnSpPr>
            <a:stCxn id="207" idx="3"/>
            <a:endCxn id="252" idx="1"/>
          </p:cNvCxnSpPr>
          <p:nvPr/>
        </p:nvCxnSpPr>
        <p:spPr bwMode="auto">
          <a:xfrm flipV="1">
            <a:off x="5031477" y="4019694"/>
            <a:ext cx="1278820" cy="435064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55" name="꺾인 연결선 254"/>
          <p:cNvCxnSpPr>
            <a:stCxn id="207" idx="1"/>
            <a:endCxn id="213" idx="3"/>
          </p:cNvCxnSpPr>
          <p:nvPr/>
        </p:nvCxnSpPr>
        <p:spPr bwMode="auto">
          <a:xfrm rot="10800000">
            <a:off x="3447989" y="4143262"/>
            <a:ext cx="969493" cy="311497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56" name="직사각형 255"/>
          <p:cNvSpPr/>
          <p:nvPr/>
        </p:nvSpPr>
        <p:spPr>
          <a:xfrm>
            <a:off x="4994493" y="3043659"/>
            <a:ext cx="768948" cy="1816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dirty="0" err="1" smtClean="0">
                <a:latin typeface="+mn-lt"/>
                <a:ea typeface="나눔고딕" panose="020D0604000000000000" pitchFamily="50" charset="-127"/>
              </a:rPr>
              <a:t>미디어서버</a:t>
            </a:r>
            <a:endParaRPr lang="en-US" altLang="ko-KR" sz="1000" dirty="0">
              <a:latin typeface="+mn-lt"/>
              <a:ea typeface="나눔고딕" panose="020D0604000000000000" pitchFamily="50" charset="-127"/>
            </a:endParaRPr>
          </a:p>
        </p:txBody>
      </p:sp>
      <p:grpSp>
        <p:nvGrpSpPr>
          <p:cNvPr id="257" name="그룹 256"/>
          <p:cNvGrpSpPr/>
          <p:nvPr/>
        </p:nvGrpSpPr>
        <p:grpSpPr>
          <a:xfrm>
            <a:off x="3841343" y="4667482"/>
            <a:ext cx="2868745" cy="2104233"/>
            <a:chOff x="2421773" y="4401561"/>
            <a:chExt cx="2868745" cy="2104233"/>
          </a:xfrm>
        </p:grpSpPr>
        <p:sp>
          <p:nvSpPr>
            <p:cNvPr id="258" name="Rounded Rectangle 9"/>
            <p:cNvSpPr/>
            <p:nvPr/>
          </p:nvSpPr>
          <p:spPr bwMode="auto">
            <a:xfrm>
              <a:off x="2421773" y="4634056"/>
              <a:ext cx="2841189" cy="1871738"/>
            </a:xfrm>
            <a:prstGeom prst="roundRect">
              <a:avLst>
                <a:gd name="adj" fmla="val 534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rgbClr val="FF0000"/>
              </a:solidFill>
            </a:ln>
            <a:effectLst/>
          </p:spPr>
          <p:txBody>
            <a:bodyPr wrap="square" lIns="36000" tIns="36000" rIns="36000" bIns="36000">
              <a:noAutofit/>
            </a:bodyPr>
            <a:lstStyle/>
            <a:p>
              <a:pPr marL="95250" indent="-95250" eaLnBrk="0" fontAlgn="ctr" latinLnBrk="0" hangingPunct="0">
                <a:spcAft>
                  <a:spcPct val="10000"/>
                </a:spcAft>
                <a:buClr>
                  <a:srgbClr val="808080"/>
                </a:buClr>
                <a:buSzPct val="80000"/>
                <a:buFont typeface="Wingdings 2" pitchFamily="18" charset="2"/>
                <a:buChar char="¡"/>
              </a:pPr>
              <a:endParaRPr lang="en-US" sz="900" b="1" dirty="0">
                <a:solidFill>
                  <a:schemeClr val="tx1"/>
                </a:solidFill>
                <a:latin typeface="+mn-lt"/>
                <a:ea typeface="나눔고딕" panose="020D0604000000000000" pitchFamily="50" charset="-127"/>
                <a:cs typeface="굴림" pitchFamily="50" charset="-127"/>
              </a:endParaRPr>
            </a:p>
          </p:txBody>
        </p:sp>
        <p:pic>
          <p:nvPicPr>
            <p:cNvPr id="259" name="Picture 5" descr="E:\작업디스크\디자인제안서\사용이미지\PNG_090916\2)_HW부분\스피드돔용카메라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650153" y="5459818"/>
              <a:ext cx="213522" cy="202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0" name="직사각형 259"/>
            <p:cNvSpPr/>
            <p:nvPr/>
          </p:nvSpPr>
          <p:spPr>
            <a:xfrm>
              <a:off x="3308407" y="5942555"/>
              <a:ext cx="91472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000" dirty="0" smtClean="0">
                  <a:latin typeface="+mn-lt"/>
                  <a:ea typeface="나눔고딕" panose="020D0604000000000000" pitchFamily="50" charset="-127"/>
                </a:rPr>
                <a:t>NVR / DVR</a:t>
              </a:r>
              <a:endParaRPr lang="en-US" altLang="ko-KR" sz="1000" dirty="0">
                <a:latin typeface="+mn-lt"/>
                <a:ea typeface="나눔고딕" panose="020D0604000000000000" pitchFamily="50" charset="-127"/>
              </a:endParaRPr>
            </a:p>
          </p:txBody>
        </p:sp>
        <p:pic>
          <p:nvPicPr>
            <p:cNvPr id="261" name="Picture 5" descr="E:\작업디스크\디자인제안서\사용이미지\PNG_090916\2)_HW부분\스피드돔용카메라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650153" y="5994011"/>
              <a:ext cx="213522" cy="202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62" name="꺾인 연결선 261"/>
            <p:cNvCxnSpPr>
              <a:stCxn id="311" idx="3"/>
              <a:endCxn id="259" idx="1"/>
            </p:cNvCxnSpPr>
            <p:nvPr/>
          </p:nvCxnSpPr>
          <p:spPr bwMode="auto">
            <a:xfrm>
              <a:off x="4221281" y="5295487"/>
              <a:ext cx="428872" cy="265777"/>
            </a:xfrm>
            <a:prstGeom prst="bentConnector3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cxnSp>
          <p:nvCxnSpPr>
            <p:cNvPr id="263" name="꺾인 연결선 262"/>
            <p:cNvCxnSpPr>
              <a:stCxn id="311" idx="3"/>
              <a:endCxn id="261" idx="1"/>
            </p:cNvCxnSpPr>
            <p:nvPr/>
          </p:nvCxnSpPr>
          <p:spPr bwMode="auto">
            <a:xfrm>
              <a:off x="4221281" y="5295487"/>
              <a:ext cx="428872" cy="799970"/>
            </a:xfrm>
            <a:prstGeom prst="bentConnector3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sp>
          <p:nvSpPr>
            <p:cNvPr id="264" name="직사각형 263"/>
            <p:cNvSpPr/>
            <p:nvPr/>
          </p:nvSpPr>
          <p:spPr>
            <a:xfrm>
              <a:off x="4362865" y="5569925"/>
              <a:ext cx="83388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000" dirty="0" smtClean="0">
                  <a:latin typeface="+mn-lt"/>
                  <a:ea typeface="나눔고딕" panose="020D0604000000000000" pitchFamily="50" charset="-127"/>
                </a:rPr>
                <a:t>CCTV</a:t>
              </a:r>
            </a:p>
            <a:p>
              <a:pPr algn="ctr">
                <a:defRPr/>
              </a:pPr>
              <a:r>
                <a:rPr lang="en-US" altLang="ko-KR" sz="1000" dirty="0" smtClean="0">
                  <a:latin typeface="+mn-lt"/>
                  <a:ea typeface="나눔고딕" panose="020D0604000000000000" pitchFamily="50" charset="-127"/>
                </a:rPr>
                <a:t>(IP/Analog)</a:t>
              </a:r>
              <a:endParaRPr lang="en-US" altLang="ko-KR" sz="1000" dirty="0">
                <a:latin typeface="+mn-lt"/>
                <a:ea typeface="나눔고딕" panose="020D0604000000000000" pitchFamily="50" charset="-127"/>
              </a:endParaRPr>
            </a:p>
          </p:txBody>
        </p:sp>
        <p:cxnSp>
          <p:nvCxnSpPr>
            <p:cNvPr id="265" name="꺾인 연결선 264"/>
            <p:cNvCxnSpPr>
              <a:stCxn id="312" idx="0"/>
              <a:endCxn id="311" idx="2"/>
            </p:cNvCxnSpPr>
            <p:nvPr/>
          </p:nvCxnSpPr>
          <p:spPr bwMode="auto">
            <a:xfrm rot="16200000" flipV="1">
              <a:off x="3646064" y="5564159"/>
              <a:ext cx="226645" cy="428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sp>
          <p:nvSpPr>
            <p:cNvPr id="266" name="직사각형 265"/>
            <p:cNvSpPr/>
            <p:nvPr/>
          </p:nvSpPr>
          <p:spPr>
            <a:xfrm>
              <a:off x="4352441" y="4742030"/>
              <a:ext cx="93807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000" b="1" dirty="0" smtClean="0">
                  <a:latin typeface="+mn-lt"/>
                  <a:ea typeface="나눔고딕" panose="020D0604000000000000" pitchFamily="50" charset="-127"/>
                </a:rPr>
                <a:t>종합방재센터</a:t>
              </a:r>
              <a:endParaRPr lang="en-US" altLang="ko-KR" sz="1000" b="1" dirty="0">
                <a:latin typeface="+mn-lt"/>
                <a:ea typeface="나눔고딕" panose="020D0604000000000000" pitchFamily="50" charset="-127"/>
              </a:endParaRPr>
            </a:p>
          </p:txBody>
        </p:sp>
        <p:grpSp>
          <p:nvGrpSpPr>
            <p:cNvPr id="267" name="그룹 266"/>
            <p:cNvGrpSpPr/>
            <p:nvPr/>
          </p:nvGrpSpPr>
          <p:grpSpPr>
            <a:xfrm>
              <a:off x="2445123" y="5733547"/>
              <a:ext cx="665568" cy="652907"/>
              <a:chOff x="2779324" y="3561557"/>
              <a:chExt cx="665568" cy="652907"/>
            </a:xfrm>
          </p:grpSpPr>
          <p:pic>
            <p:nvPicPr>
              <p:cNvPr id="271" name="Picture 8" descr="사본 -search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68841" y="3561557"/>
                <a:ext cx="486534" cy="3857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2" name="직사각형 271"/>
              <p:cNvSpPr/>
              <p:nvPr/>
            </p:nvSpPr>
            <p:spPr>
              <a:xfrm>
                <a:off x="2779324" y="3968243"/>
                <a:ext cx="66556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000" dirty="0" err="1" smtClean="0">
                    <a:latin typeface="+mn-lt"/>
                    <a:ea typeface="나눔고딕" panose="020D0604000000000000" pitchFamily="50" charset="-127"/>
                  </a:rPr>
                  <a:t>월모니터</a:t>
                </a:r>
                <a:endParaRPr lang="en-US" altLang="ko-KR" sz="1000" dirty="0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cxnSp>
          <p:nvCxnSpPr>
            <p:cNvPr id="268" name="꺾인 연결선 267"/>
            <p:cNvCxnSpPr>
              <a:stCxn id="311" idx="1"/>
              <a:endCxn id="271" idx="3"/>
            </p:cNvCxnSpPr>
            <p:nvPr/>
          </p:nvCxnSpPr>
          <p:spPr bwMode="auto">
            <a:xfrm rot="10800000" flipV="1">
              <a:off x="3021175" y="5295487"/>
              <a:ext cx="275889" cy="630914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cxnSp>
          <p:nvCxnSpPr>
            <p:cNvPr id="269" name="꺾인 연결선 268"/>
            <p:cNvCxnSpPr>
              <a:stCxn id="311" idx="0"/>
              <a:endCxn id="207" idx="2"/>
            </p:cNvCxnSpPr>
            <p:nvPr/>
          </p:nvCxnSpPr>
          <p:spPr bwMode="auto">
            <a:xfrm rot="16200000" flipV="1">
              <a:off x="3162860" y="4543610"/>
              <a:ext cx="738362" cy="454263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sp>
          <p:nvSpPr>
            <p:cNvPr id="270" name="직사각형 269"/>
            <p:cNvSpPr/>
            <p:nvPr/>
          </p:nvSpPr>
          <p:spPr>
            <a:xfrm>
              <a:off x="2726060" y="4419439"/>
              <a:ext cx="47481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000" dirty="0" smtClean="0">
                  <a:latin typeface="+mn-lt"/>
                  <a:ea typeface="나눔고딕" panose="020D0604000000000000" pitchFamily="50" charset="-127"/>
                </a:rPr>
                <a:t>RSTP</a:t>
              </a:r>
              <a:endParaRPr lang="en-US" altLang="ko-KR" sz="1000" dirty="0">
                <a:latin typeface="+mn-lt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73" name="그룹 272"/>
          <p:cNvGrpSpPr/>
          <p:nvPr/>
        </p:nvGrpSpPr>
        <p:grpSpPr>
          <a:xfrm>
            <a:off x="7052565" y="1684048"/>
            <a:ext cx="2920843" cy="1871738"/>
            <a:chOff x="2877851" y="2421358"/>
            <a:chExt cx="2920843" cy="1871738"/>
          </a:xfrm>
        </p:grpSpPr>
        <p:sp>
          <p:nvSpPr>
            <p:cNvPr id="274" name="Rounded Rectangle 9"/>
            <p:cNvSpPr/>
            <p:nvPr/>
          </p:nvSpPr>
          <p:spPr bwMode="auto">
            <a:xfrm>
              <a:off x="2877851" y="2421358"/>
              <a:ext cx="2841189" cy="1871738"/>
            </a:xfrm>
            <a:prstGeom prst="roundRect">
              <a:avLst>
                <a:gd name="adj" fmla="val 534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rgbClr val="FF0000"/>
              </a:solidFill>
            </a:ln>
            <a:effectLst/>
          </p:spPr>
          <p:txBody>
            <a:bodyPr wrap="square" lIns="36000" tIns="36000" rIns="36000" bIns="36000">
              <a:noAutofit/>
            </a:bodyPr>
            <a:lstStyle/>
            <a:p>
              <a:pPr marL="95250" indent="-95250" eaLnBrk="0" fontAlgn="ctr" latinLnBrk="0" hangingPunct="0">
                <a:spcAft>
                  <a:spcPct val="10000"/>
                </a:spcAft>
                <a:buClr>
                  <a:srgbClr val="808080"/>
                </a:buClr>
                <a:buSzPct val="80000"/>
                <a:buFont typeface="Wingdings 2" pitchFamily="18" charset="2"/>
                <a:buChar char="¡"/>
              </a:pPr>
              <a:endParaRPr lang="en-US" sz="900" b="1" dirty="0">
                <a:solidFill>
                  <a:schemeClr val="tx1"/>
                </a:solidFill>
                <a:latin typeface="+mn-lt"/>
                <a:ea typeface="나눔고딕" panose="020D0604000000000000" pitchFamily="50" charset="-127"/>
                <a:cs typeface="굴림" pitchFamily="50" charset="-127"/>
              </a:endParaRPr>
            </a:p>
          </p:txBody>
        </p:sp>
        <p:pic>
          <p:nvPicPr>
            <p:cNvPr id="275" name="Picture 5" descr="E:\작업디스크\디자인제안서\사용이미지\PNG_090916\2)_HW부분\스피드돔용카메라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106231" y="3247120"/>
              <a:ext cx="213522" cy="202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" name="Picture 7" descr="E:\작업디스크\디자인제안서\사용이미지\PNG_090916\1)_네트웍부분\백본스위치.png"/>
            <p:cNvPicPr>
              <a:picLocks noChangeAspect="1" noChangeArrowheads="1"/>
            </p:cNvPicPr>
            <p:nvPr/>
          </p:nvPicPr>
          <p:blipFill>
            <a:blip r:embed="rId7" cstate="print"/>
            <a:srcRect l="7234" r="9576" b="15929"/>
            <a:stretch>
              <a:fillRect/>
            </a:stretch>
          </p:blipFill>
          <p:spPr bwMode="auto">
            <a:xfrm>
              <a:off x="3628117" y="3558138"/>
              <a:ext cx="924218" cy="311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77" name="그룹 276"/>
            <p:cNvGrpSpPr/>
            <p:nvPr/>
          </p:nvGrpSpPr>
          <p:grpSpPr>
            <a:xfrm>
              <a:off x="3650088" y="2566804"/>
              <a:ext cx="914723" cy="592515"/>
              <a:chOff x="3693120" y="4155502"/>
              <a:chExt cx="894111" cy="847294"/>
            </a:xfrm>
          </p:grpSpPr>
          <p:pic>
            <p:nvPicPr>
              <p:cNvPr id="288" name="Picture 3" descr="E:\작업디스크\디자인제안서\사용이미지\PNG_090916\2)_HW부분\RGB_matrix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747932" y="4632817"/>
                <a:ext cx="752586" cy="369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9" name="직사각형 288"/>
              <p:cNvSpPr/>
              <p:nvPr/>
            </p:nvSpPr>
            <p:spPr>
              <a:xfrm>
                <a:off x="3693120" y="4155502"/>
                <a:ext cx="894111" cy="352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000" dirty="0" smtClean="0">
                    <a:latin typeface="+mn-lt"/>
                    <a:ea typeface="나눔고딕" panose="020D0604000000000000" pitchFamily="50" charset="-127"/>
                  </a:rPr>
                  <a:t>NVR / DVR</a:t>
                </a:r>
                <a:endParaRPr lang="en-US" altLang="ko-KR" sz="1000" dirty="0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pic>
          <p:nvPicPr>
            <p:cNvPr id="278" name="Picture 5" descr="E:\작업디스크\디자인제안서\사용이미지\PNG_090916\2)_HW부분\스피드돔용카메라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106231" y="3781313"/>
              <a:ext cx="213522" cy="202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79" name="꺾인 연결선 278"/>
            <p:cNvCxnSpPr>
              <a:stCxn id="288" idx="3"/>
              <a:endCxn id="275" idx="1"/>
            </p:cNvCxnSpPr>
            <p:nvPr/>
          </p:nvCxnSpPr>
          <p:spPr bwMode="auto">
            <a:xfrm>
              <a:off x="4476098" y="3029954"/>
              <a:ext cx="630133" cy="318612"/>
            </a:xfrm>
            <a:prstGeom prst="bentConnector3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cxnSp>
          <p:nvCxnSpPr>
            <p:cNvPr id="280" name="꺾인 연결선 279"/>
            <p:cNvCxnSpPr>
              <a:stCxn id="288" idx="3"/>
              <a:endCxn id="278" idx="1"/>
            </p:cNvCxnSpPr>
            <p:nvPr/>
          </p:nvCxnSpPr>
          <p:spPr bwMode="auto">
            <a:xfrm>
              <a:off x="4476098" y="3029954"/>
              <a:ext cx="630133" cy="852805"/>
            </a:xfrm>
            <a:prstGeom prst="bentConnector3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sp>
          <p:nvSpPr>
            <p:cNvPr id="281" name="직사각형 280"/>
            <p:cNvSpPr/>
            <p:nvPr/>
          </p:nvSpPr>
          <p:spPr>
            <a:xfrm>
              <a:off x="4818943" y="3357227"/>
              <a:ext cx="83388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000" dirty="0" smtClean="0">
                  <a:latin typeface="+mn-lt"/>
                  <a:ea typeface="나눔고딕" panose="020D0604000000000000" pitchFamily="50" charset="-127"/>
                </a:rPr>
                <a:t>CCTV</a:t>
              </a:r>
            </a:p>
            <a:p>
              <a:pPr algn="ctr">
                <a:defRPr/>
              </a:pPr>
              <a:r>
                <a:rPr lang="en-US" altLang="ko-KR" sz="1000" dirty="0" smtClean="0">
                  <a:latin typeface="+mn-lt"/>
                  <a:ea typeface="나눔고딕" panose="020D0604000000000000" pitchFamily="50" charset="-127"/>
                </a:rPr>
                <a:t>(IP/Analog)</a:t>
              </a:r>
              <a:endParaRPr lang="en-US" altLang="ko-KR" sz="1000" dirty="0">
                <a:latin typeface="+mn-lt"/>
                <a:ea typeface="나눔고딕" panose="020D0604000000000000" pitchFamily="50" charset="-127"/>
              </a:endParaRPr>
            </a:p>
          </p:txBody>
        </p:sp>
        <p:cxnSp>
          <p:nvCxnSpPr>
            <p:cNvPr id="282" name="꺾인 연결선 281"/>
            <p:cNvCxnSpPr>
              <a:stCxn id="276" idx="0"/>
              <a:endCxn id="288" idx="2"/>
            </p:cNvCxnSpPr>
            <p:nvPr/>
          </p:nvCxnSpPr>
          <p:spPr bwMode="auto">
            <a:xfrm rot="5400000" flipH="1" flipV="1">
              <a:off x="3891270" y="3358276"/>
              <a:ext cx="398819" cy="906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sp>
          <p:nvSpPr>
            <p:cNvPr id="283" name="직사각형 282"/>
            <p:cNvSpPr/>
            <p:nvPr/>
          </p:nvSpPr>
          <p:spPr>
            <a:xfrm>
              <a:off x="4756421" y="2529332"/>
              <a:ext cx="104227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000" b="1" dirty="0" err="1" smtClean="0">
                  <a:latin typeface="+mn-lt"/>
                  <a:ea typeface="나눔고딕" panose="020D0604000000000000" pitchFamily="50" charset="-127"/>
                </a:rPr>
                <a:t>아리수통합센터</a:t>
              </a:r>
              <a:endParaRPr lang="en-US" altLang="ko-KR" sz="1000" b="1" dirty="0">
                <a:latin typeface="+mn-lt"/>
                <a:ea typeface="나눔고딕" panose="020D0604000000000000" pitchFamily="50" charset="-127"/>
              </a:endParaRPr>
            </a:p>
          </p:txBody>
        </p:sp>
        <p:grpSp>
          <p:nvGrpSpPr>
            <p:cNvPr id="284" name="그룹 283"/>
            <p:cNvGrpSpPr/>
            <p:nvPr/>
          </p:nvGrpSpPr>
          <p:grpSpPr>
            <a:xfrm>
              <a:off x="2901201" y="3520849"/>
              <a:ext cx="665568" cy="652907"/>
              <a:chOff x="2779324" y="3561557"/>
              <a:chExt cx="665568" cy="652907"/>
            </a:xfrm>
          </p:grpSpPr>
          <p:pic>
            <p:nvPicPr>
              <p:cNvPr id="286" name="Picture 8" descr="사본 -search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68841" y="3561557"/>
                <a:ext cx="486534" cy="3857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7" name="직사각형 286"/>
              <p:cNvSpPr/>
              <p:nvPr/>
            </p:nvSpPr>
            <p:spPr>
              <a:xfrm>
                <a:off x="2779324" y="3968243"/>
                <a:ext cx="66556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000" dirty="0" err="1" smtClean="0">
                    <a:latin typeface="+mn-lt"/>
                    <a:ea typeface="나눔고딕" panose="020D0604000000000000" pitchFamily="50" charset="-127"/>
                  </a:rPr>
                  <a:t>월모니터</a:t>
                </a:r>
                <a:endParaRPr lang="en-US" altLang="ko-KR" sz="1000" dirty="0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cxnSp>
          <p:nvCxnSpPr>
            <p:cNvPr id="285" name="꺾인 연결선 284"/>
            <p:cNvCxnSpPr>
              <a:stCxn id="276" idx="1"/>
              <a:endCxn id="286" idx="3"/>
            </p:cNvCxnSpPr>
            <p:nvPr/>
          </p:nvCxnSpPr>
          <p:spPr bwMode="auto">
            <a:xfrm rot="10800000" flipV="1">
              <a:off x="3477253" y="3713701"/>
              <a:ext cx="150865" cy="1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</p:spPr>
        </p:cxnSp>
      </p:grpSp>
      <p:cxnSp>
        <p:nvCxnSpPr>
          <p:cNvPr id="290" name="꺾인 연결선 289"/>
          <p:cNvCxnSpPr>
            <a:stCxn id="276" idx="2"/>
            <a:endCxn id="253" idx="3"/>
          </p:cNvCxnSpPr>
          <p:nvPr/>
        </p:nvCxnSpPr>
        <p:spPr bwMode="auto">
          <a:xfrm rot="5400000">
            <a:off x="7533270" y="3286915"/>
            <a:ext cx="886630" cy="576711"/>
          </a:xfrm>
          <a:prstGeom prst="bentConnector2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91" name="직사각형 290"/>
          <p:cNvSpPr/>
          <p:nvPr/>
        </p:nvSpPr>
        <p:spPr>
          <a:xfrm>
            <a:off x="8251449" y="3092584"/>
            <a:ext cx="768948" cy="1816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dirty="0" err="1" smtClean="0">
                <a:latin typeface="+mn-lt"/>
                <a:ea typeface="나눔고딕" panose="020D0604000000000000" pitchFamily="50" charset="-127"/>
              </a:rPr>
              <a:t>미디어서버</a:t>
            </a:r>
            <a:endParaRPr lang="en-US" altLang="ko-KR" sz="1000" dirty="0">
              <a:latin typeface="+mn-lt"/>
              <a:ea typeface="나눔고딕" panose="020D0604000000000000" pitchFamily="50" charset="-127"/>
            </a:endParaRPr>
          </a:p>
        </p:txBody>
      </p:sp>
      <p:sp>
        <p:nvSpPr>
          <p:cNvPr id="292" name="직사각형 291"/>
          <p:cNvSpPr/>
          <p:nvPr/>
        </p:nvSpPr>
        <p:spPr>
          <a:xfrm>
            <a:off x="6763918" y="4411854"/>
            <a:ext cx="3263302" cy="245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a typeface="나눔고딕" panose="020D0604000000000000" pitchFamily="50" charset="-127"/>
            </a:endParaRPr>
          </a:p>
        </p:txBody>
      </p:sp>
      <p:grpSp>
        <p:nvGrpSpPr>
          <p:cNvPr id="293" name="그룹 292"/>
          <p:cNvGrpSpPr/>
          <p:nvPr/>
        </p:nvGrpSpPr>
        <p:grpSpPr>
          <a:xfrm>
            <a:off x="7012409" y="4900340"/>
            <a:ext cx="2841189" cy="1871738"/>
            <a:chOff x="2877851" y="2421358"/>
            <a:chExt cx="2841189" cy="1871738"/>
          </a:xfrm>
        </p:grpSpPr>
        <p:sp>
          <p:nvSpPr>
            <p:cNvPr id="294" name="Rounded Rectangle 9"/>
            <p:cNvSpPr/>
            <p:nvPr/>
          </p:nvSpPr>
          <p:spPr bwMode="auto">
            <a:xfrm>
              <a:off x="2877851" y="2421358"/>
              <a:ext cx="2841189" cy="1871738"/>
            </a:xfrm>
            <a:prstGeom prst="roundRect">
              <a:avLst>
                <a:gd name="adj" fmla="val 534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rgbClr val="FF0000"/>
              </a:solidFill>
            </a:ln>
            <a:effectLst/>
          </p:spPr>
          <p:txBody>
            <a:bodyPr wrap="square" lIns="36000" tIns="36000" rIns="36000" bIns="36000">
              <a:noAutofit/>
            </a:bodyPr>
            <a:lstStyle/>
            <a:p>
              <a:pPr marL="95250" indent="-95250" eaLnBrk="0" fontAlgn="ctr" latinLnBrk="0" hangingPunct="0">
                <a:spcAft>
                  <a:spcPct val="10000"/>
                </a:spcAft>
                <a:buClr>
                  <a:srgbClr val="808080"/>
                </a:buClr>
                <a:buSzPct val="80000"/>
                <a:buFont typeface="Wingdings 2" pitchFamily="18" charset="2"/>
                <a:buChar char="¡"/>
              </a:pPr>
              <a:endParaRPr lang="en-US" sz="900" b="1" dirty="0">
                <a:solidFill>
                  <a:schemeClr val="tx1"/>
                </a:solidFill>
                <a:latin typeface="+mn-lt"/>
                <a:ea typeface="나눔고딕" panose="020D0604000000000000" pitchFamily="50" charset="-127"/>
                <a:cs typeface="굴림" pitchFamily="50" charset="-127"/>
              </a:endParaRPr>
            </a:p>
          </p:txBody>
        </p:sp>
        <p:pic>
          <p:nvPicPr>
            <p:cNvPr id="295" name="Picture 5" descr="E:\작업디스크\디자인제안서\사용이미지\PNG_090916\2)_HW부분\스피드돔용카메라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106231" y="3247120"/>
              <a:ext cx="213522" cy="202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6" name="직사각형 295"/>
            <p:cNvSpPr/>
            <p:nvPr/>
          </p:nvSpPr>
          <p:spPr>
            <a:xfrm>
              <a:off x="3698529" y="3632548"/>
              <a:ext cx="914723" cy="246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000" dirty="0" smtClean="0">
                  <a:latin typeface="+mn-lt"/>
                  <a:ea typeface="나눔고딕" panose="020D0604000000000000" pitchFamily="50" charset="-127"/>
                </a:rPr>
                <a:t>NVR / DVR</a:t>
              </a:r>
              <a:endParaRPr lang="en-US" altLang="ko-KR" sz="1000" dirty="0">
                <a:latin typeface="+mn-lt"/>
                <a:ea typeface="나눔고딕" panose="020D0604000000000000" pitchFamily="50" charset="-127"/>
              </a:endParaRPr>
            </a:p>
          </p:txBody>
        </p:sp>
        <p:pic>
          <p:nvPicPr>
            <p:cNvPr id="297" name="Picture 5" descr="E:\작업디스크\디자인제안서\사용이미지\PNG_090916\2)_HW부분\스피드돔용카메라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106231" y="3781313"/>
              <a:ext cx="213522" cy="202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98" name="꺾인 연결선 297"/>
            <p:cNvCxnSpPr>
              <a:stCxn id="310" idx="3"/>
              <a:endCxn id="295" idx="1"/>
            </p:cNvCxnSpPr>
            <p:nvPr/>
          </p:nvCxnSpPr>
          <p:spPr bwMode="auto">
            <a:xfrm>
              <a:off x="4534430" y="3003756"/>
              <a:ext cx="571801" cy="344810"/>
            </a:xfrm>
            <a:prstGeom prst="bentConnector3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cxnSp>
          <p:nvCxnSpPr>
            <p:cNvPr id="299" name="꺾인 연결선 298"/>
            <p:cNvCxnSpPr>
              <a:stCxn id="310" idx="3"/>
              <a:endCxn id="297" idx="1"/>
            </p:cNvCxnSpPr>
            <p:nvPr/>
          </p:nvCxnSpPr>
          <p:spPr bwMode="auto">
            <a:xfrm>
              <a:off x="4534430" y="3003756"/>
              <a:ext cx="571801" cy="879003"/>
            </a:xfrm>
            <a:prstGeom prst="bentConnector3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sp>
          <p:nvSpPr>
            <p:cNvPr id="300" name="직사각형 299"/>
            <p:cNvSpPr/>
            <p:nvPr/>
          </p:nvSpPr>
          <p:spPr>
            <a:xfrm>
              <a:off x="4818943" y="3357227"/>
              <a:ext cx="83388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000" dirty="0" smtClean="0">
                  <a:latin typeface="+mn-lt"/>
                  <a:ea typeface="나눔고딕" panose="020D0604000000000000" pitchFamily="50" charset="-127"/>
                </a:rPr>
                <a:t>CCTV</a:t>
              </a:r>
            </a:p>
            <a:p>
              <a:pPr algn="ctr">
                <a:defRPr/>
              </a:pPr>
              <a:r>
                <a:rPr lang="en-US" altLang="ko-KR" sz="1000" dirty="0" smtClean="0">
                  <a:latin typeface="+mn-lt"/>
                  <a:ea typeface="나눔고딕" panose="020D0604000000000000" pitchFamily="50" charset="-127"/>
                </a:rPr>
                <a:t>(IP/Analog)</a:t>
              </a:r>
              <a:endParaRPr lang="en-US" altLang="ko-KR" sz="1000" dirty="0">
                <a:latin typeface="+mn-lt"/>
                <a:ea typeface="나눔고딕" panose="020D0604000000000000" pitchFamily="50" charset="-127"/>
              </a:endParaRPr>
            </a:p>
          </p:txBody>
        </p:sp>
        <p:cxnSp>
          <p:nvCxnSpPr>
            <p:cNvPr id="301" name="꺾인 연결선 300"/>
            <p:cNvCxnSpPr>
              <a:stCxn id="313" idx="0"/>
              <a:endCxn id="310" idx="2"/>
            </p:cNvCxnSpPr>
            <p:nvPr/>
          </p:nvCxnSpPr>
          <p:spPr bwMode="auto">
            <a:xfrm rot="16200000" flipV="1">
              <a:off x="3970412" y="3261229"/>
              <a:ext cx="207029" cy="3210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sp>
          <p:nvSpPr>
            <p:cNvPr id="302" name="직사각형 301"/>
            <p:cNvSpPr/>
            <p:nvPr/>
          </p:nvSpPr>
          <p:spPr>
            <a:xfrm>
              <a:off x="5116533" y="2464908"/>
              <a:ext cx="55015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000" b="1" dirty="0" smtClean="0">
                  <a:latin typeface="+mn-lt"/>
                  <a:ea typeface="나눔고딕" panose="020D0604000000000000" pitchFamily="50" charset="-127"/>
                </a:rPr>
                <a:t>TOPIS</a:t>
              </a:r>
              <a:endParaRPr lang="en-US" altLang="ko-KR" sz="1000" b="1" dirty="0">
                <a:latin typeface="+mn-lt"/>
                <a:ea typeface="나눔고딕" panose="020D0604000000000000" pitchFamily="50" charset="-127"/>
              </a:endParaRPr>
            </a:p>
          </p:txBody>
        </p:sp>
        <p:grpSp>
          <p:nvGrpSpPr>
            <p:cNvPr id="303" name="그룹 302"/>
            <p:cNvGrpSpPr/>
            <p:nvPr/>
          </p:nvGrpSpPr>
          <p:grpSpPr>
            <a:xfrm>
              <a:off x="2901201" y="3520849"/>
              <a:ext cx="665568" cy="652907"/>
              <a:chOff x="2779324" y="3561557"/>
              <a:chExt cx="665568" cy="652907"/>
            </a:xfrm>
          </p:grpSpPr>
          <p:pic>
            <p:nvPicPr>
              <p:cNvPr id="305" name="Picture 8" descr="사본 -search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68841" y="3561557"/>
                <a:ext cx="486534" cy="3857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6" name="직사각형 305"/>
              <p:cNvSpPr/>
              <p:nvPr/>
            </p:nvSpPr>
            <p:spPr>
              <a:xfrm>
                <a:off x="2779324" y="3968243"/>
                <a:ext cx="66556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000" dirty="0" err="1" smtClean="0">
                    <a:latin typeface="+mn-lt"/>
                    <a:ea typeface="나눔고딕" panose="020D0604000000000000" pitchFamily="50" charset="-127"/>
                  </a:rPr>
                  <a:t>월모니터</a:t>
                </a:r>
                <a:endParaRPr lang="en-US" altLang="ko-KR" sz="1000" dirty="0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cxnSp>
          <p:nvCxnSpPr>
            <p:cNvPr id="304" name="꺾인 연결선 303"/>
            <p:cNvCxnSpPr>
              <a:stCxn id="310" idx="1"/>
              <a:endCxn id="305" idx="3"/>
            </p:cNvCxnSpPr>
            <p:nvPr/>
          </p:nvCxnSpPr>
          <p:spPr bwMode="auto">
            <a:xfrm rot="10800000" flipV="1">
              <a:off x="3477252" y="3003755"/>
              <a:ext cx="132960" cy="709947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</p:spPr>
        </p:cxnSp>
      </p:grpSp>
      <p:sp>
        <p:nvSpPr>
          <p:cNvPr id="307" name="직사각형 306"/>
          <p:cNvSpPr/>
          <p:nvPr/>
        </p:nvSpPr>
        <p:spPr>
          <a:xfrm>
            <a:off x="8211626" y="5133894"/>
            <a:ext cx="768948" cy="1816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dirty="0" err="1" smtClean="0">
                <a:latin typeface="+mn-lt"/>
                <a:ea typeface="나눔고딕" panose="020D0604000000000000" pitchFamily="50" charset="-127"/>
              </a:rPr>
              <a:t>미디어서버</a:t>
            </a:r>
            <a:endParaRPr lang="en-US" altLang="ko-KR" sz="1000" dirty="0">
              <a:latin typeface="+mn-lt"/>
              <a:ea typeface="나눔고딕" panose="020D0604000000000000" pitchFamily="50" charset="-127"/>
            </a:endParaRPr>
          </a:p>
        </p:txBody>
      </p:sp>
      <p:sp>
        <p:nvSpPr>
          <p:cNvPr id="308" name="직사각형 307"/>
          <p:cNvSpPr/>
          <p:nvPr/>
        </p:nvSpPr>
        <p:spPr>
          <a:xfrm>
            <a:off x="7977798" y="3709161"/>
            <a:ext cx="6111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+mn-lt"/>
                <a:ea typeface="나눔고딕" panose="020D0604000000000000" pitchFamily="50" charset="-127"/>
              </a:rPr>
              <a:t>RSTP</a:t>
            </a:r>
            <a:endParaRPr lang="en-US" altLang="ko-KR" sz="1000" dirty="0">
              <a:latin typeface="+mn-lt"/>
              <a:ea typeface="나눔고딕" panose="020D0604000000000000" pitchFamily="50" charset="-127"/>
            </a:endParaRPr>
          </a:p>
        </p:txBody>
      </p:sp>
      <p:sp>
        <p:nvSpPr>
          <p:cNvPr id="309" name="직사각형 308"/>
          <p:cNvSpPr/>
          <p:nvPr/>
        </p:nvSpPr>
        <p:spPr>
          <a:xfrm>
            <a:off x="5073185" y="5226154"/>
            <a:ext cx="768948" cy="1816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dirty="0" err="1" smtClean="0">
                <a:latin typeface="+mn-lt"/>
                <a:ea typeface="나눔고딕" panose="020D0604000000000000" pitchFamily="50" charset="-127"/>
              </a:rPr>
              <a:t>미디어서버</a:t>
            </a:r>
            <a:endParaRPr lang="en-US" altLang="ko-KR" sz="1000" dirty="0">
              <a:latin typeface="+mn-lt"/>
              <a:ea typeface="나눔고딕" panose="020D0604000000000000" pitchFamily="50" charset="-127"/>
            </a:endParaRPr>
          </a:p>
        </p:txBody>
      </p:sp>
      <p:pic>
        <p:nvPicPr>
          <p:cNvPr id="310" name="Picture 7" descr="E:\작업디스크\디자인제안서\사용이미지\PNG_090916\1)_네트웍부분\백본스위치.png"/>
          <p:cNvPicPr>
            <a:picLocks noChangeAspect="1" noChangeArrowheads="1"/>
          </p:cNvPicPr>
          <p:nvPr/>
        </p:nvPicPr>
        <p:blipFill>
          <a:blip r:embed="rId7" cstate="print"/>
          <a:srcRect l="7234" r="9576" b="15929"/>
          <a:stretch>
            <a:fillRect/>
          </a:stretch>
        </p:blipFill>
        <p:spPr bwMode="auto">
          <a:xfrm>
            <a:off x="7744770" y="5327174"/>
            <a:ext cx="924218" cy="311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1" name="Picture 7" descr="E:\작업디스크\디자인제안서\사용이미지\PNG_090916\1)_네트웍부분\백본스위치.png"/>
          <p:cNvPicPr>
            <a:picLocks noChangeAspect="1" noChangeArrowheads="1"/>
          </p:cNvPicPr>
          <p:nvPr/>
        </p:nvPicPr>
        <p:blipFill>
          <a:blip r:embed="rId7" cstate="print"/>
          <a:srcRect l="7234" r="9576" b="15929"/>
          <a:stretch>
            <a:fillRect/>
          </a:stretch>
        </p:blipFill>
        <p:spPr bwMode="auto">
          <a:xfrm>
            <a:off x="4716633" y="5405844"/>
            <a:ext cx="924218" cy="311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2" name="Picture 3" descr="E:\작업디스크\디자인제안서\사용이미지\PNG_090916\2)_HW부분\RGB_matrix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94202" y="5943616"/>
            <a:ext cx="769935" cy="25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3" name="Picture 3" descr="E:\작업디스크\디자인제안서\사용이미지\PNG_090916\2)_HW부분\RGB_matrix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25121" y="5845330"/>
            <a:ext cx="769935" cy="25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4" name="직사각형 313"/>
          <p:cNvSpPr/>
          <p:nvPr/>
        </p:nvSpPr>
        <p:spPr bwMode="auto">
          <a:xfrm>
            <a:off x="6726745" y="4438228"/>
            <a:ext cx="81405" cy="24387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60000"/>
                <a:lumOff val="40000"/>
                <a:alpha val="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ts val="1400"/>
              </a:lnSpc>
              <a:spcAft>
                <a:spcPct val="30000"/>
              </a:spcAft>
            </a:pPr>
            <a:endParaRPr lang="ko-KR" altLang="en-US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산돌고딕 M" pitchFamily="18" charset="-127"/>
              <a:ea typeface="산돌고딕 M" pitchFamily="18" charset="-127"/>
            </a:endParaRPr>
          </a:p>
        </p:txBody>
      </p:sp>
      <p:cxnSp>
        <p:nvCxnSpPr>
          <p:cNvPr id="315" name="꺾인 연결선 314"/>
          <p:cNvCxnSpPr>
            <a:stCxn id="207" idx="3"/>
            <a:endCxn id="310" idx="0"/>
          </p:cNvCxnSpPr>
          <p:nvPr/>
        </p:nvCxnSpPr>
        <p:spPr bwMode="auto">
          <a:xfrm>
            <a:off x="5031477" y="4454758"/>
            <a:ext cx="3175402" cy="872416"/>
          </a:xfrm>
          <a:prstGeom prst="bentConnector2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</p:spPr>
      </p:cxnSp>
      <p:grpSp>
        <p:nvGrpSpPr>
          <p:cNvPr id="316" name="그룹 315"/>
          <p:cNvGrpSpPr/>
          <p:nvPr/>
        </p:nvGrpSpPr>
        <p:grpSpPr>
          <a:xfrm>
            <a:off x="584880" y="4337197"/>
            <a:ext cx="1407893" cy="910677"/>
            <a:chOff x="2993213" y="2126801"/>
            <a:chExt cx="1407893" cy="910677"/>
          </a:xfrm>
        </p:grpSpPr>
        <p:grpSp>
          <p:nvGrpSpPr>
            <p:cNvPr id="317" name="그룹 316"/>
            <p:cNvGrpSpPr/>
            <p:nvPr/>
          </p:nvGrpSpPr>
          <p:grpSpPr>
            <a:xfrm>
              <a:off x="3224808" y="2126801"/>
              <a:ext cx="747346" cy="753757"/>
              <a:chOff x="3315943" y="2787156"/>
              <a:chExt cx="747346" cy="753757"/>
            </a:xfrm>
          </p:grpSpPr>
          <p:pic>
            <p:nvPicPr>
              <p:cNvPr id="319" name="Picture 6" descr="blue 3d disc with glow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5943" y="3046976"/>
                <a:ext cx="747346" cy="493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0" name="Picture 7" descr="Host Integration Server (HIS) sm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11080" y="2787156"/>
                <a:ext cx="383483" cy="593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18" name="AutoShape 216"/>
            <p:cNvSpPr>
              <a:spLocks noChangeArrowheads="1"/>
            </p:cNvSpPr>
            <p:nvPr/>
          </p:nvSpPr>
          <p:spPr bwMode="auto">
            <a:xfrm>
              <a:off x="2993213" y="2895508"/>
              <a:ext cx="1407893" cy="141970"/>
            </a:xfrm>
            <a:prstGeom prst="cube">
              <a:avLst>
                <a:gd name="adj" fmla="val 5042"/>
              </a:avLst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FFFFFF"/>
              </a:outerShdw>
            </a:effectLst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5613" indent="-112713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2813" indent="-228600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0013" indent="-342900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7213" indent="-458788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lvl="0" indent="0" algn="ctr" defTabSz="912813" rtl="0" eaLnBrk="1" fontAlgn="base" latinLnBrk="0" hangingPunct="1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디지털시민시장실</a:t>
              </a:r>
              <a:r>
                <a:rPr kumimoji="0" lang="en-US" altLang="ko-KR" sz="8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WAS #1, #2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321" name="그룹 320"/>
          <p:cNvGrpSpPr/>
          <p:nvPr/>
        </p:nvGrpSpPr>
        <p:grpSpPr>
          <a:xfrm>
            <a:off x="626935" y="1717851"/>
            <a:ext cx="1421549" cy="1210540"/>
            <a:chOff x="2866347" y="2124908"/>
            <a:chExt cx="1421549" cy="1210540"/>
          </a:xfrm>
        </p:grpSpPr>
        <p:grpSp>
          <p:nvGrpSpPr>
            <p:cNvPr id="322" name="그룹 321"/>
            <p:cNvGrpSpPr/>
            <p:nvPr/>
          </p:nvGrpSpPr>
          <p:grpSpPr>
            <a:xfrm>
              <a:off x="3224808" y="2124908"/>
              <a:ext cx="747346" cy="755650"/>
              <a:chOff x="3315943" y="2785263"/>
              <a:chExt cx="747346" cy="755650"/>
            </a:xfrm>
          </p:grpSpPr>
          <p:pic>
            <p:nvPicPr>
              <p:cNvPr id="324" name="Picture 6" descr="blue 3d disc with glow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5943" y="3046976"/>
                <a:ext cx="747346" cy="493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5" name="Picture 7" descr="Host Integration Server (HIS) sm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5827" y="2785263"/>
                <a:ext cx="383483" cy="593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6" name="Picture 222" descr="그림33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9104" y="3024860"/>
                <a:ext cx="283599" cy="329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23" name="AutoShape 216"/>
            <p:cNvSpPr>
              <a:spLocks noChangeArrowheads="1"/>
            </p:cNvSpPr>
            <p:nvPr/>
          </p:nvSpPr>
          <p:spPr bwMode="auto">
            <a:xfrm>
              <a:off x="2866347" y="2883725"/>
              <a:ext cx="1421549" cy="451723"/>
            </a:xfrm>
            <a:prstGeom prst="cube">
              <a:avLst>
                <a:gd name="adj" fmla="val 5042"/>
              </a:avLst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FFFFFF"/>
              </a:outerShdw>
            </a:effectLst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5613" indent="-112713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2813" indent="-228600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0013" indent="-342900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7213" indent="-458788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lvl="0" indent="0" algn="ctr" defTabSz="912813" rtl="0" eaLnBrk="1" fontAlgn="base" latinLnBrk="0" hangingPunct="1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디지털시민시장실</a:t>
              </a:r>
              <a:r>
                <a:rPr kumimoji="0" lang="en-US" altLang="ko-KR" sz="8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DB #1, #2</a:t>
              </a:r>
            </a:p>
            <a:p>
              <a:pPr lvl="0" algn="l" defTabSz="912813" latinLnBrk="0">
                <a:lnSpc>
                  <a:spcPct val="110000"/>
                </a:lnSpc>
                <a:spcBef>
                  <a:spcPct val="10000"/>
                </a:spcBef>
                <a:defRPr/>
              </a:pPr>
              <a:r>
                <a:rPr kumimoji="0" lang="en-US" altLang="ko-KR" sz="8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      CCTV </a:t>
              </a:r>
              <a:r>
                <a:rPr kumimoji="0" lang="ko-KR" altLang="en-US" sz="800" b="1" dirty="0" err="1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채널정보</a:t>
              </a:r>
              <a:r>
                <a:rPr kumimoji="0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kumimoji="0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kumimoji="0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공개만</a:t>
              </a:r>
              <a:r>
                <a:rPr kumimoji="0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endParaRPr kumimoji="0" lang="en-US" altLang="ko-KR" sz="800" b="1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lvl="0" algn="l" defTabSz="912813" latinLnBrk="0">
                <a:lnSpc>
                  <a:spcPct val="110000"/>
                </a:lnSpc>
                <a:spcBef>
                  <a:spcPct val="10000"/>
                </a:spcBef>
                <a:defRPr/>
              </a:pPr>
              <a:r>
                <a:rPr kumimoji="0" lang="en-US" altLang="ko-KR" sz="8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     CCTV </a:t>
              </a:r>
              <a:r>
                <a:rPr kumimoji="0" lang="ko-KR" altLang="en-US" sz="8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위치공간정보 </a:t>
              </a:r>
              <a:r>
                <a:rPr kumimoji="0" lang="en-US" altLang="ko-KR" sz="800" b="1" dirty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kumimoji="0" lang="ko-KR" altLang="en-US" sz="800" b="1" dirty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공개만</a:t>
              </a:r>
              <a:r>
                <a:rPr kumimoji="0" lang="en-US" altLang="ko-KR" sz="800" b="1" dirty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endParaRPr kumimoji="0" lang="en-US" altLang="ko-KR" sz="8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327" name="꺾인 연결선 326"/>
          <p:cNvCxnSpPr>
            <a:stCxn id="325" idx="1"/>
            <a:endCxn id="320" idx="0"/>
          </p:cNvCxnSpPr>
          <p:nvPr/>
        </p:nvCxnSpPr>
        <p:spPr bwMode="auto">
          <a:xfrm rot="10800000" flipH="1" flipV="1">
            <a:off x="1085280" y="2014581"/>
            <a:ext cx="118074" cy="2322615"/>
          </a:xfrm>
          <a:prstGeom prst="bentConnector4">
            <a:avLst>
              <a:gd name="adj1" fmla="val -387215"/>
              <a:gd name="adj2" fmla="val 56388"/>
            </a:avLst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</p:spPr>
      </p:cxnSp>
      <p:grpSp>
        <p:nvGrpSpPr>
          <p:cNvPr id="328" name="그룹 327"/>
          <p:cNvGrpSpPr/>
          <p:nvPr/>
        </p:nvGrpSpPr>
        <p:grpSpPr>
          <a:xfrm>
            <a:off x="1068164" y="3280703"/>
            <a:ext cx="1213744" cy="1127321"/>
            <a:chOff x="2984381" y="2124908"/>
            <a:chExt cx="1213744" cy="1127321"/>
          </a:xfrm>
        </p:grpSpPr>
        <p:grpSp>
          <p:nvGrpSpPr>
            <p:cNvPr id="329" name="그룹 328"/>
            <p:cNvGrpSpPr/>
            <p:nvPr/>
          </p:nvGrpSpPr>
          <p:grpSpPr>
            <a:xfrm>
              <a:off x="3224808" y="2124908"/>
              <a:ext cx="747346" cy="755650"/>
              <a:chOff x="3315943" y="2785263"/>
              <a:chExt cx="747346" cy="755650"/>
            </a:xfrm>
          </p:grpSpPr>
          <p:pic>
            <p:nvPicPr>
              <p:cNvPr id="331" name="Picture 6" descr="blue 3d disc with glow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5943" y="3046976"/>
                <a:ext cx="747346" cy="493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2" name="Picture 7" descr="Host Integration Server (HIS) sm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5827" y="2785263"/>
                <a:ext cx="383483" cy="593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3" name="Picture 222" descr="그림33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9104" y="3024860"/>
                <a:ext cx="283599" cy="329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30" name="AutoShape 216"/>
            <p:cNvSpPr>
              <a:spLocks noChangeArrowheads="1"/>
            </p:cNvSpPr>
            <p:nvPr/>
          </p:nvSpPr>
          <p:spPr bwMode="auto">
            <a:xfrm>
              <a:off x="2984381" y="2810186"/>
              <a:ext cx="1213744" cy="442043"/>
            </a:xfrm>
            <a:prstGeom prst="cube">
              <a:avLst>
                <a:gd name="adj" fmla="val 5042"/>
              </a:avLst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FFFFFF"/>
              </a:outerShdw>
            </a:effectLst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5613" indent="-112713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2813" indent="-228600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0013" indent="-342900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7213" indent="-458788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lvl="0" indent="0" algn="ctr" defTabSz="912813" rtl="0" eaLnBrk="1" fontAlgn="base" latinLnBrk="0" hangingPunct="1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디지털시민시장실</a:t>
              </a:r>
              <a:r>
                <a:rPr kumimoji="0" lang="en-US" altLang="ko-KR" sz="800" dirty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endParaRPr kumimoji="0" lang="en-US" altLang="ko-KR" sz="8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marL="0" marR="0" lvl="0" indent="0" algn="ctr" defTabSz="912813" rtl="0" eaLnBrk="1" fontAlgn="base" latinLnBrk="0" hangingPunct="1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시각화 서버 </a:t>
              </a:r>
              <a:r>
                <a:rPr kumimoji="0" lang="en-US" altLang="ko-KR" sz="8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#1 , #2</a:t>
              </a:r>
            </a:p>
            <a:p>
              <a:pPr marL="0" marR="0" lvl="0" indent="0" algn="ctr" defTabSz="912813" rtl="0" eaLnBrk="1" fontAlgn="base" latinLnBrk="0" hangingPunct="1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334" name="꺾인 연결선 333"/>
          <p:cNvCxnSpPr>
            <a:stCxn id="320" idx="0"/>
            <a:endCxn id="332" idx="1"/>
          </p:cNvCxnSpPr>
          <p:nvPr/>
        </p:nvCxnSpPr>
        <p:spPr bwMode="auto">
          <a:xfrm rot="5400000" flipH="1" flipV="1">
            <a:off x="926033" y="3854756"/>
            <a:ext cx="759763" cy="205121"/>
          </a:xfrm>
          <a:prstGeom prst="bentConnector2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35" name="직사각형 334"/>
          <p:cNvSpPr/>
          <p:nvPr/>
        </p:nvSpPr>
        <p:spPr>
          <a:xfrm>
            <a:off x="505197" y="1225778"/>
            <a:ext cx="1606970" cy="4147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a typeface="나눔고딕" panose="020D0604000000000000" pitchFamily="50" charset="-127"/>
            </a:endParaRPr>
          </a:p>
        </p:txBody>
      </p:sp>
      <p:sp>
        <p:nvSpPr>
          <p:cNvPr id="336" name="직사각형 263"/>
          <p:cNvSpPr>
            <a:spLocks noChangeArrowheads="1"/>
          </p:cNvSpPr>
          <p:nvPr/>
        </p:nvSpPr>
        <p:spPr bwMode="auto">
          <a:xfrm>
            <a:off x="494364" y="1216428"/>
            <a:ext cx="1606970" cy="405523"/>
          </a:xfrm>
          <a:prstGeom prst="rect">
            <a:avLst/>
          </a:prstGeom>
          <a:solidFill>
            <a:srgbClr val="4F81BD">
              <a:lumMod val="75000"/>
            </a:srgb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kern="0" dirty="0" err="1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외부망</a:t>
            </a:r>
            <a:r>
              <a:rPr kumimoji="0" lang="en-US" altLang="ko-KR" sz="1000" b="1" kern="0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(DMZ)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7" name="AutoShape 216"/>
          <p:cNvSpPr>
            <a:spLocks noChangeArrowheads="1"/>
          </p:cNvSpPr>
          <p:nvPr/>
        </p:nvSpPr>
        <p:spPr bwMode="auto">
          <a:xfrm>
            <a:off x="824802" y="6392931"/>
            <a:ext cx="775188" cy="165363"/>
          </a:xfrm>
          <a:prstGeom prst="cube">
            <a:avLst>
              <a:gd name="adj" fmla="val 5042"/>
            </a:avLst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lIns="0" tIns="0" rIns="0" bIns="0" anchor="ctr">
            <a:spAutoFit/>
          </a:bodyPr>
          <a:lstStyle>
            <a:defPPr>
              <a:defRPr lang="ko-KR"/>
            </a:defPPr>
            <a:lvl1pPr algn="ctr" rtl="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-112713" algn="ctr" rtl="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2813" indent="-228600" algn="ctr" rtl="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0013" indent="-342900" algn="ctr" rtl="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7213" indent="-458788" algn="ctr" rtl="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lvl="0" indent="0" algn="ctr" defTabSz="912813" rtl="0" eaLnBrk="1" fontAlgn="base" latinLnBrk="0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시장님 </a:t>
            </a:r>
            <a:r>
              <a:rPr kumimoji="0" lang="en-US" altLang="ko-K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(</a:t>
            </a:r>
            <a:r>
              <a:rPr kumimoji="0" lang="ko-KR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외부</a:t>
            </a:r>
            <a:r>
              <a:rPr kumimoji="0" lang="en-US" altLang="ko-K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)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38" name="꺾인 연결선 337"/>
          <p:cNvCxnSpPr>
            <a:stCxn id="319" idx="2"/>
            <a:endCxn id="340" idx="0"/>
          </p:cNvCxnSpPr>
          <p:nvPr/>
        </p:nvCxnSpPr>
        <p:spPr bwMode="auto">
          <a:xfrm rot="5400000">
            <a:off x="691768" y="5439016"/>
            <a:ext cx="846443" cy="150318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339" name="꺾인 연결선 338"/>
          <p:cNvCxnSpPr>
            <a:stCxn id="294" idx="2"/>
          </p:cNvCxnSpPr>
          <p:nvPr/>
        </p:nvCxnSpPr>
        <p:spPr bwMode="auto">
          <a:xfrm rot="5400000" flipH="1">
            <a:off x="4447655" y="2786730"/>
            <a:ext cx="622973" cy="7347724"/>
          </a:xfrm>
          <a:prstGeom prst="bentConnector4">
            <a:avLst>
              <a:gd name="adj1" fmla="val -36695"/>
              <a:gd name="adj2" fmla="val 90390"/>
            </a:avLst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</p:spPr>
      </p:cxnSp>
      <p:pic>
        <p:nvPicPr>
          <p:cNvPr id="340" name="그림 3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4681" y="5937397"/>
            <a:ext cx="490298" cy="442464"/>
          </a:xfrm>
          <a:prstGeom prst="rect">
            <a:avLst/>
          </a:prstGeom>
        </p:spPr>
      </p:pic>
      <p:sp>
        <p:nvSpPr>
          <p:cNvPr id="342" name="TextBox 1"/>
          <p:cNvSpPr txBox="1">
            <a:spLocks noChangeArrowheads="1"/>
          </p:cNvSpPr>
          <p:nvPr/>
        </p:nvSpPr>
        <p:spPr bwMode="auto">
          <a:xfrm>
            <a:off x="145656" y="815605"/>
            <a:ext cx="524365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0316" lvl="0" defTabSz="1043056" fontAlgn="auto">
              <a:lnSpc>
                <a:spcPct val="150000"/>
              </a:lnSpc>
              <a:spcBef>
                <a:spcPts val="270"/>
              </a:spcBef>
              <a:spcAft>
                <a:spcPts val="0"/>
              </a:spcAft>
              <a:defRPr/>
            </a:pPr>
            <a:r>
              <a:rPr kumimoji="0" lang="en-US" altLang="ko-KR" sz="1400" b="1" spc="-1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2) </a:t>
            </a:r>
            <a:r>
              <a:rPr kumimoji="0" lang="en-US" altLang="ko-KR" sz="1400" b="1" spc="-1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CCTV </a:t>
            </a:r>
            <a:r>
              <a:rPr kumimoji="0" lang="ko-KR" altLang="en-US" sz="1400" b="1" spc="-1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연계도</a:t>
            </a:r>
            <a:endParaRPr kumimoji="0" lang="en-US" altLang="ko-KR" sz="1400" b="1" spc="-1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064655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2281" y="380405"/>
            <a:ext cx="295574" cy="3067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marL="0" marR="0" lvl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164" y="324207"/>
            <a:ext cx="2080024" cy="40009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20316" marR="0" lvl="0" indent="0" algn="l" defTabSz="1043056" rtl="0" eaLnBrk="1" fontAlgn="auto" latinLnBrk="1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시스템 아키텍처</a:t>
            </a:r>
            <a:endParaRPr kumimoji="0" lang="en-US" altLang="ko-KR" sz="2000" b="1" i="0" u="none" strike="noStrike" kern="1200" cap="none" spc="-1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45656" y="815605"/>
            <a:ext cx="524365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0316" marR="0" lvl="0" indent="0" algn="l" defTabSz="1043056" rtl="0" eaLnBrk="1" fontAlgn="auto" latinLnBrk="1" hangingPunct="1">
              <a:lnSpc>
                <a:spcPct val="15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-1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3) </a:t>
            </a:r>
            <a:r>
              <a:rPr kumimoji="0" lang="ko-KR" altLang="en-US" sz="1400" b="1" i="0" u="none" strike="noStrike" kern="1200" cap="none" spc="-1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컨텍스트</a:t>
            </a:r>
            <a:r>
              <a:rPr kumimoji="0" lang="ko-KR" altLang="en-US" sz="1400" b="1" i="0" u="none" strike="noStrike" kern="1200" cap="none" spc="-10" normalizeH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 다이어그램</a:t>
            </a:r>
            <a:endParaRPr kumimoji="0" lang="en-US" altLang="ko-KR" sz="1400" b="1" i="0" u="none" strike="noStrike" kern="1200" cap="none" spc="-1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</a:endParaRPr>
          </a:p>
        </p:txBody>
      </p:sp>
      <p:cxnSp>
        <p:nvCxnSpPr>
          <p:cNvPr id="5" name="꺾인 연결선 4"/>
          <p:cNvCxnSpPr>
            <a:stCxn id="29" idx="0"/>
            <a:endCxn id="25" idx="2"/>
          </p:cNvCxnSpPr>
          <p:nvPr/>
        </p:nvCxnSpPr>
        <p:spPr bwMode="auto">
          <a:xfrm rot="16200000" flipV="1">
            <a:off x="5661760" y="3719007"/>
            <a:ext cx="2377224" cy="3676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 type="triangle"/>
          </a:ln>
        </p:spPr>
      </p:cxnSp>
      <p:grpSp>
        <p:nvGrpSpPr>
          <p:cNvPr id="7" name="그룹 6"/>
          <p:cNvGrpSpPr/>
          <p:nvPr/>
        </p:nvGrpSpPr>
        <p:grpSpPr>
          <a:xfrm>
            <a:off x="819469" y="2052439"/>
            <a:ext cx="408259" cy="612720"/>
            <a:chOff x="746039" y="981805"/>
            <a:chExt cx="555992" cy="750990"/>
          </a:xfrm>
        </p:grpSpPr>
        <p:pic>
          <p:nvPicPr>
            <p:cNvPr id="8" name="Picture 10" descr="http://icons.iconarchive.com/icons/hopstarter/sleek-xp-basic/128/Administrator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612" y="981805"/>
              <a:ext cx="457454" cy="457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746039" y="1442628"/>
              <a:ext cx="555992" cy="2901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000" dirty="0" smtClean="0">
                  <a:latin typeface="+mn-lt"/>
                  <a:ea typeface="나눔고딕" panose="020D0604000000000000" pitchFamily="50" charset="-127"/>
                </a:rPr>
                <a:t>시장</a:t>
              </a:r>
              <a:endParaRPr lang="en-US" altLang="ko-KR" sz="1000" dirty="0">
                <a:latin typeface="+mn-lt"/>
                <a:ea typeface="나눔고딕" panose="020D0604000000000000" pitchFamily="50" charset="-127"/>
              </a:endParaRPr>
            </a:p>
          </p:txBody>
        </p:sp>
      </p:grpSp>
      <p:sp>
        <p:nvSpPr>
          <p:cNvPr id="10" name="Rectangle 137"/>
          <p:cNvSpPr>
            <a:spLocks noChangeArrowheads="1"/>
          </p:cNvSpPr>
          <p:nvPr/>
        </p:nvSpPr>
        <p:spPr bwMode="gray">
          <a:xfrm>
            <a:off x="389161" y="1661590"/>
            <a:ext cx="1585885" cy="337670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서울시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(</a:t>
            </a:r>
            <a:r>
              <a:rPr lang="en-US" altLang="ko-KR" sz="1050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StakeHolder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)</a:t>
            </a:r>
            <a:endParaRPr kumimoji="0"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34611" y="2862555"/>
            <a:ext cx="845104" cy="746539"/>
            <a:chOff x="448579" y="829405"/>
            <a:chExt cx="1150914" cy="915008"/>
          </a:xfrm>
        </p:grpSpPr>
        <p:grpSp>
          <p:nvGrpSpPr>
            <p:cNvPr id="12" name="그룹 11"/>
            <p:cNvGrpSpPr/>
            <p:nvPr/>
          </p:nvGrpSpPr>
          <p:grpSpPr>
            <a:xfrm>
              <a:off x="665212" y="829405"/>
              <a:ext cx="609854" cy="609854"/>
              <a:chOff x="2426334" y="828278"/>
              <a:chExt cx="609854" cy="609854"/>
            </a:xfrm>
          </p:grpSpPr>
          <p:pic>
            <p:nvPicPr>
              <p:cNvPr id="14" name="Picture 10" descr="http://icons.iconarchive.com/icons/hopstarter/sleek-xp-basic/128/Administrator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6334" y="828278"/>
                <a:ext cx="457454" cy="4574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0" descr="http://icons.iconarchive.com/icons/hopstarter/sleek-xp-basic/128/Administrator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734" y="980678"/>
                <a:ext cx="457454" cy="4574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직사각형 12"/>
            <p:cNvSpPr/>
            <p:nvPr/>
          </p:nvSpPr>
          <p:spPr>
            <a:xfrm>
              <a:off x="448579" y="1442628"/>
              <a:ext cx="1150914" cy="3017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000" dirty="0" err="1" smtClean="0">
                  <a:latin typeface="+mn-lt"/>
                  <a:ea typeface="나눔고딕" panose="020D0604000000000000" pitchFamily="50" charset="-127"/>
                </a:rPr>
                <a:t>실국장</a:t>
              </a:r>
              <a:r>
                <a:rPr lang="en-US" altLang="ko-KR" sz="1000" dirty="0" smtClean="0">
                  <a:latin typeface="+mn-lt"/>
                  <a:ea typeface="나눔고딕" panose="020D0604000000000000" pitchFamily="50" charset="-127"/>
                </a:rPr>
                <a:t>/</a:t>
              </a:r>
              <a:r>
                <a:rPr lang="ko-KR" altLang="en-US" sz="1000" dirty="0" smtClean="0">
                  <a:latin typeface="+mn-lt"/>
                  <a:ea typeface="나눔고딕" panose="020D0604000000000000" pitchFamily="50" charset="-127"/>
                </a:rPr>
                <a:t>시민</a:t>
              </a:r>
              <a:endParaRPr lang="en-US" altLang="ko-KR" sz="1000" dirty="0">
                <a:latin typeface="+mn-lt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90894" y="4002347"/>
            <a:ext cx="525339" cy="737060"/>
            <a:chOff x="665212" y="829405"/>
            <a:chExt cx="715439" cy="903390"/>
          </a:xfrm>
        </p:grpSpPr>
        <p:grpSp>
          <p:nvGrpSpPr>
            <p:cNvPr id="17" name="그룹 16"/>
            <p:cNvGrpSpPr/>
            <p:nvPr/>
          </p:nvGrpSpPr>
          <p:grpSpPr>
            <a:xfrm>
              <a:off x="665212" y="829405"/>
              <a:ext cx="609854" cy="609854"/>
              <a:chOff x="2426334" y="828278"/>
              <a:chExt cx="609854" cy="609854"/>
            </a:xfrm>
          </p:grpSpPr>
          <p:pic>
            <p:nvPicPr>
              <p:cNvPr id="19" name="Picture 10" descr="http://icons.iconarchive.com/icons/hopstarter/sleek-xp-basic/128/Administrator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6334" y="828278"/>
                <a:ext cx="457454" cy="4574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10" descr="http://icons.iconarchive.com/icons/hopstarter/sleek-xp-basic/128/Administrator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734" y="980678"/>
                <a:ext cx="457454" cy="4574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직사각형 17"/>
            <p:cNvSpPr/>
            <p:nvPr/>
          </p:nvSpPr>
          <p:spPr>
            <a:xfrm>
              <a:off x="667420" y="1442628"/>
              <a:ext cx="713231" cy="2901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000" dirty="0" smtClean="0">
                  <a:latin typeface="+mn-lt"/>
                  <a:ea typeface="나눔고딕" panose="020D0604000000000000" pitchFamily="50" charset="-127"/>
                </a:rPr>
                <a:t>관리자</a:t>
              </a:r>
              <a:endParaRPr lang="en-US" altLang="ko-KR" sz="1000" dirty="0">
                <a:latin typeface="+mn-lt"/>
                <a:ea typeface="나눔고딕" panose="020D0604000000000000" pitchFamily="50" charset="-127"/>
              </a:endParaRPr>
            </a:p>
          </p:txBody>
        </p:sp>
      </p:grpSp>
      <p:sp>
        <p:nvSpPr>
          <p:cNvPr id="21" name="Rectangle 5"/>
          <p:cNvSpPr>
            <a:spLocks noChangeArrowheads="1"/>
          </p:cNvSpPr>
          <p:nvPr/>
        </p:nvSpPr>
        <p:spPr bwMode="gray">
          <a:xfrm>
            <a:off x="3693874" y="5013723"/>
            <a:ext cx="1202127" cy="4250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kumimoji="0" lang="ko-KR" altLang="en-US" sz="1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관리프로그램</a:t>
            </a:r>
            <a:endParaRPr kumimoji="0" lang="en-US" altLang="ko-KR" sz="1000" b="1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  <a:p>
            <a:pPr algn="ctr"/>
            <a:r>
              <a:rPr kumimoji="0" lang="ko-KR" altLang="en-US" sz="1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시스템</a:t>
            </a:r>
            <a:endParaRPr kumimoji="0" lang="en-US" altLang="ko-KR" sz="10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gray">
          <a:xfrm>
            <a:off x="3697764" y="1661590"/>
            <a:ext cx="1198238" cy="44088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kumimoji="0" lang="ko-KR" altLang="en-US" sz="1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디지털 </a:t>
            </a:r>
            <a:r>
              <a:rPr kumimoji="0" lang="ko-KR" altLang="en-US" sz="1000" b="1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시민시장실</a:t>
            </a:r>
            <a:endParaRPr kumimoji="0" lang="en-US" altLang="ko-KR" sz="1000" b="1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  <a:p>
            <a:pPr algn="ctr"/>
            <a:r>
              <a:rPr kumimoji="0" lang="ko-KR" altLang="en-US" sz="1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시스템</a:t>
            </a:r>
            <a:endParaRPr kumimoji="0" lang="en-US" altLang="ko-KR" sz="10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115833" y="1672695"/>
            <a:ext cx="1432311" cy="876083"/>
            <a:chOff x="6494720" y="1216290"/>
            <a:chExt cx="1878312" cy="1251486"/>
          </a:xfrm>
        </p:grpSpPr>
        <p:pic>
          <p:nvPicPr>
            <p:cNvPr id="24" name="Picture 2" descr="http://icons.iconarchive.com/icons/gakuseisean/ivista-2/128/Misc-Database-3-ico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9770" y="1216290"/>
              <a:ext cx="974084" cy="8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94720" y="2116049"/>
              <a:ext cx="1878312" cy="351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디지털 </a:t>
              </a:r>
              <a:r>
                <a:rPr lang="ko-KR" altLang="en-US" sz="1000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시민시장실</a:t>
              </a:r>
              <a:r>
                <a:rPr lang="en-US" altLang="ko-KR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DB</a:t>
              </a:r>
              <a:endPara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cxnSp>
        <p:nvCxnSpPr>
          <p:cNvPr id="26" name="꺾인 연결선 25"/>
          <p:cNvCxnSpPr>
            <a:stCxn id="24" idx="1"/>
            <a:endCxn id="22" idx="3"/>
          </p:cNvCxnSpPr>
          <p:nvPr/>
        </p:nvCxnSpPr>
        <p:spPr>
          <a:xfrm rot="10800000">
            <a:off x="4896002" y="1882033"/>
            <a:ext cx="1513452" cy="105382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" name="꺾인 연결선 26"/>
          <p:cNvCxnSpPr>
            <a:stCxn id="22" idx="1"/>
            <a:endCxn id="48" idx="0"/>
          </p:cNvCxnSpPr>
          <p:nvPr/>
        </p:nvCxnSpPr>
        <p:spPr>
          <a:xfrm rot="10800000">
            <a:off x="2728046" y="1790957"/>
            <a:ext cx="969718" cy="91077"/>
          </a:xfrm>
          <a:prstGeom prst="bentConnector4">
            <a:avLst>
              <a:gd name="adj1" fmla="val 30590"/>
              <a:gd name="adj2" fmla="val 350996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28" name="그룹 27"/>
          <p:cNvGrpSpPr/>
          <p:nvPr/>
        </p:nvGrpSpPr>
        <p:grpSpPr>
          <a:xfrm>
            <a:off x="6129449" y="4926002"/>
            <a:ext cx="1583543" cy="777948"/>
            <a:chOff x="6426581" y="1202141"/>
            <a:chExt cx="2044734" cy="1229336"/>
          </a:xfrm>
        </p:grpSpPr>
        <p:pic>
          <p:nvPicPr>
            <p:cNvPr id="29" name="Picture 2" descr="http://icons.iconarchive.com/icons/gakuseisean/ivista-2/128/Misc-Database-3-ico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4158" y="1202141"/>
              <a:ext cx="974084" cy="8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426581" y="2042391"/>
              <a:ext cx="2044734" cy="389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열린데이터광장</a:t>
              </a:r>
              <a:r>
                <a:rPr lang="en-US" altLang="ko-KR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DB</a:t>
              </a:r>
              <a:endPara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cxnSp>
        <p:nvCxnSpPr>
          <p:cNvPr id="31" name="꺾인 연결선 30"/>
          <p:cNvCxnSpPr>
            <a:stCxn id="24" idx="1"/>
            <a:endCxn id="21" idx="3"/>
          </p:cNvCxnSpPr>
          <p:nvPr/>
        </p:nvCxnSpPr>
        <p:spPr>
          <a:xfrm rot="10800000" flipV="1">
            <a:off x="4896002" y="1987414"/>
            <a:ext cx="1513453" cy="3238811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2" name="Rectangle 5"/>
          <p:cNvSpPr>
            <a:spLocks noChangeArrowheads="1"/>
          </p:cNvSpPr>
          <p:nvPr/>
        </p:nvSpPr>
        <p:spPr bwMode="gray">
          <a:xfrm>
            <a:off x="3701729" y="3363592"/>
            <a:ext cx="1194273" cy="3435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kumimoji="0" lang="en-US" altLang="ko-KR" sz="1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BI Matrix </a:t>
            </a:r>
            <a:r>
              <a:rPr kumimoji="0" lang="ko-KR" altLang="en-US" sz="1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솔루션</a:t>
            </a:r>
            <a:endParaRPr kumimoji="0" lang="en-US" altLang="ko-KR" sz="10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cxnSp>
        <p:nvCxnSpPr>
          <p:cNvPr id="33" name="꺾인 연결선 32"/>
          <p:cNvCxnSpPr>
            <a:stCxn id="21" idx="1"/>
            <a:endCxn id="20" idx="3"/>
          </p:cNvCxnSpPr>
          <p:nvPr/>
        </p:nvCxnSpPr>
        <p:spPr>
          <a:xfrm rot="10800000">
            <a:off x="1238704" y="4313302"/>
            <a:ext cx="2455171" cy="912924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4" name="TextBox 33"/>
          <p:cNvSpPr txBox="1"/>
          <p:nvPr/>
        </p:nvSpPr>
        <p:spPr>
          <a:xfrm>
            <a:off x="1494147" y="4365298"/>
            <a:ext cx="639175" cy="680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메타관리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데이터관리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권한관리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시각화관리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5" name="꺾인 연결선 34"/>
          <p:cNvCxnSpPr>
            <a:stCxn id="22" idx="1"/>
            <a:endCxn id="15" idx="3"/>
          </p:cNvCxnSpPr>
          <p:nvPr/>
        </p:nvCxnSpPr>
        <p:spPr>
          <a:xfrm rot="10800000" flipV="1">
            <a:off x="1241492" y="1882032"/>
            <a:ext cx="2456273" cy="1291477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6" name="TextBox 35"/>
          <p:cNvSpPr txBox="1"/>
          <p:nvPr/>
        </p:nvSpPr>
        <p:spPr>
          <a:xfrm>
            <a:off x="1417624" y="3206542"/>
            <a:ext cx="1191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권한에 </a:t>
            </a:r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따라기능부여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시각화조회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사고모니터링조회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피드백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gray">
          <a:xfrm>
            <a:off x="6214292" y="3582825"/>
            <a:ext cx="1235391" cy="3183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kumimoji="0" lang="en-US" altLang="ko-KR" sz="1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ETL</a:t>
            </a:r>
            <a:r>
              <a:rPr kumimoji="0" lang="ko-KR" altLang="en-US" sz="1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 서버</a:t>
            </a:r>
            <a:endParaRPr kumimoji="0" lang="en-US" altLang="ko-KR" sz="10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94453" y="5998178"/>
            <a:ext cx="836223" cy="207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소스데이터추출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9" name="꺾인 연결선 38"/>
          <p:cNvCxnSpPr>
            <a:stCxn id="24" idx="1"/>
            <a:endCxn id="32" idx="3"/>
          </p:cNvCxnSpPr>
          <p:nvPr/>
        </p:nvCxnSpPr>
        <p:spPr>
          <a:xfrm rot="10800000" flipV="1">
            <a:off x="4896002" y="1987414"/>
            <a:ext cx="1513452" cy="1547939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0" name="TextBox 39"/>
          <p:cNvSpPr txBox="1"/>
          <p:nvPr/>
        </p:nvSpPr>
        <p:spPr>
          <a:xfrm>
            <a:off x="4895351" y="3584656"/>
            <a:ext cx="916274" cy="207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시각화데이터조회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1" name="꺾인 연결선 40"/>
          <p:cNvCxnSpPr>
            <a:stCxn id="22" idx="2"/>
            <a:endCxn id="32" idx="0"/>
          </p:cNvCxnSpPr>
          <p:nvPr/>
        </p:nvCxnSpPr>
        <p:spPr>
          <a:xfrm rot="16200000" flipH="1">
            <a:off x="3667316" y="2732041"/>
            <a:ext cx="1261117" cy="1983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>
            <a:off x="4098188" y="2648991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시각화요소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연계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09191" y="1967113"/>
            <a:ext cx="823908" cy="207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시각화지표조회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66851" y="5196576"/>
            <a:ext cx="1079455" cy="207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관리데이터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저장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06140" y="1188343"/>
            <a:ext cx="9865096" cy="56114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a typeface="나눔고딕" panose="020D0604000000000000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2035529" y="1790956"/>
            <a:ext cx="1653017" cy="1230444"/>
            <a:chOff x="2402553" y="1650728"/>
            <a:chExt cx="1653017" cy="1230444"/>
          </a:xfrm>
        </p:grpSpPr>
        <p:sp>
          <p:nvSpPr>
            <p:cNvPr id="47" name="TextBox 46"/>
            <p:cNvSpPr txBox="1"/>
            <p:nvPr/>
          </p:nvSpPr>
          <p:spPr>
            <a:xfrm>
              <a:off x="2402553" y="2665728"/>
              <a:ext cx="165301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키넥트</a:t>
              </a:r>
              <a:r>
                <a:rPr lang="en-US" altLang="ko-KR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모션컨트롤러</a:t>
              </a:r>
              <a:r>
                <a:rPr lang="en-US" altLang="ko-KR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월컨트롤러</a:t>
              </a:r>
              <a:endPara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18633" y="1650728"/>
              <a:ext cx="752874" cy="441686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18507" y="2102789"/>
              <a:ext cx="753000" cy="505483"/>
            </a:xfrm>
            <a:prstGeom prst="rect">
              <a:avLst/>
            </a:prstGeom>
          </p:spPr>
        </p:pic>
      </p:grpSp>
      <p:cxnSp>
        <p:nvCxnSpPr>
          <p:cNvPr id="50" name="꺾인 연결선 49"/>
          <p:cNvCxnSpPr>
            <a:stCxn id="48" idx="1"/>
            <a:endCxn id="8" idx="3"/>
          </p:cNvCxnSpPr>
          <p:nvPr/>
        </p:nvCxnSpPr>
        <p:spPr>
          <a:xfrm rot="10800000" flipV="1">
            <a:off x="1207929" y="2011798"/>
            <a:ext cx="1143681" cy="227255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51" name="TextBox 50"/>
          <p:cNvSpPr txBox="1"/>
          <p:nvPr/>
        </p:nvSpPr>
        <p:spPr>
          <a:xfrm>
            <a:off x="1379256" y="2276021"/>
            <a:ext cx="916274" cy="443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시각화조회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사고모니터링조회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피드백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8197812" y="2164280"/>
            <a:ext cx="1583543" cy="768994"/>
            <a:chOff x="8266895" y="3038890"/>
            <a:chExt cx="1583543" cy="768994"/>
          </a:xfrm>
        </p:grpSpPr>
        <p:pic>
          <p:nvPicPr>
            <p:cNvPr id="53" name="Picture 2" descr="http://icons.iconarchive.com/icons/gakuseisean/ivista-2/128/Misc-Database-3-ico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7867" y="3038890"/>
              <a:ext cx="754379" cy="569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8266895" y="3561663"/>
              <a:ext cx="15835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CCTV</a:t>
              </a:r>
              <a:r>
                <a:rPr lang="ko-KR" altLang="en-US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영상정보</a:t>
              </a:r>
              <a:endPara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8202159" y="3200159"/>
            <a:ext cx="1583543" cy="768994"/>
            <a:chOff x="8266895" y="3038890"/>
            <a:chExt cx="1583543" cy="768994"/>
          </a:xfrm>
        </p:grpSpPr>
        <p:pic>
          <p:nvPicPr>
            <p:cNvPr id="56" name="Picture 2" descr="http://icons.iconarchive.com/icons/gakuseisean/ivista-2/128/Misc-Database-3-ico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7867" y="3038890"/>
              <a:ext cx="754379" cy="569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/>
            <p:cNvSpPr txBox="1"/>
            <p:nvPr/>
          </p:nvSpPr>
          <p:spPr>
            <a:xfrm>
              <a:off x="8266895" y="3561663"/>
              <a:ext cx="15835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GIS</a:t>
              </a:r>
              <a:r>
                <a:rPr lang="ko-KR" altLang="en-US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위치정보</a:t>
              </a:r>
              <a:r>
                <a:rPr lang="en-US" altLang="ko-KR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DB</a:t>
              </a:r>
              <a:endPara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8213867" y="4188961"/>
            <a:ext cx="1583543" cy="768994"/>
            <a:chOff x="8266895" y="3038890"/>
            <a:chExt cx="1583543" cy="768994"/>
          </a:xfrm>
        </p:grpSpPr>
        <p:pic>
          <p:nvPicPr>
            <p:cNvPr id="59" name="Picture 2" descr="http://icons.iconarchive.com/icons/gakuseisean/ivista-2/128/Misc-Database-3-ico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7867" y="3038890"/>
              <a:ext cx="754379" cy="569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Box 59"/>
            <p:cNvSpPr txBox="1"/>
            <p:nvPr/>
          </p:nvSpPr>
          <p:spPr>
            <a:xfrm>
              <a:off x="8266895" y="3561663"/>
              <a:ext cx="15835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BSC</a:t>
              </a:r>
              <a:r>
                <a:rPr lang="ko-KR" altLang="en-US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성과관리</a:t>
              </a:r>
              <a:r>
                <a:rPr lang="en-US" altLang="ko-KR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DB</a:t>
              </a:r>
              <a:endPara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sp>
        <p:nvSpPr>
          <p:cNvPr id="61" name="Rectangle 137"/>
          <p:cNvSpPr>
            <a:spLocks noChangeArrowheads="1"/>
          </p:cNvSpPr>
          <p:nvPr/>
        </p:nvSpPr>
        <p:spPr bwMode="gray">
          <a:xfrm>
            <a:off x="8050675" y="1742563"/>
            <a:ext cx="1899010" cy="499039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ko-KR" altLang="en-US" sz="1050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외부시스템</a:t>
            </a:r>
            <a:endParaRPr kumimoji="0"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5964068" y="2865632"/>
            <a:ext cx="1914307" cy="503863"/>
            <a:chOff x="7165770" y="2431284"/>
            <a:chExt cx="1914307" cy="503863"/>
          </a:xfrm>
        </p:grpSpPr>
        <p:sp>
          <p:nvSpPr>
            <p:cNvPr id="63" name="한쪽 모서리가 잘린 사각형 62"/>
            <p:cNvSpPr/>
            <p:nvPr/>
          </p:nvSpPr>
          <p:spPr bwMode="auto">
            <a:xfrm>
              <a:off x="7210473" y="2431284"/>
              <a:ext cx="472349" cy="310493"/>
            </a:xfrm>
            <a:prstGeom prst="snip1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>
                <a:lnSpc>
                  <a:spcPts val="1400"/>
                </a:lnSpc>
              </a:pPr>
              <a:r>
                <a:rPr lang="ko-KR" altLang="en-US" sz="8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메타정보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165770" y="2719703"/>
              <a:ext cx="19143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+ </a:t>
              </a:r>
              <a:r>
                <a:rPr lang="ko-KR" altLang="en-US" sz="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데이터가공처리 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=&gt; </a:t>
              </a:r>
              <a:r>
                <a:rPr lang="en-US" altLang="ko-KR" sz="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summary</a:t>
              </a:r>
              <a:r>
                <a:rPr lang="ko-KR" altLang="en-US" sz="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</a:t>
              </a:r>
              <a:r>
                <a:rPr lang="en-US" altLang="ko-KR" sz="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8221599" y="5096231"/>
            <a:ext cx="1583543" cy="768994"/>
            <a:chOff x="8266895" y="3038890"/>
            <a:chExt cx="1583543" cy="768994"/>
          </a:xfrm>
        </p:grpSpPr>
        <p:pic>
          <p:nvPicPr>
            <p:cNvPr id="66" name="Picture 2" descr="http://icons.iconarchive.com/icons/gakuseisean/ivista-2/128/Misc-Database-3-ico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7867" y="3038890"/>
              <a:ext cx="754379" cy="569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Box 66"/>
            <p:cNvSpPr txBox="1"/>
            <p:nvPr/>
          </p:nvSpPr>
          <p:spPr>
            <a:xfrm>
              <a:off x="8266895" y="3561663"/>
              <a:ext cx="15835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통계정보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DB</a:t>
              </a:r>
              <a:endPara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8255851" y="5952981"/>
            <a:ext cx="1583543" cy="768994"/>
            <a:chOff x="8266895" y="3038890"/>
            <a:chExt cx="1583543" cy="768994"/>
          </a:xfrm>
        </p:grpSpPr>
        <p:pic>
          <p:nvPicPr>
            <p:cNvPr id="69" name="Picture 2" descr="http://icons.iconarchive.com/icons/gakuseisean/ivista-2/128/Misc-Database-3-ico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7867" y="3038890"/>
              <a:ext cx="754379" cy="569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TextBox 69"/>
            <p:cNvSpPr txBox="1"/>
            <p:nvPr/>
          </p:nvSpPr>
          <p:spPr>
            <a:xfrm>
              <a:off x="8266895" y="3561663"/>
              <a:ext cx="15835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기타</a:t>
              </a:r>
              <a:r>
                <a:rPr lang="en-US" altLang="ko-KR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(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행정정보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DB)</a:t>
              </a:r>
              <a:endPara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sp>
        <p:nvSpPr>
          <p:cNvPr id="71" name="오른쪽 화살표 70"/>
          <p:cNvSpPr/>
          <p:nvPr/>
        </p:nvSpPr>
        <p:spPr bwMode="auto">
          <a:xfrm rot="10800000">
            <a:off x="7538909" y="4934256"/>
            <a:ext cx="744826" cy="57189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ts val="1400"/>
              </a:lnSpc>
              <a:spcAft>
                <a:spcPct val="30000"/>
              </a:spcAft>
            </a:pPr>
            <a:endParaRPr lang="ko-KR" altLang="en-US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산돌고딕 M" pitchFamily="18" charset="-127"/>
              <a:ea typeface="산돌고딕 M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622254" y="5105216"/>
            <a:ext cx="6719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데이터적재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8136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206324"/>
            <a:ext cx="10693400" cy="584759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20316" marR="0" lvl="0" indent="0" algn="ctr" defTabSz="1043056" rtl="0" eaLnBrk="1" fontAlgn="auto" latinLnBrk="1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어플리케이션 아키텍처</a:t>
            </a:r>
            <a:endParaRPr kumimoji="0" lang="en-US" altLang="ko-KR" sz="3200" b="1" i="0" u="none" strike="noStrike" kern="1200" cap="none" spc="-1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660806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2281" y="380405"/>
            <a:ext cx="295574" cy="3067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marL="0" marR="0" lvl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164" y="324207"/>
            <a:ext cx="2845618" cy="40009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20316" marR="0" lvl="0" indent="0" algn="l" defTabSz="1043056" rtl="0" eaLnBrk="1" fontAlgn="auto" latinLnBrk="1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어플리케이션 아키텍처</a:t>
            </a:r>
            <a:endParaRPr kumimoji="0" lang="en-US" altLang="ko-KR" sz="2000" b="1" i="0" u="none" strike="noStrike" kern="1200" cap="none" spc="-1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gray">
          <a:xfrm>
            <a:off x="4335164" y="5563682"/>
            <a:ext cx="1121585" cy="343540"/>
          </a:xfrm>
          <a:prstGeom prst="rect">
            <a:avLst/>
          </a:prstGeom>
          <a:gradFill>
            <a:gsLst>
              <a:gs pos="9000">
                <a:schemeClr val="accent4">
                  <a:lumMod val="20000"/>
                  <a:lumOff val="80000"/>
                </a:schemeClr>
              </a:gs>
              <a:gs pos="93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12700"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Spring Framework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gray">
          <a:xfrm>
            <a:off x="4335164" y="4557780"/>
            <a:ext cx="4382454" cy="922044"/>
          </a:xfrm>
          <a:prstGeom prst="rect">
            <a:avLst/>
          </a:prstGeom>
          <a:gradFill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  <a:ln>
            <a:noFill/>
          </a:ln>
          <a:effectLst>
            <a:outerShdw blurRad="63500" dist="88900" dir="2700000" algn="tl" rotWithShape="0">
              <a:prstClr val="black">
                <a:alpha val="24000"/>
              </a:prstClr>
            </a:out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r"/>
            <a:r>
              <a:rPr kumimoji="0" lang="en-US" altLang="ko-KR" sz="1000" b="1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            </a:t>
            </a:r>
            <a:r>
              <a:rPr kumimoji="0" lang="en-US" altLang="ko-KR" sz="1000" b="1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                      </a:t>
            </a:r>
            <a:r>
              <a:rPr kumimoji="0" lang="en-US" altLang="ko-KR" sz="1000" b="1" dirty="0" err="1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DataService</a:t>
            </a:r>
            <a:r>
              <a:rPr kumimoji="0" lang="en-US" altLang="ko-KR" sz="1000" b="1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 </a:t>
            </a:r>
            <a:r>
              <a:rPr kumimoji="0" lang="en-US" altLang="ko-KR" sz="1000" b="1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Layer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gray">
          <a:xfrm>
            <a:off x="8814638" y="2030228"/>
            <a:ext cx="1206900" cy="3449596"/>
          </a:xfrm>
          <a:prstGeom prst="rect">
            <a:avLst/>
          </a:prstGeom>
          <a:gradFill>
            <a:gsLst>
              <a:gs pos="0">
                <a:schemeClr val="bg1"/>
              </a:gs>
              <a:gs pos="74000">
                <a:schemeClr val="accent3">
                  <a:lumMod val="60000"/>
                  <a:lumOff val="40000"/>
                </a:schemeClr>
              </a:gs>
              <a:gs pos="83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2700000" scaled="1"/>
          </a:gradFill>
          <a:ln>
            <a:noFill/>
          </a:ln>
          <a:effectLst>
            <a:outerShdw blurRad="63500" dist="88900" dir="2700000" algn="tl" rotWithShape="0">
              <a:prstClr val="black">
                <a:alpha val="24000"/>
              </a:prstClr>
            </a:out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r"/>
            <a:r>
              <a:rPr kumimoji="0" lang="en-US" altLang="ko-KR" sz="1000" b="1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Global Layer</a:t>
            </a:r>
            <a:endParaRPr kumimoji="0" lang="en-US" altLang="ko-KR" sz="1000" b="1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gray">
          <a:xfrm>
            <a:off x="4335164" y="2030227"/>
            <a:ext cx="4382454" cy="2459518"/>
          </a:xfrm>
          <a:prstGeom prst="rect">
            <a:avLst/>
          </a:prstGeom>
          <a:gradFill>
            <a:gsLst>
              <a:gs pos="0">
                <a:schemeClr val="bg1"/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2700000" scaled="1"/>
          </a:gradFill>
          <a:ln>
            <a:noFill/>
          </a:ln>
          <a:effectLst>
            <a:outerShdw blurRad="63500" dist="88900" dir="2700000" algn="tl" rotWithShape="0">
              <a:prstClr val="black">
                <a:alpha val="24000"/>
              </a:prstClr>
            </a:out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r"/>
            <a:r>
              <a:rPr kumimoji="0" lang="en-US" altLang="ko-KR" sz="1000" b="1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Service Layer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gray">
          <a:xfrm>
            <a:off x="4335164" y="1359554"/>
            <a:ext cx="5686374" cy="568445"/>
          </a:xfrm>
          <a:prstGeom prst="rect">
            <a:avLst/>
          </a:prstGeom>
          <a:gradFill>
            <a:gsLst>
              <a:gs pos="0">
                <a:schemeClr val="bg1"/>
              </a:gs>
              <a:gs pos="37000">
                <a:schemeClr val="accent1">
                  <a:lumMod val="45000"/>
                  <a:lumOff val="55000"/>
                </a:schemeClr>
              </a:gs>
              <a:gs pos="7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  <a:ln>
            <a:noFill/>
          </a:ln>
          <a:effectLst>
            <a:outerShdw blurRad="63500" dist="88900" dir="2700000" algn="tl" rotWithShape="0">
              <a:prstClr val="black">
                <a:alpha val="24000"/>
              </a:prstClr>
            </a:out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r"/>
            <a:r>
              <a:rPr kumimoji="0" lang="en-US" altLang="ko-KR" sz="1000" b="1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Façade Layer</a:t>
            </a:r>
            <a:endParaRPr kumimoji="0" lang="en-US" altLang="ko-KR" sz="1000" b="1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gray">
          <a:xfrm>
            <a:off x="2215667" y="1354663"/>
            <a:ext cx="1748192" cy="3760471"/>
          </a:xfrm>
          <a:prstGeom prst="rect">
            <a:avLst/>
          </a:prstGeom>
          <a:gradFill>
            <a:gsLst>
              <a:gs pos="0">
                <a:schemeClr val="bg1"/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2700000" scaled="1"/>
          </a:gradFill>
          <a:ln>
            <a:noFill/>
          </a:ln>
          <a:effectLst>
            <a:outerShdw blurRad="63500" dist="88900" dir="2700000" algn="tl" rotWithShape="0">
              <a:prstClr val="black">
                <a:alpha val="24000"/>
              </a:prstClr>
            </a:out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r"/>
            <a:r>
              <a:rPr kumimoji="0" lang="en-US" altLang="ko-KR" sz="1000" b="1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Presentation Layer</a:t>
            </a:r>
            <a:endParaRPr kumimoji="0" lang="en-US" altLang="ko-KR" sz="1000" b="1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gray">
          <a:xfrm>
            <a:off x="8929242" y="2428036"/>
            <a:ext cx="1002796" cy="3136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Domain POJO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gray">
          <a:xfrm>
            <a:off x="8929242" y="2804653"/>
            <a:ext cx="1002796" cy="3136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Configuration</a:t>
            </a:r>
            <a:b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</a:br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Manager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gray">
          <a:xfrm>
            <a:off x="8929242" y="3181268"/>
            <a:ext cx="1002796" cy="3136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Exception</a:t>
            </a:r>
            <a:b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</a:br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Manager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gray">
          <a:xfrm>
            <a:off x="8929242" y="3555069"/>
            <a:ext cx="1002796" cy="3136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Logging</a:t>
            </a:r>
            <a:b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</a:br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Manager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gray">
          <a:xfrm>
            <a:off x="8929242" y="3927560"/>
            <a:ext cx="1002796" cy="3136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err="1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AuthRole</a:t>
            </a:r>
            <a:endParaRPr lang="en-US" altLang="ko-KR" sz="900" dirty="0" smtClean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Manager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gray">
          <a:xfrm>
            <a:off x="8929242" y="4302152"/>
            <a:ext cx="1002796" cy="3136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err="1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MetaData</a:t>
            </a:r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/>
            </a:r>
            <a:b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</a:br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Manager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gray">
          <a:xfrm>
            <a:off x="4454694" y="5025173"/>
            <a:ext cx="963249" cy="3435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DBMS</a:t>
            </a:r>
          </a:p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Adapter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gray">
          <a:xfrm>
            <a:off x="5516287" y="5028191"/>
            <a:ext cx="964272" cy="3435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OpenAPI</a:t>
            </a:r>
          </a:p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Adapter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gray">
          <a:xfrm>
            <a:off x="6578903" y="5026608"/>
            <a:ext cx="963249" cy="3435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File</a:t>
            </a:r>
          </a:p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Adapter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gray">
          <a:xfrm>
            <a:off x="7635204" y="5034176"/>
            <a:ext cx="963249" cy="3435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CCTV</a:t>
            </a:r>
          </a:p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Adapter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gray">
          <a:xfrm>
            <a:off x="8929242" y="4677578"/>
            <a:ext cx="1002796" cy="3136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MultiLanguage</a:t>
            </a:r>
            <a:b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</a:br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Manager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gray">
          <a:xfrm>
            <a:off x="8929242" y="5054797"/>
            <a:ext cx="1002796" cy="3136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Message</a:t>
            </a:r>
            <a:b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</a:br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Manager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gray">
          <a:xfrm>
            <a:off x="5514598" y="2378972"/>
            <a:ext cx="1101999" cy="1200659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Business</a:t>
            </a:r>
            <a:b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</a:br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Logic</a:t>
            </a: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gray">
          <a:xfrm>
            <a:off x="7750066" y="2394016"/>
            <a:ext cx="835127" cy="313261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IoC Container</a:t>
            </a: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gray">
          <a:xfrm>
            <a:off x="7750064" y="2813729"/>
            <a:ext cx="835127" cy="313261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Transaction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gray">
          <a:xfrm>
            <a:off x="7750064" y="3228720"/>
            <a:ext cx="835127" cy="313261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Logging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gray">
          <a:xfrm>
            <a:off x="7750064" y="4037519"/>
            <a:ext cx="835127" cy="313261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Exception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gray">
          <a:xfrm>
            <a:off x="7750064" y="3635437"/>
            <a:ext cx="835127" cy="313261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Security</a:t>
            </a: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gray">
          <a:xfrm>
            <a:off x="4478624" y="2377437"/>
            <a:ext cx="837533" cy="1203807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Pre</a:t>
            </a:r>
          </a:p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Condition</a:t>
            </a:r>
          </a:p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AOP </a:t>
            </a: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gray">
          <a:xfrm>
            <a:off x="6821250" y="2379710"/>
            <a:ext cx="809553" cy="1199921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After</a:t>
            </a:r>
          </a:p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Condition</a:t>
            </a:r>
          </a:p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AOP </a:t>
            </a: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gray">
          <a:xfrm>
            <a:off x="4335164" y="6320153"/>
            <a:ext cx="5686374" cy="271755"/>
          </a:xfrm>
          <a:prstGeom prst="rect">
            <a:avLst/>
          </a:prstGeom>
          <a:gradFill>
            <a:gsLst>
              <a:gs pos="9000">
                <a:schemeClr val="accent4">
                  <a:lumMod val="20000"/>
                  <a:lumOff val="80000"/>
                </a:schemeClr>
              </a:gs>
              <a:gs pos="93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12700"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Java V/M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gray">
          <a:xfrm>
            <a:off x="4335164" y="5979230"/>
            <a:ext cx="5686374" cy="271755"/>
          </a:xfrm>
          <a:prstGeom prst="rect">
            <a:avLst/>
          </a:prstGeom>
          <a:gradFill>
            <a:gsLst>
              <a:gs pos="9000">
                <a:schemeClr val="accent4">
                  <a:lumMod val="20000"/>
                  <a:lumOff val="80000"/>
                </a:schemeClr>
              </a:gs>
              <a:gs pos="93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12700"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err="1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Jboss</a:t>
            </a:r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 AS - WAS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gray">
          <a:xfrm>
            <a:off x="5528161" y="5560392"/>
            <a:ext cx="1067364" cy="343540"/>
          </a:xfrm>
          <a:prstGeom prst="rect">
            <a:avLst/>
          </a:prstGeom>
          <a:gradFill>
            <a:gsLst>
              <a:gs pos="9000">
                <a:schemeClr val="accent4">
                  <a:lumMod val="20000"/>
                  <a:lumOff val="80000"/>
                </a:schemeClr>
              </a:gs>
              <a:gs pos="93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12700"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Spring Team Suite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gray">
          <a:xfrm>
            <a:off x="6666937" y="5557757"/>
            <a:ext cx="1067364" cy="343540"/>
          </a:xfrm>
          <a:prstGeom prst="rect">
            <a:avLst/>
          </a:prstGeom>
          <a:gradFill>
            <a:gsLst>
              <a:gs pos="9000">
                <a:schemeClr val="accent4">
                  <a:lumMod val="20000"/>
                  <a:lumOff val="80000"/>
                </a:schemeClr>
              </a:gs>
              <a:gs pos="93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12700"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STS Plug-in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gray">
          <a:xfrm>
            <a:off x="7805713" y="5557757"/>
            <a:ext cx="1067364" cy="343540"/>
          </a:xfrm>
          <a:prstGeom prst="rect">
            <a:avLst/>
          </a:prstGeom>
          <a:gradFill>
            <a:gsLst>
              <a:gs pos="9000">
                <a:schemeClr val="accent4">
                  <a:lumMod val="20000"/>
                  <a:lumOff val="80000"/>
                </a:schemeClr>
              </a:gs>
              <a:gs pos="93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12700"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Code Template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gray">
          <a:xfrm>
            <a:off x="8940994" y="5557757"/>
            <a:ext cx="1080543" cy="343540"/>
          </a:xfrm>
          <a:prstGeom prst="rect">
            <a:avLst/>
          </a:prstGeom>
          <a:gradFill>
            <a:gsLst>
              <a:gs pos="9000">
                <a:schemeClr val="accent4">
                  <a:lumMod val="20000"/>
                  <a:lumOff val="80000"/>
                </a:schemeClr>
              </a:gs>
              <a:gs pos="93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12700"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Utility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gray">
          <a:xfrm>
            <a:off x="4478624" y="1589878"/>
            <a:ext cx="5422531" cy="2470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ServicePipeLineBroker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gray">
          <a:xfrm>
            <a:off x="2402814" y="1617983"/>
            <a:ext cx="1193705" cy="343540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Front Controller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gray">
          <a:xfrm>
            <a:off x="2394933" y="2085335"/>
            <a:ext cx="1205859" cy="343540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Controller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gray">
          <a:xfrm>
            <a:off x="2394932" y="2594854"/>
            <a:ext cx="1205859" cy="343540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View Resolver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gray">
          <a:xfrm>
            <a:off x="2400360" y="4652089"/>
            <a:ext cx="1197978" cy="343540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err="1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i</a:t>
            </a:r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-CANVAS</a:t>
            </a:r>
          </a:p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Viewer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gray">
          <a:xfrm>
            <a:off x="2402814" y="4280633"/>
            <a:ext cx="1197978" cy="334345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Cctv View</a:t>
            </a:r>
          </a:p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Connector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gray">
          <a:xfrm>
            <a:off x="2395949" y="3138080"/>
            <a:ext cx="1197978" cy="343540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JSP/HTML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cxnSp>
        <p:nvCxnSpPr>
          <p:cNvPr id="46" name="꺾인 연결선 45"/>
          <p:cNvCxnSpPr>
            <a:stCxn id="41" idx="0"/>
            <a:endCxn id="40" idx="2"/>
          </p:cNvCxnSpPr>
          <p:nvPr/>
        </p:nvCxnSpPr>
        <p:spPr>
          <a:xfrm rot="5400000" flipH="1" flipV="1">
            <a:off x="2936859" y="2022527"/>
            <a:ext cx="123812" cy="180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7" name="꺾인 연결선 46"/>
          <p:cNvCxnSpPr>
            <a:stCxn id="39" idx="1"/>
            <a:endCxn id="41" idx="3"/>
          </p:cNvCxnSpPr>
          <p:nvPr/>
        </p:nvCxnSpPr>
        <p:spPr>
          <a:xfrm rot="10800000" flipV="1">
            <a:off x="3600792" y="1713403"/>
            <a:ext cx="877832" cy="54370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" name="꺾인 연결선 47"/>
          <p:cNvCxnSpPr>
            <a:stCxn id="31" idx="0"/>
            <a:endCxn id="39" idx="2"/>
          </p:cNvCxnSpPr>
          <p:nvPr/>
        </p:nvCxnSpPr>
        <p:spPr>
          <a:xfrm rot="5400000" flipH="1" flipV="1">
            <a:off x="5773386" y="960934"/>
            <a:ext cx="540509" cy="2292499"/>
          </a:xfrm>
          <a:prstGeom prst="bentConnector3">
            <a:avLst>
              <a:gd name="adj1" fmla="val 73334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9" name="Rectangle 5"/>
          <p:cNvSpPr>
            <a:spLocks noChangeArrowheads="1"/>
          </p:cNvSpPr>
          <p:nvPr/>
        </p:nvSpPr>
        <p:spPr bwMode="gray">
          <a:xfrm>
            <a:off x="4478625" y="3662236"/>
            <a:ext cx="3152178" cy="370036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Runnable AOP</a:t>
            </a:r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gray">
          <a:xfrm>
            <a:off x="4474883" y="4084371"/>
            <a:ext cx="3155920" cy="266409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Exception AOP</a:t>
            </a:r>
          </a:p>
        </p:txBody>
      </p:sp>
      <p:cxnSp>
        <p:nvCxnSpPr>
          <p:cNvPr id="51" name="꺾인 연결선 50"/>
          <p:cNvCxnSpPr>
            <a:stCxn id="42" idx="0"/>
            <a:endCxn id="41" idx="2"/>
          </p:cNvCxnSpPr>
          <p:nvPr/>
        </p:nvCxnSpPr>
        <p:spPr>
          <a:xfrm rot="5400000" flipH="1" flipV="1">
            <a:off x="2914873" y="2511865"/>
            <a:ext cx="16597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2" name="꺾인 연결선 51"/>
          <p:cNvCxnSpPr>
            <a:stCxn id="43" idx="3"/>
            <a:endCxn id="42" idx="3"/>
          </p:cNvCxnSpPr>
          <p:nvPr/>
        </p:nvCxnSpPr>
        <p:spPr>
          <a:xfrm flipV="1">
            <a:off x="3598338" y="2766624"/>
            <a:ext cx="2453" cy="2057235"/>
          </a:xfrm>
          <a:prstGeom prst="bentConnector3">
            <a:avLst>
              <a:gd name="adj1" fmla="val 9419201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3" name="꺾인 연결선 52"/>
          <p:cNvCxnSpPr>
            <a:stCxn id="22" idx="0"/>
            <a:endCxn id="10" idx="2"/>
          </p:cNvCxnSpPr>
          <p:nvPr/>
        </p:nvCxnSpPr>
        <p:spPr>
          <a:xfrm rot="16200000" flipV="1">
            <a:off x="7049395" y="3966742"/>
            <a:ext cx="544431" cy="15904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54" name="Rectangle 5"/>
          <p:cNvSpPr>
            <a:spLocks noChangeArrowheads="1"/>
          </p:cNvSpPr>
          <p:nvPr/>
        </p:nvSpPr>
        <p:spPr bwMode="gray">
          <a:xfrm>
            <a:off x="2394933" y="3515803"/>
            <a:ext cx="1197978" cy="343540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EXCEL/PDF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55" name="Rectangle 5"/>
          <p:cNvSpPr>
            <a:spLocks noChangeArrowheads="1"/>
          </p:cNvSpPr>
          <p:nvPr/>
        </p:nvSpPr>
        <p:spPr bwMode="gray">
          <a:xfrm>
            <a:off x="2394933" y="3898218"/>
            <a:ext cx="1197978" cy="343540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XML/JSON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cxnSp>
        <p:nvCxnSpPr>
          <p:cNvPr id="56" name="꺾인 연결선 55"/>
          <p:cNvCxnSpPr>
            <a:stCxn id="45" idx="3"/>
            <a:endCxn id="42" idx="3"/>
          </p:cNvCxnSpPr>
          <p:nvPr/>
        </p:nvCxnSpPr>
        <p:spPr>
          <a:xfrm flipV="1">
            <a:off x="3593927" y="2766624"/>
            <a:ext cx="6864" cy="543226"/>
          </a:xfrm>
          <a:prstGeom prst="bentConnector3">
            <a:avLst>
              <a:gd name="adj1" fmla="val 3430420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7" name="꺾인 연결선 56"/>
          <p:cNvCxnSpPr>
            <a:stCxn id="54" idx="3"/>
            <a:endCxn id="42" idx="3"/>
          </p:cNvCxnSpPr>
          <p:nvPr/>
        </p:nvCxnSpPr>
        <p:spPr>
          <a:xfrm flipV="1">
            <a:off x="3592911" y="2766624"/>
            <a:ext cx="7880" cy="920949"/>
          </a:xfrm>
          <a:prstGeom prst="bentConnector3">
            <a:avLst>
              <a:gd name="adj1" fmla="val 3001015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8" name="꺾인 연결선 57"/>
          <p:cNvCxnSpPr>
            <a:stCxn id="55" idx="3"/>
            <a:endCxn id="42" idx="3"/>
          </p:cNvCxnSpPr>
          <p:nvPr/>
        </p:nvCxnSpPr>
        <p:spPr>
          <a:xfrm flipV="1">
            <a:off x="3592911" y="2766624"/>
            <a:ext cx="7880" cy="1303364"/>
          </a:xfrm>
          <a:prstGeom prst="bentConnector3">
            <a:avLst>
              <a:gd name="adj1" fmla="val 3001015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59" name="그룹 58"/>
          <p:cNvGrpSpPr/>
          <p:nvPr/>
        </p:nvGrpSpPr>
        <p:grpSpPr>
          <a:xfrm>
            <a:off x="820547" y="4084371"/>
            <a:ext cx="1117099" cy="759658"/>
            <a:chOff x="10713101" y="4234745"/>
            <a:chExt cx="1117099" cy="759658"/>
          </a:xfrm>
          <a:effectLst/>
        </p:grpSpPr>
        <p:pic>
          <p:nvPicPr>
            <p:cNvPr id="60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1196" y="4234745"/>
              <a:ext cx="740910" cy="544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TextBox 104"/>
            <p:cNvSpPr txBox="1">
              <a:spLocks noChangeArrowheads="1"/>
            </p:cNvSpPr>
            <p:nvPr/>
          </p:nvSpPr>
          <p:spPr bwMode="auto">
            <a:xfrm>
              <a:off x="10713101" y="4778959"/>
              <a:ext cx="111709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CCTV</a:t>
              </a:r>
              <a:r>
                <a:rPr kumimoji="0" lang="ko-KR" altLang="en-US" sz="800" kern="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재생 통합</a:t>
              </a:r>
              <a:r>
                <a:rPr kumimoji="0" lang="en-US" altLang="ko-KR" sz="800" kern="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UI</a:t>
              </a:r>
              <a:endParaRPr kumimoji="0" lang="ko-KR" altLang="en-US" sz="8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62" name="Rectangle 5"/>
          <p:cNvSpPr>
            <a:spLocks noChangeArrowheads="1"/>
          </p:cNvSpPr>
          <p:nvPr/>
        </p:nvSpPr>
        <p:spPr bwMode="gray">
          <a:xfrm>
            <a:off x="537979" y="1345548"/>
            <a:ext cx="1323167" cy="235950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dist="88900" dir="2700000" algn="tl" rotWithShape="0">
              <a:prstClr val="black">
                <a:alpha val="24000"/>
              </a:prstClr>
            </a:out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kumimoji="0" lang="en-US" altLang="ko-KR" sz="1000" b="1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Client</a:t>
            </a:r>
            <a:endParaRPr kumimoji="0" lang="en-US" altLang="ko-KR" sz="1000" b="1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80" y="1675562"/>
            <a:ext cx="1039969" cy="70932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700642" y="3111040"/>
            <a:ext cx="432000" cy="432000"/>
            <a:chOff x="8553448" y="1844824"/>
            <a:chExt cx="432000" cy="432000"/>
          </a:xfrm>
          <a:effectLst/>
        </p:grpSpPr>
        <p:sp>
          <p:nvSpPr>
            <p:cNvPr id="65" name="타원 64"/>
            <p:cNvSpPr/>
            <p:nvPr/>
          </p:nvSpPr>
          <p:spPr>
            <a:xfrm>
              <a:off x="8553448" y="1844824"/>
              <a:ext cx="432000" cy="43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7724" y="1867756"/>
              <a:ext cx="386135" cy="386135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>
            <a:off x="895749" y="2713864"/>
            <a:ext cx="432000" cy="432000"/>
            <a:chOff x="8696193" y="2541972"/>
            <a:chExt cx="432000" cy="432000"/>
          </a:xfrm>
          <a:effectLst/>
        </p:grpSpPr>
        <p:sp>
          <p:nvSpPr>
            <p:cNvPr id="68" name="타원 67"/>
            <p:cNvSpPr/>
            <p:nvPr/>
          </p:nvSpPr>
          <p:spPr>
            <a:xfrm>
              <a:off x="8696193" y="2541972"/>
              <a:ext cx="432000" cy="43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1816" y="2580174"/>
              <a:ext cx="388475" cy="388475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579007" y="2396807"/>
            <a:ext cx="432000" cy="432000"/>
            <a:chOff x="8770791" y="3215421"/>
            <a:chExt cx="432000" cy="432000"/>
          </a:xfrm>
          <a:effectLst/>
        </p:grpSpPr>
        <p:sp>
          <p:nvSpPr>
            <p:cNvPr id="71" name="타원 70"/>
            <p:cNvSpPr/>
            <p:nvPr/>
          </p:nvSpPr>
          <p:spPr>
            <a:xfrm>
              <a:off x="8770791" y="3215421"/>
              <a:ext cx="432000" cy="43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2" name="그림 71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6" t="8927" r="10248" b="11292"/>
            <a:stretch/>
          </p:blipFill>
          <p:spPr>
            <a:xfrm>
              <a:off x="8807939" y="3257264"/>
              <a:ext cx="344208" cy="327166"/>
            </a:xfrm>
            <a:prstGeom prst="rect">
              <a:avLst/>
            </a:prstGeom>
          </p:spPr>
        </p:pic>
      </p:grpSp>
      <p:grpSp>
        <p:nvGrpSpPr>
          <p:cNvPr id="73" name="그룹 72"/>
          <p:cNvGrpSpPr/>
          <p:nvPr/>
        </p:nvGrpSpPr>
        <p:grpSpPr>
          <a:xfrm>
            <a:off x="1244540" y="2979301"/>
            <a:ext cx="432000" cy="432000"/>
            <a:chOff x="8770791" y="3894433"/>
            <a:chExt cx="432000" cy="432000"/>
          </a:xfrm>
          <a:effectLst/>
        </p:grpSpPr>
        <p:sp>
          <p:nvSpPr>
            <p:cNvPr id="74" name="타원 73"/>
            <p:cNvSpPr/>
            <p:nvPr/>
          </p:nvSpPr>
          <p:spPr>
            <a:xfrm>
              <a:off x="8770791" y="3894433"/>
              <a:ext cx="432000" cy="43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4892" y="3924287"/>
              <a:ext cx="388475" cy="388475"/>
            </a:xfrm>
            <a:prstGeom prst="rect">
              <a:avLst/>
            </a:prstGeom>
          </p:spPr>
        </p:pic>
      </p:grpSp>
      <p:grpSp>
        <p:nvGrpSpPr>
          <p:cNvPr id="76" name="그룹 75"/>
          <p:cNvGrpSpPr/>
          <p:nvPr/>
        </p:nvGrpSpPr>
        <p:grpSpPr>
          <a:xfrm>
            <a:off x="1294045" y="2523436"/>
            <a:ext cx="436765" cy="432000"/>
            <a:chOff x="8770791" y="4493584"/>
            <a:chExt cx="436765" cy="432000"/>
          </a:xfrm>
          <a:effectLst/>
        </p:grpSpPr>
        <p:sp>
          <p:nvSpPr>
            <p:cNvPr id="77" name="타원 76"/>
            <p:cNvSpPr/>
            <p:nvPr/>
          </p:nvSpPr>
          <p:spPr>
            <a:xfrm>
              <a:off x="8770791" y="4493584"/>
              <a:ext cx="432000" cy="43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0233" y="4495923"/>
              <a:ext cx="427323" cy="427323"/>
            </a:xfrm>
            <a:prstGeom prst="rect">
              <a:avLst/>
            </a:prstGeom>
          </p:spPr>
        </p:pic>
      </p:grpSp>
      <p:cxnSp>
        <p:nvCxnSpPr>
          <p:cNvPr id="79" name="꺾인 연결선 78"/>
          <p:cNvCxnSpPr>
            <a:stCxn id="44" idx="3"/>
            <a:endCxn id="42" idx="3"/>
          </p:cNvCxnSpPr>
          <p:nvPr/>
        </p:nvCxnSpPr>
        <p:spPr>
          <a:xfrm flipH="1" flipV="1">
            <a:off x="3600791" y="2766624"/>
            <a:ext cx="1" cy="1681182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0" name="꺾인 연결선 79"/>
          <p:cNvCxnSpPr>
            <a:stCxn id="60" idx="3"/>
            <a:endCxn id="44" idx="1"/>
          </p:cNvCxnSpPr>
          <p:nvPr/>
        </p:nvCxnSpPr>
        <p:spPr>
          <a:xfrm>
            <a:off x="1749552" y="4356478"/>
            <a:ext cx="653262" cy="913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1" name="꺾인 연결선 80"/>
          <p:cNvCxnSpPr>
            <a:stCxn id="21" idx="0"/>
            <a:endCxn id="10" idx="2"/>
          </p:cNvCxnSpPr>
          <p:nvPr/>
        </p:nvCxnSpPr>
        <p:spPr>
          <a:xfrm rot="16200000" flipV="1">
            <a:off x="6525029" y="4491108"/>
            <a:ext cx="536863" cy="53413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2" name="꺾인 연결선 81"/>
          <p:cNvCxnSpPr>
            <a:stCxn id="20" idx="0"/>
            <a:endCxn id="10" idx="2"/>
          </p:cNvCxnSpPr>
          <p:nvPr/>
        </p:nvCxnSpPr>
        <p:spPr>
          <a:xfrm rot="5400000" flipH="1" flipV="1">
            <a:off x="5993184" y="4494984"/>
            <a:ext cx="538446" cy="5279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3" name="꺾인 연결선 82"/>
          <p:cNvCxnSpPr>
            <a:stCxn id="19" idx="0"/>
            <a:endCxn id="10" idx="2"/>
          </p:cNvCxnSpPr>
          <p:nvPr/>
        </p:nvCxnSpPr>
        <p:spPr>
          <a:xfrm rot="5400000" flipH="1" flipV="1">
            <a:off x="5463641" y="3962423"/>
            <a:ext cx="535428" cy="159007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4" name="직선 화살표 연결선 83"/>
          <p:cNvCxnSpPr>
            <a:stCxn id="31" idx="3"/>
            <a:endCxn id="25" idx="1"/>
          </p:cNvCxnSpPr>
          <p:nvPr/>
        </p:nvCxnSpPr>
        <p:spPr bwMode="auto">
          <a:xfrm flipV="1">
            <a:off x="5316157" y="2979302"/>
            <a:ext cx="198441" cy="39"/>
          </a:xfrm>
          <a:prstGeom prst="straightConnector1">
            <a:avLst/>
          </a:prstGeom>
          <a:noFill/>
          <a:ln w="19050">
            <a:solidFill>
              <a:schemeClr val="accent2">
                <a:lumMod val="75000"/>
              </a:schemeClr>
            </a:solidFill>
            <a:round/>
            <a:headEnd/>
            <a:tailEnd type="triangle"/>
          </a:ln>
          <a:effectLst/>
        </p:spPr>
      </p:cxnSp>
      <p:cxnSp>
        <p:nvCxnSpPr>
          <p:cNvPr id="85" name="직선 화살표 연결선 84"/>
          <p:cNvCxnSpPr>
            <a:stCxn id="25" idx="3"/>
            <a:endCxn id="32" idx="1"/>
          </p:cNvCxnSpPr>
          <p:nvPr/>
        </p:nvCxnSpPr>
        <p:spPr bwMode="auto">
          <a:xfrm>
            <a:off x="6616597" y="2979302"/>
            <a:ext cx="204653" cy="369"/>
          </a:xfrm>
          <a:prstGeom prst="straightConnector1">
            <a:avLst/>
          </a:prstGeom>
          <a:noFill/>
          <a:ln w="19050">
            <a:solidFill>
              <a:schemeClr val="accent2">
                <a:lumMod val="75000"/>
              </a:schemeClr>
            </a:solidFill>
            <a:round/>
            <a:headEnd/>
            <a:tailEnd type="triangle"/>
          </a:ln>
          <a:effectLst/>
        </p:spPr>
      </p:cxnSp>
      <p:cxnSp>
        <p:nvCxnSpPr>
          <p:cNvPr id="86" name="꺾인 연결선 85"/>
          <p:cNvCxnSpPr>
            <a:stCxn id="95" idx="0"/>
            <a:endCxn id="12" idx="2"/>
          </p:cNvCxnSpPr>
          <p:nvPr/>
        </p:nvCxnSpPr>
        <p:spPr>
          <a:xfrm rot="5400000" flipH="1" flipV="1">
            <a:off x="2954164" y="5232821"/>
            <a:ext cx="253286" cy="1791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7" name="꺾인 연결선 86"/>
          <p:cNvCxnSpPr>
            <a:stCxn id="40" idx="1"/>
          </p:cNvCxnSpPr>
          <p:nvPr/>
        </p:nvCxnSpPr>
        <p:spPr>
          <a:xfrm rot="10800000">
            <a:off x="1473770" y="1789369"/>
            <a:ext cx="929045" cy="385"/>
          </a:xfrm>
          <a:prstGeom prst="bentConnector3">
            <a:avLst>
              <a:gd name="adj1" fmla="val 50000"/>
            </a:avLst>
          </a:prstGeom>
          <a:ln w="19050">
            <a:gradFill flip="none" rotWithShape="1">
              <a:gsLst>
                <a:gs pos="0">
                  <a:schemeClr val="tx2">
                    <a:lumMod val="75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1"/>
              <a:tileRect/>
            </a:gradFill>
            <a:headEnd type="triangle" w="med" len="med"/>
            <a:tailEnd type="triangl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619" y="1616688"/>
            <a:ext cx="312530" cy="45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9" name="꺾인 연결선 88"/>
          <p:cNvCxnSpPr>
            <a:stCxn id="62" idx="2"/>
            <a:endCxn id="60" idx="0"/>
          </p:cNvCxnSpPr>
          <p:nvPr/>
        </p:nvCxnSpPr>
        <p:spPr>
          <a:xfrm rot="16200000" flipH="1">
            <a:off x="1099670" y="3804943"/>
            <a:ext cx="379321" cy="1795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90" name="그룹 89"/>
          <p:cNvGrpSpPr/>
          <p:nvPr/>
        </p:nvGrpSpPr>
        <p:grpSpPr>
          <a:xfrm>
            <a:off x="2179842" y="5368420"/>
            <a:ext cx="1784017" cy="1384173"/>
            <a:chOff x="1844134" y="5193323"/>
            <a:chExt cx="1784017" cy="1384173"/>
          </a:xfrm>
        </p:grpSpPr>
        <p:grpSp>
          <p:nvGrpSpPr>
            <p:cNvPr id="91" name="그룹 90"/>
            <p:cNvGrpSpPr/>
            <p:nvPr/>
          </p:nvGrpSpPr>
          <p:grpSpPr>
            <a:xfrm>
              <a:off x="1844134" y="5193323"/>
              <a:ext cx="1784017" cy="1384173"/>
              <a:chOff x="204524" y="3818806"/>
              <a:chExt cx="1323381" cy="1401133"/>
            </a:xfrm>
          </p:grpSpPr>
          <p:sp>
            <p:nvSpPr>
              <p:cNvPr id="95" name="Rectangle 5"/>
              <p:cNvSpPr>
                <a:spLocks noChangeArrowheads="1"/>
              </p:cNvSpPr>
              <p:nvPr/>
            </p:nvSpPr>
            <p:spPr bwMode="gray">
              <a:xfrm>
                <a:off x="204524" y="3818806"/>
                <a:ext cx="1323381" cy="1401133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63500" dist="88900" dir="2700000" algn="tl" rotWithShape="0">
                  <a:prstClr val="black">
                    <a:alpha val="24000"/>
                  </a:prstClr>
                </a:outerShdw>
                <a:softEdge rad="31750"/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t"/>
              <a:lstStyle/>
              <a:p>
                <a:pPr algn="r"/>
                <a:r>
                  <a:rPr kumimoji="0" lang="en-US" altLang="ko-KR" sz="1000" b="1" dirty="0">
                    <a:solidFill>
                      <a:srgbClr val="000000"/>
                    </a:solidFill>
                    <a:ea typeface="나눔고딕" panose="020D0604000000000000" pitchFamily="50" charset="-127"/>
                    <a:cs typeface="Calibri" pitchFamily="34" charset="0"/>
                  </a:rPr>
                  <a:t>Visualization Layer</a:t>
                </a:r>
              </a:p>
            </p:txBody>
          </p:sp>
          <p:sp>
            <p:nvSpPr>
              <p:cNvPr id="96" name="Rectangle 5"/>
              <p:cNvSpPr>
                <a:spLocks noChangeArrowheads="1"/>
              </p:cNvSpPr>
              <p:nvPr/>
            </p:nvSpPr>
            <p:spPr bwMode="gray">
              <a:xfrm>
                <a:off x="345912" y="4434134"/>
                <a:ext cx="1069512" cy="31532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r>
                  <a:rPr lang="en-US" altLang="ko-KR" sz="900" dirty="0" err="1" smtClean="0">
                    <a:solidFill>
                      <a:srgbClr val="000000"/>
                    </a:solidFill>
                    <a:ea typeface="나눔고딕" panose="020D0604000000000000" pitchFamily="50" charset="-127"/>
                    <a:cs typeface="Calibri" pitchFamily="34" charset="0"/>
                  </a:rPr>
                  <a:t>i</a:t>
                </a:r>
                <a:r>
                  <a:rPr lang="en-US" altLang="ko-KR" sz="900" dirty="0" smtClean="0">
                    <a:solidFill>
                      <a:srgbClr val="000000"/>
                    </a:solidFill>
                    <a:ea typeface="나눔고딕" panose="020D0604000000000000" pitchFamily="50" charset="-127"/>
                    <a:cs typeface="Calibri" pitchFamily="34" charset="0"/>
                  </a:rPr>
                  <a:t>-PORTAL </a:t>
                </a:r>
              </a:p>
              <a:p>
                <a:pPr algn="ctr"/>
                <a:r>
                  <a:rPr lang="en-US" altLang="ko-KR" sz="900" dirty="0" smtClean="0">
                    <a:solidFill>
                      <a:srgbClr val="000000"/>
                    </a:solidFill>
                    <a:ea typeface="나눔고딕" panose="020D0604000000000000" pitchFamily="50" charset="-127"/>
                    <a:cs typeface="Calibri" pitchFamily="34" charset="0"/>
                  </a:rPr>
                  <a:t>Server Module</a:t>
                </a:r>
                <a:endParaRPr lang="en-US" altLang="ko-KR" sz="900" dirty="0">
                  <a:solidFill>
                    <a:srgbClr val="000000"/>
                  </a:solidFill>
                  <a:ea typeface="나눔고딕" panose="020D0604000000000000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92" name="Rectangle 5"/>
            <p:cNvSpPr>
              <a:spLocks noChangeArrowheads="1"/>
            </p:cNvSpPr>
            <p:nvPr/>
          </p:nvSpPr>
          <p:spPr bwMode="gray">
            <a:xfrm>
              <a:off x="2033730" y="6154667"/>
              <a:ext cx="702413" cy="2754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altLang="ko-KR" sz="800" dirty="0" smtClean="0">
                  <a:solidFill>
                    <a:srgbClr val="000000"/>
                  </a:solidFill>
                  <a:ea typeface="나눔고딕" panose="020D0604000000000000" pitchFamily="50" charset="-127"/>
                  <a:cs typeface="Calibri" pitchFamily="34" charset="0"/>
                </a:rPr>
                <a:t>CONFIG</a:t>
              </a:r>
            </a:p>
            <a:p>
              <a:pPr algn="ctr"/>
              <a:r>
                <a:rPr lang="en-US" altLang="ko-KR" sz="800" dirty="0" smtClean="0">
                  <a:solidFill>
                    <a:srgbClr val="000000"/>
                  </a:solidFill>
                  <a:ea typeface="나눔고딕" panose="020D0604000000000000" pitchFamily="50" charset="-127"/>
                  <a:cs typeface="Calibri" pitchFamily="34" charset="0"/>
                </a:rPr>
                <a:t>.DATA</a:t>
              </a:r>
              <a:endParaRPr lang="en-US" altLang="ko-KR" sz="8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93" name="Rectangle 5"/>
            <p:cNvSpPr>
              <a:spLocks noChangeArrowheads="1"/>
            </p:cNvSpPr>
            <p:nvPr/>
          </p:nvSpPr>
          <p:spPr bwMode="gray">
            <a:xfrm>
              <a:off x="2754055" y="6154665"/>
              <a:ext cx="722463" cy="27548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altLang="ko-KR" sz="800" dirty="0" err="1" smtClean="0">
                  <a:solidFill>
                    <a:srgbClr val="000000"/>
                  </a:solidFill>
                  <a:ea typeface="나눔고딕" panose="020D0604000000000000" pitchFamily="50" charset="-127"/>
                  <a:cs typeface="Calibri" pitchFamily="34" charset="0"/>
                </a:rPr>
                <a:t>i</a:t>
              </a:r>
              <a:r>
                <a:rPr lang="en-US" altLang="ko-KR" sz="800" dirty="0" smtClean="0">
                  <a:solidFill>
                    <a:srgbClr val="000000"/>
                  </a:solidFill>
                  <a:ea typeface="나눔고딕" panose="020D0604000000000000" pitchFamily="50" charset="-127"/>
                  <a:cs typeface="Calibri" pitchFamily="34" charset="0"/>
                </a:rPr>
                <a:t>-META</a:t>
              </a:r>
            </a:p>
            <a:p>
              <a:pPr algn="ctr"/>
              <a:r>
                <a:rPr lang="en-US" altLang="ko-KR" sz="800" dirty="0" smtClean="0">
                  <a:solidFill>
                    <a:srgbClr val="000000"/>
                  </a:solidFill>
                  <a:ea typeface="나눔고딕" panose="020D0604000000000000" pitchFamily="50" charset="-127"/>
                  <a:cs typeface="Calibri" pitchFamily="34" charset="0"/>
                </a:rPr>
                <a:t>Designer</a:t>
              </a:r>
              <a:endParaRPr lang="en-US" altLang="ko-KR" sz="8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94" name="Rectangle 5"/>
            <p:cNvSpPr>
              <a:spLocks noChangeArrowheads="1"/>
            </p:cNvSpPr>
            <p:nvPr/>
          </p:nvSpPr>
          <p:spPr bwMode="gray">
            <a:xfrm>
              <a:off x="2031591" y="5463902"/>
              <a:ext cx="1444928" cy="31797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altLang="ko-KR" sz="900" dirty="0" err="1">
                  <a:solidFill>
                    <a:srgbClr val="000000"/>
                  </a:solidFill>
                  <a:ea typeface="나눔고딕" panose="020D0604000000000000" pitchFamily="50" charset="-127"/>
                  <a:cs typeface="Calibri" pitchFamily="34" charset="0"/>
                </a:rPr>
                <a:t>i</a:t>
              </a:r>
              <a:r>
                <a:rPr lang="en-US" altLang="ko-KR" sz="900" dirty="0">
                  <a:solidFill>
                    <a:srgbClr val="000000"/>
                  </a:solidFill>
                  <a:ea typeface="나눔고딕" panose="020D0604000000000000" pitchFamily="50" charset="-127"/>
                  <a:cs typeface="Calibri" pitchFamily="34" charset="0"/>
                </a:rPr>
                <a:t>-CANVAS Engine</a:t>
              </a:r>
            </a:p>
          </p:txBody>
        </p:sp>
      </p:grpSp>
      <p:sp>
        <p:nvSpPr>
          <p:cNvPr id="97" name="Rectangle 5"/>
          <p:cNvSpPr>
            <a:spLocks noChangeArrowheads="1"/>
          </p:cNvSpPr>
          <p:nvPr/>
        </p:nvSpPr>
        <p:spPr bwMode="gray">
          <a:xfrm>
            <a:off x="6582455" y="5029434"/>
            <a:ext cx="963249" cy="3435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SNS</a:t>
            </a:r>
          </a:p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Adapter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98" name="TextBox 1"/>
          <p:cNvSpPr txBox="1">
            <a:spLocks noChangeArrowheads="1"/>
          </p:cNvSpPr>
          <p:nvPr/>
        </p:nvSpPr>
        <p:spPr bwMode="auto">
          <a:xfrm>
            <a:off x="145656" y="815605"/>
            <a:ext cx="524365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0316" lvl="0" defTabSz="1043056" fontAlgn="auto">
              <a:lnSpc>
                <a:spcPct val="150000"/>
              </a:lnSpc>
              <a:spcBef>
                <a:spcPts val="270"/>
              </a:spcBef>
              <a:spcAft>
                <a:spcPts val="0"/>
              </a:spcAft>
              <a:defRPr/>
            </a:pPr>
            <a:r>
              <a:rPr kumimoji="0" lang="en-US" altLang="ko-KR" sz="1400" b="1" spc="-1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1) </a:t>
            </a:r>
            <a:r>
              <a:rPr kumimoji="0" lang="ko-KR" altLang="en-US" sz="1400" b="1" spc="-1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모듈뷰</a:t>
            </a:r>
            <a:r>
              <a:rPr kumimoji="0" lang="ko-KR" altLang="en-US" sz="1400" b="1" spc="-1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 </a:t>
            </a:r>
            <a:r>
              <a:rPr kumimoji="0" lang="en-US" altLang="ko-KR" sz="1400" b="1" spc="-1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(Layered Style)</a:t>
            </a:r>
          </a:p>
        </p:txBody>
      </p:sp>
    </p:spTree>
    <p:extLst>
      <p:ext uri="{BB962C8B-B14F-4D97-AF65-F5344CB8AC3E}">
        <p14:creationId xmlns:p14="http://schemas.microsoft.com/office/powerpoint/2010/main" val="10726567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1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16359</TotalTime>
  <Words>1293</Words>
  <Application>Microsoft Office PowerPoint</Application>
  <PresentationFormat>사용자 지정</PresentationFormat>
  <Paragraphs>556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30" baseType="lpstr">
      <vt:lpstr>굴림</vt:lpstr>
      <vt:lpstr>나눔고딕</vt:lpstr>
      <vt:lpstr>산돌고딕 M</vt:lpstr>
      <vt:lpstr>맑은 고딕</vt:lpstr>
      <vt:lpstr>Wingdings</vt:lpstr>
      <vt:lpstr>Calibri</vt:lpstr>
      <vt:lpstr>Rix모던고딕 EB</vt:lpstr>
      <vt:lpstr>KoPub돋움체 Medium</vt:lpstr>
      <vt:lpstr>Arial</vt:lpstr>
      <vt:lpstr>Wingdings 2</vt:lpstr>
      <vt:lpstr>Segoe UI Light</vt:lpstr>
      <vt:lpstr>맑은 고딕</vt:lpstr>
      <vt:lpstr>Segoe UI</vt:lpstr>
      <vt:lpstr>Office 테마</vt:lpstr>
      <vt:lpstr>10_Office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chang.sun won</cp:lastModifiedBy>
  <cp:revision>889</cp:revision>
  <cp:lastPrinted>2016-11-15T14:25:24Z</cp:lastPrinted>
  <dcterms:created xsi:type="dcterms:W3CDTF">2014-06-17T14:38:15Z</dcterms:created>
  <dcterms:modified xsi:type="dcterms:W3CDTF">2016-12-13T04:40:45Z</dcterms:modified>
</cp:coreProperties>
</file>