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8" r:id="rId2"/>
  </p:sldMasterIdLst>
  <p:notesMasterIdLst>
    <p:notesMasterId r:id="rId7"/>
  </p:notesMasterIdLst>
  <p:sldIdLst>
    <p:sldId id="822" r:id="rId3"/>
    <p:sldId id="823" r:id="rId4"/>
    <p:sldId id="824" r:id="rId5"/>
    <p:sldId id="816" r:id="rId6"/>
  </p:sldIdLst>
  <p:sldSz cx="10693400" cy="7561263"/>
  <p:notesSz cx="6735763" cy="9866313"/>
  <p:embeddedFontLst>
    <p:embeddedFont>
      <p:font typeface="맑은 고딕" panose="020B0503020000020004" pitchFamily="50" charset="-127"/>
      <p:regular r:id="rId8"/>
      <p:bold r:id="rId9"/>
    </p:embeddedFont>
    <p:embeddedFont>
      <p:font typeface="Segoe UI Light" panose="020B0502040204020203" pitchFamily="34" charset="0"/>
      <p:regular r:id="rId10"/>
      <p:italic r:id="rId11"/>
    </p:embeddedFont>
    <p:embeddedFont>
      <p:font typeface="산돌고딕 M" panose="020B0600000101010101" charset="-127"/>
      <p:regular r:id="rId12"/>
    </p:embeddedFont>
    <p:embeddedFont>
      <p:font typeface="맑은 고딕" panose="020B0503020000020004" pitchFamily="50" charset="-127"/>
      <p:regular r:id="rId8"/>
      <p:bold r:id="rId9"/>
    </p:embeddedFont>
    <p:embeddedFont>
      <p:font typeface="Segoe UI" panose="020B0502040204020203" pitchFamily="34" charset="0"/>
      <p:regular r:id="rId13"/>
      <p:bold r:id="rId14"/>
      <p:italic r:id="rId15"/>
      <p:boldItalic r:id="rId16"/>
    </p:embeddedFont>
    <p:embeddedFont>
      <p:font typeface="나눔고딕" panose="020B0600000101010101" charset="-127"/>
      <p:regular r:id="rId17"/>
      <p:bold r:id="rId18"/>
    </p:embeddedFont>
    <p:embeddedFont>
      <p:font typeface="KoPub돋움체 Medium" panose="02020603020101020101" pitchFamily="18" charset="-127"/>
      <p:regular r:id="rId19"/>
    </p:embeddedFont>
  </p:embeddedFontLst>
  <p:defaultTextStyle>
    <a:defPPr>
      <a:defRPr lang="ko-KR"/>
    </a:defPPr>
    <a:lvl1pPr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1pPr>
    <a:lvl2pPr marL="520700" indent="-63500"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2pPr>
    <a:lvl3pPr marL="1042988" indent="-128588"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3pPr>
    <a:lvl4pPr marL="1563688" indent="-192088"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4pPr>
    <a:lvl5pPr marL="2085975" indent="-257175"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Malgun Gothic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ADA"/>
    <a:srgbClr val="FF7C80"/>
    <a:srgbClr val="CCECFF"/>
    <a:srgbClr val="AC1414"/>
    <a:srgbClr val="FFEFEF"/>
    <a:srgbClr val="66CCFF"/>
    <a:srgbClr val="FFFFCC"/>
    <a:srgbClr val="FFCC66"/>
    <a:srgbClr val="CCFF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7" autoAdjust="0"/>
    <p:restoredTop sz="95745" autoAdjust="0"/>
  </p:normalViewPr>
  <p:slideViewPr>
    <p:cSldViewPr>
      <p:cViewPr varScale="1">
        <p:scale>
          <a:sx n="100" d="100"/>
          <a:sy n="100" d="100"/>
        </p:scale>
        <p:origin x="2022" y="90"/>
      </p:cViewPr>
      <p:guideLst>
        <p:guide orient="horz" pos="2427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-3744" y="-96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0193" cy="493237"/>
          </a:xfrm>
          <a:prstGeom prst="rect">
            <a:avLst/>
          </a:prstGeom>
        </p:spPr>
        <p:txBody>
          <a:bodyPr vert="horz" lIns="90762" tIns="45381" rIns="90762" bIns="45381" rtlCol="0"/>
          <a:lstStyle>
            <a:lvl1pPr algn="l" defTabSz="1033981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000" y="0"/>
            <a:ext cx="2920193" cy="493237"/>
          </a:xfrm>
          <a:prstGeom prst="rect">
            <a:avLst/>
          </a:prstGeom>
        </p:spPr>
        <p:txBody>
          <a:bodyPr vert="horz" lIns="90762" tIns="45381" rIns="90762" bIns="45381" rtlCol="0"/>
          <a:lstStyle>
            <a:lvl1pPr algn="r" defTabSz="1033981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0F797B8-CD4C-41F8-B027-FC4F8A2B5BC3}" type="datetimeFigureOut">
              <a:rPr lang="ko-KR" altLang="en-US"/>
              <a:pPr>
                <a:defRPr/>
              </a:pPr>
              <a:t>2016-11-18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52475" y="741363"/>
            <a:ext cx="5230813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2" tIns="45381" rIns="90762" bIns="4538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891" y="4686538"/>
            <a:ext cx="5387982" cy="4439132"/>
          </a:xfrm>
          <a:prstGeom prst="rect">
            <a:avLst/>
          </a:prstGeom>
        </p:spPr>
        <p:txBody>
          <a:bodyPr vert="horz" lIns="90762" tIns="45381" rIns="90762" bIns="45381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501"/>
            <a:ext cx="2920193" cy="493236"/>
          </a:xfrm>
          <a:prstGeom prst="rect">
            <a:avLst/>
          </a:prstGeom>
        </p:spPr>
        <p:txBody>
          <a:bodyPr vert="horz" lIns="90762" tIns="45381" rIns="90762" bIns="45381" rtlCol="0" anchor="b"/>
          <a:lstStyle>
            <a:lvl1pPr algn="l" defTabSz="1033981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000" y="9371501"/>
            <a:ext cx="2920193" cy="493236"/>
          </a:xfrm>
          <a:prstGeom prst="rect">
            <a:avLst/>
          </a:prstGeom>
        </p:spPr>
        <p:txBody>
          <a:bodyPr vert="horz" lIns="90762" tIns="45381" rIns="90762" bIns="45381" rtlCol="0" anchor="b"/>
          <a:lstStyle>
            <a:lvl1pPr algn="r" defTabSz="1033981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2E57E6-DFF4-4C1E-9E9B-AC36C6B798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87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50" charset="-127"/>
        <a:ea typeface="Malgun Gothic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50" charset="-127"/>
        <a:ea typeface="Malgun Gothic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50" charset="-127"/>
        <a:ea typeface="Malgun Gothic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50" charset="-127"/>
        <a:ea typeface="Malgun Gothic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50" charset="-127"/>
        <a:ea typeface="Malgun Gothic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2E57E6-DFF4-4C1E-9E9B-AC36C6B7988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61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3398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E57E6-DFF4-4C1E-9E9B-AC36C6B798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03398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13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3398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E57E6-DFF4-4C1E-9E9B-AC36C6B798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03398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08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3398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E57E6-DFF4-4C1E-9E9B-AC36C6B798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03398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42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3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6954838"/>
            <a:ext cx="11572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1"/>
          <p:cNvSpPr txBox="1">
            <a:spLocks/>
          </p:cNvSpPr>
          <p:nvPr userDrawn="1"/>
        </p:nvSpPr>
        <p:spPr>
          <a:xfrm>
            <a:off x="8609013" y="6878638"/>
            <a:ext cx="1701800" cy="569912"/>
          </a:xfrm>
          <a:prstGeom prst="rect">
            <a:avLst/>
          </a:prstGeom>
        </p:spPr>
        <p:txBody>
          <a:bodyPr lIns="104306" tIns="52153" rIns="104306" bIns="52153" anchor="ctr"/>
          <a:lstStyle>
            <a:defPPr>
              <a:defRPr lang="ko-KR"/>
            </a:defPPr>
            <a:lvl1pPr marL="0" algn="r" defTabSz="1043056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D1A472F-E1AA-490E-88F7-82C37E63A517}" type="slidenum">
              <a:rPr kumimoji="0" lang="ko-KR" altLang="en-US" sz="1000" b="1" kern="1200" spc="-1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000" b="1" kern="1200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44995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 txBox="1">
            <a:spLocks/>
          </p:cNvSpPr>
          <p:nvPr userDrawn="1"/>
        </p:nvSpPr>
        <p:spPr>
          <a:xfrm>
            <a:off x="8609013" y="6878638"/>
            <a:ext cx="1701800" cy="569912"/>
          </a:xfrm>
          <a:prstGeom prst="rect">
            <a:avLst/>
          </a:prstGeom>
        </p:spPr>
        <p:txBody>
          <a:bodyPr lIns="104306" tIns="52153" rIns="104306" bIns="52153" anchor="ctr"/>
          <a:lstStyle>
            <a:defPPr>
              <a:defRPr lang="ko-KR"/>
            </a:defPPr>
            <a:lvl1pPr marL="0" algn="r" defTabSz="1043056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D1A472F-E1AA-490E-88F7-82C37E63A517}" type="slidenum">
              <a:rPr kumimoji="0" lang="ko-KR" altLang="en-US" sz="1000" b="1" kern="1200" spc="-1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000" b="1" kern="1200" spc="-1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828303"/>
            <a:ext cx="106934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580080" y="282810"/>
            <a:ext cx="2807180" cy="275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0" lang="en-US" altLang="ko-KR" sz="9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2016</a:t>
            </a:r>
            <a:r>
              <a:rPr kumimoji="0" lang="ko-KR" altLang="en-US" sz="9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년 </a:t>
            </a:r>
            <a:r>
              <a:rPr kumimoji="0" lang="ko-KR" altLang="en-US" sz="900" b="1" spc="-1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행정데이터</a:t>
            </a:r>
            <a:r>
              <a:rPr kumimoji="0" lang="ko-KR" altLang="en-US" sz="9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 통합 및 </a:t>
            </a:r>
            <a:r>
              <a:rPr kumimoji="0" lang="ko-KR" altLang="en-US" sz="900" b="1" spc="-1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열린데이터</a:t>
            </a:r>
            <a:r>
              <a:rPr kumimoji="0" lang="ko-KR" altLang="en-US" sz="900" b="1" spc="-1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 광장 확장사업</a:t>
            </a:r>
          </a:p>
        </p:txBody>
      </p:sp>
      <p:pic>
        <p:nvPicPr>
          <p:cNvPr id="13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6954838"/>
            <a:ext cx="11572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25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696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7021513"/>
            <a:ext cx="11588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97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IDigitalU.bmp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3"/>
          <a:stretch/>
        </p:blipFill>
        <p:spPr bwMode="auto">
          <a:xfrm>
            <a:off x="8947100" y="6703244"/>
            <a:ext cx="1658937" cy="85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468193"/>
            <a:ext cx="10693400" cy="1996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6954838"/>
            <a:ext cx="11572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142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40"/>
          <a:stretch>
            <a:fillRect/>
          </a:stretch>
        </p:blipFill>
        <p:spPr bwMode="auto">
          <a:xfrm>
            <a:off x="0" y="0"/>
            <a:ext cx="10712450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 descr="IDigitalU.bmp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100" y="6588943"/>
            <a:ext cx="16589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042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625"/>
            <a:ext cx="10693400" cy="21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011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IDigitalU.bmp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3"/>
          <a:stretch/>
        </p:blipFill>
        <p:spPr bwMode="auto">
          <a:xfrm>
            <a:off x="8947100" y="6703244"/>
            <a:ext cx="1658937" cy="85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10693400" cy="17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7313" indent="-87313" algn="ctr" defTabSz="1043056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4" name="Picture 2" descr="C:\Users\pck\Desktop\서울시로고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6954838"/>
            <a:ext cx="11572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C:\Users\kimsy\Desktop\그림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" y="1548434"/>
            <a:ext cx="10689636" cy="134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2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234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34988" y="1763713"/>
            <a:ext cx="96234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 defTabSz="1043056"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3FA960-DDB2-4B55-B992-7005A9199C7E}" type="datetimeFigureOut">
              <a:rPr lang="ko-KR" altLang="en-US"/>
              <a:pPr>
                <a:defRPr/>
              </a:pPr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1043056"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 defTabSz="1043056"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4E6F06-9684-4F2C-B1C8-9977D893A2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8" r:id="rId2"/>
  </p:sldLayoutIdLst>
  <p:timing>
    <p:tnLst>
      <p:par>
        <p:cTn id="1" dur="indefinite" restart="never" nodeType="tmRoot"/>
      </p:par>
    </p:tnLst>
  </p:timing>
  <p:txStyles>
    <p:titleStyle>
      <a:lvl1pPr algn="ctr" defTabSz="1042988" rtl="0" eaLnBrk="0" fontAlgn="base" latinLnBrk="1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j-cs"/>
        </a:defRPr>
      </a:lvl1pPr>
      <a:lvl2pPr algn="ctr" defTabSz="104298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2pPr>
      <a:lvl3pPr algn="ctr" defTabSz="104298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3pPr>
      <a:lvl4pPr algn="ctr" defTabSz="104298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4pPr>
      <a:lvl5pPr algn="ctr" defTabSz="104298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5pPr>
      <a:lvl6pPr marL="457200" algn="ctr" defTabSz="104298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6pPr>
      <a:lvl7pPr marL="914400" algn="ctr" defTabSz="104298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7pPr>
      <a:lvl8pPr marL="1371600" algn="ctr" defTabSz="104298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8pPr>
      <a:lvl9pPr marL="1828800" algn="ctr" defTabSz="104298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Malgun Gothic" pitchFamily="50" charset="-127"/>
          <a:ea typeface="Malgun Gothic" pitchFamily="50" charset="-127"/>
        </a:defRPr>
      </a:lvl9pPr>
    </p:titleStyle>
    <p:bodyStyle>
      <a:lvl1pPr marL="390525" indent="-390525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7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1pPr>
      <a:lvl2pPr marL="846138" indent="-325438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2pPr>
      <a:lvl3pPr marL="1303338" indent="-260350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3pPr>
      <a:lvl4pPr marL="1824038" indent="-260350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4pPr>
      <a:lvl5pPr marL="2346325" indent="-260350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7" r:id="rId3"/>
    <p:sldLayoutId id="2147483766" r:id="rId4"/>
    <p:sldLayoutId id="2147483769" r:id="rId5"/>
  </p:sldLayoutIdLst>
  <p:timing>
    <p:tnLst>
      <p:par>
        <p:cTn id="1" dur="indefinite" restart="never" nodeType="tmRoot"/>
      </p:par>
    </p:tnLst>
  </p:timing>
  <p:txStyles>
    <p:titleStyle>
      <a:lvl1pPr algn="l" defTabSz="995363" rtl="0" eaLnBrk="0" fontAlgn="base" latinLnBrk="1" hangingPunct="0">
        <a:spcBef>
          <a:spcPct val="0"/>
        </a:spcBef>
        <a:spcAft>
          <a:spcPct val="0"/>
        </a:spcAft>
        <a:defRPr lang="ko-KR" altLang="en-US" sz="2900" kern="1200" dirty="0">
          <a:solidFill>
            <a:schemeClr val="tx1"/>
          </a:solidFill>
          <a:latin typeface="Rix모던고딕 EB" pitchFamily="18" charset="-127"/>
          <a:ea typeface="Rix모던고딕 EB" pitchFamily="18" charset="-127"/>
          <a:cs typeface="+mj-cs"/>
        </a:defRPr>
      </a:lvl1pPr>
      <a:lvl2pPr algn="l" defTabSz="995363" rtl="0" eaLnBrk="0" fontAlgn="base" latinLnBrk="1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2pPr>
      <a:lvl3pPr algn="l" defTabSz="995363" rtl="0" eaLnBrk="0" fontAlgn="base" latinLnBrk="1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3pPr>
      <a:lvl4pPr algn="l" defTabSz="995363" rtl="0" eaLnBrk="0" fontAlgn="base" latinLnBrk="1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4pPr>
      <a:lvl5pPr algn="l" defTabSz="995363" rtl="0" eaLnBrk="0" fontAlgn="base" latinLnBrk="1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5pPr>
      <a:lvl6pPr marL="457200" algn="l" defTabSz="995363" rtl="0" fontAlgn="base" latinLnBrk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6pPr>
      <a:lvl7pPr marL="914400" algn="l" defTabSz="995363" rtl="0" fontAlgn="base" latinLnBrk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7pPr>
      <a:lvl8pPr marL="1371600" algn="l" defTabSz="995363" rtl="0" fontAlgn="base" latinLnBrk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8pPr>
      <a:lvl9pPr marL="1828800" algn="l" defTabSz="995363" rtl="0" fontAlgn="base" latinLnBrk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Rix모던고딕 EB" pitchFamily="18" charset="-127"/>
          <a:ea typeface="Rix모던고딕 EB" pitchFamily="18" charset="-127"/>
        </a:defRPr>
      </a:lvl9pPr>
    </p:titleStyle>
    <p:bodyStyle>
      <a:lvl1pPr marL="373063" indent="-373063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1pPr>
      <a:lvl2pPr marL="808038" indent="-309563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2pPr>
      <a:lvl3pPr marL="1243013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3pPr>
      <a:lvl4pPr marL="1741488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4pPr>
      <a:lvl5pPr marL="2239963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Malgun Gothic" pitchFamily="50" charset="-127"/>
          <a:ea typeface="Malgun Gothic" pitchFamily="50" charset="-127"/>
          <a:cs typeface="+mn-cs"/>
        </a:defRPr>
      </a:lvl5pPr>
      <a:lvl6pPr marL="2737749" indent="-248887" algn="l" defTabSz="995545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521" indent="-248887" algn="l" defTabSz="995545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293" indent="-248887" algn="l" defTabSz="995545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067" indent="-248887" algn="l" defTabSz="995545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72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45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17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90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863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635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408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180" algn="l" defTabSz="99554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9524" y="1836415"/>
            <a:ext cx="106838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 latinLnBrk="0">
              <a:defRPr/>
            </a:pPr>
            <a:r>
              <a:rPr lang="en-US" altLang="ko-KR" sz="3000" b="1" dirty="0" smtClean="0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glow>
                    <a:schemeClr val="tx2"/>
                  </a:glow>
                </a:effectLst>
                <a:latin typeface="나눔고딕" pitchFamily="50" charset="-127"/>
                <a:ea typeface="나눔고딕" pitchFamily="50" charset="-127"/>
              </a:rPr>
              <a:t>FUR007(</a:t>
            </a:r>
            <a:r>
              <a:rPr lang="ko-KR" altLang="en-US" sz="3000" b="1" dirty="0" err="1" smtClean="0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glow>
                    <a:schemeClr val="tx2"/>
                  </a:glow>
                </a:effectLst>
                <a:latin typeface="나눔고딕" pitchFamily="50" charset="-127"/>
                <a:ea typeface="나눔고딕" pitchFamily="50" charset="-127"/>
              </a:rPr>
              <a:t>디지털시민시장실데이터관리</a:t>
            </a:r>
            <a:endParaRPr lang="ko-KR" altLang="en-US" sz="3000" b="1" dirty="0">
              <a:ln>
                <a:solidFill>
                  <a:schemeClr val="tx2">
                    <a:alpha val="0"/>
                  </a:schemeClr>
                </a:solidFill>
              </a:ln>
              <a:solidFill>
                <a:schemeClr val="bg1"/>
              </a:solidFill>
              <a:effectLst>
                <a:glow>
                  <a:schemeClr val="tx2"/>
                </a:glow>
              </a:effectLst>
              <a:latin typeface="나눔고딕" pitchFamily="50" charset="-127"/>
              <a:ea typeface="나눔고딕" pitchFamily="50" charset="-127"/>
            </a:endParaRPr>
          </a:p>
          <a:p>
            <a:pPr algn="ctr" defTabSz="914400" latinLnBrk="0">
              <a:defRPr/>
            </a:pPr>
            <a:r>
              <a:rPr lang="ko-KR" altLang="en-US" sz="3000" b="1" dirty="0" err="1" smtClean="0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glow>
                    <a:schemeClr val="tx2"/>
                  </a:glow>
                </a:effectLst>
                <a:latin typeface="나눔고딕" pitchFamily="50" charset="-127"/>
                <a:ea typeface="나눔고딕" pitchFamily="50" charset="-127"/>
              </a:rPr>
              <a:t>업무설계안</a:t>
            </a:r>
            <a:r>
              <a:rPr lang="en-US" altLang="ko-KR" sz="3000" b="1" dirty="0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glow>
                    <a:schemeClr val="tx2"/>
                  </a:glow>
                </a:effectLst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3000" b="1" dirty="0">
              <a:ln>
                <a:solidFill>
                  <a:schemeClr val="tx2">
                    <a:alpha val="0"/>
                  </a:schemeClr>
                </a:solidFill>
              </a:ln>
              <a:solidFill>
                <a:schemeClr val="bg1"/>
              </a:solidFill>
              <a:effectLst>
                <a:glow>
                  <a:schemeClr val="tx2"/>
                </a:glo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9524" y="2916535"/>
            <a:ext cx="106838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 latinLnBrk="0">
              <a:defRPr/>
            </a:pPr>
            <a:r>
              <a:rPr lang="en-US" altLang="ko-KR" sz="2000" b="1" dirty="0" smtClean="0">
                <a:ln>
                  <a:solidFill>
                    <a:schemeClr val="tx2">
                      <a:alpha val="0"/>
                    </a:schemeClr>
                  </a:solidFill>
                </a:ln>
                <a:effectLst>
                  <a:glow>
                    <a:schemeClr val="tx2"/>
                  </a:glow>
                </a:effectLst>
                <a:latin typeface="나눔고딕" pitchFamily="50" charset="-127"/>
                <a:ea typeface="나눔고딕" pitchFamily="50" charset="-127"/>
              </a:rPr>
              <a:t>2016</a:t>
            </a:r>
            <a:r>
              <a:rPr lang="ko-KR" altLang="en-US" sz="2000" b="1" dirty="0" smtClean="0">
                <a:ln>
                  <a:solidFill>
                    <a:schemeClr val="tx2">
                      <a:alpha val="0"/>
                    </a:schemeClr>
                  </a:solidFill>
                </a:ln>
                <a:effectLst>
                  <a:glow>
                    <a:schemeClr val="tx2"/>
                  </a:glow>
                </a:effectLst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ko-KR" altLang="en-US" sz="2000" b="1" dirty="0" err="1" smtClean="0">
                <a:ln>
                  <a:solidFill>
                    <a:schemeClr val="tx2">
                      <a:alpha val="0"/>
                    </a:schemeClr>
                  </a:solidFill>
                </a:ln>
                <a:effectLst>
                  <a:glow>
                    <a:schemeClr val="tx2"/>
                  </a:glow>
                </a:effectLst>
                <a:latin typeface="나눔고딕" pitchFamily="50" charset="-127"/>
                <a:ea typeface="나눔고딕" pitchFamily="50" charset="-127"/>
              </a:rPr>
              <a:t>행정데이터</a:t>
            </a:r>
            <a:r>
              <a:rPr lang="ko-KR" altLang="en-US" sz="2000" b="1" dirty="0" smtClean="0">
                <a:ln>
                  <a:solidFill>
                    <a:schemeClr val="tx2">
                      <a:alpha val="0"/>
                    </a:schemeClr>
                  </a:solidFill>
                </a:ln>
                <a:effectLst>
                  <a:glow>
                    <a:schemeClr val="tx2"/>
                  </a:glow>
                </a:effectLst>
                <a:latin typeface="나눔고딕" pitchFamily="50" charset="-127"/>
                <a:ea typeface="나눔고딕" pitchFamily="50" charset="-127"/>
              </a:rPr>
              <a:t> 통합 및 </a:t>
            </a:r>
            <a:r>
              <a:rPr lang="ko-KR" altLang="en-US" sz="2000" b="1" dirty="0" err="1" smtClean="0">
                <a:ln>
                  <a:solidFill>
                    <a:schemeClr val="tx2">
                      <a:alpha val="0"/>
                    </a:schemeClr>
                  </a:solidFill>
                </a:ln>
                <a:effectLst>
                  <a:glow>
                    <a:schemeClr val="tx2"/>
                  </a:glow>
                </a:effectLst>
                <a:latin typeface="나눔고딕" pitchFamily="50" charset="-127"/>
                <a:ea typeface="나눔고딕" pitchFamily="50" charset="-127"/>
              </a:rPr>
              <a:t>열린데이터</a:t>
            </a:r>
            <a:r>
              <a:rPr lang="ko-KR" altLang="en-US" sz="2000" b="1" dirty="0" smtClean="0">
                <a:ln>
                  <a:solidFill>
                    <a:schemeClr val="tx2">
                      <a:alpha val="0"/>
                    </a:schemeClr>
                  </a:solidFill>
                </a:ln>
                <a:effectLst>
                  <a:glow>
                    <a:schemeClr val="tx2"/>
                  </a:glow>
                </a:effectLst>
                <a:latin typeface="나눔고딕" pitchFamily="50" charset="-127"/>
                <a:ea typeface="나눔고딕" pitchFamily="50" charset="-127"/>
              </a:rPr>
              <a:t> 광장 확장사업</a:t>
            </a:r>
            <a:endParaRPr lang="en-US" altLang="ko-KR" sz="2000" b="1" dirty="0">
              <a:ln>
                <a:solidFill>
                  <a:schemeClr val="tx2">
                    <a:alpha val="0"/>
                  </a:schemeClr>
                </a:solidFill>
              </a:ln>
              <a:effectLst>
                <a:glow>
                  <a:schemeClr val="tx2"/>
                </a:glo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2933" y="5724847"/>
            <a:ext cx="2595582" cy="602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0">
              <a:lnSpc>
                <a:spcPct val="150000"/>
              </a:lnSpc>
              <a:defRPr/>
            </a:pPr>
            <a:r>
              <a:rPr lang="ko-KR" altLang="en-US" sz="2500" b="1" dirty="0" smtClean="0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tx2"/>
                  </a:glow>
                </a:effectLst>
                <a:latin typeface="나눔고딕" pitchFamily="50" charset="-127"/>
                <a:ea typeface="나눔고딕" pitchFamily="50" charset="-127"/>
              </a:rPr>
              <a:t>통계데이터담당관</a:t>
            </a:r>
            <a:endParaRPr lang="en-US" altLang="ko-KR" sz="2500" b="1" dirty="0">
              <a:ln>
                <a:solidFill>
                  <a:schemeClr val="tx2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>
                  <a:schemeClr val="tx2"/>
                </a:glo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3452" y="4140671"/>
            <a:ext cx="1614545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0">
              <a:lnSpc>
                <a:spcPct val="150000"/>
              </a:lnSpc>
              <a:defRPr/>
            </a:pPr>
            <a:r>
              <a:rPr lang="en-US" altLang="ko-KR" sz="2000" b="1" dirty="0" smtClean="0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tx2"/>
                  </a:glow>
                </a:effectLst>
                <a:latin typeface="나눔고딕" pitchFamily="50" charset="-127"/>
                <a:ea typeface="나눔고딕" pitchFamily="50" charset="-127"/>
              </a:rPr>
              <a:t>2016-11-18</a:t>
            </a:r>
            <a:endParaRPr lang="en-US" altLang="ko-KR" sz="2000" b="1" dirty="0">
              <a:ln>
                <a:solidFill>
                  <a:schemeClr val="tx2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>
                  <a:schemeClr val="tx2"/>
                </a:glo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525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4008" y="972319"/>
            <a:ext cx="10005260" cy="936104"/>
          </a:xfrm>
          <a:prstGeom prst="rect">
            <a:avLst/>
          </a:prstGeom>
          <a:solidFill>
            <a:schemeClr val="accent2">
              <a:lumMod val="60000"/>
              <a:lumOff val="40000"/>
              <a:alpha val="38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열린데이터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광장 관리 시스템의 개방화 관리 화면에서 서비스 컨텐츠의 등록 및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수정시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디지털 시민시장실용 추가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메타정보에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대한 관리 기능을 추가한다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디지털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시민시장실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데이터 등록 담당자도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열린데이터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광장 관리 시스템에서 데이터 개발 프로세스를 일원화하는 통합 관리 기능으로의 제공을 위함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64" y="324207"/>
            <a:ext cx="6317082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lvl="0" defTabSz="1043056" fontAlgn="auto">
              <a:spcBef>
                <a:spcPts val="270"/>
              </a:spcBef>
              <a:spcAft>
                <a:spcPts val="0"/>
              </a:spcAft>
              <a:defRPr/>
            </a:pPr>
            <a:r>
              <a:rPr kumimoji="0" lang="ko-KR" altLang="en-US" sz="2000" b="1" spc="-1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화면설계</a:t>
            </a:r>
            <a:r>
              <a:rPr kumimoji="0" lang="ko-KR" altLang="en-US" sz="20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</a:t>
            </a:r>
            <a:r>
              <a:rPr kumimoji="0" lang="en-US" altLang="ko-KR" sz="20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– </a:t>
            </a:r>
            <a:r>
              <a:rPr kumimoji="0" lang="ko-KR" altLang="en-US" sz="2000" b="1" spc="-1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데이터개방</a:t>
            </a:r>
            <a:r>
              <a:rPr kumimoji="0" lang="en-US" altLang="ko-KR" sz="20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(</a:t>
            </a:r>
            <a:r>
              <a:rPr kumimoji="0" lang="ko-KR" altLang="en-US" sz="2000" b="1" spc="-1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열린데이터</a:t>
            </a:r>
            <a:r>
              <a:rPr kumimoji="0" lang="ko-KR" altLang="en-US" sz="20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</a:t>
            </a:r>
            <a:r>
              <a:rPr kumimoji="0" lang="ko-KR" altLang="en-US" sz="2000" b="1" spc="-1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광장 </a:t>
            </a:r>
            <a:r>
              <a:rPr kumimoji="0" lang="ko-KR" altLang="en-US" sz="20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관리 시스템</a:t>
            </a:r>
            <a:r>
              <a:rPr kumimoji="0" lang="en-US" altLang="ko-KR" sz="20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)</a:t>
            </a:r>
            <a:endParaRPr kumimoji="0" lang="en-US" altLang="ko-KR" sz="2000" b="1" i="0" u="none" strike="noStrike" kern="1200" cap="none" spc="-1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2599835" y="4220852"/>
            <a:ext cx="1182915" cy="18604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/>
                <a:ea typeface="나눔고딕" panose="020D0604000000000000" pitchFamily="50" charset="-127"/>
                <a:cs typeface="+mn-cs"/>
              </a:rPr>
              <a:t>시장실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맑은 고딕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2239795" y="4220852"/>
            <a:ext cx="216024" cy="186046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산돌고딕 M" pitchFamily="18" charset="-127"/>
              <a:ea typeface="산돌고딕 M" pitchFamily="18" charset="-127"/>
              <a:cs typeface="+mn-cs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2239795" y="4456336"/>
            <a:ext cx="216024" cy="186046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산돌고딕 M" pitchFamily="18" charset="-127"/>
              <a:ea typeface="산돌고딕 M" pitchFamily="18" charset="-127"/>
              <a:cs typeface="+mn-cs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27627" y="4220852"/>
            <a:ext cx="1512168" cy="309252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defTabSz="914400"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ko-KR" altLang="en-US" sz="14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개방범위</a:t>
            </a:r>
            <a:r>
              <a:rPr kumimoji="0" lang="ko-KR" altLang="en-US" sz="14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선택</a:t>
            </a:r>
          </a:p>
        </p:txBody>
      </p:sp>
      <p:sp>
        <p:nvSpPr>
          <p:cNvPr id="183" name="직사각형 182"/>
          <p:cNvSpPr/>
          <p:nvPr/>
        </p:nvSpPr>
        <p:spPr bwMode="auto">
          <a:xfrm>
            <a:off x="520056" y="2124447"/>
            <a:ext cx="3634651" cy="4536504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산돌고딕 M" pitchFamily="18" charset="-127"/>
              <a:ea typeface="산돌고딕 M" pitchFamily="18" charset="-127"/>
              <a:cs typeface="+mn-cs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715680" y="2268462"/>
            <a:ext cx="3255403" cy="781975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기존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열린데이터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광장 메타데이터</a:t>
            </a:r>
          </a:p>
        </p:txBody>
      </p:sp>
      <p:sp>
        <p:nvSpPr>
          <p:cNvPr id="185" name="직사각형 184"/>
          <p:cNvSpPr/>
          <p:nvPr/>
        </p:nvSpPr>
        <p:spPr bwMode="auto">
          <a:xfrm>
            <a:off x="2599835" y="4456336"/>
            <a:ext cx="1182914" cy="18604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/>
                <a:ea typeface="나눔고딕" panose="020D0604000000000000" pitchFamily="50" charset="-127"/>
                <a:cs typeface="+mn-cs"/>
              </a:rPr>
              <a:t>실국기관선택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맑은 고딕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86" name="이등변 삼각형 185"/>
          <p:cNvSpPr/>
          <p:nvPr/>
        </p:nvSpPr>
        <p:spPr bwMode="auto">
          <a:xfrm flipV="1">
            <a:off x="3595404" y="4477351"/>
            <a:ext cx="144016" cy="144016"/>
          </a:xfrm>
          <a:prstGeom prst="triangl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산돌고딕 M" pitchFamily="18" charset="-127"/>
              <a:ea typeface="산돌고딕 M" pitchFamily="18" charset="-127"/>
              <a:cs typeface="+mn-cs"/>
            </a:endParaRPr>
          </a:p>
        </p:txBody>
      </p:sp>
      <p:grpSp>
        <p:nvGrpSpPr>
          <p:cNvPr id="187" name="그룹 186"/>
          <p:cNvGrpSpPr/>
          <p:nvPr/>
        </p:nvGrpSpPr>
        <p:grpSpPr>
          <a:xfrm>
            <a:off x="2282088" y="4251890"/>
            <a:ext cx="139823" cy="133498"/>
            <a:chOff x="4304928" y="2996952"/>
            <a:chExt cx="139823" cy="133498"/>
          </a:xfrm>
        </p:grpSpPr>
        <p:cxnSp>
          <p:nvCxnSpPr>
            <p:cNvPr id="188" name="직선 연결선 187"/>
            <p:cNvCxnSpPr/>
            <p:nvPr/>
          </p:nvCxnSpPr>
          <p:spPr bwMode="auto">
            <a:xfrm>
              <a:off x="4304928" y="2996952"/>
              <a:ext cx="72008" cy="13349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none" w="med" len="med"/>
            </a:ln>
          </p:spPr>
        </p:cxnSp>
        <p:cxnSp>
          <p:nvCxnSpPr>
            <p:cNvPr id="189" name="직선 연결선 188"/>
            <p:cNvCxnSpPr/>
            <p:nvPr/>
          </p:nvCxnSpPr>
          <p:spPr bwMode="auto">
            <a:xfrm flipV="1">
              <a:off x="4376936" y="2996952"/>
              <a:ext cx="67815" cy="13349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none" w="med" len="med"/>
            </a:ln>
          </p:spPr>
        </p:cxnSp>
      </p:grpSp>
      <p:grpSp>
        <p:nvGrpSpPr>
          <p:cNvPr id="192" name="그룹 191"/>
          <p:cNvGrpSpPr/>
          <p:nvPr/>
        </p:nvGrpSpPr>
        <p:grpSpPr>
          <a:xfrm>
            <a:off x="2277895" y="4475689"/>
            <a:ext cx="139823" cy="133498"/>
            <a:chOff x="4304928" y="2996952"/>
            <a:chExt cx="139823" cy="133498"/>
          </a:xfrm>
        </p:grpSpPr>
        <p:cxnSp>
          <p:nvCxnSpPr>
            <p:cNvPr id="194" name="직선 연결선 193"/>
            <p:cNvCxnSpPr/>
            <p:nvPr/>
          </p:nvCxnSpPr>
          <p:spPr bwMode="auto">
            <a:xfrm>
              <a:off x="4304928" y="2996952"/>
              <a:ext cx="72008" cy="13349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none" w="med" len="med"/>
            </a:ln>
          </p:spPr>
        </p:cxnSp>
        <p:cxnSp>
          <p:nvCxnSpPr>
            <p:cNvPr id="195" name="직선 연결선 194"/>
            <p:cNvCxnSpPr/>
            <p:nvPr/>
          </p:nvCxnSpPr>
          <p:spPr bwMode="auto">
            <a:xfrm flipV="1">
              <a:off x="4376936" y="2996952"/>
              <a:ext cx="67815" cy="13349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none" w="med" len="med"/>
            </a:ln>
          </p:spPr>
        </p:cxnSp>
      </p:grpSp>
      <p:sp>
        <p:nvSpPr>
          <p:cNvPr id="196" name="직사각형 195"/>
          <p:cNvSpPr/>
          <p:nvPr/>
        </p:nvSpPr>
        <p:spPr bwMode="auto">
          <a:xfrm>
            <a:off x="2238013" y="4714984"/>
            <a:ext cx="216024" cy="186046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산돌고딕 M" pitchFamily="18" charset="-127"/>
              <a:ea typeface="산돌고딕 M" pitchFamily="18" charset="-127"/>
              <a:cs typeface="+mn-cs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2598053" y="4714984"/>
            <a:ext cx="1182914" cy="18604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/>
                <a:ea typeface="나눔고딕" panose="020D0604000000000000" pitchFamily="50" charset="-127"/>
                <a:cs typeface="+mn-cs"/>
              </a:rPr>
              <a:t>시민공개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맑은 고딕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199" name="그룹 198"/>
          <p:cNvGrpSpPr/>
          <p:nvPr/>
        </p:nvGrpSpPr>
        <p:grpSpPr>
          <a:xfrm>
            <a:off x="2276113" y="4734337"/>
            <a:ext cx="139823" cy="133498"/>
            <a:chOff x="4304928" y="2996952"/>
            <a:chExt cx="139823" cy="133498"/>
          </a:xfrm>
        </p:grpSpPr>
        <p:cxnSp>
          <p:nvCxnSpPr>
            <p:cNvPr id="200" name="직선 연결선 199"/>
            <p:cNvCxnSpPr/>
            <p:nvPr/>
          </p:nvCxnSpPr>
          <p:spPr bwMode="auto">
            <a:xfrm>
              <a:off x="4304928" y="2996952"/>
              <a:ext cx="72008" cy="13349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none" w="med" len="med"/>
            </a:ln>
          </p:spPr>
        </p:cxnSp>
        <p:cxnSp>
          <p:nvCxnSpPr>
            <p:cNvPr id="201" name="직선 연결선 200"/>
            <p:cNvCxnSpPr/>
            <p:nvPr/>
          </p:nvCxnSpPr>
          <p:spPr bwMode="auto">
            <a:xfrm flipV="1">
              <a:off x="4376936" y="2996952"/>
              <a:ext cx="67815" cy="13349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none" w="med" len="med"/>
            </a:ln>
          </p:spPr>
        </p:cxnSp>
      </p:grpSp>
      <p:sp>
        <p:nvSpPr>
          <p:cNvPr id="202" name="직사각형 201"/>
          <p:cNvSpPr/>
          <p:nvPr/>
        </p:nvSpPr>
        <p:spPr bwMode="auto">
          <a:xfrm>
            <a:off x="715120" y="3996655"/>
            <a:ext cx="3261321" cy="1080120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lgDash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산돌고딕 M" pitchFamily="18" charset="-127"/>
              <a:ea typeface="산돌고딕 M" pitchFamily="18" charset="-127"/>
              <a:cs typeface="+mn-cs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22270" y="5528269"/>
            <a:ext cx="1512168" cy="309252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defTabSz="914400"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ko-KR" altLang="en-US" sz="14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시각화유형선택</a:t>
            </a:r>
          </a:p>
        </p:txBody>
      </p:sp>
      <p:sp>
        <p:nvSpPr>
          <p:cNvPr id="204" name="직사각형 203"/>
          <p:cNvSpPr/>
          <p:nvPr/>
        </p:nvSpPr>
        <p:spPr bwMode="auto">
          <a:xfrm>
            <a:off x="2559728" y="5553493"/>
            <a:ext cx="1182914" cy="18604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/>
                <a:ea typeface="나눔고딕" panose="020D0604000000000000" pitchFamily="50" charset="-127"/>
                <a:cs typeface="+mn-cs"/>
              </a:rPr>
              <a:t>시각화유형선택</a:t>
            </a:r>
          </a:p>
        </p:txBody>
      </p:sp>
      <p:sp>
        <p:nvSpPr>
          <p:cNvPr id="205" name="이등변 삼각형 204"/>
          <p:cNvSpPr/>
          <p:nvPr/>
        </p:nvSpPr>
        <p:spPr bwMode="auto">
          <a:xfrm flipV="1">
            <a:off x="3555297" y="5574508"/>
            <a:ext cx="144016" cy="144016"/>
          </a:xfrm>
          <a:prstGeom prst="triangl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산돌고딕 M" pitchFamily="18" charset="-127"/>
              <a:ea typeface="산돌고딕 M" pitchFamily="18" charset="-127"/>
              <a:cs typeface="+mn-cs"/>
            </a:endParaRPr>
          </a:p>
        </p:txBody>
      </p:sp>
      <p:sp>
        <p:nvSpPr>
          <p:cNvPr id="206" name="직사각형 205"/>
          <p:cNvSpPr/>
          <p:nvPr/>
        </p:nvSpPr>
        <p:spPr bwMode="auto">
          <a:xfrm>
            <a:off x="2557946" y="5812141"/>
            <a:ext cx="1182914" cy="18604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/>
                <a:ea typeface="나눔고딕" panose="020D0604000000000000" pitchFamily="50" charset="-127"/>
                <a:cs typeface="+mn-cs"/>
              </a:rPr>
              <a:t>시각화종류선택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맑은 고딕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07" name="이등변 삼각형 206"/>
          <p:cNvSpPr/>
          <p:nvPr/>
        </p:nvSpPr>
        <p:spPr bwMode="auto">
          <a:xfrm flipV="1">
            <a:off x="3553515" y="5833156"/>
            <a:ext cx="144016" cy="144016"/>
          </a:xfrm>
          <a:prstGeom prst="triangl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산돌고딕 M" pitchFamily="18" charset="-127"/>
              <a:ea typeface="산돌고딕 M" pitchFamily="18" charset="-127"/>
              <a:cs typeface="+mn-cs"/>
            </a:endParaRPr>
          </a:p>
        </p:txBody>
      </p:sp>
      <p:sp>
        <p:nvSpPr>
          <p:cNvPr id="208" name="직사각형 207"/>
          <p:cNvSpPr/>
          <p:nvPr/>
        </p:nvSpPr>
        <p:spPr bwMode="auto">
          <a:xfrm>
            <a:off x="709763" y="5304072"/>
            <a:ext cx="3261321" cy="1080120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lgDash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산돌고딕 M" pitchFamily="18" charset="-127"/>
              <a:ea typeface="산돌고딕 M" pitchFamily="18" charset="-127"/>
              <a:cs typeface="+mn-cs"/>
            </a:endParaRPr>
          </a:p>
        </p:txBody>
      </p:sp>
      <p:grpSp>
        <p:nvGrpSpPr>
          <p:cNvPr id="209" name="그룹 208"/>
          <p:cNvGrpSpPr/>
          <p:nvPr/>
        </p:nvGrpSpPr>
        <p:grpSpPr>
          <a:xfrm>
            <a:off x="1503331" y="3298982"/>
            <a:ext cx="432048" cy="400236"/>
            <a:chOff x="4448944" y="2524708"/>
            <a:chExt cx="576064" cy="512440"/>
          </a:xfrm>
        </p:grpSpPr>
        <p:cxnSp>
          <p:nvCxnSpPr>
            <p:cNvPr id="210" name="직선 연결선 209"/>
            <p:cNvCxnSpPr/>
            <p:nvPr/>
          </p:nvCxnSpPr>
          <p:spPr bwMode="auto">
            <a:xfrm>
              <a:off x="4448944" y="2780928"/>
              <a:ext cx="576064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none" w="med" len="med"/>
            </a:ln>
          </p:spPr>
        </p:cxnSp>
        <p:cxnSp>
          <p:nvCxnSpPr>
            <p:cNvPr id="211" name="직선 연결선 210"/>
            <p:cNvCxnSpPr/>
            <p:nvPr/>
          </p:nvCxnSpPr>
          <p:spPr bwMode="auto">
            <a:xfrm flipH="1" flipV="1">
              <a:off x="4732784" y="2524708"/>
              <a:ext cx="8384" cy="51244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none" w="med" len="med"/>
            </a:ln>
          </p:spPr>
        </p:cxnSp>
      </p:grpSp>
      <p:sp>
        <p:nvSpPr>
          <p:cNvPr id="212" name="TextBox 211"/>
          <p:cNvSpPr txBox="1"/>
          <p:nvPr/>
        </p:nvSpPr>
        <p:spPr>
          <a:xfrm>
            <a:off x="1968566" y="3201348"/>
            <a:ext cx="2039263" cy="589329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defTabSz="914400"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디지털 시민시장실용 </a:t>
            </a:r>
            <a:endParaRPr kumimoji="0" lang="en-US" altLang="ko-KR" sz="1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메타정보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562724" y="3132559"/>
            <a:ext cx="3888432" cy="11103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조직도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현황정보와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연계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실국기관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목록중에서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선택할수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있도록 표시</a:t>
            </a:r>
            <a:endParaRPr lang="ko-KR" altLang="en-US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5562724" y="4413536"/>
            <a:ext cx="3888432" cy="20310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유형 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6450" lvl="1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위치정보유형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6450" lvl="1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차트유형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6450" lvl="1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텍스트유형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6450" lvl="1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종류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6450" lvl="1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막대그래프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6450" lvl="1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파이차트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6450" lvl="1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그리드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6450" lvl="1" indent="-2857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키워드차트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6450" lvl="1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꺾인 연결선 21"/>
          <p:cNvCxnSpPr>
            <a:stCxn id="204" idx="3"/>
            <a:endCxn id="217" idx="1"/>
          </p:cNvCxnSpPr>
          <p:nvPr/>
        </p:nvCxnSpPr>
        <p:spPr>
          <a:xfrm flipV="1">
            <a:off x="3742642" y="5429058"/>
            <a:ext cx="1820082" cy="217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꺾인 연결선 218"/>
          <p:cNvCxnSpPr>
            <a:stCxn id="185" idx="3"/>
            <a:endCxn id="14" idx="1"/>
          </p:cNvCxnSpPr>
          <p:nvPr/>
        </p:nvCxnSpPr>
        <p:spPr>
          <a:xfrm flipV="1">
            <a:off x="3782749" y="3687736"/>
            <a:ext cx="1779975" cy="861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567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4008" y="972319"/>
            <a:ext cx="10005260" cy="936104"/>
          </a:xfrm>
          <a:prstGeom prst="rect">
            <a:avLst/>
          </a:prstGeom>
          <a:solidFill>
            <a:schemeClr val="accent2">
              <a:lumMod val="60000"/>
              <a:lumOff val="40000"/>
              <a:alpha val="38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열린데이터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광장 관리 시스템의 개방화 관리 화면에서 서비스 컨텐츠의 등록 및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수정시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디지털 시민시장실용 추가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메타정보에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대한 관리 기능을 추가한다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디지털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시민시장실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데이터 등록 담당자도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열린데이터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광장 관리 시스템에서 데이터 개발 프로세스를 일원화하는 통합 관리 기능으로의 제공을 위함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2281" y="380405"/>
            <a:ext cx="295574" cy="306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64" y="324207"/>
            <a:ext cx="4772428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lvl="0" defTabSz="1043056" fontAlgn="auto">
              <a:spcBef>
                <a:spcPts val="270"/>
              </a:spcBef>
              <a:spcAft>
                <a:spcPts val="0"/>
              </a:spcAft>
              <a:defRPr/>
            </a:pPr>
            <a:r>
              <a:rPr kumimoji="0" lang="ko-KR" altLang="en-US" sz="2000" b="1" spc="-1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업무설계</a:t>
            </a:r>
            <a:r>
              <a:rPr kumimoji="0" lang="ko-KR" altLang="en-US" sz="20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</a:t>
            </a:r>
            <a:r>
              <a:rPr kumimoji="0" lang="en-US" altLang="ko-KR" sz="20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– </a:t>
            </a:r>
            <a:r>
              <a:rPr kumimoji="0" lang="ko-KR" altLang="en-US" sz="20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컨텐츠 </a:t>
            </a:r>
            <a:r>
              <a:rPr kumimoji="0" lang="ko-KR" altLang="en-US" sz="2000" b="1" spc="-1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서비스등록</a:t>
            </a:r>
            <a:r>
              <a:rPr kumimoji="0" lang="ko-KR" altLang="en-US" sz="20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프로세스</a:t>
            </a:r>
            <a:endParaRPr kumimoji="0" lang="en-US" altLang="ko-KR" sz="2000" b="1" i="0" u="none" strike="noStrike" kern="1200" cap="none" spc="-1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7" y="1908423"/>
            <a:ext cx="6711081" cy="49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07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0" y="295835"/>
            <a:ext cx="4364624" cy="40009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20316" marR="0" lvl="0" indent="0" algn="l" defTabSz="1043056" rtl="0" eaLnBrk="1" fontAlgn="auto" latin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별첨</a:t>
            </a:r>
            <a:r>
              <a:rPr kumimoji="0" lang="en-US" altLang="ko-KR" sz="2000" b="1" i="0" u="none" strike="noStrike" kern="1200" cap="none" spc="-10" normalizeH="0" baseline="0" noProof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. </a:t>
            </a:r>
            <a:r>
              <a:rPr kumimoji="0" lang="ko-KR" altLang="en-US" sz="2000" b="1" i="0" u="none" strike="noStrike" kern="1200" cap="none" spc="-10" normalizeH="0" baseline="0" noProof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열린데이터</a:t>
            </a:r>
            <a:r>
              <a:rPr kumimoji="0" lang="ko-KR" altLang="en-US" sz="20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광장 </a:t>
            </a:r>
            <a:r>
              <a:rPr kumimoji="0" lang="ko-KR" altLang="en-US" sz="2000" b="1" spc="-1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메타관리</a:t>
            </a:r>
            <a:r>
              <a:rPr kumimoji="0" lang="ko-KR" altLang="en-US" sz="20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 방안</a:t>
            </a:r>
            <a:endParaRPr kumimoji="0" lang="en-US" altLang="ko-KR" sz="2000" b="1" i="0" u="none" strike="noStrike" kern="1200" cap="none" spc="-1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45656" y="815605"/>
            <a:ext cx="368887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0316" lvl="0" defTabSz="1043056" fontAlgn="auto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defRPr/>
            </a:pPr>
            <a:r>
              <a:rPr kumimoji="0" lang="ko-KR" altLang="en-US" sz="14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메타관리방안 </a:t>
            </a:r>
            <a:r>
              <a:rPr kumimoji="0" lang="en-US" altLang="ko-KR" sz="1400" b="1" spc="-1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rPr>
              <a:t>TO-BE</a:t>
            </a:r>
            <a:endParaRPr kumimoji="0" lang="en-US" altLang="ko-KR" sz="1400" b="1" spc="-1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</a:endParaRPr>
          </a:p>
        </p:txBody>
      </p:sp>
      <p:sp>
        <p:nvSpPr>
          <p:cNvPr id="6" name="Rectangle 45"/>
          <p:cNvSpPr/>
          <p:nvPr/>
        </p:nvSpPr>
        <p:spPr>
          <a:xfrm>
            <a:off x="162124" y="1256133"/>
            <a:ext cx="5137526" cy="534319"/>
          </a:xfrm>
          <a:prstGeom prst="rect">
            <a:avLst/>
          </a:prstGeom>
          <a:solidFill>
            <a:srgbClr val="F2C81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kern="0" dirty="0" err="1" smtClean="0">
                <a:solidFill>
                  <a:srgbClr val="505050">
                    <a:lumMod val="50000"/>
                  </a:srgbClr>
                </a:solidFill>
                <a:latin typeface="Segoe UI Light"/>
                <a:ea typeface="+mn-ea"/>
                <a:cs typeface="Segoe UI" panose="020B0502040204020203" pitchFamily="34" charset="0"/>
              </a:rPr>
              <a:t>원천데이터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505050">
                  <a:lumMod val="50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45"/>
          <p:cNvSpPr/>
          <p:nvPr/>
        </p:nvSpPr>
        <p:spPr>
          <a:xfrm>
            <a:off x="6206283" y="1247998"/>
            <a:ext cx="4163561" cy="534319"/>
          </a:xfrm>
          <a:prstGeom prst="rect">
            <a:avLst/>
          </a:prstGeom>
          <a:solidFill>
            <a:srgbClr val="F2C81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kern="0" dirty="0" smtClean="0">
                <a:solidFill>
                  <a:srgbClr val="505050">
                    <a:lumMod val="50000"/>
                  </a:srgbClr>
                </a:solidFill>
                <a:latin typeface="Segoe UI Light"/>
                <a:ea typeface="+mn-ea"/>
                <a:cs typeface="Segoe UI" panose="020B0502040204020203" pitchFamily="34" charset="0"/>
              </a:rPr>
              <a:t>열린데이터광장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505050">
                  <a:lumMod val="50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149395" y="1804414"/>
            <a:ext cx="4159769" cy="1721144"/>
            <a:chOff x="2376073" y="2096651"/>
            <a:chExt cx="4159769" cy="1721144"/>
          </a:xfrm>
        </p:grpSpPr>
        <p:sp>
          <p:nvSpPr>
            <p:cNvPr id="123" name="Rectangle 28"/>
            <p:cNvSpPr>
              <a:spLocks noChangeAspect="1" noChangeArrowheads="1"/>
            </p:cNvSpPr>
            <p:nvPr/>
          </p:nvSpPr>
          <p:spPr bwMode="auto">
            <a:xfrm>
              <a:off x="2383536" y="2113878"/>
              <a:ext cx="4152306" cy="2920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900" b="1" dirty="0" smtClean="0">
                  <a:ea typeface="나눔고딕" panose="020D0604000000000000" pitchFamily="50" charset="-127"/>
                </a:rPr>
                <a:t>메타데이터</a:t>
              </a:r>
              <a:endParaRPr lang="en-US" altLang="ko-KR" sz="900" b="1" dirty="0">
                <a:ea typeface="나눔고딕" panose="020D0604000000000000" pitchFamily="50" charset="-127"/>
              </a:endParaRPr>
            </a:p>
          </p:txBody>
        </p:sp>
        <p:sp>
          <p:nvSpPr>
            <p:cNvPr id="124" name="Rectangle 26"/>
            <p:cNvSpPr>
              <a:spLocks noChangeAspect="1" noChangeArrowheads="1"/>
            </p:cNvSpPr>
            <p:nvPr/>
          </p:nvSpPr>
          <p:spPr bwMode="auto">
            <a:xfrm>
              <a:off x="2376073" y="2096651"/>
              <a:ext cx="4159769" cy="1721144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 bwMode="auto">
            <a:xfrm>
              <a:off x="2510761" y="3381334"/>
              <a:ext cx="930853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용어설명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5523499" y="3112375"/>
              <a:ext cx="930853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작성목적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2510761" y="2806914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통계표명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4527224" y="2526754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데이터출처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4527224" y="2813964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통계종류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2510760" y="3100975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공표주기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3511052" y="3104030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출처기관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 bwMode="auto">
            <a:xfrm>
              <a:off x="3511053" y="2522759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공공정보명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3511053" y="2809969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통계개요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2510761" y="2522759"/>
              <a:ext cx="930853" cy="21858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분류체계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5531533" y="3381334"/>
              <a:ext cx="930853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조사체계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3511053" y="3384389"/>
              <a:ext cx="930853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기타항목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5527516" y="2529809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주석</a:t>
              </a:r>
              <a:r>
                <a:rPr kumimoji="0" lang="en-US" altLang="ko-KR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(</a:t>
              </a:r>
              <a:r>
                <a:rPr kumimoji="0" lang="ko-KR" altLang="en-US" sz="800" b="1" dirty="0" err="1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기타설명</a:t>
              </a:r>
              <a:r>
                <a:rPr kumimoji="0" lang="en-US" altLang="ko-KR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)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4523207" y="3108025"/>
              <a:ext cx="930853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근거법령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4531241" y="3373497"/>
              <a:ext cx="930853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공표범위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5527516" y="2818314"/>
              <a:ext cx="930853" cy="22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담당자</a:t>
              </a: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/</a:t>
              </a: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연락처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144" name="직사각형 263"/>
          <p:cNvSpPr>
            <a:spLocks noChangeArrowheads="1"/>
          </p:cNvSpPr>
          <p:nvPr/>
        </p:nvSpPr>
        <p:spPr bwMode="auto">
          <a:xfrm>
            <a:off x="171638" y="1808676"/>
            <a:ext cx="963178" cy="1716882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noProof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통계정보</a:t>
            </a:r>
            <a:endParaRPr kumimoji="0" lang="en-US" altLang="ko-KR" sz="1000" b="1" kern="0" noProof="0" dirty="0" smtClean="0">
              <a:solidFill>
                <a:srgbClr val="FFFFFF"/>
              </a:solidFill>
              <a:latin typeface="+mn-lt"/>
              <a:ea typeface="나눔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noProof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시스템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</p:txBody>
      </p:sp>
      <p:sp>
        <p:nvSpPr>
          <p:cNvPr id="149" name="Rectangle 28"/>
          <p:cNvSpPr>
            <a:spLocks noChangeAspect="1" noChangeArrowheads="1"/>
          </p:cNvSpPr>
          <p:nvPr/>
        </p:nvSpPr>
        <p:spPr bwMode="auto">
          <a:xfrm>
            <a:off x="6206283" y="1821642"/>
            <a:ext cx="4152306" cy="292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tIns="25200" rIns="54000" bIns="25200" anchor="ctr"/>
          <a:lstStyle/>
          <a:p>
            <a:pPr algn="ctr">
              <a:defRPr/>
            </a:pPr>
            <a:r>
              <a:rPr lang="ko-KR" altLang="en-US" sz="900" b="1" dirty="0" smtClean="0">
                <a:ea typeface="나눔고딕" panose="020D0604000000000000" pitchFamily="50" charset="-127"/>
              </a:rPr>
              <a:t>메타데이터</a:t>
            </a:r>
            <a:endParaRPr lang="en-US" altLang="ko-KR" sz="900" b="1" dirty="0">
              <a:ea typeface="나눔고딕" panose="020D0604000000000000" pitchFamily="50" charset="-127"/>
            </a:endParaRPr>
          </a:p>
        </p:txBody>
      </p:sp>
      <p:sp>
        <p:nvSpPr>
          <p:cNvPr id="150" name="Rectangle 26"/>
          <p:cNvSpPr>
            <a:spLocks noChangeAspect="1" noChangeArrowheads="1"/>
          </p:cNvSpPr>
          <p:nvPr/>
        </p:nvSpPr>
        <p:spPr bwMode="auto">
          <a:xfrm>
            <a:off x="6210075" y="1804414"/>
            <a:ext cx="4159769" cy="4712521"/>
          </a:xfrm>
          <a:prstGeom prst="rect">
            <a:avLst/>
          </a:prstGeom>
          <a:noFill/>
          <a:ln w="2159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54000" tIns="25200" rIns="54000" bIns="25200" anchor="ctr"/>
          <a:lstStyle/>
          <a:p>
            <a:endParaRPr lang="ko-KR" altLang="en-US" b="1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6333508" y="3089098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 err="1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저작권명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6333508" y="2801888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제공기관</a:t>
            </a:r>
            <a:r>
              <a:rPr kumimoji="0" lang="en-US" altLang="ko-KR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/</a:t>
            </a: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부서</a:t>
            </a:r>
          </a:p>
        </p:txBody>
      </p:sp>
      <p:sp>
        <p:nvSpPr>
          <p:cNvPr id="153" name="직사각형 152"/>
          <p:cNvSpPr/>
          <p:nvPr/>
        </p:nvSpPr>
        <p:spPr bwMode="auto">
          <a:xfrm>
            <a:off x="6333508" y="3376308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담당자</a:t>
            </a:r>
            <a:r>
              <a:rPr kumimoji="0" lang="en-US" altLang="ko-KR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/</a:t>
            </a: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연락처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6333508" y="2514678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 err="1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원본시스템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8349971" y="2234518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 err="1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원본형태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8349971" y="2521728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데이터공개일자</a:t>
            </a:r>
          </a:p>
        </p:txBody>
      </p:sp>
      <p:sp>
        <p:nvSpPr>
          <p:cNvPr id="157" name="직사각형 156"/>
          <p:cNvSpPr/>
          <p:nvPr/>
        </p:nvSpPr>
        <p:spPr bwMode="auto">
          <a:xfrm>
            <a:off x="8349971" y="2808938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 err="1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갱신주기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8349971" y="3096148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 err="1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최종수정일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7333800" y="2230523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 err="1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재공부서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7333800" y="2517733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공공정보설명</a:t>
            </a:r>
          </a:p>
        </p:txBody>
      </p:sp>
      <p:sp>
        <p:nvSpPr>
          <p:cNvPr id="161" name="직사각형 160"/>
          <p:cNvSpPr/>
          <p:nvPr/>
        </p:nvSpPr>
        <p:spPr bwMode="auto">
          <a:xfrm>
            <a:off x="6333508" y="2230523"/>
            <a:ext cx="930853" cy="218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분류체계</a:t>
            </a:r>
          </a:p>
        </p:txBody>
      </p:sp>
      <p:sp>
        <p:nvSpPr>
          <p:cNvPr id="162" name="직사각형 161"/>
          <p:cNvSpPr/>
          <p:nvPr/>
        </p:nvSpPr>
        <p:spPr bwMode="auto">
          <a:xfrm>
            <a:off x="7333800" y="2804943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태그</a:t>
            </a:r>
          </a:p>
        </p:txBody>
      </p:sp>
      <p:sp>
        <p:nvSpPr>
          <p:cNvPr id="163" name="직사각형 162"/>
          <p:cNvSpPr/>
          <p:nvPr/>
        </p:nvSpPr>
        <p:spPr bwMode="auto">
          <a:xfrm>
            <a:off x="7333800" y="3092153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제공가능여부</a:t>
            </a:r>
          </a:p>
        </p:txBody>
      </p:sp>
      <p:sp>
        <p:nvSpPr>
          <p:cNvPr id="164" name="직사각형 163"/>
          <p:cNvSpPr/>
          <p:nvPr/>
        </p:nvSpPr>
        <p:spPr bwMode="auto">
          <a:xfrm>
            <a:off x="7333800" y="3379363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</a:t>
            </a:r>
            <a:r>
              <a:rPr kumimoji="0" lang="en-US" altLang="ko-KR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3</a:t>
            </a:r>
            <a:r>
              <a:rPr kumimoji="0" lang="ko-KR" altLang="en-US" sz="800" b="1" dirty="0" err="1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자권리</a:t>
            </a: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 </a:t>
            </a:r>
            <a:r>
              <a:rPr kumimoji="0" lang="ko-KR" altLang="en-US" sz="800" b="1" dirty="0" err="1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포함유무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9350263" y="2237573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</a:t>
            </a:r>
            <a:r>
              <a:rPr kumimoji="0" lang="en-US" altLang="ko-KR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3</a:t>
            </a: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자 </a:t>
            </a:r>
            <a:r>
              <a:rPr kumimoji="0" lang="ko-KR" altLang="en-US" sz="800" b="1" dirty="0" err="1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권리자명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9350263" y="2524783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</a:t>
            </a:r>
            <a:r>
              <a:rPr kumimoji="0" lang="en-US" altLang="ko-KR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3</a:t>
            </a: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자 권리자 연락처</a:t>
            </a:r>
          </a:p>
        </p:txBody>
      </p:sp>
      <p:sp>
        <p:nvSpPr>
          <p:cNvPr id="167" name="직사각형 166"/>
          <p:cNvSpPr/>
          <p:nvPr/>
        </p:nvSpPr>
        <p:spPr bwMode="auto">
          <a:xfrm>
            <a:off x="9350263" y="2811993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</a:t>
            </a:r>
            <a:r>
              <a:rPr kumimoji="0" lang="en-US" altLang="ko-KR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3</a:t>
            </a:r>
            <a:r>
              <a: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자 이용허락확보 유무</a:t>
            </a:r>
          </a:p>
        </p:txBody>
      </p:sp>
      <p:sp>
        <p:nvSpPr>
          <p:cNvPr id="168" name="직사각형 167"/>
          <p:cNvSpPr/>
          <p:nvPr/>
        </p:nvSpPr>
        <p:spPr bwMode="auto">
          <a:xfrm>
            <a:off x="9350263" y="3099207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 err="1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연계방식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258006" y="4671283"/>
            <a:ext cx="2017059" cy="1505005"/>
            <a:chOff x="8007623" y="5458194"/>
            <a:chExt cx="2017059" cy="1429440"/>
          </a:xfrm>
        </p:grpSpPr>
        <p:grpSp>
          <p:nvGrpSpPr>
            <p:cNvPr id="31" name="그룹 30"/>
            <p:cNvGrpSpPr/>
            <p:nvPr/>
          </p:nvGrpSpPr>
          <p:grpSpPr>
            <a:xfrm>
              <a:off x="8007623" y="5458194"/>
              <a:ext cx="2017059" cy="1429440"/>
              <a:chOff x="6393160" y="2586056"/>
              <a:chExt cx="555274" cy="1429440"/>
            </a:xfrm>
          </p:grpSpPr>
          <p:sp>
            <p:nvSpPr>
              <p:cNvPr id="32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6393160" y="2586057"/>
                <a:ext cx="555274" cy="292038"/>
              </a:xfrm>
              <a:prstGeom prst="rect">
                <a:avLst/>
              </a:prstGeom>
              <a:solidFill>
                <a:srgbClr val="FEDADA"/>
              </a:solidFill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54000" tIns="25200" rIns="54000" bIns="25200" anchor="ctr"/>
              <a:lstStyle/>
              <a:p>
                <a:pPr algn="ctr">
                  <a:defRPr/>
                </a:pP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디지털시장실용 </a:t>
                </a:r>
                <a:endParaRPr lang="en-US" altLang="ko-KR" sz="900" b="1" dirty="0" smtClean="0">
                  <a:ea typeface="나눔고딕" panose="020D0604000000000000" pitchFamily="50" charset="-127"/>
                </a:endParaRPr>
              </a:p>
              <a:p>
                <a:pPr algn="ctr">
                  <a:defRPr/>
                </a:pP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추가 메타데이터</a:t>
                </a:r>
                <a:endParaRPr lang="en-US" altLang="ko-KR" sz="900" b="1" dirty="0">
                  <a:ea typeface="나눔고딕" panose="020D0604000000000000" pitchFamily="50" charset="-127"/>
                </a:endParaRPr>
              </a:p>
            </p:txBody>
          </p:sp>
          <p:sp>
            <p:nvSpPr>
              <p:cNvPr id="34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6394085" y="2586056"/>
                <a:ext cx="554349" cy="1429440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90" name="직사각형 189"/>
            <p:cNvSpPr/>
            <p:nvPr/>
          </p:nvSpPr>
          <p:spPr bwMode="auto">
            <a:xfrm>
              <a:off x="8100876" y="6151867"/>
              <a:ext cx="1809269" cy="2919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시장실</a:t>
              </a: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 공개범위</a:t>
              </a:r>
              <a:endPara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(</a:t>
              </a: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시장실</a:t>
              </a: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/</a:t>
              </a: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실국기관코드</a:t>
              </a: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/</a:t>
              </a: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시민</a:t>
              </a: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)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91" name="직사각형 190"/>
            <p:cNvSpPr/>
            <p:nvPr/>
          </p:nvSpPr>
          <p:spPr bwMode="auto">
            <a:xfrm>
              <a:off x="8099499" y="5838578"/>
              <a:ext cx="1810646" cy="2577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시장실개방여부 </a:t>
              </a:r>
              <a:endPara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(Y/N)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 bwMode="auto">
            <a:xfrm>
              <a:off x="8100876" y="6506165"/>
              <a:ext cx="1809269" cy="2704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시각화유형</a:t>
              </a:r>
              <a:endPara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(GIS/</a:t>
              </a: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차트</a:t>
              </a: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/</a:t>
              </a: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통계</a:t>
              </a: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)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220" name="자유형 219"/>
          <p:cNvSpPr/>
          <p:nvPr/>
        </p:nvSpPr>
        <p:spPr>
          <a:xfrm>
            <a:off x="1223449" y="2180691"/>
            <a:ext cx="4017914" cy="886489"/>
          </a:xfrm>
          <a:custGeom>
            <a:avLst/>
            <a:gdLst>
              <a:gd name="connsiteX0" fmla="*/ 0 w 4032928"/>
              <a:gd name="connsiteY0" fmla="*/ 0 h 886489"/>
              <a:gd name="connsiteX1" fmla="*/ 1680987 w 4032928"/>
              <a:gd name="connsiteY1" fmla="*/ 0 h 886489"/>
              <a:gd name="connsiteX2" fmla="*/ 2071272 w 4032928"/>
              <a:gd name="connsiteY2" fmla="*/ 0 h 886489"/>
              <a:gd name="connsiteX3" fmla="*/ 4032928 w 4032928"/>
              <a:gd name="connsiteY3" fmla="*/ 0 h 886489"/>
              <a:gd name="connsiteX4" fmla="*/ 4032928 w 4032928"/>
              <a:gd name="connsiteY4" fmla="*/ 619117 h 886489"/>
              <a:gd name="connsiteX5" fmla="*/ 2071272 w 4032928"/>
              <a:gd name="connsiteY5" fmla="*/ 619117 h 886489"/>
              <a:gd name="connsiteX6" fmla="*/ 2071272 w 4032928"/>
              <a:gd name="connsiteY6" fmla="*/ 886489 h 886489"/>
              <a:gd name="connsiteX7" fmla="*/ 0 w 4032928"/>
              <a:gd name="connsiteY7" fmla="*/ 886489 h 88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2928" h="886489">
                <a:moveTo>
                  <a:pt x="0" y="0"/>
                </a:moveTo>
                <a:lnTo>
                  <a:pt x="1680987" y="0"/>
                </a:lnTo>
                <a:lnTo>
                  <a:pt x="2071272" y="0"/>
                </a:lnTo>
                <a:lnTo>
                  <a:pt x="4032928" y="0"/>
                </a:lnTo>
                <a:lnTo>
                  <a:pt x="4032928" y="619117"/>
                </a:lnTo>
                <a:lnTo>
                  <a:pt x="2071272" y="619117"/>
                </a:lnTo>
                <a:lnTo>
                  <a:pt x="2071272" y="886489"/>
                </a:lnTo>
                <a:lnTo>
                  <a:pt x="0" y="886489"/>
                </a:lnTo>
                <a:close/>
              </a:path>
            </a:pathLst>
          </a:custGeom>
          <a:noFill/>
          <a:ln w="21590" algn="ctr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 lIns="54000" tIns="25200" rIns="54000" bIns="25200" anchor="ctr"/>
          <a:lstStyle/>
          <a:p>
            <a:endParaRPr lang="ko-KR" altLang="en-US" b="1" dirty="0">
              <a:solidFill>
                <a:schemeClr val="tx1"/>
              </a:solidFill>
              <a:ea typeface="나눔고딕" panose="020D0604000000000000" pitchFamily="50" charset="-127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5291520" y="2153575"/>
            <a:ext cx="997308" cy="46166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ko-KR" altLang="en-US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메타데이터 </a:t>
            </a:r>
            <a:endParaRPr kumimoji="0" lang="en-US" altLang="ko-KR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DB</a:t>
            </a:r>
            <a:r>
              <a:rPr kumimoji="0" lang="ko-KR" altLang="en-US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이관</a:t>
            </a:r>
            <a:endParaRPr kumimoji="0" lang="en-US" altLang="ko-KR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cxnSp>
        <p:nvCxnSpPr>
          <p:cNvPr id="234" name="직선 화살표 연결선 233"/>
          <p:cNvCxnSpPr/>
          <p:nvPr/>
        </p:nvCxnSpPr>
        <p:spPr>
          <a:xfrm flipV="1">
            <a:off x="5322173" y="2615240"/>
            <a:ext cx="884110" cy="2404"/>
          </a:xfrm>
          <a:prstGeom prst="straightConnector1">
            <a:avLst/>
          </a:prstGeom>
          <a:noFill/>
          <a:ln w="21590" algn="ctr">
            <a:solidFill>
              <a:srgbClr val="FF0000"/>
            </a:solidFill>
            <a:prstDash val="solid"/>
            <a:miter lim="800000"/>
            <a:headEnd/>
            <a:tailEnd type="arrow"/>
          </a:ln>
        </p:spPr>
      </p:cxnSp>
      <p:grpSp>
        <p:nvGrpSpPr>
          <p:cNvPr id="105" name="그룹 104"/>
          <p:cNvGrpSpPr/>
          <p:nvPr/>
        </p:nvGrpSpPr>
        <p:grpSpPr>
          <a:xfrm>
            <a:off x="6319239" y="4678333"/>
            <a:ext cx="1664823" cy="1497955"/>
            <a:chOff x="6296122" y="5601878"/>
            <a:chExt cx="1664823" cy="1497955"/>
          </a:xfrm>
        </p:grpSpPr>
        <p:grpSp>
          <p:nvGrpSpPr>
            <p:cNvPr id="106" name="그룹 105"/>
            <p:cNvGrpSpPr/>
            <p:nvPr/>
          </p:nvGrpSpPr>
          <p:grpSpPr>
            <a:xfrm>
              <a:off x="6296122" y="5601878"/>
              <a:ext cx="1664823" cy="1497955"/>
              <a:chOff x="6393159" y="2586057"/>
              <a:chExt cx="458307" cy="1497955"/>
            </a:xfrm>
          </p:grpSpPr>
          <p:sp>
            <p:nvSpPr>
              <p:cNvPr id="112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6393159" y="2586057"/>
                <a:ext cx="458307" cy="292038"/>
              </a:xfrm>
              <a:prstGeom prst="rect">
                <a:avLst/>
              </a:prstGeom>
              <a:solidFill>
                <a:srgbClr val="FEDADA"/>
              </a:solidFill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54000" tIns="25200" rIns="54000" bIns="25200" anchor="ctr"/>
              <a:lstStyle/>
              <a:p>
                <a:pPr algn="ctr">
                  <a:defRPr/>
                </a:pPr>
                <a:r>
                  <a:rPr lang="ko-KR" altLang="en-US" sz="900" b="1" dirty="0" err="1" smtClean="0">
                    <a:ea typeface="나눔고딕" panose="020D0604000000000000" pitchFamily="50" charset="-127"/>
                  </a:rPr>
                  <a:t>통계정보용</a:t>
                </a:r>
                <a:endParaRPr lang="en-US" altLang="ko-KR" sz="900" b="1" dirty="0" smtClean="0">
                  <a:ea typeface="나눔고딕" panose="020D0604000000000000" pitchFamily="50" charset="-127"/>
                </a:endParaRPr>
              </a:p>
              <a:p>
                <a:pPr algn="ctr">
                  <a:defRPr/>
                </a:pP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추가 </a:t>
                </a:r>
                <a:r>
                  <a:rPr lang="ko-KR" altLang="en-US" sz="900" b="1" dirty="0">
                    <a:ea typeface="나눔고딕" panose="020D0604000000000000" pitchFamily="50" charset="-127"/>
                  </a:rPr>
                  <a:t>메타데이터</a:t>
                </a:r>
                <a:endParaRPr lang="en-US" altLang="ko-KR" sz="900" b="1" dirty="0">
                  <a:ea typeface="나눔고딕" panose="020D0604000000000000" pitchFamily="50" charset="-127"/>
                </a:endParaRPr>
              </a:p>
            </p:txBody>
          </p:sp>
          <p:sp>
            <p:nvSpPr>
              <p:cNvPr id="113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6394085" y="2586057"/>
                <a:ext cx="457381" cy="1497955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07" name="직사각형 106"/>
            <p:cNvSpPr/>
            <p:nvPr/>
          </p:nvSpPr>
          <p:spPr bwMode="auto">
            <a:xfrm>
              <a:off x="7186144" y="5970151"/>
              <a:ext cx="683362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작성목적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 bwMode="auto">
            <a:xfrm>
              <a:off x="6387984" y="5982262"/>
              <a:ext cx="715825" cy="2185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근거법령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6387983" y="6573105"/>
              <a:ext cx="715825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용어설명</a:t>
              </a: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7178612" y="6266670"/>
              <a:ext cx="683362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기타항목</a:t>
              </a: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6387984" y="6257964"/>
              <a:ext cx="715825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공표범위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624096" y="3819731"/>
            <a:ext cx="3052799" cy="565539"/>
            <a:chOff x="5545405" y="4894164"/>
            <a:chExt cx="3052799" cy="565539"/>
          </a:xfrm>
        </p:grpSpPr>
        <p:sp>
          <p:nvSpPr>
            <p:cNvPr id="197" name="TextBox 196"/>
            <p:cNvSpPr txBox="1"/>
            <p:nvPr/>
          </p:nvSpPr>
          <p:spPr>
            <a:xfrm>
              <a:off x="6507559" y="4894164"/>
              <a:ext cx="2074373" cy="565539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fontAlgn="auto" latinLnBrk="0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SzPct val="100000"/>
              </a:pPr>
              <a:r>
                <a:rPr kumimoji="0" lang="en-US" altLang="ko-KR" sz="3000" b="1" kern="0" dirty="0" smtClean="0">
                  <a:solidFill>
                    <a:srgbClr val="000000"/>
                  </a:solidFill>
                  <a:latin typeface="나눔고딕" panose="020B0600000101010101" charset="-127"/>
                  <a:ea typeface="나눔고딕" panose="020B0600000101010101" charset="-127"/>
                </a:rPr>
                <a:t>+</a:t>
              </a:r>
              <a:endParaRPr kumimoji="0" lang="ko-KR" altLang="en-US" sz="3000" b="1" kern="0" dirty="0" smtClean="0">
                <a:solidFill>
                  <a:srgbClr val="000000"/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5545405" y="4979131"/>
              <a:ext cx="3052799" cy="41437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000" b="1" dirty="0" err="1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열린데이터</a:t>
              </a:r>
              <a:r>
                <a:rPr lang="ko-KR" altLang="en-US" sz="1000" b="1" dirty="0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 광장 </a:t>
              </a:r>
              <a:r>
                <a:rPr lang="ko-KR" altLang="en-US" sz="1000" b="1" dirty="0" err="1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메타항목</a:t>
              </a:r>
              <a:r>
                <a:rPr lang="ko-KR" altLang="en-US" sz="1000" b="1" dirty="0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 추가</a:t>
              </a:r>
              <a:endParaRPr lang="en-US" altLang="ko-KR" sz="1000" b="1" dirty="0">
                <a:solidFill>
                  <a:schemeClr val="tx1"/>
                </a:solidFill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406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1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16369</TotalTime>
  <Words>259</Words>
  <Application>Microsoft Office PowerPoint</Application>
  <PresentationFormat>사용자 지정</PresentationFormat>
  <Paragraphs>101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6" baseType="lpstr">
      <vt:lpstr>맑은 고딕</vt:lpstr>
      <vt:lpstr>Segoe UI Light</vt:lpstr>
      <vt:lpstr>산돌고딕 M</vt:lpstr>
      <vt:lpstr>맑은 고딕</vt:lpstr>
      <vt:lpstr>Segoe UI</vt:lpstr>
      <vt:lpstr>나눔고딕</vt:lpstr>
      <vt:lpstr>KoPub돋움체 Medium</vt:lpstr>
      <vt:lpstr>Rix모던고딕 EB</vt:lpstr>
      <vt:lpstr>Arial</vt:lpstr>
      <vt:lpstr>굴림</vt:lpstr>
      <vt:lpstr>Office 테마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chang.sun won</cp:lastModifiedBy>
  <cp:revision>893</cp:revision>
  <cp:lastPrinted>2016-11-15T14:25:24Z</cp:lastPrinted>
  <dcterms:created xsi:type="dcterms:W3CDTF">2014-06-17T14:38:15Z</dcterms:created>
  <dcterms:modified xsi:type="dcterms:W3CDTF">2016-11-18T08:14:20Z</dcterms:modified>
</cp:coreProperties>
</file>