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408" r:id="rId3"/>
    <p:sldId id="409" r:id="rId4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2DC8E4-E724-49D1-99A4-06CE2D838DCD}">
          <p14:sldIdLst>
            <p14:sldId id="256"/>
          </p14:sldIdLst>
        </p14:section>
        <p14:section name="프런트" id="{0E9C2F99-8C23-4A05-A052-D1576DF3A057}">
          <p14:sldIdLst/>
        </p14:section>
        <p14:section name="관리자" id="{0B8BFB9D-45DD-4449-8915-D8B3FAA44CA7}">
          <p14:sldIdLst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31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F6F6"/>
    <a:srgbClr val="84040A"/>
    <a:srgbClr val="AB080E"/>
    <a:srgbClr val="E8E8E8"/>
    <a:srgbClr val="EAEAEA"/>
    <a:srgbClr val="DEDEDE"/>
    <a:srgbClr val="E9EAE9"/>
    <a:srgbClr val="EBEBEB"/>
    <a:srgbClr val="57A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0" y="108"/>
      </p:cViewPr>
      <p:guideLst>
        <p:guide orient="horz" pos="2160"/>
        <p:guide pos="3120"/>
        <p:guide pos="31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580" cy="494311"/>
          </a:xfrm>
          <a:prstGeom prst="rect">
            <a:avLst/>
          </a:prstGeom>
        </p:spPr>
        <p:txBody>
          <a:bodyPr vert="horz" lIns="87543" tIns="43772" rIns="87543" bIns="4377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678" y="1"/>
            <a:ext cx="2918579" cy="494311"/>
          </a:xfrm>
          <a:prstGeom prst="rect">
            <a:avLst/>
          </a:prstGeom>
        </p:spPr>
        <p:txBody>
          <a:bodyPr vert="horz" lIns="87543" tIns="43772" rIns="87543" bIns="43772" rtlCol="0"/>
          <a:lstStyle>
            <a:lvl1pPr algn="r">
              <a:defRPr sz="1200"/>
            </a:lvl1pPr>
          </a:lstStyle>
          <a:p>
            <a:fld id="{C846BD8D-62F3-45DE-8EA6-14F9B497D31E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101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43" tIns="43772" rIns="87543" bIns="4377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329" y="4748747"/>
            <a:ext cx="5388610" cy="3884086"/>
          </a:xfrm>
          <a:prstGeom prst="rect">
            <a:avLst/>
          </a:prstGeom>
        </p:spPr>
        <p:txBody>
          <a:bodyPr vert="horz" lIns="87543" tIns="43772" rIns="87543" bIns="4377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2003"/>
            <a:ext cx="2918580" cy="494311"/>
          </a:xfrm>
          <a:prstGeom prst="rect">
            <a:avLst/>
          </a:prstGeom>
        </p:spPr>
        <p:txBody>
          <a:bodyPr vert="horz" lIns="87543" tIns="43772" rIns="87543" bIns="4377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678" y="9372003"/>
            <a:ext cx="2918579" cy="494311"/>
          </a:xfrm>
          <a:prstGeom prst="rect">
            <a:avLst/>
          </a:prstGeom>
        </p:spPr>
        <p:txBody>
          <a:bodyPr vert="horz" lIns="87543" tIns="43772" rIns="87543" bIns="43772" rtlCol="0" anchor="b"/>
          <a:lstStyle>
            <a:lvl1pPr algn="r">
              <a:defRPr sz="1200"/>
            </a:lvl1pPr>
          </a:lstStyle>
          <a:p>
            <a:fld id="{92F46AC6-EA5F-4297-8DB7-F77ECBC7C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0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7106932" y="4293096"/>
            <a:ext cx="2307600" cy="2134800"/>
            <a:chOff x="6645928" y="4077072"/>
            <a:chExt cx="2307600" cy="2134800"/>
          </a:xfrm>
        </p:grpSpPr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55544" y="5715016"/>
            <a:ext cx="11176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" name="사진" r:id="rId3" imgW="1117488" imgH="339504" progId="StaticMetafile">
                    <p:embed/>
                  </p:oleObj>
                </mc:Choice>
                <mc:Fallback>
                  <p:oleObj name="사진" r:id="rId3" imgW="1117488" imgH="339504" progId="StaticMetafil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5544" y="5715016"/>
                          <a:ext cx="1117600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직사각형 8"/>
            <p:cNvSpPr/>
            <p:nvPr/>
          </p:nvSpPr>
          <p:spPr bwMode="auto">
            <a:xfrm>
              <a:off x="6645928" y="4077072"/>
              <a:ext cx="2307600" cy="213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0" rIns="90000" bIns="0" rtlCol="0" anchor="t"/>
            <a:lstStyle/>
            <a:p>
              <a:pPr>
                <a:spcBef>
                  <a:spcPct val="50000"/>
                </a:spcBef>
              </a:pPr>
              <a:r>
                <a:rPr lang="en-US" altLang="ko-KR" sz="1400" dirty="0" smtClean="0">
                  <a:latin typeface="+mn-ea"/>
                  <a:ea typeface="+mn-ea"/>
                </a:rPr>
                <a:t/>
              </a:r>
              <a:br>
                <a:rPr lang="en-US" altLang="ko-KR" sz="1400" dirty="0" smtClean="0">
                  <a:latin typeface="+mn-ea"/>
                  <a:ea typeface="+mn-ea"/>
                </a:rPr>
              </a:b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21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9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34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1103" y="0"/>
            <a:ext cx="8733862" cy="1208868"/>
          </a:xfrm>
        </p:spPr>
        <p:txBody>
          <a:bodyPr anchor="b">
            <a:normAutofit/>
          </a:bodyPr>
          <a:lstStyle>
            <a:lvl1pPr latinLnBrk="1">
              <a:defRPr lang="ko-KR" sz="2925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825625"/>
            <a:ext cx="3386299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975"/>
              </a:spcAft>
              <a:buNone/>
              <a:defRPr lang="ko-KR" sz="13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975"/>
              </a:spcAft>
              <a:defRPr lang="ko-KR" sz="1137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975"/>
              </a:spcAft>
              <a:defRPr lang="ko-KR" sz="975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975"/>
              </a:spcAft>
              <a:defRPr lang="ko-KR" sz="894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975"/>
              </a:spcAft>
              <a:defRPr lang="ko-KR" sz="894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ko-KR" altLang="en-US"/>
              <a:pPr/>
              <a:t>2016-09-29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9906000" cy="6320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62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 5"/>
          <p:cNvSpPr/>
          <p:nvPr userDrawn="1"/>
        </p:nvSpPr>
        <p:spPr>
          <a:xfrm>
            <a:off x="0" y="0"/>
            <a:ext cx="9906000" cy="712694"/>
          </a:xfrm>
          <a:prstGeom prst="rect">
            <a:avLst/>
          </a:prstGeom>
          <a:solidFill>
            <a:srgbClr val="50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31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roup 2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98232"/>
              </p:ext>
            </p:extLst>
          </p:nvPr>
        </p:nvGraphicFramePr>
        <p:xfrm>
          <a:off x="57150" y="64040"/>
          <a:ext cx="9826674" cy="29510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4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</a:rPr>
                        <a:t>화면명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</a:rPr>
                        <a:t>설명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화면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Page No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 userDrawn="1"/>
        </p:nvSpPr>
        <p:spPr bwMode="auto">
          <a:xfrm>
            <a:off x="8977126" y="67048"/>
            <a:ext cx="860612" cy="24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fld id="{00B0E525-2D8B-4046-BB31-6DB82364DAF5}" type="slidenum">
              <a:rPr lang="en-US" altLang="ko-KR" sz="1100" b="1" smtClean="0">
                <a:latin typeface="+mn-lt"/>
                <a:ea typeface="나눔고딕" panose="020D0604000000000000" pitchFamily="50" charset="-127"/>
              </a:rPr>
              <a:pPr algn="l" eaLnBrk="1" hangingPunct="1"/>
              <a:t>‹#›</a:t>
            </a:fld>
            <a:r>
              <a:rPr lang="en-US" altLang="ko-KR" sz="1100" b="1" dirty="0" smtClean="0">
                <a:latin typeface="+mn-lt"/>
                <a:ea typeface="나눔고딕" panose="020D0604000000000000" pitchFamily="50" charset="-127"/>
              </a:rPr>
              <a:t> / 100</a:t>
            </a:r>
            <a:endParaRPr lang="en-US" altLang="ko-KR" sz="110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39" name="Rectangle 201"/>
          <p:cNvSpPr>
            <a:spLocks noChangeArrowheads="1"/>
          </p:cNvSpPr>
          <p:nvPr userDrawn="1"/>
        </p:nvSpPr>
        <p:spPr bwMode="auto">
          <a:xfrm>
            <a:off x="57151" y="696958"/>
            <a:ext cx="6967538" cy="6092947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Rectangle 202"/>
          <p:cNvSpPr>
            <a:spLocks noChangeArrowheads="1"/>
          </p:cNvSpPr>
          <p:nvPr userDrawn="1"/>
        </p:nvSpPr>
        <p:spPr bwMode="auto">
          <a:xfrm>
            <a:off x="7047746" y="397248"/>
            <a:ext cx="2836078" cy="26161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100" b="0" dirty="0" smtClean="0">
                <a:latin typeface="+mj-ea"/>
                <a:ea typeface="+mj-ea"/>
              </a:rPr>
              <a:t>Description (</a:t>
            </a:r>
            <a:r>
              <a:rPr lang="ko-KR" altLang="en-US" sz="1100" b="0">
                <a:latin typeface="+mj-ea"/>
                <a:ea typeface="+mj-ea"/>
              </a:rPr>
              <a:t>화면설명</a:t>
            </a:r>
            <a:r>
              <a:rPr lang="en-US" altLang="ko-KR" sz="1100" b="0" dirty="0">
                <a:latin typeface="+mj-ea"/>
                <a:ea typeface="+mj-ea"/>
              </a:rPr>
              <a:t>)</a:t>
            </a:r>
          </a:p>
        </p:txBody>
      </p:sp>
      <p:graphicFrame>
        <p:nvGraphicFramePr>
          <p:cNvPr id="7" name="Group 2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5189981"/>
              </p:ext>
            </p:extLst>
          </p:nvPr>
        </p:nvGraphicFramePr>
        <p:xfrm>
          <a:off x="57150" y="363750"/>
          <a:ext cx="6956493" cy="295108"/>
        </p:xfrm>
        <a:graphic>
          <a:graphicData uri="http://schemas.openxmlformats.org/drawingml/2006/table">
            <a:tbl>
              <a:tblPr/>
              <a:tblGrid>
                <a:gridCol w="65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경로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64244" y="1589655"/>
            <a:ext cx="5576198" cy="4310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379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roup 2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7648747"/>
              </p:ext>
            </p:extLst>
          </p:nvPr>
        </p:nvGraphicFramePr>
        <p:xfrm>
          <a:off x="57150" y="64040"/>
          <a:ext cx="9826674" cy="29510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4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</a:rPr>
                        <a:t>화면명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</a:rPr>
                        <a:t>설명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화면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Page No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164"/>
          <p:cNvSpPr>
            <a:spLocks noChangeArrowheads="1"/>
          </p:cNvSpPr>
          <p:nvPr userDrawn="1"/>
        </p:nvSpPr>
        <p:spPr bwMode="auto">
          <a:xfrm>
            <a:off x="8977126" y="67048"/>
            <a:ext cx="860612" cy="24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fld id="{00B0E525-2D8B-4046-BB31-6DB82364DAF5}" type="slidenum">
              <a:rPr lang="en-US" altLang="ko-KR" sz="1100" b="1" smtClean="0">
                <a:latin typeface="+mn-lt"/>
                <a:ea typeface="나눔고딕" panose="020D0604000000000000" pitchFamily="50" charset="-127"/>
              </a:rPr>
              <a:pPr algn="l" eaLnBrk="1" hangingPunct="1"/>
              <a:t>‹#›</a:t>
            </a:fld>
            <a:r>
              <a:rPr lang="en-US" altLang="ko-KR" sz="1100" b="1" dirty="0" smtClean="0">
                <a:latin typeface="+mn-lt"/>
                <a:ea typeface="나눔고딕" panose="020D0604000000000000" pitchFamily="50" charset="-127"/>
              </a:rPr>
              <a:t> / 100</a:t>
            </a:r>
            <a:endParaRPr lang="en-US" altLang="ko-KR" sz="110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39" name="Rectangle 201"/>
          <p:cNvSpPr>
            <a:spLocks noChangeArrowheads="1"/>
          </p:cNvSpPr>
          <p:nvPr userDrawn="1"/>
        </p:nvSpPr>
        <p:spPr bwMode="auto">
          <a:xfrm>
            <a:off x="57151" y="696958"/>
            <a:ext cx="6967538" cy="6092947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Rectangle 202"/>
          <p:cNvSpPr>
            <a:spLocks noChangeArrowheads="1"/>
          </p:cNvSpPr>
          <p:nvPr userDrawn="1"/>
        </p:nvSpPr>
        <p:spPr bwMode="auto">
          <a:xfrm>
            <a:off x="7047746" y="397248"/>
            <a:ext cx="2836078" cy="26161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r>
              <a:rPr lang="en-US" altLang="ko-KR" sz="1100" b="0" dirty="0" smtClean="0">
                <a:latin typeface="+mj-ea"/>
                <a:ea typeface="+mj-ea"/>
              </a:rPr>
              <a:t>Description (</a:t>
            </a:r>
            <a:r>
              <a:rPr lang="ko-KR" altLang="en-US" sz="1100" b="0">
                <a:latin typeface="+mj-ea"/>
                <a:ea typeface="+mj-ea"/>
              </a:rPr>
              <a:t>화면설명</a:t>
            </a:r>
            <a:r>
              <a:rPr lang="en-US" altLang="ko-KR" sz="1100" b="0" dirty="0">
                <a:latin typeface="+mj-ea"/>
                <a:ea typeface="+mj-ea"/>
              </a:rPr>
              <a:t>)</a:t>
            </a:r>
          </a:p>
        </p:txBody>
      </p:sp>
      <p:graphicFrame>
        <p:nvGraphicFramePr>
          <p:cNvPr id="7" name="Group 2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6427346"/>
              </p:ext>
            </p:extLst>
          </p:nvPr>
        </p:nvGraphicFramePr>
        <p:xfrm>
          <a:off x="57150" y="363750"/>
          <a:ext cx="6956493" cy="295108"/>
        </p:xfrm>
        <a:graphic>
          <a:graphicData uri="http://schemas.openxmlformats.org/drawingml/2006/table">
            <a:tbl>
              <a:tblPr/>
              <a:tblGrid>
                <a:gridCol w="65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경로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8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5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9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5" name="Group 2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0129046"/>
              </p:ext>
            </p:extLst>
          </p:nvPr>
        </p:nvGraphicFramePr>
        <p:xfrm>
          <a:off x="57150" y="64040"/>
          <a:ext cx="9826674" cy="29510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4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</a:rPr>
                        <a:t>Title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</a:rPr>
                        <a:t>설명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화면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ource Han Sans Regular" panose="020B0500000000000000" pitchFamily="34" charset="-127"/>
                        <a:ea typeface="Source Han Sans Regular" panose="020B0500000000000000" pitchFamily="34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ource Han Sans Regular" panose="020B0500000000000000" pitchFamily="34" charset="-127"/>
                          <a:ea typeface="Source Han Sans Regular" panose="020B0500000000000000" pitchFamily="34" charset="-127"/>
                          <a:cs typeface="+mn-cs"/>
                        </a:rPr>
                        <a:t>Page No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64"/>
          <p:cNvSpPr>
            <a:spLocks noChangeArrowheads="1"/>
          </p:cNvSpPr>
          <p:nvPr userDrawn="1"/>
        </p:nvSpPr>
        <p:spPr bwMode="auto">
          <a:xfrm>
            <a:off x="8977126" y="67048"/>
            <a:ext cx="860612" cy="24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 eaLnBrk="1" hangingPunct="1"/>
            <a:fld id="{00B0E525-2D8B-4046-BB31-6DB82364DAF5}" type="slidenum">
              <a:rPr lang="en-US" altLang="ko-KR" sz="1100" b="1" smtClean="0">
                <a:latin typeface="+mn-lt"/>
                <a:ea typeface="나눔고딕" panose="020D0604000000000000" pitchFamily="50" charset="-127"/>
              </a:rPr>
              <a:pPr algn="l" eaLnBrk="1" hangingPunct="1"/>
              <a:t>‹#›</a:t>
            </a:fld>
            <a:r>
              <a:rPr lang="en-US" altLang="ko-KR" sz="1100" b="1" dirty="0" smtClean="0">
                <a:latin typeface="+mn-lt"/>
                <a:ea typeface="나눔고딕" panose="020D0604000000000000" pitchFamily="50" charset="-127"/>
              </a:rPr>
              <a:t> / 100</a:t>
            </a:r>
            <a:endParaRPr lang="en-US" altLang="ko-KR" sz="110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7" name="Rectangle 201"/>
          <p:cNvSpPr>
            <a:spLocks noChangeArrowheads="1"/>
          </p:cNvSpPr>
          <p:nvPr userDrawn="1"/>
        </p:nvSpPr>
        <p:spPr bwMode="auto">
          <a:xfrm>
            <a:off x="79375" y="435349"/>
            <a:ext cx="9758363" cy="632852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0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7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5E34-D8EF-41FF-A151-BA50B9164C5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FEB8-FBB5-4011-A760-6CE94B4C3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37882" y="409669"/>
            <a:ext cx="6520464" cy="160739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 smtClean="0">
                <a:latin typeface="+mj-ea"/>
              </a:rPr>
              <a:t>디지털 </a:t>
            </a:r>
            <a:r>
              <a:rPr lang="ko-KR" altLang="en-US" sz="3600" b="1" dirty="0" err="1" smtClean="0">
                <a:latin typeface="+mj-ea"/>
              </a:rPr>
              <a:t>시민시장실구축</a:t>
            </a:r>
            <a:r>
              <a:rPr lang="ko-KR" altLang="en-US" sz="3600" b="1" dirty="0" smtClean="0">
                <a:latin typeface="+mj-ea"/>
              </a:rPr>
              <a:t> </a:t>
            </a:r>
            <a:r>
              <a:rPr lang="en-US" altLang="ko-KR" sz="3600" b="1" dirty="0" smtClean="0">
                <a:latin typeface="+mj-ea"/>
              </a:rPr>
              <a:t>UI </a:t>
            </a:r>
            <a:r>
              <a:rPr lang="ko-KR" altLang="en-US" sz="3600" b="1" dirty="0" smtClean="0">
                <a:latin typeface="+mj-ea"/>
              </a:rPr>
              <a:t>설계서 </a:t>
            </a:r>
            <a:r>
              <a:rPr lang="en-US" altLang="ko-KR" sz="3600" b="1" dirty="0" smtClean="0">
                <a:latin typeface="+mj-ea"/>
              </a:rPr>
              <a:t/>
            </a:r>
            <a:br>
              <a:rPr lang="en-US" altLang="ko-KR" sz="3600" b="1" dirty="0" smtClean="0">
                <a:latin typeface="+mj-ea"/>
              </a:rPr>
            </a:br>
            <a:r>
              <a:rPr lang="en-US" altLang="ko-KR" sz="3600" b="1" dirty="0" smtClean="0">
                <a:latin typeface="+mj-ea"/>
              </a:rPr>
              <a:t>– </a:t>
            </a:r>
            <a:r>
              <a:rPr lang="ko-KR" altLang="en-US" sz="3600" b="1" dirty="0" smtClean="0">
                <a:latin typeface="+mj-ea"/>
              </a:rPr>
              <a:t>사고모니터링</a:t>
            </a:r>
            <a:r>
              <a:rPr lang="en-US" altLang="ko-KR" sz="3600" b="1" dirty="0" smtClean="0">
                <a:latin typeface="+mj-ea"/>
              </a:rPr>
              <a:t>(</a:t>
            </a:r>
            <a:r>
              <a:rPr lang="ko-KR" altLang="en-US" sz="3600" b="1" dirty="0" smtClean="0">
                <a:latin typeface="+mj-ea"/>
              </a:rPr>
              <a:t>관리자</a:t>
            </a:r>
            <a:r>
              <a:rPr lang="en-US" altLang="ko-KR" sz="3600" b="1" dirty="0" smtClean="0">
                <a:latin typeface="+mj-ea"/>
              </a:rPr>
              <a:t>)</a:t>
            </a:r>
            <a:endParaRPr lang="ko-KR" altLang="en-US" sz="36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537882" y="2191871"/>
            <a:ext cx="6520464" cy="96996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1600" dirty="0" smtClean="0">
                <a:solidFill>
                  <a:srgbClr val="0A5EAB"/>
                </a:solidFill>
              </a:rPr>
              <a:t>사용자 화면 정의서</a:t>
            </a:r>
            <a:endParaRPr lang="en-US" altLang="ko-KR" sz="1600" dirty="0" smtClean="0">
              <a:solidFill>
                <a:srgbClr val="0A5EAB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dirty="0" smtClean="0">
                <a:solidFill>
                  <a:srgbClr val="0A5EAB"/>
                </a:solidFill>
              </a:rPr>
              <a:t>(</a:t>
            </a:r>
            <a:r>
              <a:rPr lang="ko-KR" altLang="en-US" sz="1600" dirty="0">
                <a:solidFill>
                  <a:srgbClr val="0A5EAB"/>
                </a:solidFill>
              </a:rPr>
              <a:t>문서번호 </a:t>
            </a:r>
            <a:r>
              <a:rPr lang="en-US" altLang="ko-KR" sz="1600" dirty="0" smtClean="0">
                <a:solidFill>
                  <a:srgbClr val="0A5EAB"/>
                </a:solidFill>
              </a:rPr>
              <a:t>: -  )</a:t>
            </a:r>
            <a:endParaRPr lang="en-US" altLang="ko-KR" sz="1600" dirty="0">
              <a:solidFill>
                <a:srgbClr val="0A5EAB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37882" y="2017059"/>
            <a:ext cx="874581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85991" y="4393096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1.0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박천기 대리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63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64244" y="1589655"/>
            <a:ext cx="5576198" cy="3287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35696"/>
              </p:ext>
            </p:extLst>
          </p:nvPr>
        </p:nvGraphicFramePr>
        <p:xfrm>
          <a:off x="7112000" y="798047"/>
          <a:ext cx="2741613" cy="1375978"/>
        </p:xfrm>
        <a:graphic>
          <a:graphicData uri="http://schemas.openxmlformats.org/drawingml/2006/table">
            <a:tbl>
              <a:tblPr/>
              <a:tblGrid>
                <a:gridCol w="24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검색기능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사고유형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등록된 사고유형별로 검색 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지역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사고가 등록된 기준으로 검색 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발생일자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발생일자별 검색 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사고명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사고명 기준 검색 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112000" y="6153944"/>
          <a:ext cx="2741613" cy="508534"/>
        </p:xfrm>
        <a:graphic>
          <a:graphicData uri="http://schemas.openxmlformats.org/drawingml/2006/table">
            <a:tbl>
              <a:tblPr/>
              <a:tblGrid>
                <a:gridCol w="24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기술검토 사항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99586" y="73573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6575" y="8952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사고모니터링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51220" y="76841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사고모니터링 등록 현황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575" y="386284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홈 </a:t>
            </a:r>
            <a:r>
              <a:rPr lang="en-US" altLang="ko-KR" sz="1000" dirty="0"/>
              <a:t>&gt; </a:t>
            </a:r>
            <a:r>
              <a:rPr lang="en-US" altLang="ko-KR" sz="1000" dirty="0" smtClean="0"/>
              <a:t>1depth-1 </a:t>
            </a:r>
            <a:r>
              <a:rPr lang="en-US" altLang="ko-KR" sz="1000" dirty="0"/>
              <a:t>&gt; </a:t>
            </a:r>
            <a:r>
              <a:rPr lang="en-US" altLang="ko-KR" sz="1000" dirty="0" smtClean="0"/>
              <a:t>2depth-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55277" y="1589655"/>
            <a:ext cx="1122125" cy="43107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6128" y="1659156"/>
            <a:ext cx="804487" cy="1897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940" y="1650438"/>
            <a:ext cx="399468" cy="2000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Logo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984324" y="1648896"/>
            <a:ext cx="426243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r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700" b="1" kern="0" dirty="0" smtClean="0">
                <a:latin typeface="맑은 고딕" pitchFamily="50" charset="-127"/>
                <a:ea typeface="맑은 고딕" pitchFamily="50" charset="-127"/>
                <a:sym typeface="Wingdings 2"/>
              </a:rPr>
              <a:t>OOO</a:t>
            </a:r>
            <a:r>
              <a:rPr lang="ko-KR" altLang="en-US" sz="700" b="1" kern="0" dirty="0" smtClean="0">
                <a:latin typeface="맑은 고딕" pitchFamily="50" charset="-127"/>
                <a:ea typeface="맑은 고딕" pitchFamily="50" charset="-127"/>
                <a:sym typeface="Wingdings 2"/>
              </a:rPr>
              <a:t>님 반갑습니다</a:t>
            </a:r>
            <a:r>
              <a:rPr lang="en-US" altLang="ko-KR" sz="700" b="1" kern="0" dirty="0" smtClean="0">
                <a:latin typeface="맑은 고딕" pitchFamily="50" charset="-127"/>
                <a:ea typeface="맑은 고딕" pitchFamily="50" charset="-127"/>
                <a:sym typeface="Wingdings 2"/>
              </a:rPr>
              <a:t>.  </a:t>
            </a:r>
            <a:r>
              <a:rPr lang="ko-KR" altLang="en-US" sz="700" b="1" kern="0" dirty="0" err="1" smtClean="0">
                <a:latin typeface="맑은 고딕" pitchFamily="50" charset="-127"/>
                <a:ea typeface="맑은 고딕" pitchFamily="50" charset="-127"/>
                <a:sym typeface="Wingdings 2"/>
              </a:rPr>
              <a:t>마이페이지</a:t>
            </a:r>
            <a:r>
              <a:rPr lang="ko-KR" altLang="en-US" sz="7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b="1" kern="0" dirty="0">
                <a:latin typeface="맑은 고딕" pitchFamily="50" charset="-127"/>
                <a:ea typeface="맑은 고딕" pitchFamily="50" charset="-127"/>
                <a:sym typeface="Wingdings 2"/>
              </a:rPr>
              <a:t>I </a:t>
            </a:r>
            <a:r>
              <a:rPr lang="ko-KR" altLang="en-US" sz="700" b="1" kern="0" dirty="0" smtClean="0">
                <a:latin typeface="맑은 고딕" pitchFamily="50" charset="-127"/>
                <a:ea typeface="맑은 고딕" pitchFamily="50" charset="-127"/>
                <a:sym typeface="Wingdings 2"/>
              </a:rPr>
              <a:t>로그아웃</a:t>
            </a:r>
            <a:endParaRPr lang="ko-KR" altLang="en-US" sz="7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97340" y="1925308"/>
            <a:ext cx="934425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도시현황 점검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76762" y="1923833"/>
            <a:ext cx="934425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시책 성과지표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52343" y="1925308"/>
            <a:ext cx="934425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코드관리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86768" y="1925308"/>
            <a:ext cx="934425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인력관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25453" y="1925307"/>
            <a:ext cx="934425" cy="238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사고모니터링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21193" y="1925308"/>
            <a:ext cx="919249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통합관리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760940" y="2282396"/>
            <a:ext cx="1532809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사고모니터링 등록 현황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 bwMode="auto">
          <a:xfrm>
            <a:off x="4777163" y="1331876"/>
            <a:ext cx="725259" cy="1922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860" tIns="36672" rIns="53860" bIns="36672" anchor="ctr"/>
          <a:lstStyle/>
          <a:p>
            <a:pPr algn="ctr" defTabSz="716095"/>
            <a:r>
              <a:rPr lang="ko-KR" altLang="en-US" sz="7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700" b="1" dirty="0">
              <a:ln w="1016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5547682" y="1331876"/>
            <a:ext cx="372172" cy="1922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860" tIns="36672" rIns="53860" bIns="36672" anchor="ctr"/>
          <a:lstStyle/>
          <a:p>
            <a:pPr algn="ctr" defTabSz="716095"/>
            <a:r>
              <a:rPr lang="ko-KR" altLang="en-US" sz="7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700" b="1" dirty="0">
              <a:ln w="1016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>
            <a:off x="862716" y="3694092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62716" y="3169949"/>
            <a:ext cx="5305007" cy="283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862716" y="3169949"/>
            <a:ext cx="53050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62716" y="3453105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28"/>
          <p:cNvSpPr>
            <a:spLocks noChangeArrowheads="1"/>
          </p:cNvSpPr>
          <p:nvPr/>
        </p:nvSpPr>
        <p:spPr bwMode="auto">
          <a:xfrm>
            <a:off x="1176197" y="3186106"/>
            <a:ext cx="59788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사고유형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1" name="직사각형 28"/>
          <p:cNvSpPr>
            <a:spLocks noChangeArrowheads="1"/>
          </p:cNvSpPr>
          <p:nvPr/>
        </p:nvSpPr>
        <p:spPr bwMode="auto">
          <a:xfrm>
            <a:off x="2794806" y="3186106"/>
            <a:ext cx="205154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사고명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4" name="직사각형 28"/>
          <p:cNvSpPr>
            <a:spLocks noChangeArrowheads="1"/>
          </p:cNvSpPr>
          <p:nvPr/>
        </p:nvSpPr>
        <p:spPr bwMode="auto">
          <a:xfrm>
            <a:off x="1176197" y="3473690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6" name="직사각형 28"/>
          <p:cNvSpPr>
            <a:spLocks noChangeArrowheads="1"/>
          </p:cNvSpPr>
          <p:nvPr/>
        </p:nvSpPr>
        <p:spPr bwMode="auto">
          <a:xfrm>
            <a:off x="2877863" y="3471061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누전으로 인한 화재 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04" name="직사각형 28"/>
          <p:cNvSpPr>
            <a:spLocks noChangeArrowheads="1"/>
          </p:cNvSpPr>
          <p:nvPr/>
        </p:nvSpPr>
        <p:spPr bwMode="auto">
          <a:xfrm>
            <a:off x="5581312" y="3186106"/>
            <a:ext cx="54309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영상첨부여부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15" name="직사각형 28"/>
          <p:cNvSpPr>
            <a:spLocks noChangeArrowheads="1"/>
          </p:cNvSpPr>
          <p:nvPr/>
        </p:nvSpPr>
        <p:spPr bwMode="auto">
          <a:xfrm>
            <a:off x="4871302" y="3186106"/>
            <a:ext cx="60896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발생일자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16" name="직사각형 28"/>
          <p:cNvSpPr>
            <a:spLocks noChangeArrowheads="1"/>
          </p:cNvSpPr>
          <p:nvPr/>
        </p:nvSpPr>
        <p:spPr bwMode="auto">
          <a:xfrm>
            <a:off x="4876800" y="3471061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en-US" altLang="ko-KR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2016-09-01</a:t>
            </a:r>
            <a:endParaRPr kumimoji="0"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4852703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5473919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28"/>
          <p:cNvSpPr>
            <a:spLocks noChangeArrowheads="1"/>
          </p:cNvSpPr>
          <p:nvPr/>
        </p:nvSpPr>
        <p:spPr bwMode="auto">
          <a:xfrm>
            <a:off x="1855738" y="3186106"/>
            <a:ext cx="90194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발생지역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2783754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28"/>
          <p:cNvSpPr>
            <a:spLocks noChangeArrowheads="1"/>
          </p:cNvSpPr>
          <p:nvPr/>
        </p:nvSpPr>
        <p:spPr bwMode="auto">
          <a:xfrm>
            <a:off x="1855738" y="3473690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마포구 상암동</a:t>
            </a:r>
            <a:endParaRPr kumimoji="0" lang="en-US" altLang="ko-KR" sz="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862716" y="3938331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28"/>
          <p:cNvSpPr>
            <a:spLocks noChangeArrowheads="1"/>
          </p:cNvSpPr>
          <p:nvPr/>
        </p:nvSpPr>
        <p:spPr bwMode="auto">
          <a:xfrm>
            <a:off x="1176197" y="3717929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72" name="직사각형 28"/>
          <p:cNvSpPr>
            <a:spLocks noChangeArrowheads="1"/>
          </p:cNvSpPr>
          <p:nvPr/>
        </p:nvSpPr>
        <p:spPr bwMode="auto">
          <a:xfrm>
            <a:off x="2877863" y="3715300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73" name="직사각형 28"/>
          <p:cNvSpPr>
            <a:spLocks noChangeArrowheads="1"/>
          </p:cNvSpPr>
          <p:nvPr/>
        </p:nvSpPr>
        <p:spPr bwMode="auto">
          <a:xfrm>
            <a:off x="4876800" y="3715300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75" name="직사각형 28"/>
          <p:cNvSpPr>
            <a:spLocks noChangeArrowheads="1"/>
          </p:cNvSpPr>
          <p:nvPr/>
        </p:nvSpPr>
        <p:spPr bwMode="auto">
          <a:xfrm>
            <a:off x="1855738" y="3717929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862716" y="4175563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28"/>
          <p:cNvSpPr>
            <a:spLocks noChangeArrowheads="1"/>
          </p:cNvSpPr>
          <p:nvPr/>
        </p:nvSpPr>
        <p:spPr bwMode="auto">
          <a:xfrm>
            <a:off x="1176197" y="3955161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83" name="직사각형 28"/>
          <p:cNvSpPr>
            <a:spLocks noChangeArrowheads="1"/>
          </p:cNvSpPr>
          <p:nvPr/>
        </p:nvSpPr>
        <p:spPr bwMode="auto">
          <a:xfrm>
            <a:off x="2877863" y="3952532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84" name="직사각형 28"/>
          <p:cNvSpPr>
            <a:spLocks noChangeArrowheads="1"/>
          </p:cNvSpPr>
          <p:nvPr/>
        </p:nvSpPr>
        <p:spPr bwMode="auto">
          <a:xfrm>
            <a:off x="4876800" y="3952532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86" name="직사각형 28"/>
          <p:cNvSpPr>
            <a:spLocks noChangeArrowheads="1"/>
          </p:cNvSpPr>
          <p:nvPr/>
        </p:nvSpPr>
        <p:spPr bwMode="auto">
          <a:xfrm>
            <a:off x="1855738" y="3955161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862716" y="4411543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28"/>
          <p:cNvSpPr>
            <a:spLocks noChangeArrowheads="1"/>
          </p:cNvSpPr>
          <p:nvPr/>
        </p:nvSpPr>
        <p:spPr bwMode="auto">
          <a:xfrm>
            <a:off x="1176197" y="4191141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94" name="직사각형 28"/>
          <p:cNvSpPr>
            <a:spLocks noChangeArrowheads="1"/>
          </p:cNvSpPr>
          <p:nvPr/>
        </p:nvSpPr>
        <p:spPr bwMode="auto">
          <a:xfrm>
            <a:off x="2877863" y="4188512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95" name="직사각형 28"/>
          <p:cNvSpPr>
            <a:spLocks noChangeArrowheads="1"/>
          </p:cNvSpPr>
          <p:nvPr/>
        </p:nvSpPr>
        <p:spPr bwMode="auto">
          <a:xfrm>
            <a:off x="4876800" y="4188512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97" name="직사각형 28"/>
          <p:cNvSpPr>
            <a:spLocks noChangeArrowheads="1"/>
          </p:cNvSpPr>
          <p:nvPr/>
        </p:nvSpPr>
        <p:spPr bwMode="auto">
          <a:xfrm>
            <a:off x="1855738" y="4191141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03" name="직선 연결선 202"/>
          <p:cNvCxnSpPr/>
          <p:nvPr/>
        </p:nvCxnSpPr>
        <p:spPr>
          <a:xfrm>
            <a:off x="862716" y="4655782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8"/>
          <p:cNvSpPr>
            <a:spLocks noChangeArrowheads="1"/>
          </p:cNvSpPr>
          <p:nvPr/>
        </p:nvSpPr>
        <p:spPr bwMode="auto">
          <a:xfrm>
            <a:off x="1176197" y="4435380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06" name="직사각형 28"/>
          <p:cNvSpPr>
            <a:spLocks noChangeArrowheads="1"/>
          </p:cNvSpPr>
          <p:nvPr/>
        </p:nvSpPr>
        <p:spPr bwMode="auto">
          <a:xfrm>
            <a:off x="2877863" y="4432751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07" name="직사각형 28"/>
          <p:cNvSpPr>
            <a:spLocks noChangeArrowheads="1"/>
          </p:cNvSpPr>
          <p:nvPr/>
        </p:nvSpPr>
        <p:spPr bwMode="auto">
          <a:xfrm>
            <a:off x="4876800" y="4432751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09" name="직사각형 28"/>
          <p:cNvSpPr>
            <a:spLocks noChangeArrowheads="1"/>
          </p:cNvSpPr>
          <p:nvPr/>
        </p:nvSpPr>
        <p:spPr bwMode="auto">
          <a:xfrm>
            <a:off x="1855738" y="4435380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13" name="직선 연결선 212"/>
          <p:cNvCxnSpPr/>
          <p:nvPr/>
        </p:nvCxnSpPr>
        <p:spPr>
          <a:xfrm>
            <a:off x="862716" y="4893014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8"/>
          <p:cNvSpPr>
            <a:spLocks noChangeArrowheads="1"/>
          </p:cNvSpPr>
          <p:nvPr/>
        </p:nvSpPr>
        <p:spPr bwMode="auto">
          <a:xfrm>
            <a:off x="1176197" y="4672612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16" name="직사각형 28"/>
          <p:cNvSpPr>
            <a:spLocks noChangeArrowheads="1"/>
          </p:cNvSpPr>
          <p:nvPr/>
        </p:nvSpPr>
        <p:spPr bwMode="auto">
          <a:xfrm>
            <a:off x="2877863" y="4669983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17" name="직사각형 28"/>
          <p:cNvSpPr>
            <a:spLocks noChangeArrowheads="1"/>
          </p:cNvSpPr>
          <p:nvPr/>
        </p:nvSpPr>
        <p:spPr bwMode="auto">
          <a:xfrm>
            <a:off x="4876800" y="4669983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19" name="직사각형 28"/>
          <p:cNvSpPr>
            <a:spLocks noChangeArrowheads="1"/>
          </p:cNvSpPr>
          <p:nvPr/>
        </p:nvSpPr>
        <p:spPr bwMode="auto">
          <a:xfrm>
            <a:off x="1855738" y="4672612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24" name="직선 연결선 223"/>
          <p:cNvCxnSpPr/>
          <p:nvPr/>
        </p:nvCxnSpPr>
        <p:spPr>
          <a:xfrm>
            <a:off x="862716" y="5128808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8"/>
          <p:cNvSpPr>
            <a:spLocks noChangeArrowheads="1"/>
          </p:cNvSpPr>
          <p:nvPr/>
        </p:nvSpPr>
        <p:spPr bwMode="auto">
          <a:xfrm>
            <a:off x="1176197" y="4908406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27" name="직사각형 28"/>
          <p:cNvSpPr>
            <a:spLocks noChangeArrowheads="1"/>
          </p:cNvSpPr>
          <p:nvPr/>
        </p:nvSpPr>
        <p:spPr bwMode="auto">
          <a:xfrm>
            <a:off x="2877863" y="4905777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28" name="직사각형 28"/>
          <p:cNvSpPr>
            <a:spLocks noChangeArrowheads="1"/>
          </p:cNvSpPr>
          <p:nvPr/>
        </p:nvSpPr>
        <p:spPr bwMode="auto">
          <a:xfrm>
            <a:off x="4876800" y="4905777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30" name="직사각형 28"/>
          <p:cNvSpPr>
            <a:spLocks noChangeArrowheads="1"/>
          </p:cNvSpPr>
          <p:nvPr/>
        </p:nvSpPr>
        <p:spPr bwMode="auto">
          <a:xfrm>
            <a:off x="1855738" y="4908406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>
            <a:off x="862716" y="5373047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8"/>
          <p:cNvSpPr>
            <a:spLocks noChangeArrowheads="1"/>
          </p:cNvSpPr>
          <p:nvPr/>
        </p:nvSpPr>
        <p:spPr bwMode="auto">
          <a:xfrm>
            <a:off x="1176197" y="5152645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37" name="직사각형 28"/>
          <p:cNvSpPr>
            <a:spLocks noChangeArrowheads="1"/>
          </p:cNvSpPr>
          <p:nvPr/>
        </p:nvSpPr>
        <p:spPr bwMode="auto">
          <a:xfrm>
            <a:off x="2877863" y="5150016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38" name="직사각형 28"/>
          <p:cNvSpPr>
            <a:spLocks noChangeArrowheads="1"/>
          </p:cNvSpPr>
          <p:nvPr/>
        </p:nvSpPr>
        <p:spPr bwMode="auto">
          <a:xfrm>
            <a:off x="4876800" y="5150016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40" name="직사각형 28"/>
          <p:cNvSpPr>
            <a:spLocks noChangeArrowheads="1"/>
          </p:cNvSpPr>
          <p:nvPr/>
        </p:nvSpPr>
        <p:spPr bwMode="auto">
          <a:xfrm>
            <a:off x="1855738" y="5152645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44" name="직선 연결선 243"/>
          <p:cNvCxnSpPr/>
          <p:nvPr/>
        </p:nvCxnSpPr>
        <p:spPr>
          <a:xfrm>
            <a:off x="862716" y="5610279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8"/>
          <p:cNvSpPr>
            <a:spLocks noChangeArrowheads="1"/>
          </p:cNvSpPr>
          <p:nvPr/>
        </p:nvSpPr>
        <p:spPr bwMode="auto">
          <a:xfrm>
            <a:off x="1176197" y="5389877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47" name="직사각형 28"/>
          <p:cNvSpPr>
            <a:spLocks noChangeArrowheads="1"/>
          </p:cNvSpPr>
          <p:nvPr/>
        </p:nvSpPr>
        <p:spPr bwMode="auto">
          <a:xfrm>
            <a:off x="2877863" y="5387248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48" name="직사각형 28"/>
          <p:cNvSpPr>
            <a:spLocks noChangeArrowheads="1"/>
          </p:cNvSpPr>
          <p:nvPr/>
        </p:nvSpPr>
        <p:spPr bwMode="auto">
          <a:xfrm>
            <a:off x="4876800" y="5387248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50" name="직사각형 28"/>
          <p:cNvSpPr>
            <a:spLocks noChangeArrowheads="1"/>
          </p:cNvSpPr>
          <p:nvPr/>
        </p:nvSpPr>
        <p:spPr bwMode="auto">
          <a:xfrm>
            <a:off x="1855738" y="5389877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55" name="직선 연결선 254"/>
          <p:cNvCxnSpPr/>
          <p:nvPr/>
        </p:nvCxnSpPr>
        <p:spPr>
          <a:xfrm>
            <a:off x="862716" y="5844447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/>
          <p:cNvSpPr/>
          <p:nvPr/>
        </p:nvSpPr>
        <p:spPr>
          <a:xfrm>
            <a:off x="862233" y="2498085"/>
            <a:ext cx="5297009" cy="58166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5673080" y="2577081"/>
            <a:ext cx="415474" cy="40698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66527" y="2576217"/>
            <a:ext cx="1269955" cy="204355"/>
            <a:chOff x="966527" y="2567508"/>
            <a:chExt cx="1269955" cy="204355"/>
          </a:xfrm>
        </p:grpSpPr>
        <p:grpSp>
          <p:nvGrpSpPr>
            <p:cNvPr id="6" name="그룹 5"/>
            <p:cNvGrpSpPr/>
            <p:nvPr/>
          </p:nvGrpSpPr>
          <p:grpSpPr>
            <a:xfrm>
              <a:off x="966527" y="2571808"/>
              <a:ext cx="1098153" cy="200055"/>
              <a:chOff x="757515" y="2580517"/>
              <a:chExt cx="1098153" cy="200055"/>
            </a:xfrm>
          </p:grpSpPr>
          <p:sp>
            <p:nvSpPr>
              <p:cNvPr id="267" name="직사각형 28"/>
              <p:cNvSpPr>
                <a:spLocks noChangeArrowheads="1"/>
              </p:cNvSpPr>
              <p:nvPr/>
            </p:nvSpPr>
            <p:spPr bwMode="auto">
              <a:xfrm>
                <a:off x="757515" y="2580517"/>
                <a:ext cx="806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rIns="0">
                <a:spAutoFit/>
              </a:bodyPr>
              <a:lstStyle/>
              <a:p>
                <a:pPr latinLnBrk="0"/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사고유형</a:t>
                </a:r>
                <a:r>
                  <a:rPr kumimoji="0"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:</a:t>
                </a:r>
              </a:p>
            </p:txBody>
          </p:sp>
          <p:sp>
            <p:nvSpPr>
              <p:cNvPr id="268" name="Rectangle 4"/>
              <p:cNvSpPr>
                <a:spLocks noChangeArrowheads="1"/>
              </p:cNvSpPr>
              <p:nvPr/>
            </p:nvSpPr>
            <p:spPr bwMode="auto">
              <a:xfrm>
                <a:off x="1187623" y="2597399"/>
                <a:ext cx="668045" cy="154899"/>
              </a:xfrm>
              <a:prstGeom prst="rect">
                <a:avLst/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r" latinLnBrk="0">
                  <a:lnSpc>
                    <a:spcPct val="150000"/>
                  </a:lnSpc>
                </a:pPr>
                <a:r>
                  <a:rPr kumimoji="0" lang="en-US" altLang="ko-KR" sz="6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▼</a:t>
                </a:r>
                <a:endParaRPr kumimoji="0" lang="en-US" altLang="ko-KR" sz="6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endParaRPr>
              </a:p>
            </p:txBody>
          </p:sp>
        </p:grpSp>
        <p:sp>
          <p:nvSpPr>
            <p:cNvPr id="269" name="직사각형 28"/>
            <p:cNvSpPr>
              <a:spLocks noChangeArrowheads="1"/>
            </p:cNvSpPr>
            <p:nvPr/>
          </p:nvSpPr>
          <p:spPr bwMode="auto">
            <a:xfrm>
              <a:off x="1429854" y="2567508"/>
              <a:ext cx="806628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latinLnBrk="0"/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  <a:r>
                <a:rPr kumimoji="0" lang="ko-KR" altLang="en-US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전체</a:t>
              </a:r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</a:p>
          </p:txBody>
        </p:sp>
      </p:grpSp>
      <p:grpSp>
        <p:nvGrpSpPr>
          <p:cNvPr id="270" name="그룹 269"/>
          <p:cNvGrpSpPr/>
          <p:nvPr/>
        </p:nvGrpSpPr>
        <p:grpSpPr>
          <a:xfrm>
            <a:off x="2215061" y="2566896"/>
            <a:ext cx="977244" cy="253641"/>
            <a:chOff x="2848846" y="2102688"/>
            <a:chExt cx="1105095" cy="217204"/>
          </a:xfrm>
        </p:grpSpPr>
        <p:grpSp>
          <p:nvGrpSpPr>
            <p:cNvPr id="271" name="그룹 270"/>
            <p:cNvGrpSpPr/>
            <p:nvPr/>
          </p:nvGrpSpPr>
          <p:grpSpPr>
            <a:xfrm>
              <a:off x="2848846" y="2119837"/>
              <a:ext cx="962312" cy="200055"/>
              <a:chOff x="1487263" y="2119837"/>
              <a:chExt cx="962312" cy="200055"/>
            </a:xfrm>
          </p:grpSpPr>
          <p:sp>
            <p:nvSpPr>
              <p:cNvPr id="273" name="직사각형 28"/>
              <p:cNvSpPr>
                <a:spLocks noChangeArrowheads="1"/>
              </p:cNvSpPr>
              <p:nvPr/>
            </p:nvSpPr>
            <p:spPr bwMode="auto">
              <a:xfrm>
                <a:off x="1487263" y="2119837"/>
                <a:ext cx="806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rIns="0">
                <a:spAutoFit/>
              </a:bodyPr>
              <a:lstStyle/>
              <a:p>
                <a:pPr latinLnBrk="0"/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지역</a:t>
                </a:r>
                <a:r>
                  <a:rPr kumimoji="0"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:</a:t>
                </a:r>
              </a:p>
            </p:txBody>
          </p:sp>
          <p:sp>
            <p:nvSpPr>
              <p:cNvPr id="274" name="Rectangle 4"/>
              <p:cNvSpPr>
                <a:spLocks noChangeArrowheads="1"/>
              </p:cNvSpPr>
              <p:nvPr/>
            </p:nvSpPr>
            <p:spPr bwMode="auto">
              <a:xfrm>
                <a:off x="1755213" y="2127053"/>
                <a:ext cx="694362" cy="125967"/>
              </a:xfrm>
              <a:prstGeom prst="rect">
                <a:avLst/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r" latinLnBrk="0">
                  <a:lnSpc>
                    <a:spcPct val="150000"/>
                  </a:lnSpc>
                </a:pPr>
                <a:r>
                  <a:rPr kumimoji="0" lang="en-US" altLang="ko-KR" sz="6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▼</a:t>
                </a:r>
                <a:endParaRPr kumimoji="0" lang="en-US" altLang="ko-KR" sz="6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endParaRPr>
              </a:p>
            </p:txBody>
          </p:sp>
        </p:grpSp>
        <p:sp>
          <p:nvSpPr>
            <p:cNvPr id="272" name="직사각형 28"/>
            <p:cNvSpPr>
              <a:spLocks noChangeArrowheads="1"/>
            </p:cNvSpPr>
            <p:nvPr/>
          </p:nvSpPr>
          <p:spPr bwMode="auto">
            <a:xfrm>
              <a:off x="3147313" y="2102688"/>
              <a:ext cx="806628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latinLnBrk="0"/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  <a:r>
                <a:rPr kumimoji="0" lang="ko-KR" altLang="en-US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전체</a:t>
              </a:r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</a:p>
          </p:txBody>
        </p:sp>
      </p:grpSp>
      <p:grpSp>
        <p:nvGrpSpPr>
          <p:cNvPr id="282" name="그룹 281"/>
          <p:cNvGrpSpPr/>
          <p:nvPr/>
        </p:nvGrpSpPr>
        <p:grpSpPr>
          <a:xfrm>
            <a:off x="965042" y="2802808"/>
            <a:ext cx="4286315" cy="200055"/>
            <a:chOff x="1246631" y="2097802"/>
            <a:chExt cx="4286315" cy="200055"/>
          </a:xfrm>
        </p:grpSpPr>
        <p:sp>
          <p:nvSpPr>
            <p:cNvPr id="284" name="직사각형 28"/>
            <p:cNvSpPr>
              <a:spLocks noChangeArrowheads="1"/>
            </p:cNvSpPr>
            <p:nvPr/>
          </p:nvSpPr>
          <p:spPr bwMode="auto">
            <a:xfrm>
              <a:off x="1246631" y="2097802"/>
              <a:ext cx="806628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latinLnBrk="0"/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rPr>
                <a:t>사고명 </a:t>
              </a:r>
              <a:r>
                <a:rPr kumimoji="0"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rPr>
                <a:t>:</a:t>
              </a:r>
            </a:p>
          </p:txBody>
        </p:sp>
        <p:sp>
          <p:nvSpPr>
            <p:cNvPr id="285" name="Rectangle 4"/>
            <p:cNvSpPr>
              <a:spLocks noChangeArrowheads="1"/>
            </p:cNvSpPr>
            <p:nvPr/>
          </p:nvSpPr>
          <p:spPr bwMode="auto">
            <a:xfrm>
              <a:off x="1678224" y="2124159"/>
              <a:ext cx="3854722" cy="133684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r" latinLnBrk="0">
                <a:lnSpc>
                  <a:spcPct val="150000"/>
                </a:lnSpc>
              </a:pPr>
              <a:endParaRPr kumimoji="0" lang="en-US" altLang="ko-KR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endParaRPr>
            </a:p>
          </p:txBody>
        </p:sp>
      </p:grpSp>
      <p:cxnSp>
        <p:nvCxnSpPr>
          <p:cNvPr id="286" name="직선 연결선 285"/>
          <p:cNvCxnSpPr/>
          <p:nvPr/>
        </p:nvCxnSpPr>
        <p:spPr>
          <a:xfrm>
            <a:off x="1816126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215892" y="2541198"/>
            <a:ext cx="2035464" cy="261610"/>
            <a:chOff x="3215892" y="2541198"/>
            <a:chExt cx="2035464" cy="261610"/>
          </a:xfrm>
        </p:grpSpPr>
        <p:sp>
          <p:nvSpPr>
            <p:cNvPr id="278" name="직사각형 28"/>
            <p:cNvSpPr>
              <a:spLocks noChangeArrowheads="1"/>
            </p:cNvSpPr>
            <p:nvPr/>
          </p:nvSpPr>
          <p:spPr bwMode="auto">
            <a:xfrm>
              <a:off x="3215892" y="2571043"/>
              <a:ext cx="806628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latinLnBrk="0"/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rPr>
                <a:t>발생일자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rPr>
                <a:t>:</a:t>
              </a:r>
              <a:endParaRPr kumimoji="0"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endParaRPr>
            </a:p>
          </p:txBody>
        </p:sp>
        <p:sp>
          <p:nvSpPr>
            <p:cNvPr id="279" name="Rectangle 4"/>
            <p:cNvSpPr>
              <a:spLocks noChangeArrowheads="1"/>
            </p:cNvSpPr>
            <p:nvPr/>
          </p:nvSpPr>
          <p:spPr bwMode="auto">
            <a:xfrm>
              <a:off x="3642841" y="2594743"/>
              <a:ext cx="523141" cy="151064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r" latinLnBrk="0">
                <a:lnSpc>
                  <a:spcPct val="150000"/>
                </a:lnSpc>
              </a:pPr>
              <a:endParaRPr kumimoji="0" lang="en-US" altLang="ko-KR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endParaRPr>
            </a:p>
          </p:txBody>
        </p:sp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492" y="2611954"/>
              <a:ext cx="123608" cy="11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Rectangle 4"/>
            <p:cNvSpPr>
              <a:spLocks noChangeArrowheads="1"/>
            </p:cNvSpPr>
            <p:nvPr/>
          </p:nvSpPr>
          <p:spPr bwMode="auto">
            <a:xfrm>
              <a:off x="4556097" y="2598723"/>
              <a:ext cx="523141" cy="151064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r" latinLnBrk="0">
                <a:lnSpc>
                  <a:spcPct val="150000"/>
                </a:lnSpc>
              </a:pPr>
              <a:endParaRPr kumimoji="0" lang="en-US" altLang="ko-KR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endParaRPr>
            </a:p>
          </p:txBody>
        </p:sp>
        <p:pic>
          <p:nvPicPr>
            <p:cNvPr id="1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748" y="2615934"/>
              <a:ext cx="123608" cy="11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03654" y="2541198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152" name="직사각형 28"/>
          <p:cNvSpPr>
            <a:spLocks noChangeArrowheads="1"/>
          </p:cNvSpPr>
          <p:nvPr/>
        </p:nvSpPr>
        <p:spPr bwMode="auto">
          <a:xfrm>
            <a:off x="5581312" y="3459950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53" name="직사각형 28"/>
          <p:cNvSpPr>
            <a:spLocks noChangeArrowheads="1"/>
          </p:cNvSpPr>
          <p:nvPr/>
        </p:nvSpPr>
        <p:spPr bwMode="auto">
          <a:xfrm>
            <a:off x="5583026" y="3695743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54" name="직사각형 28"/>
          <p:cNvSpPr>
            <a:spLocks noChangeArrowheads="1"/>
          </p:cNvSpPr>
          <p:nvPr/>
        </p:nvSpPr>
        <p:spPr bwMode="auto">
          <a:xfrm>
            <a:off x="5582586" y="3932241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55" name="직사각형 28"/>
          <p:cNvSpPr>
            <a:spLocks noChangeArrowheads="1"/>
          </p:cNvSpPr>
          <p:nvPr/>
        </p:nvSpPr>
        <p:spPr bwMode="auto">
          <a:xfrm>
            <a:off x="5576482" y="4188983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59" name="직사각형 28"/>
          <p:cNvSpPr>
            <a:spLocks noChangeArrowheads="1"/>
          </p:cNvSpPr>
          <p:nvPr/>
        </p:nvSpPr>
        <p:spPr bwMode="auto">
          <a:xfrm>
            <a:off x="5578196" y="4424776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60" name="직사각형 28"/>
          <p:cNvSpPr>
            <a:spLocks noChangeArrowheads="1"/>
          </p:cNvSpPr>
          <p:nvPr/>
        </p:nvSpPr>
        <p:spPr bwMode="auto">
          <a:xfrm>
            <a:off x="5577756" y="4661274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69" name="직사각형 28"/>
          <p:cNvSpPr>
            <a:spLocks noChangeArrowheads="1"/>
          </p:cNvSpPr>
          <p:nvPr/>
        </p:nvSpPr>
        <p:spPr bwMode="auto">
          <a:xfrm>
            <a:off x="5568509" y="4891873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74" name="직사각형 28"/>
          <p:cNvSpPr>
            <a:spLocks noChangeArrowheads="1"/>
          </p:cNvSpPr>
          <p:nvPr/>
        </p:nvSpPr>
        <p:spPr bwMode="auto">
          <a:xfrm>
            <a:off x="5570223" y="5127666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80" name="직사각형 28"/>
          <p:cNvSpPr>
            <a:spLocks noChangeArrowheads="1"/>
          </p:cNvSpPr>
          <p:nvPr/>
        </p:nvSpPr>
        <p:spPr bwMode="auto">
          <a:xfrm>
            <a:off x="5569783" y="5364164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1150460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3514707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3249426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3758946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3996178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4232158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4476397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4713629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4949423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5193662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5430894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5665062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모서리가 둥근 직사각형 124"/>
          <p:cNvSpPr/>
          <p:nvPr/>
        </p:nvSpPr>
        <p:spPr bwMode="auto">
          <a:xfrm>
            <a:off x="5962093" y="1335654"/>
            <a:ext cx="372172" cy="1922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860" tIns="36672" rIns="53860" bIns="36672" anchor="ctr"/>
          <a:lstStyle/>
          <a:p>
            <a:pPr algn="ctr" defTabSz="716095"/>
            <a:r>
              <a:rPr lang="ko-KR" altLang="en-US" sz="7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700" b="1" dirty="0">
              <a:ln w="1016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1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64244" y="1589655"/>
            <a:ext cx="5576198" cy="3287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35696"/>
              </p:ext>
            </p:extLst>
          </p:nvPr>
        </p:nvGraphicFramePr>
        <p:xfrm>
          <a:off x="7112000" y="798047"/>
          <a:ext cx="2741613" cy="1375978"/>
        </p:xfrm>
        <a:graphic>
          <a:graphicData uri="http://schemas.openxmlformats.org/drawingml/2006/table">
            <a:tbl>
              <a:tblPr/>
              <a:tblGrid>
                <a:gridCol w="24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검색기능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사고유형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등록된 사고유형별로 검색 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지역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사고가 등록된 기준으로 검색 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발생일자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발생일자별 검색 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사고명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사고명 기준 검색 가능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112000" y="6153944"/>
          <a:ext cx="2741613" cy="508534"/>
        </p:xfrm>
        <a:graphic>
          <a:graphicData uri="http://schemas.openxmlformats.org/drawingml/2006/table">
            <a:tbl>
              <a:tblPr/>
              <a:tblGrid>
                <a:gridCol w="24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기술검토 사항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86" marR="35986" marT="35958" marB="359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99586" y="73573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6575" y="8952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사고모니터링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51220" y="76841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사고모니터링 등록 현황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575" y="386284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홈 </a:t>
            </a:r>
            <a:r>
              <a:rPr lang="en-US" altLang="ko-KR" sz="1000" dirty="0"/>
              <a:t>&gt; </a:t>
            </a:r>
            <a:r>
              <a:rPr lang="en-US" altLang="ko-KR" sz="1000" dirty="0" smtClean="0"/>
              <a:t>1depth-1 </a:t>
            </a:r>
            <a:r>
              <a:rPr lang="en-US" altLang="ko-KR" sz="1000" dirty="0"/>
              <a:t>&gt; </a:t>
            </a:r>
            <a:r>
              <a:rPr lang="en-US" altLang="ko-KR" sz="1000" dirty="0" smtClean="0"/>
              <a:t>2depth-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55277" y="1589655"/>
            <a:ext cx="1122125" cy="43107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6128" y="1659156"/>
            <a:ext cx="804487" cy="1897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940" y="1650438"/>
            <a:ext cx="399468" cy="2000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Logo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984324" y="1648896"/>
            <a:ext cx="426243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r" eaLnBrk="0" hangingPunct="0">
              <a:spcBef>
                <a:spcPct val="200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sz="700" b="1" kern="0" dirty="0" smtClean="0">
                <a:latin typeface="맑은 고딕" pitchFamily="50" charset="-127"/>
                <a:ea typeface="맑은 고딕" pitchFamily="50" charset="-127"/>
                <a:sym typeface="Wingdings 2"/>
              </a:rPr>
              <a:t>OOO</a:t>
            </a:r>
            <a:r>
              <a:rPr lang="ko-KR" altLang="en-US" sz="700" b="1" kern="0" dirty="0" smtClean="0">
                <a:latin typeface="맑은 고딕" pitchFamily="50" charset="-127"/>
                <a:ea typeface="맑은 고딕" pitchFamily="50" charset="-127"/>
                <a:sym typeface="Wingdings 2"/>
              </a:rPr>
              <a:t>님 반갑습니다</a:t>
            </a:r>
            <a:r>
              <a:rPr lang="en-US" altLang="ko-KR" sz="700" b="1" kern="0" dirty="0" smtClean="0">
                <a:latin typeface="맑은 고딕" pitchFamily="50" charset="-127"/>
                <a:ea typeface="맑은 고딕" pitchFamily="50" charset="-127"/>
                <a:sym typeface="Wingdings 2"/>
              </a:rPr>
              <a:t>.  </a:t>
            </a:r>
            <a:r>
              <a:rPr lang="ko-KR" altLang="en-US" sz="700" b="1" kern="0" dirty="0" err="1" smtClean="0">
                <a:latin typeface="맑은 고딕" pitchFamily="50" charset="-127"/>
                <a:ea typeface="맑은 고딕" pitchFamily="50" charset="-127"/>
                <a:sym typeface="Wingdings 2"/>
              </a:rPr>
              <a:t>마이페이지</a:t>
            </a:r>
            <a:r>
              <a:rPr lang="ko-KR" altLang="en-US" sz="7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b="1" kern="0" dirty="0">
                <a:latin typeface="맑은 고딕" pitchFamily="50" charset="-127"/>
                <a:ea typeface="맑은 고딕" pitchFamily="50" charset="-127"/>
                <a:sym typeface="Wingdings 2"/>
              </a:rPr>
              <a:t>I </a:t>
            </a:r>
            <a:r>
              <a:rPr lang="ko-KR" altLang="en-US" sz="700" b="1" kern="0" dirty="0" smtClean="0">
                <a:latin typeface="맑은 고딕" pitchFamily="50" charset="-127"/>
                <a:ea typeface="맑은 고딕" pitchFamily="50" charset="-127"/>
                <a:sym typeface="Wingdings 2"/>
              </a:rPr>
              <a:t>로그아웃</a:t>
            </a:r>
            <a:endParaRPr lang="ko-KR" altLang="en-US" sz="7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97340" y="1925308"/>
            <a:ext cx="934425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도시현황 점검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76762" y="1923833"/>
            <a:ext cx="934425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시책 성과지표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52343" y="1925308"/>
            <a:ext cx="934425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코드관리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86768" y="1925308"/>
            <a:ext cx="934425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인력관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25453" y="1925307"/>
            <a:ext cx="934425" cy="238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사고모니터링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21193" y="1925308"/>
            <a:ext cx="919249" cy="2380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통합관리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760940" y="2282396"/>
            <a:ext cx="1532809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사고모니터링 등록 현황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 bwMode="auto">
          <a:xfrm>
            <a:off x="4777163" y="1331876"/>
            <a:ext cx="725259" cy="1922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860" tIns="36672" rIns="53860" bIns="36672" anchor="ctr"/>
          <a:lstStyle/>
          <a:p>
            <a:pPr algn="ctr" defTabSz="716095"/>
            <a:r>
              <a:rPr lang="ko-KR" altLang="en-US" sz="7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700" b="1" dirty="0">
              <a:ln w="1016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5547682" y="1331876"/>
            <a:ext cx="372172" cy="1922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860" tIns="36672" rIns="53860" bIns="36672" anchor="ctr"/>
          <a:lstStyle/>
          <a:p>
            <a:pPr algn="ctr" defTabSz="716095"/>
            <a:r>
              <a:rPr lang="ko-KR" altLang="en-US" sz="7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700" b="1" dirty="0">
              <a:ln w="1016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>
            <a:off x="862716" y="3694092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62716" y="3169949"/>
            <a:ext cx="5305007" cy="283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862716" y="3169949"/>
            <a:ext cx="53050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62716" y="3453105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28"/>
          <p:cNvSpPr>
            <a:spLocks noChangeArrowheads="1"/>
          </p:cNvSpPr>
          <p:nvPr/>
        </p:nvSpPr>
        <p:spPr bwMode="auto">
          <a:xfrm>
            <a:off x="1176197" y="3186106"/>
            <a:ext cx="59788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사고유형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1" name="직사각형 28"/>
          <p:cNvSpPr>
            <a:spLocks noChangeArrowheads="1"/>
          </p:cNvSpPr>
          <p:nvPr/>
        </p:nvSpPr>
        <p:spPr bwMode="auto">
          <a:xfrm>
            <a:off x="2794806" y="3186106"/>
            <a:ext cx="205154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사고명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4" name="직사각형 28"/>
          <p:cNvSpPr>
            <a:spLocks noChangeArrowheads="1"/>
          </p:cNvSpPr>
          <p:nvPr/>
        </p:nvSpPr>
        <p:spPr bwMode="auto">
          <a:xfrm>
            <a:off x="1176197" y="3473690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6" name="직사각형 28"/>
          <p:cNvSpPr>
            <a:spLocks noChangeArrowheads="1"/>
          </p:cNvSpPr>
          <p:nvPr/>
        </p:nvSpPr>
        <p:spPr bwMode="auto">
          <a:xfrm>
            <a:off x="2877863" y="3471061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누전으로 인한 화재 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04" name="직사각형 28"/>
          <p:cNvSpPr>
            <a:spLocks noChangeArrowheads="1"/>
          </p:cNvSpPr>
          <p:nvPr/>
        </p:nvSpPr>
        <p:spPr bwMode="auto">
          <a:xfrm>
            <a:off x="5581312" y="3186106"/>
            <a:ext cx="54309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영상첨부여부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15" name="직사각형 28"/>
          <p:cNvSpPr>
            <a:spLocks noChangeArrowheads="1"/>
          </p:cNvSpPr>
          <p:nvPr/>
        </p:nvSpPr>
        <p:spPr bwMode="auto">
          <a:xfrm>
            <a:off x="4871302" y="3186106"/>
            <a:ext cx="60896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발생일자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16" name="직사각형 28"/>
          <p:cNvSpPr>
            <a:spLocks noChangeArrowheads="1"/>
          </p:cNvSpPr>
          <p:nvPr/>
        </p:nvSpPr>
        <p:spPr bwMode="auto">
          <a:xfrm>
            <a:off x="4876800" y="3471061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en-US" altLang="ko-KR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2016-09-01</a:t>
            </a:r>
            <a:endParaRPr kumimoji="0"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4852703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5473919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28"/>
          <p:cNvSpPr>
            <a:spLocks noChangeArrowheads="1"/>
          </p:cNvSpPr>
          <p:nvPr/>
        </p:nvSpPr>
        <p:spPr bwMode="auto">
          <a:xfrm>
            <a:off x="1855738" y="3186106"/>
            <a:ext cx="90194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발생지역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2783754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28"/>
          <p:cNvSpPr>
            <a:spLocks noChangeArrowheads="1"/>
          </p:cNvSpPr>
          <p:nvPr/>
        </p:nvSpPr>
        <p:spPr bwMode="auto">
          <a:xfrm>
            <a:off x="1855738" y="3473690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마포구 상암동</a:t>
            </a:r>
            <a:endParaRPr kumimoji="0" lang="en-US" altLang="ko-KR" sz="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862716" y="3938331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28"/>
          <p:cNvSpPr>
            <a:spLocks noChangeArrowheads="1"/>
          </p:cNvSpPr>
          <p:nvPr/>
        </p:nvSpPr>
        <p:spPr bwMode="auto">
          <a:xfrm>
            <a:off x="1176197" y="3717929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72" name="직사각형 28"/>
          <p:cNvSpPr>
            <a:spLocks noChangeArrowheads="1"/>
          </p:cNvSpPr>
          <p:nvPr/>
        </p:nvSpPr>
        <p:spPr bwMode="auto">
          <a:xfrm>
            <a:off x="2877863" y="3715300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73" name="직사각형 28"/>
          <p:cNvSpPr>
            <a:spLocks noChangeArrowheads="1"/>
          </p:cNvSpPr>
          <p:nvPr/>
        </p:nvSpPr>
        <p:spPr bwMode="auto">
          <a:xfrm>
            <a:off x="4876800" y="3715300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75" name="직사각형 28"/>
          <p:cNvSpPr>
            <a:spLocks noChangeArrowheads="1"/>
          </p:cNvSpPr>
          <p:nvPr/>
        </p:nvSpPr>
        <p:spPr bwMode="auto">
          <a:xfrm>
            <a:off x="1855738" y="3717929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862716" y="4175563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28"/>
          <p:cNvSpPr>
            <a:spLocks noChangeArrowheads="1"/>
          </p:cNvSpPr>
          <p:nvPr/>
        </p:nvSpPr>
        <p:spPr bwMode="auto">
          <a:xfrm>
            <a:off x="1176197" y="3955161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83" name="직사각형 28"/>
          <p:cNvSpPr>
            <a:spLocks noChangeArrowheads="1"/>
          </p:cNvSpPr>
          <p:nvPr/>
        </p:nvSpPr>
        <p:spPr bwMode="auto">
          <a:xfrm>
            <a:off x="2877863" y="3952532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84" name="직사각형 28"/>
          <p:cNvSpPr>
            <a:spLocks noChangeArrowheads="1"/>
          </p:cNvSpPr>
          <p:nvPr/>
        </p:nvSpPr>
        <p:spPr bwMode="auto">
          <a:xfrm>
            <a:off x="4876800" y="3952532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86" name="직사각형 28"/>
          <p:cNvSpPr>
            <a:spLocks noChangeArrowheads="1"/>
          </p:cNvSpPr>
          <p:nvPr/>
        </p:nvSpPr>
        <p:spPr bwMode="auto">
          <a:xfrm>
            <a:off x="1855738" y="3955161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862716" y="4411543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28"/>
          <p:cNvSpPr>
            <a:spLocks noChangeArrowheads="1"/>
          </p:cNvSpPr>
          <p:nvPr/>
        </p:nvSpPr>
        <p:spPr bwMode="auto">
          <a:xfrm>
            <a:off x="1176197" y="4191141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94" name="직사각형 28"/>
          <p:cNvSpPr>
            <a:spLocks noChangeArrowheads="1"/>
          </p:cNvSpPr>
          <p:nvPr/>
        </p:nvSpPr>
        <p:spPr bwMode="auto">
          <a:xfrm>
            <a:off x="2877863" y="4188512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95" name="직사각형 28"/>
          <p:cNvSpPr>
            <a:spLocks noChangeArrowheads="1"/>
          </p:cNvSpPr>
          <p:nvPr/>
        </p:nvSpPr>
        <p:spPr bwMode="auto">
          <a:xfrm>
            <a:off x="4876800" y="4188512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197" name="직사각형 28"/>
          <p:cNvSpPr>
            <a:spLocks noChangeArrowheads="1"/>
          </p:cNvSpPr>
          <p:nvPr/>
        </p:nvSpPr>
        <p:spPr bwMode="auto">
          <a:xfrm>
            <a:off x="1855738" y="4191141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03" name="직선 연결선 202"/>
          <p:cNvCxnSpPr/>
          <p:nvPr/>
        </p:nvCxnSpPr>
        <p:spPr>
          <a:xfrm>
            <a:off x="862716" y="4655782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8"/>
          <p:cNvSpPr>
            <a:spLocks noChangeArrowheads="1"/>
          </p:cNvSpPr>
          <p:nvPr/>
        </p:nvSpPr>
        <p:spPr bwMode="auto">
          <a:xfrm>
            <a:off x="1176197" y="4435380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06" name="직사각형 28"/>
          <p:cNvSpPr>
            <a:spLocks noChangeArrowheads="1"/>
          </p:cNvSpPr>
          <p:nvPr/>
        </p:nvSpPr>
        <p:spPr bwMode="auto">
          <a:xfrm>
            <a:off x="2877863" y="4432751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07" name="직사각형 28"/>
          <p:cNvSpPr>
            <a:spLocks noChangeArrowheads="1"/>
          </p:cNvSpPr>
          <p:nvPr/>
        </p:nvSpPr>
        <p:spPr bwMode="auto">
          <a:xfrm>
            <a:off x="4876800" y="4432751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09" name="직사각형 28"/>
          <p:cNvSpPr>
            <a:spLocks noChangeArrowheads="1"/>
          </p:cNvSpPr>
          <p:nvPr/>
        </p:nvSpPr>
        <p:spPr bwMode="auto">
          <a:xfrm>
            <a:off x="1855738" y="4435380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13" name="직선 연결선 212"/>
          <p:cNvCxnSpPr/>
          <p:nvPr/>
        </p:nvCxnSpPr>
        <p:spPr>
          <a:xfrm>
            <a:off x="862716" y="4893014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8"/>
          <p:cNvSpPr>
            <a:spLocks noChangeArrowheads="1"/>
          </p:cNvSpPr>
          <p:nvPr/>
        </p:nvSpPr>
        <p:spPr bwMode="auto">
          <a:xfrm>
            <a:off x="4876800" y="4669983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24" name="직선 연결선 223"/>
          <p:cNvCxnSpPr/>
          <p:nvPr/>
        </p:nvCxnSpPr>
        <p:spPr>
          <a:xfrm>
            <a:off x="862716" y="5128808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8"/>
          <p:cNvSpPr>
            <a:spLocks noChangeArrowheads="1"/>
          </p:cNvSpPr>
          <p:nvPr/>
        </p:nvSpPr>
        <p:spPr bwMode="auto">
          <a:xfrm>
            <a:off x="1176197" y="4908406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27" name="직사각형 28"/>
          <p:cNvSpPr>
            <a:spLocks noChangeArrowheads="1"/>
          </p:cNvSpPr>
          <p:nvPr/>
        </p:nvSpPr>
        <p:spPr bwMode="auto">
          <a:xfrm>
            <a:off x="2877863" y="4905777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28" name="직사각형 28"/>
          <p:cNvSpPr>
            <a:spLocks noChangeArrowheads="1"/>
          </p:cNvSpPr>
          <p:nvPr/>
        </p:nvSpPr>
        <p:spPr bwMode="auto">
          <a:xfrm>
            <a:off x="4876800" y="4905777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30" name="직사각형 28"/>
          <p:cNvSpPr>
            <a:spLocks noChangeArrowheads="1"/>
          </p:cNvSpPr>
          <p:nvPr/>
        </p:nvSpPr>
        <p:spPr bwMode="auto">
          <a:xfrm>
            <a:off x="1855738" y="4908406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>
            <a:off x="862716" y="5373047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8"/>
          <p:cNvSpPr>
            <a:spLocks noChangeArrowheads="1"/>
          </p:cNvSpPr>
          <p:nvPr/>
        </p:nvSpPr>
        <p:spPr bwMode="auto">
          <a:xfrm>
            <a:off x="1176197" y="5152645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37" name="직사각형 28"/>
          <p:cNvSpPr>
            <a:spLocks noChangeArrowheads="1"/>
          </p:cNvSpPr>
          <p:nvPr/>
        </p:nvSpPr>
        <p:spPr bwMode="auto">
          <a:xfrm>
            <a:off x="2877863" y="5150016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38" name="직사각형 28"/>
          <p:cNvSpPr>
            <a:spLocks noChangeArrowheads="1"/>
          </p:cNvSpPr>
          <p:nvPr/>
        </p:nvSpPr>
        <p:spPr bwMode="auto">
          <a:xfrm>
            <a:off x="4876800" y="5150016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40" name="직사각형 28"/>
          <p:cNvSpPr>
            <a:spLocks noChangeArrowheads="1"/>
          </p:cNvSpPr>
          <p:nvPr/>
        </p:nvSpPr>
        <p:spPr bwMode="auto">
          <a:xfrm>
            <a:off x="1855738" y="5152645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44" name="직선 연결선 243"/>
          <p:cNvCxnSpPr/>
          <p:nvPr/>
        </p:nvCxnSpPr>
        <p:spPr>
          <a:xfrm>
            <a:off x="862716" y="5610279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8"/>
          <p:cNvSpPr>
            <a:spLocks noChangeArrowheads="1"/>
          </p:cNvSpPr>
          <p:nvPr/>
        </p:nvSpPr>
        <p:spPr bwMode="auto">
          <a:xfrm>
            <a:off x="1176197" y="5389877"/>
            <a:ext cx="597886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화재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247" name="직사각형 28"/>
          <p:cNvSpPr>
            <a:spLocks noChangeArrowheads="1"/>
          </p:cNvSpPr>
          <p:nvPr/>
        </p:nvSpPr>
        <p:spPr bwMode="auto">
          <a:xfrm>
            <a:off x="2877863" y="5387248"/>
            <a:ext cx="19301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누전으로 인한 화재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발생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48" name="직사각형 28"/>
          <p:cNvSpPr>
            <a:spLocks noChangeArrowheads="1"/>
          </p:cNvSpPr>
          <p:nvPr/>
        </p:nvSpPr>
        <p:spPr bwMode="auto">
          <a:xfrm>
            <a:off x="4876800" y="5387248"/>
            <a:ext cx="583059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2016-09-01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sp>
        <p:nvSpPr>
          <p:cNvPr id="250" name="직사각형 28"/>
          <p:cNvSpPr>
            <a:spLocks noChangeArrowheads="1"/>
          </p:cNvSpPr>
          <p:nvPr/>
        </p:nvSpPr>
        <p:spPr bwMode="auto">
          <a:xfrm>
            <a:off x="1855738" y="5389877"/>
            <a:ext cx="901947" cy="2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>
                <a:solidFill>
                  <a:srgbClr val="000000"/>
                </a:solidFill>
                <a:latin typeface="맑은 고딕" pitchFamily="50" charset="-127"/>
                <a:cs typeface="Arials"/>
              </a:rPr>
              <a:t>마포구 </a:t>
            </a:r>
            <a:r>
              <a:rPr lang="ko-KR" altLang="en-US" sz="600" dirty="0" smtClean="0">
                <a:solidFill>
                  <a:srgbClr val="000000"/>
                </a:solidFill>
                <a:latin typeface="맑은 고딕" pitchFamily="50" charset="-127"/>
                <a:cs typeface="Arials"/>
              </a:rPr>
              <a:t>상암동</a:t>
            </a:r>
            <a:endParaRPr lang="en-US" altLang="ko-KR" sz="600" dirty="0">
              <a:solidFill>
                <a:srgbClr val="000000"/>
              </a:solidFill>
              <a:latin typeface="맑은 고딕" pitchFamily="50" charset="-127"/>
              <a:cs typeface="Arials"/>
            </a:endParaRPr>
          </a:p>
        </p:txBody>
      </p:sp>
      <p:cxnSp>
        <p:nvCxnSpPr>
          <p:cNvPr id="255" name="직선 연결선 254"/>
          <p:cNvCxnSpPr/>
          <p:nvPr/>
        </p:nvCxnSpPr>
        <p:spPr>
          <a:xfrm>
            <a:off x="862716" y="5844447"/>
            <a:ext cx="53050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/>
          <p:cNvSpPr/>
          <p:nvPr/>
        </p:nvSpPr>
        <p:spPr>
          <a:xfrm>
            <a:off x="862233" y="2498085"/>
            <a:ext cx="5297009" cy="58166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5673080" y="2577081"/>
            <a:ext cx="415474" cy="40698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66527" y="2576217"/>
            <a:ext cx="1269955" cy="204355"/>
            <a:chOff x="966527" y="2567508"/>
            <a:chExt cx="1269955" cy="204355"/>
          </a:xfrm>
        </p:grpSpPr>
        <p:grpSp>
          <p:nvGrpSpPr>
            <p:cNvPr id="6" name="그룹 5"/>
            <p:cNvGrpSpPr/>
            <p:nvPr/>
          </p:nvGrpSpPr>
          <p:grpSpPr>
            <a:xfrm>
              <a:off x="966527" y="2571808"/>
              <a:ext cx="1098153" cy="200055"/>
              <a:chOff x="757515" y="2580517"/>
              <a:chExt cx="1098153" cy="200055"/>
            </a:xfrm>
          </p:grpSpPr>
          <p:sp>
            <p:nvSpPr>
              <p:cNvPr id="267" name="직사각형 28"/>
              <p:cNvSpPr>
                <a:spLocks noChangeArrowheads="1"/>
              </p:cNvSpPr>
              <p:nvPr/>
            </p:nvSpPr>
            <p:spPr bwMode="auto">
              <a:xfrm>
                <a:off x="757515" y="2580517"/>
                <a:ext cx="806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rIns="0">
                <a:spAutoFit/>
              </a:bodyPr>
              <a:lstStyle/>
              <a:p>
                <a:pPr latinLnBrk="0"/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사고유형</a:t>
                </a:r>
                <a:r>
                  <a:rPr kumimoji="0"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:</a:t>
                </a:r>
              </a:p>
            </p:txBody>
          </p:sp>
          <p:sp>
            <p:nvSpPr>
              <p:cNvPr id="268" name="Rectangle 4"/>
              <p:cNvSpPr>
                <a:spLocks noChangeArrowheads="1"/>
              </p:cNvSpPr>
              <p:nvPr/>
            </p:nvSpPr>
            <p:spPr bwMode="auto">
              <a:xfrm>
                <a:off x="1187623" y="2597399"/>
                <a:ext cx="668045" cy="154899"/>
              </a:xfrm>
              <a:prstGeom prst="rect">
                <a:avLst/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r" latinLnBrk="0">
                  <a:lnSpc>
                    <a:spcPct val="150000"/>
                  </a:lnSpc>
                </a:pPr>
                <a:r>
                  <a:rPr kumimoji="0" lang="en-US" altLang="ko-KR" sz="6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▼</a:t>
                </a:r>
                <a:endParaRPr kumimoji="0" lang="en-US" altLang="ko-KR" sz="6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endParaRPr>
              </a:p>
            </p:txBody>
          </p:sp>
        </p:grpSp>
        <p:sp>
          <p:nvSpPr>
            <p:cNvPr id="269" name="직사각형 28"/>
            <p:cNvSpPr>
              <a:spLocks noChangeArrowheads="1"/>
            </p:cNvSpPr>
            <p:nvPr/>
          </p:nvSpPr>
          <p:spPr bwMode="auto">
            <a:xfrm>
              <a:off x="1429854" y="2567508"/>
              <a:ext cx="806628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latinLnBrk="0"/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  <a:r>
                <a:rPr kumimoji="0" lang="ko-KR" altLang="en-US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전체</a:t>
              </a:r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</a:p>
          </p:txBody>
        </p:sp>
      </p:grpSp>
      <p:grpSp>
        <p:nvGrpSpPr>
          <p:cNvPr id="270" name="그룹 269"/>
          <p:cNvGrpSpPr/>
          <p:nvPr/>
        </p:nvGrpSpPr>
        <p:grpSpPr>
          <a:xfrm>
            <a:off x="2215061" y="2566896"/>
            <a:ext cx="977244" cy="253641"/>
            <a:chOff x="2848846" y="2102688"/>
            <a:chExt cx="1105095" cy="217204"/>
          </a:xfrm>
        </p:grpSpPr>
        <p:grpSp>
          <p:nvGrpSpPr>
            <p:cNvPr id="271" name="그룹 270"/>
            <p:cNvGrpSpPr/>
            <p:nvPr/>
          </p:nvGrpSpPr>
          <p:grpSpPr>
            <a:xfrm>
              <a:off x="2848846" y="2119837"/>
              <a:ext cx="962312" cy="200055"/>
              <a:chOff x="1487263" y="2119837"/>
              <a:chExt cx="962312" cy="200055"/>
            </a:xfrm>
          </p:grpSpPr>
          <p:sp>
            <p:nvSpPr>
              <p:cNvPr id="273" name="직사각형 28"/>
              <p:cNvSpPr>
                <a:spLocks noChangeArrowheads="1"/>
              </p:cNvSpPr>
              <p:nvPr/>
            </p:nvSpPr>
            <p:spPr bwMode="auto">
              <a:xfrm>
                <a:off x="1487263" y="2119837"/>
                <a:ext cx="806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rIns="0">
                <a:spAutoFit/>
              </a:bodyPr>
              <a:lstStyle/>
              <a:p>
                <a:pPr latinLnBrk="0"/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지역</a:t>
                </a:r>
                <a:r>
                  <a:rPr kumimoji="0"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:</a:t>
                </a:r>
              </a:p>
            </p:txBody>
          </p:sp>
          <p:sp>
            <p:nvSpPr>
              <p:cNvPr id="274" name="Rectangle 4"/>
              <p:cNvSpPr>
                <a:spLocks noChangeArrowheads="1"/>
              </p:cNvSpPr>
              <p:nvPr/>
            </p:nvSpPr>
            <p:spPr bwMode="auto">
              <a:xfrm>
                <a:off x="1755213" y="2127053"/>
                <a:ext cx="694362" cy="125967"/>
              </a:xfrm>
              <a:prstGeom prst="rect">
                <a:avLst/>
              </a:prstGeom>
              <a:noFill/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r" latinLnBrk="0">
                  <a:lnSpc>
                    <a:spcPct val="150000"/>
                  </a:lnSpc>
                </a:pPr>
                <a:r>
                  <a:rPr kumimoji="0" lang="en-US" altLang="ko-KR" sz="6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Arials"/>
                  </a:rPr>
                  <a:t>▼</a:t>
                </a:r>
                <a:endParaRPr kumimoji="0" lang="en-US" altLang="ko-KR" sz="6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endParaRPr>
              </a:p>
            </p:txBody>
          </p:sp>
        </p:grpSp>
        <p:sp>
          <p:nvSpPr>
            <p:cNvPr id="272" name="직사각형 28"/>
            <p:cNvSpPr>
              <a:spLocks noChangeArrowheads="1"/>
            </p:cNvSpPr>
            <p:nvPr/>
          </p:nvSpPr>
          <p:spPr bwMode="auto">
            <a:xfrm>
              <a:off x="3147313" y="2102688"/>
              <a:ext cx="806628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latinLnBrk="0"/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  <a:r>
                <a:rPr kumimoji="0" lang="ko-KR" altLang="en-US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전체</a:t>
              </a:r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</a:p>
          </p:txBody>
        </p:sp>
      </p:grpSp>
      <p:grpSp>
        <p:nvGrpSpPr>
          <p:cNvPr id="282" name="그룹 281"/>
          <p:cNvGrpSpPr/>
          <p:nvPr/>
        </p:nvGrpSpPr>
        <p:grpSpPr>
          <a:xfrm>
            <a:off x="965042" y="2802808"/>
            <a:ext cx="4286315" cy="200055"/>
            <a:chOff x="1246631" y="2097802"/>
            <a:chExt cx="4286315" cy="200055"/>
          </a:xfrm>
        </p:grpSpPr>
        <p:sp>
          <p:nvSpPr>
            <p:cNvPr id="284" name="직사각형 28"/>
            <p:cNvSpPr>
              <a:spLocks noChangeArrowheads="1"/>
            </p:cNvSpPr>
            <p:nvPr/>
          </p:nvSpPr>
          <p:spPr bwMode="auto">
            <a:xfrm>
              <a:off x="1246631" y="2097802"/>
              <a:ext cx="806628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latinLnBrk="0"/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rPr>
                <a:t>사고명 </a:t>
              </a:r>
              <a:r>
                <a:rPr kumimoji="0"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rPr>
                <a:t>:</a:t>
              </a:r>
            </a:p>
          </p:txBody>
        </p:sp>
        <p:sp>
          <p:nvSpPr>
            <p:cNvPr id="285" name="Rectangle 4"/>
            <p:cNvSpPr>
              <a:spLocks noChangeArrowheads="1"/>
            </p:cNvSpPr>
            <p:nvPr/>
          </p:nvSpPr>
          <p:spPr bwMode="auto">
            <a:xfrm>
              <a:off x="1678224" y="2124159"/>
              <a:ext cx="3854722" cy="133684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r" latinLnBrk="0">
                <a:lnSpc>
                  <a:spcPct val="150000"/>
                </a:lnSpc>
              </a:pPr>
              <a:endParaRPr kumimoji="0" lang="en-US" altLang="ko-KR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endParaRPr>
            </a:p>
          </p:txBody>
        </p:sp>
      </p:grpSp>
      <p:cxnSp>
        <p:nvCxnSpPr>
          <p:cNvPr id="286" name="직선 연결선 285"/>
          <p:cNvCxnSpPr/>
          <p:nvPr/>
        </p:nvCxnSpPr>
        <p:spPr>
          <a:xfrm>
            <a:off x="1816126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215892" y="2541198"/>
            <a:ext cx="2035464" cy="261610"/>
            <a:chOff x="3215892" y="2541198"/>
            <a:chExt cx="2035464" cy="261610"/>
          </a:xfrm>
        </p:grpSpPr>
        <p:sp>
          <p:nvSpPr>
            <p:cNvPr id="278" name="직사각형 28"/>
            <p:cNvSpPr>
              <a:spLocks noChangeArrowheads="1"/>
            </p:cNvSpPr>
            <p:nvPr/>
          </p:nvSpPr>
          <p:spPr bwMode="auto">
            <a:xfrm>
              <a:off x="3215892" y="2571043"/>
              <a:ext cx="806628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latinLnBrk="0"/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rPr>
                <a:t>발생일자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rPr>
                <a:t>:</a:t>
              </a:r>
              <a:endParaRPr kumimoji="0"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endParaRPr>
            </a:p>
          </p:txBody>
        </p:sp>
        <p:sp>
          <p:nvSpPr>
            <p:cNvPr id="279" name="Rectangle 4"/>
            <p:cNvSpPr>
              <a:spLocks noChangeArrowheads="1"/>
            </p:cNvSpPr>
            <p:nvPr/>
          </p:nvSpPr>
          <p:spPr bwMode="auto">
            <a:xfrm>
              <a:off x="3642841" y="2594743"/>
              <a:ext cx="523141" cy="151064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r" latinLnBrk="0">
                <a:lnSpc>
                  <a:spcPct val="150000"/>
                </a:lnSpc>
              </a:pPr>
              <a:endParaRPr kumimoji="0" lang="en-US" altLang="ko-KR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endParaRPr>
            </a:p>
          </p:txBody>
        </p:sp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492" y="2611954"/>
              <a:ext cx="123608" cy="11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Rectangle 4"/>
            <p:cNvSpPr>
              <a:spLocks noChangeArrowheads="1"/>
            </p:cNvSpPr>
            <p:nvPr/>
          </p:nvSpPr>
          <p:spPr bwMode="auto">
            <a:xfrm>
              <a:off x="4556097" y="2598723"/>
              <a:ext cx="523141" cy="151064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r" latinLnBrk="0">
                <a:lnSpc>
                  <a:spcPct val="150000"/>
                </a:lnSpc>
              </a:pPr>
              <a:endParaRPr kumimoji="0" lang="en-US" altLang="ko-KR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endParaRPr>
            </a:p>
          </p:txBody>
        </p:sp>
        <p:pic>
          <p:nvPicPr>
            <p:cNvPr id="1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748" y="2615934"/>
              <a:ext cx="123608" cy="11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03654" y="2541198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152" name="직사각형 28"/>
          <p:cNvSpPr>
            <a:spLocks noChangeArrowheads="1"/>
          </p:cNvSpPr>
          <p:nvPr/>
        </p:nvSpPr>
        <p:spPr bwMode="auto">
          <a:xfrm>
            <a:off x="5581312" y="3459950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kumimoji="0"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53" name="직사각형 28"/>
          <p:cNvSpPr>
            <a:spLocks noChangeArrowheads="1"/>
          </p:cNvSpPr>
          <p:nvPr/>
        </p:nvSpPr>
        <p:spPr bwMode="auto">
          <a:xfrm>
            <a:off x="5583026" y="3695743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54" name="직사각형 28"/>
          <p:cNvSpPr>
            <a:spLocks noChangeArrowheads="1"/>
          </p:cNvSpPr>
          <p:nvPr/>
        </p:nvSpPr>
        <p:spPr bwMode="auto">
          <a:xfrm>
            <a:off x="5582586" y="3932241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55" name="직사각형 28"/>
          <p:cNvSpPr>
            <a:spLocks noChangeArrowheads="1"/>
          </p:cNvSpPr>
          <p:nvPr/>
        </p:nvSpPr>
        <p:spPr bwMode="auto">
          <a:xfrm>
            <a:off x="5576482" y="4188983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59" name="직사각형 28"/>
          <p:cNvSpPr>
            <a:spLocks noChangeArrowheads="1"/>
          </p:cNvSpPr>
          <p:nvPr/>
        </p:nvSpPr>
        <p:spPr bwMode="auto">
          <a:xfrm>
            <a:off x="5578196" y="4424776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60" name="직사각형 28"/>
          <p:cNvSpPr>
            <a:spLocks noChangeArrowheads="1"/>
          </p:cNvSpPr>
          <p:nvPr/>
        </p:nvSpPr>
        <p:spPr bwMode="auto">
          <a:xfrm>
            <a:off x="5577756" y="4661274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69" name="직사각형 28"/>
          <p:cNvSpPr>
            <a:spLocks noChangeArrowheads="1"/>
          </p:cNvSpPr>
          <p:nvPr/>
        </p:nvSpPr>
        <p:spPr bwMode="auto">
          <a:xfrm>
            <a:off x="5568509" y="4891873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74" name="직사각형 28"/>
          <p:cNvSpPr>
            <a:spLocks noChangeArrowheads="1"/>
          </p:cNvSpPr>
          <p:nvPr/>
        </p:nvSpPr>
        <p:spPr bwMode="auto">
          <a:xfrm>
            <a:off x="5570223" y="5127666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80" name="직사각형 28"/>
          <p:cNvSpPr>
            <a:spLocks noChangeArrowheads="1"/>
          </p:cNvSpPr>
          <p:nvPr/>
        </p:nvSpPr>
        <p:spPr bwMode="auto">
          <a:xfrm>
            <a:off x="5569783" y="5364164"/>
            <a:ext cx="543094" cy="2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Y</a:t>
            </a:r>
            <a:endParaRPr kumimoji="0" lang="en-US" altLang="ko-KR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1150460" y="3169949"/>
            <a:ext cx="0" cy="2664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3514707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3249426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3758946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3996178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4232158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4476397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4949423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5193662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5430894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" y="5665062"/>
            <a:ext cx="124201" cy="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모서리가 둥근 직사각형 124"/>
          <p:cNvSpPr/>
          <p:nvPr/>
        </p:nvSpPr>
        <p:spPr bwMode="auto">
          <a:xfrm>
            <a:off x="5962093" y="1335654"/>
            <a:ext cx="372172" cy="1922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860" tIns="36672" rIns="53860" bIns="36672" anchor="ctr"/>
          <a:lstStyle/>
          <a:p>
            <a:pPr algn="ctr" defTabSz="716095"/>
            <a:r>
              <a:rPr lang="ko-KR" altLang="en-US" sz="7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700" b="1" dirty="0">
              <a:ln w="1016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8260" y="711033"/>
            <a:ext cx="6924675" cy="6067425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/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54349"/>
              </p:ext>
            </p:extLst>
          </p:nvPr>
        </p:nvGraphicFramePr>
        <p:xfrm>
          <a:off x="1280191" y="1150620"/>
          <a:ext cx="3965242" cy="4434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02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ebdings" pitchFamily="18" charset="2"/>
                        </a:rPr>
                        <a:t>  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81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1356663" y="2757583"/>
            <a:ext cx="475792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일시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2119199" y="2077969"/>
            <a:ext cx="2908495" cy="1524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r" latinLnBrk="0">
              <a:lnSpc>
                <a:spcPct val="150000"/>
              </a:lnSpc>
            </a:pPr>
            <a:endParaRPr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356663" y="2072876"/>
            <a:ext cx="559720" cy="15749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사고명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2119200" y="2313883"/>
            <a:ext cx="1576330" cy="154869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r" latinLnBrk="0">
              <a:lnSpc>
                <a:spcPct val="150000"/>
              </a:lnSpc>
            </a:pPr>
            <a:endParaRPr kumimoji="0"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356663" y="2308791"/>
            <a:ext cx="581926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장소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356663" y="3127052"/>
            <a:ext cx="2507116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사고상황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301866" y="1432175"/>
            <a:ext cx="1532809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사고현장 등록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1403642" y="1648027"/>
            <a:ext cx="3624052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8" name="Rectangle 2"/>
          <p:cNvSpPr>
            <a:spLocks noChangeArrowheads="1"/>
          </p:cNvSpPr>
          <p:nvPr/>
        </p:nvSpPr>
        <p:spPr bwMode="auto">
          <a:xfrm>
            <a:off x="2125607" y="2767769"/>
            <a:ext cx="686088" cy="1524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ko-KR" altLang="ko-KR" b="1"/>
          </a:p>
        </p:txBody>
      </p: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68" y="2788042"/>
            <a:ext cx="123608" cy="11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직사각형 139"/>
          <p:cNvSpPr/>
          <p:nvPr/>
        </p:nvSpPr>
        <p:spPr>
          <a:xfrm>
            <a:off x="1356663" y="3621118"/>
            <a:ext cx="2507116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피해상황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3753401" y="2311417"/>
            <a:ext cx="550771" cy="15733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주소찾기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2119199" y="2532253"/>
            <a:ext cx="2908495" cy="154869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r" latinLnBrk="0">
              <a:lnSpc>
                <a:spcPct val="150000"/>
              </a:lnSpc>
            </a:pPr>
            <a:endParaRPr kumimoji="0"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356663" y="4505516"/>
            <a:ext cx="2507116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인근 진행사업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Rectangle 2"/>
          <p:cNvSpPr>
            <a:spLocks noChangeArrowheads="1"/>
          </p:cNvSpPr>
          <p:nvPr/>
        </p:nvSpPr>
        <p:spPr bwMode="auto">
          <a:xfrm>
            <a:off x="2125607" y="4509228"/>
            <a:ext cx="1606125" cy="1524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ko-KR" altLang="ko-KR" b="1"/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3753401" y="4513338"/>
            <a:ext cx="550771" cy="15733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찾기</a:t>
            </a: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4350556" y="4513338"/>
            <a:ext cx="413804" cy="15733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추가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356663" y="4129708"/>
            <a:ext cx="2507116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기타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1" name="Rectangle 4"/>
          <p:cNvSpPr>
            <a:spLocks noChangeArrowheads="1"/>
          </p:cNvSpPr>
          <p:nvPr/>
        </p:nvSpPr>
        <p:spPr bwMode="auto">
          <a:xfrm>
            <a:off x="2119199" y="3005313"/>
            <a:ext cx="2908495" cy="40801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r" latinLnBrk="0">
              <a:lnSpc>
                <a:spcPct val="150000"/>
              </a:lnSpc>
            </a:pPr>
            <a:endParaRPr kumimoji="0"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58" name="Rectangle 4"/>
          <p:cNvSpPr>
            <a:spLocks noChangeArrowheads="1"/>
          </p:cNvSpPr>
          <p:nvPr/>
        </p:nvSpPr>
        <p:spPr bwMode="auto">
          <a:xfrm>
            <a:off x="2119199" y="3498405"/>
            <a:ext cx="2908495" cy="40801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r" latinLnBrk="0">
              <a:lnSpc>
                <a:spcPct val="150000"/>
              </a:lnSpc>
            </a:pPr>
            <a:endParaRPr kumimoji="0"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119199" y="4006995"/>
            <a:ext cx="2908495" cy="40801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r" latinLnBrk="0">
              <a:lnSpc>
                <a:spcPct val="150000"/>
              </a:lnSpc>
            </a:pPr>
            <a:endParaRPr kumimoji="0" lang="en-US" altLang="ko-KR" sz="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1403642" y="5062560"/>
            <a:ext cx="3624052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7" name="모서리가 둥근 직사각형 166"/>
          <p:cNvSpPr/>
          <p:nvPr/>
        </p:nvSpPr>
        <p:spPr bwMode="auto">
          <a:xfrm>
            <a:off x="4496238" y="5181375"/>
            <a:ext cx="531456" cy="1922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860" tIns="36672" rIns="53860" bIns="36672" anchor="ctr"/>
          <a:lstStyle/>
          <a:p>
            <a:pPr algn="ctr" defTabSz="71609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kumimoji="0" lang="ko-KR" altLang="en-US" sz="700" b="1" dirty="0">
              <a:ln w="10160">
                <a:noFill/>
                <a:prstDash val="solid"/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1356663" y="4765664"/>
            <a:ext cx="2507116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인근 </a:t>
            </a:r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CCTV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6" name="Rectangle 2"/>
          <p:cNvSpPr>
            <a:spLocks noChangeArrowheads="1"/>
          </p:cNvSpPr>
          <p:nvPr/>
        </p:nvSpPr>
        <p:spPr bwMode="auto">
          <a:xfrm>
            <a:off x="2125607" y="4769376"/>
            <a:ext cx="1606125" cy="1524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ko-KR" altLang="ko-KR" b="1"/>
          </a:p>
        </p:txBody>
      </p:sp>
      <p:sp>
        <p:nvSpPr>
          <p:cNvPr id="177" name="모서리가 둥근 직사각형 176"/>
          <p:cNvSpPr/>
          <p:nvPr/>
        </p:nvSpPr>
        <p:spPr bwMode="auto">
          <a:xfrm>
            <a:off x="3753401" y="4773486"/>
            <a:ext cx="550771" cy="15733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찾기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8" name="모서리가 둥근 직사각형 177"/>
          <p:cNvSpPr/>
          <p:nvPr/>
        </p:nvSpPr>
        <p:spPr bwMode="auto">
          <a:xfrm>
            <a:off x="4350556" y="4773486"/>
            <a:ext cx="413804" cy="15733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ko-KR" altLang="en-US" sz="600" dirty="0" smtClean="0">
                <a:solidFill>
                  <a:schemeClr val="tx1"/>
                </a:solidFill>
                <a:latin typeface="+mn-ea"/>
                <a:ea typeface="+mn-ea"/>
              </a:rPr>
              <a:t>추가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9" name="Rectangle 2"/>
          <p:cNvSpPr>
            <a:spLocks noChangeArrowheads="1"/>
          </p:cNvSpPr>
          <p:nvPr/>
        </p:nvSpPr>
        <p:spPr bwMode="auto">
          <a:xfrm>
            <a:off x="3122314" y="2771807"/>
            <a:ext cx="351125" cy="14283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ko-KR" altLang="ko-KR" b="1"/>
          </a:p>
        </p:txBody>
      </p:sp>
      <p:sp>
        <p:nvSpPr>
          <p:cNvPr id="191" name="Rectangle 2"/>
          <p:cNvSpPr>
            <a:spLocks noChangeArrowheads="1"/>
          </p:cNvSpPr>
          <p:nvPr/>
        </p:nvSpPr>
        <p:spPr bwMode="auto">
          <a:xfrm>
            <a:off x="3673624" y="2777203"/>
            <a:ext cx="351125" cy="14283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ko-KR" altLang="ko-KR" b="1"/>
          </a:p>
        </p:txBody>
      </p:sp>
      <p:sp>
        <p:nvSpPr>
          <p:cNvPr id="192" name="직사각형 191"/>
          <p:cNvSpPr/>
          <p:nvPr/>
        </p:nvSpPr>
        <p:spPr>
          <a:xfrm>
            <a:off x="3416412" y="2760994"/>
            <a:ext cx="475792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시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976868" y="2756696"/>
            <a:ext cx="475792" cy="1625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분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1358633" y="1789581"/>
            <a:ext cx="559720" cy="15749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사고유형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3834" y="1771609"/>
            <a:ext cx="839847" cy="200055"/>
            <a:chOff x="2123311" y="1779793"/>
            <a:chExt cx="839847" cy="200055"/>
          </a:xfrm>
        </p:grpSpPr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2123311" y="1800975"/>
              <a:ext cx="668045" cy="154899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r" latinLnBrk="0">
                <a:lnSpc>
                  <a:spcPct val="150000"/>
                </a:lnSpc>
              </a:pPr>
              <a:r>
                <a:rPr kumimoji="0" lang="en-US" altLang="ko-KR" sz="6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s"/>
                </a:rPr>
                <a:t>▼</a:t>
              </a:r>
              <a:endParaRPr kumimoji="0" lang="en-US" altLang="ko-KR" sz="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s"/>
              </a:endParaRPr>
            </a:p>
          </p:txBody>
        </p:sp>
        <p:sp>
          <p:nvSpPr>
            <p:cNvPr id="201" name="직사각형 28"/>
            <p:cNvSpPr>
              <a:spLocks noChangeArrowheads="1"/>
            </p:cNvSpPr>
            <p:nvPr/>
          </p:nvSpPr>
          <p:spPr bwMode="auto">
            <a:xfrm>
              <a:off x="2156530" y="1779793"/>
              <a:ext cx="806628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latinLnBrk="0"/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  <a:r>
                <a:rPr kumimoji="0" lang="ko-KR" altLang="en-US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전체</a:t>
              </a:r>
              <a:r>
                <a:rPr kumimoji="0" lang="en-US" altLang="ko-KR" sz="700" dirty="0" smtClean="0">
                  <a:latin typeface="맑은 고딕" pitchFamily="50" charset="-127"/>
                  <a:ea typeface="맑은 고딕" pitchFamily="50" charset="-127"/>
                  <a:cs typeface="Arials"/>
                </a:rPr>
                <a:t>--</a:t>
              </a:r>
            </a:p>
          </p:txBody>
        </p:sp>
      </p:grp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2929886" y="1797557"/>
            <a:ext cx="668045" cy="1548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  <a:extLst/>
        </p:spPr>
        <p:txBody>
          <a:bodyPr wrap="none" lIns="90000" tIns="46800" rIns="90000" bIns="46800" anchor="ctr"/>
          <a:lstStyle/>
          <a:p>
            <a:pPr algn="ctr" latinLnBrk="0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Arials"/>
              </a:rPr>
              <a:t>직접입력란</a:t>
            </a:r>
            <a:endParaRPr kumimoji="0" lang="en-US" altLang="ko-KR" sz="6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22784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sz="9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33218</TotalTime>
  <Words>390</Words>
  <Application>Microsoft Office PowerPoint</Application>
  <PresentationFormat>A4 용지(210x297mm)</PresentationFormat>
  <Paragraphs>192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Arials</vt:lpstr>
      <vt:lpstr>Source Han Sans Regular</vt:lpstr>
      <vt:lpstr>굴림체</vt:lpstr>
      <vt:lpstr>나눔고딕</vt:lpstr>
      <vt:lpstr>돋움</vt:lpstr>
      <vt:lpstr>맑은 고딕</vt:lpstr>
      <vt:lpstr>Arial</vt:lpstr>
      <vt:lpstr>Webdings</vt:lpstr>
      <vt:lpstr>Wingdings</vt:lpstr>
      <vt:lpstr>Wingdings 2</vt:lpstr>
      <vt:lpstr>Office 테마</vt:lpstr>
      <vt:lpstr>사진</vt:lpstr>
      <vt:lpstr>디지털 시민시장실구축 UI 설계서  – 사고모니터링(관리자)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2015년도 서울시 행정데이터 통합 및 열린데이터광장 확장 사업</dc:title>
  <dc:creator>윤석구</dc:creator>
  <cp:keywords>커뮤니티플랫폼, 서울시</cp:keywords>
  <cp:lastModifiedBy>chang.sun won</cp:lastModifiedBy>
  <cp:revision>803</cp:revision>
  <cp:lastPrinted>2016-09-12T02:13:25Z</cp:lastPrinted>
  <dcterms:created xsi:type="dcterms:W3CDTF">2014-09-19T08:01:02Z</dcterms:created>
  <dcterms:modified xsi:type="dcterms:W3CDTF">2016-09-29T02:08:33Z</dcterms:modified>
</cp:coreProperties>
</file>