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6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0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7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5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3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3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9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0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46A1-B158-4C20-9E7D-7C8893110EEE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6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A46A1-B158-4C20-9E7D-7C8893110EEE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A00FB-B3E6-4AEC-A0C6-0DC4AA564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3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시나리오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2016.10.11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7780" y="4910576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주요시정현황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국공립 </a:t>
            </a:r>
            <a:r>
              <a:rPr lang="ko-KR" altLang="en-US" dirty="0" err="1" smtClean="0"/>
              <a:t>어린이집</a:t>
            </a:r>
            <a:r>
              <a:rPr lang="ko-KR" altLang="en-US" dirty="0" smtClean="0"/>
              <a:t> 확충 현황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97251"/>
              </p:ext>
            </p:extLst>
          </p:nvPr>
        </p:nvGraphicFramePr>
        <p:xfrm>
          <a:off x="838200" y="1135114"/>
          <a:ext cx="10515602" cy="5580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6622">
                  <a:extLst>
                    <a:ext uri="{9D8B030D-6E8A-4147-A177-3AD203B41FA5}">
                      <a16:colId xmlns:a16="http://schemas.microsoft.com/office/drawing/2014/main" val="1222021199"/>
                    </a:ext>
                  </a:extLst>
                </a:gridCol>
                <a:gridCol w="674231">
                  <a:extLst>
                    <a:ext uri="{9D8B030D-6E8A-4147-A177-3AD203B41FA5}">
                      <a16:colId xmlns:a16="http://schemas.microsoft.com/office/drawing/2014/main" val="3654900420"/>
                    </a:ext>
                  </a:extLst>
                </a:gridCol>
                <a:gridCol w="597176">
                  <a:extLst>
                    <a:ext uri="{9D8B030D-6E8A-4147-A177-3AD203B41FA5}">
                      <a16:colId xmlns:a16="http://schemas.microsoft.com/office/drawing/2014/main" val="530391410"/>
                    </a:ext>
                  </a:extLst>
                </a:gridCol>
                <a:gridCol w="654968">
                  <a:extLst>
                    <a:ext uri="{9D8B030D-6E8A-4147-A177-3AD203B41FA5}">
                      <a16:colId xmlns:a16="http://schemas.microsoft.com/office/drawing/2014/main" val="2152468256"/>
                    </a:ext>
                  </a:extLst>
                </a:gridCol>
                <a:gridCol w="570689">
                  <a:extLst>
                    <a:ext uri="{9D8B030D-6E8A-4147-A177-3AD203B41FA5}">
                      <a16:colId xmlns:a16="http://schemas.microsoft.com/office/drawing/2014/main" val="3126429528"/>
                    </a:ext>
                  </a:extLst>
                </a:gridCol>
                <a:gridCol w="830750">
                  <a:extLst>
                    <a:ext uri="{9D8B030D-6E8A-4147-A177-3AD203B41FA5}">
                      <a16:colId xmlns:a16="http://schemas.microsoft.com/office/drawing/2014/main" val="2343278842"/>
                    </a:ext>
                  </a:extLst>
                </a:gridCol>
                <a:gridCol w="830750">
                  <a:extLst>
                    <a:ext uri="{9D8B030D-6E8A-4147-A177-3AD203B41FA5}">
                      <a16:colId xmlns:a16="http://schemas.microsoft.com/office/drawing/2014/main" val="1645800344"/>
                    </a:ext>
                  </a:extLst>
                </a:gridCol>
                <a:gridCol w="2966618">
                  <a:extLst>
                    <a:ext uri="{9D8B030D-6E8A-4147-A177-3AD203B41FA5}">
                      <a16:colId xmlns:a16="http://schemas.microsoft.com/office/drawing/2014/main" val="3944533969"/>
                    </a:ext>
                  </a:extLst>
                </a:gridCol>
                <a:gridCol w="616440">
                  <a:extLst>
                    <a:ext uri="{9D8B030D-6E8A-4147-A177-3AD203B41FA5}">
                      <a16:colId xmlns:a16="http://schemas.microsoft.com/office/drawing/2014/main" val="2386566631"/>
                    </a:ext>
                  </a:extLst>
                </a:gridCol>
                <a:gridCol w="751286">
                  <a:extLst>
                    <a:ext uri="{9D8B030D-6E8A-4147-A177-3AD203B41FA5}">
                      <a16:colId xmlns:a16="http://schemas.microsoft.com/office/drawing/2014/main" val="431110808"/>
                    </a:ext>
                  </a:extLst>
                </a:gridCol>
                <a:gridCol w="626072">
                  <a:extLst>
                    <a:ext uri="{9D8B030D-6E8A-4147-A177-3AD203B41FA5}">
                      <a16:colId xmlns:a16="http://schemas.microsoft.com/office/drawing/2014/main" val="2989422133"/>
                    </a:ext>
                  </a:extLst>
                </a:gridCol>
              </a:tblGrid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어린이집명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아동정원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SFFIC_RT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아동현원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직원수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자치구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주소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시설면적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어린이집유형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개소일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예시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1082362157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가회어린이집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02-3673-2085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북촌로</a:t>
                      </a:r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r>
                        <a:rPr lang="ko-KR" altLang="en-US" sz="800" u="none" strike="noStrike">
                          <a:effectLst/>
                        </a:rPr>
                        <a:t>길 </a:t>
                      </a:r>
                      <a:r>
                        <a:rPr lang="en-US" altLang="ko-KR" sz="800" u="none" strike="noStrike">
                          <a:effectLst/>
                        </a:rPr>
                        <a:t>12-2 </a:t>
                      </a:r>
                      <a:r>
                        <a:rPr lang="ko-KR" altLang="en-US" sz="800" u="none" strike="noStrike">
                          <a:effectLst/>
                        </a:rPr>
                        <a:t>가회어린이집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가회동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251.1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국공립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2520228827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노틀담방과후교실어린이집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02-762-8010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북촌로 </a:t>
                      </a:r>
                      <a:r>
                        <a:rPr lang="en-US" altLang="ko-KR" sz="800" u="none" strike="noStrike">
                          <a:effectLst/>
                        </a:rPr>
                        <a:t>54 </a:t>
                      </a:r>
                      <a:r>
                        <a:rPr lang="ko-KR" altLang="en-US" sz="800" u="none" strike="noStrike">
                          <a:effectLst/>
                        </a:rPr>
                        <a:t>가회동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34.8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민간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2014-01-02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3846840482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안동어린이집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50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02-743-9307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북촌로</a:t>
                      </a:r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r>
                        <a:rPr lang="ko-KR" altLang="en-US" sz="800" u="none" strike="noStrike">
                          <a:effectLst/>
                        </a:rPr>
                        <a:t>길 </a:t>
                      </a:r>
                      <a:r>
                        <a:rPr lang="en-US" altLang="ko-KR" sz="800" u="none" strike="noStrike">
                          <a:effectLst/>
                        </a:rPr>
                        <a:t>3-10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58.0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민간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2014-01-03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1189169373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롯데백화점어린이집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02-3674-5004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종로구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북촌로</a:t>
                      </a: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r>
                        <a:rPr lang="ko-KR" altLang="en-US" sz="800" u="none" strike="noStrike">
                          <a:effectLst/>
                        </a:rPr>
                        <a:t>길 </a:t>
                      </a:r>
                      <a:r>
                        <a:rPr lang="en-US" altLang="ko-KR" sz="800" u="none" strike="noStrike">
                          <a:effectLst/>
                        </a:rPr>
                        <a:t>11 (</a:t>
                      </a:r>
                      <a:r>
                        <a:rPr lang="ko-KR" altLang="en-US" sz="800" u="none" strike="noStrike">
                          <a:effectLst/>
                        </a:rPr>
                        <a:t>재동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56.8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직장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2014-01-04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969023580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현대다솜어린이집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02-746-7601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창덕궁길 </a:t>
                      </a:r>
                      <a:r>
                        <a:rPr lang="en-US" altLang="ko-KR" sz="800" u="none" strike="noStrike">
                          <a:effectLst/>
                        </a:rPr>
                        <a:t>19 </a:t>
                      </a:r>
                      <a:r>
                        <a:rPr lang="ko-KR" altLang="en-US" sz="800" u="none" strike="noStrike">
                          <a:effectLst/>
                        </a:rPr>
                        <a:t>현대다솜어린이집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56.8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직장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2014-01-05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742338943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상록수어린이집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153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02-738-1773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송월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길 </a:t>
                      </a:r>
                      <a:r>
                        <a:rPr lang="en-US" altLang="ko-KR" sz="800" u="none" strike="noStrike">
                          <a:effectLst/>
                        </a:rPr>
                        <a:t>73-7 </a:t>
                      </a:r>
                      <a:r>
                        <a:rPr lang="ko-KR" altLang="en-US" sz="800" u="none" strike="noStrike">
                          <a:effectLst/>
                        </a:rPr>
                        <a:t>상록수어린이집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602.3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국공립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2014-01-06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1950030219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다솔 방과후교실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02-722-5011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통일로</a:t>
                      </a:r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r>
                        <a:rPr lang="ko-KR" altLang="en-US" sz="800" u="none" strike="noStrike">
                          <a:effectLst/>
                        </a:rPr>
                        <a:t>길 </a:t>
                      </a:r>
                      <a:r>
                        <a:rPr lang="en-US" altLang="ko-KR" sz="800" u="none" strike="noStrike">
                          <a:effectLst/>
                        </a:rPr>
                        <a:t>16 (</a:t>
                      </a:r>
                      <a:r>
                        <a:rPr lang="ko-KR" altLang="en-US" sz="800" u="none" strike="noStrike">
                          <a:effectLst/>
                        </a:rPr>
                        <a:t>송월동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45.2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민간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1978022874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무악어린이집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82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02-736-8003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통일로</a:t>
                      </a:r>
                      <a:r>
                        <a:rPr lang="en-US" altLang="ko-KR" sz="800" u="none" strike="noStrike">
                          <a:effectLst/>
                        </a:rPr>
                        <a:t>18</a:t>
                      </a:r>
                      <a:r>
                        <a:rPr lang="ko-KR" altLang="en-US" sz="800" u="none" strike="noStrike">
                          <a:effectLst/>
                        </a:rPr>
                        <a:t>길 </a:t>
                      </a:r>
                      <a:r>
                        <a:rPr lang="en-US" altLang="ko-KR" sz="800" u="none" strike="noStrike">
                          <a:effectLst/>
                        </a:rPr>
                        <a:t>64 (</a:t>
                      </a:r>
                      <a:r>
                        <a:rPr lang="ko-KR" altLang="en-US" sz="800" u="none" strike="noStrike">
                          <a:effectLst/>
                        </a:rPr>
                        <a:t>무악동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474.4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국공립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2014-01-08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2898570668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인왕어린이집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02-738-8577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통일로</a:t>
                      </a:r>
                      <a:r>
                        <a:rPr lang="en-US" altLang="ko-KR" sz="800" u="none" strike="noStrike">
                          <a:effectLst/>
                        </a:rPr>
                        <a:t>18</a:t>
                      </a:r>
                      <a:r>
                        <a:rPr lang="ko-KR" altLang="en-US" sz="800" u="none" strike="noStrike">
                          <a:effectLst/>
                        </a:rPr>
                        <a:t>길 </a:t>
                      </a:r>
                      <a:r>
                        <a:rPr lang="en-US" altLang="ko-KR" sz="800" u="none" strike="noStrike">
                          <a:effectLst/>
                        </a:rPr>
                        <a:t>9 </a:t>
                      </a:r>
                      <a:r>
                        <a:rPr lang="ko-KR" altLang="en-US" sz="800" u="none" strike="noStrike">
                          <a:effectLst/>
                        </a:rPr>
                        <a:t>인왕산 아이파크단지내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285.5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국공립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2014-01-09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2074284349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동화속아이들어린이집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02-733-2440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통일로 </a:t>
                      </a:r>
                      <a:r>
                        <a:rPr lang="en-US" altLang="ko-KR" sz="800" u="none" strike="noStrike">
                          <a:effectLst/>
                        </a:rPr>
                        <a:t>246-11 </a:t>
                      </a:r>
                      <a:r>
                        <a:rPr lang="ko-KR" altLang="en-US" sz="800" u="none" strike="noStrike">
                          <a:effectLst/>
                        </a:rPr>
                        <a:t>무악동현대아파트 단지내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63.8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민간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1412392441"/>
                  </a:ext>
                </a:extLst>
              </a:tr>
              <a:tr h="5020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린덴바움어린이집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185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02-730-6207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통일로</a:t>
                      </a:r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r>
                        <a:rPr lang="ko-KR" altLang="en-US" sz="800" u="none" strike="noStrike">
                          <a:effectLst/>
                        </a:rPr>
                        <a:t>길 </a:t>
                      </a:r>
                      <a:r>
                        <a:rPr lang="en-US" altLang="ko-KR" sz="800" u="none" strike="noStrike">
                          <a:effectLst/>
                        </a:rPr>
                        <a:t>51 </a:t>
                      </a:r>
                      <a:r>
                        <a:rPr lang="ko-KR" altLang="en-US" sz="800" u="none" strike="noStrike">
                          <a:effectLst/>
                        </a:rPr>
                        <a:t>현대아파트단지내  린덴바움어린이집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214.6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민간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1208351316"/>
                  </a:ext>
                </a:extLst>
              </a:tr>
              <a:tr h="5020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가람어린이집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02-723-4875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통일로 </a:t>
                      </a:r>
                      <a:r>
                        <a:rPr lang="en-US" altLang="ko-KR" sz="800" u="none" strike="noStrike">
                          <a:effectLst/>
                        </a:rPr>
                        <a:t>246-20 111</a:t>
                      </a:r>
                      <a:r>
                        <a:rPr lang="ko-KR" altLang="en-US" sz="800" u="none" strike="noStrike">
                          <a:effectLst/>
                        </a:rPr>
                        <a:t>동 </a:t>
                      </a:r>
                      <a:r>
                        <a:rPr lang="en-US" altLang="ko-KR" sz="800" u="none" strike="noStrike">
                          <a:effectLst/>
                        </a:rPr>
                        <a:t>101</a:t>
                      </a:r>
                      <a:r>
                        <a:rPr lang="ko-KR" altLang="en-US" sz="800" u="none" strike="noStrike">
                          <a:effectLst/>
                        </a:rPr>
                        <a:t>호</a:t>
                      </a:r>
                      <a:r>
                        <a:rPr lang="en-US" altLang="ko-KR" sz="800" u="none" strike="noStrike">
                          <a:effectLst/>
                        </a:rPr>
                        <a:t>9(</a:t>
                      </a:r>
                      <a:r>
                        <a:rPr lang="ko-KR" altLang="en-US" sz="800" u="none" strike="noStrike">
                          <a:effectLst/>
                        </a:rPr>
                        <a:t>무악동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r>
                        <a:rPr lang="ko-KR" altLang="en-US" sz="800" u="none" strike="noStrike">
                          <a:effectLst/>
                        </a:rPr>
                        <a:t>무악현대아파트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44.1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가정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3605391476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부암어린이집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02-396-6226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세검정로</a:t>
                      </a:r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r>
                        <a:rPr lang="ko-KR" altLang="en-US" sz="800" u="none" strike="noStrike">
                          <a:effectLst/>
                        </a:rPr>
                        <a:t>다길 </a:t>
                      </a:r>
                      <a:r>
                        <a:rPr lang="en-US" altLang="ko-KR" sz="800" u="none" strike="noStrike">
                          <a:effectLst/>
                        </a:rPr>
                        <a:t>10-7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409.7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국공립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1027128828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엔젤키즈어린이집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02-379-5133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자하문로</a:t>
                      </a:r>
                      <a:r>
                        <a:rPr lang="en-US" altLang="ko-KR" sz="800" u="none" strike="noStrike">
                          <a:effectLst/>
                        </a:rPr>
                        <a:t>43</a:t>
                      </a:r>
                      <a:r>
                        <a:rPr lang="ko-KR" altLang="en-US" sz="800" u="none" strike="noStrike">
                          <a:effectLst/>
                        </a:rPr>
                        <a:t>길 </a:t>
                      </a:r>
                      <a:r>
                        <a:rPr lang="en-US" altLang="ko-KR" sz="800" u="none" strike="noStrike">
                          <a:effectLst/>
                        </a:rPr>
                        <a:t>4-13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23.2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국공립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231176228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사직어린이집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02-720-0798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필운대로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길 </a:t>
                      </a:r>
                      <a:r>
                        <a:rPr lang="en-US" altLang="ko-KR" sz="800" u="none" strike="noStrike">
                          <a:effectLst/>
                        </a:rPr>
                        <a:t>16-8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520.1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국공립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2014-01-15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2887554969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새문안어린이집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02-733-9194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종로구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서울특별시 종로구 신문로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가 새문안로</a:t>
                      </a: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길 </a:t>
                      </a:r>
                      <a:r>
                        <a:rPr lang="en-US" altLang="ko-KR" sz="800" u="none" strike="noStrike">
                          <a:effectLst/>
                        </a:rPr>
                        <a:t>3 (</a:t>
                      </a:r>
                      <a:r>
                        <a:rPr lang="ko-KR" altLang="en-US" sz="800" u="none" strike="noStrike">
                          <a:effectLst/>
                        </a:rPr>
                        <a:t>신문로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가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74.2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사회복지법인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2014-01-16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29" marR="7229" marT="7229" marB="0" anchor="ctr"/>
                </a:tc>
                <a:extLst>
                  <a:ext uri="{0D108BD9-81ED-4DB2-BD59-A6C34878D82A}">
                    <a16:rowId xmlns:a16="http://schemas.microsoft.com/office/drawing/2014/main" val="252022658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지표 데이터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국공립 </a:t>
            </a:r>
            <a:r>
              <a:rPr lang="ko-KR" altLang="en-US" dirty="0" err="1" smtClean="0"/>
              <a:t>어린이집</a:t>
            </a:r>
            <a:r>
              <a:rPr lang="ko-KR" altLang="en-US" dirty="0" smtClean="0"/>
              <a:t> 확충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7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Front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 출력 및 </a:t>
            </a:r>
            <a:r>
              <a:rPr lang="en-US" altLang="ko-KR" dirty="0" smtClean="0"/>
              <a:t>BI</a:t>
            </a:r>
            <a:r>
              <a:rPr lang="ko-KR" altLang="en-US" dirty="0" smtClean="0"/>
              <a:t>차트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51190" y="1208757"/>
            <a:ext cx="10402612" cy="5218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40068" y="2632841"/>
            <a:ext cx="5533698" cy="3405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rgbClr val="FF0000"/>
                </a:solidFill>
              </a:rPr>
              <a:t>리스트</a:t>
            </a:r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000" dirty="0" smtClean="0">
                <a:solidFill>
                  <a:srgbClr val="FF0000"/>
                </a:solidFill>
              </a:rPr>
              <a:t> 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94634" y="2632841"/>
            <a:ext cx="3867807" cy="3405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rgbClr val="FF0000"/>
                </a:solidFill>
              </a:rPr>
              <a:t>BI</a:t>
            </a:r>
            <a:r>
              <a:rPr lang="ko-KR" altLang="en-US" sz="3000" dirty="0" smtClean="0">
                <a:solidFill>
                  <a:srgbClr val="FF0000"/>
                </a:solidFill>
              </a:rPr>
              <a:t>영역</a:t>
            </a:r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3000" dirty="0" smtClean="0">
                <a:solidFill>
                  <a:srgbClr val="FF0000"/>
                </a:solidFill>
              </a:rPr>
              <a:t>iframe</a:t>
            </a: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000" dirty="0" smtClean="0">
                <a:solidFill>
                  <a:srgbClr val="FF0000"/>
                </a:solidFill>
              </a:rPr>
              <a:t> 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98" y="3305668"/>
            <a:ext cx="4851838" cy="25355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35766" y="3817950"/>
            <a:ext cx="2832538" cy="2023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000" dirty="0" smtClean="0">
                <a:solidFill>
                  <a:srgbClr val="FF0000"/>
                </a:solidFill>
              </a:rPr>
              <a:t> 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BI </a:t>
            </a:r>
            <a:r>
              <a:rPr lang="ko-KR" altLang="en-US" dirty="0" smtClean="0"/>
              <a:t>시각화 </a:t>
            </a:r>
            <a:r>
              <a:rPr lang="en-US" altLang="ko-KR" dirty="0" err="1" smtClean="0"/>
              <a:t>iCanvers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2" y="1182414"/>
            <a:ext cx="10402612" cy="5218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466193" y="4871536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1466193" y="1672396"/>
            <a:ext cx="10510" cy="324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5038" y="1531246"/>
            <a:ext cx="461665" cy="2443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 smtClean="0"/>
              <a:t>어린이집</a:t>
            </a:r>
            <a:r>
              <a:rPr lang="ko-KR" altLang="en-US" dirty="0" smtClean="0"/>
              <a:t> 개수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07628" y="1939150"/>
            <a:ext cx="504496" cy="29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00853" y="2664364"/>
            <a:ext cx="504496" cy="220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89990" y="3121564"/>
            <a:ext cx="504496" cy="174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479627" y="1610076"/>
            <a:ext cx="4193628" cy="3383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 flipV="1">
            <a:off x="8605720" y="3301872"/>
            <a:ext cx="2067535" cy="561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6" idx="0"/>
          </p:cNvCxnSpPr>
          <p:nvPr/>
        </p:nvCxnSpPr>
        <p:spPr>
          <a:xfrm flipH="1" flipV="1">
            <a:off x="8576441" y="1610076"/>
            <a:ext cx="29279" cy="1691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6" idx="3"/>
          </p:cNvCxnSpPr>
          <p:nvPr/>
        </p:nvCxnSpPr>
        <p:spPr>
          <a:xfrm flipH="1">
            <a:off x="7093770" y="3301872"/>
            <a:ext cx="1511950" cy="1196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84018" y="2485374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국공립</a:t>
            </a:r>
            <a:r>
              <a:rPr lang="en-US" altLang="ko-KR" dirty="0" smtClean="0"/>
              <a:t>(35%)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95104" y="4114954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직장</a:t>
            </a:r>
            <a:r>
              <a:rPr lang="en-US" altLang="ko-KR" dirty="0" smtClean="0"/>
              <a:t>(45%)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09220" y="2665524"/>
            <a:ext cx="20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민간</a:t>
            </a:r>
            <a:r>
              <a:rPr lang="en-US" altLang="ko-KR" dirty="0" smtClean="0"/>
              <a:t>(20%)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16309" y="4871536"/>
            <a:ext cx="96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자치구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46122" y="4871536"/>
            <a:ext cx="96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종로구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82636" y="4871536"/>
            <a:ext cx="96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강남구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83310" y="4883306"/>
            <a:ext cx="96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성북구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370093" y="5583505"/>
            <a:ext cx="44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시각화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자치구별 </a:t>
            </a:r>
            <a:r>
              <a:rPr lang="ko-KR" altLang="en-US" dirty="0" err="1" smtClean="0"/>
              <a:t>어린이집</a:t>
            </a:r>
            <a:r>
              <a:rPr lang="ko-KR" altLang="en-US" dirty="0" smtClean="0"/>
              <a:t> 개수 현황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70190" y="5487076"/>
            <a:ext cx="44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시각화</a:t>
            </a:r>
            <a:r>
              <a:rPr lang="en-US" altLang="ko-KR" dirty="0" smtClean="0"/>
              <a:t>2. </a:t>
            </a:r>
            <a:r>
              <a:rPr lang="ko-KR" altLang="en-US" dirty="0" err="1" smtClean="0"/>
              <a:t>어린이집</a:t>
            </a:r>
            <a:r>
              <a:rPr lang="ko-KR" altLang="en-US" dirty="0" smtClean="0"/>
              <a:t> 유형별 분포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6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BI </a:t>
            </a:r>
            <a:r>
              <a:rPr lang="ko-KR" altLang="en-US" dirty="0" smtClean="0"/>
              <a:t>시각화 </a:t>
            </a:r>
            <a:r>
              <a:rPr lang="en-US" altLang="ko-KR" dirty="0" err="1" smtClean="0"/>
              <a:t>iCanvers</a:t>
            </a:r>
            <a:r>
              <a:rPr lang="en-US" altLang="ko-KR" dirty="0" smtClean="0"/>
              <a:t>+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2" y="1182414"/>
            <a:ext cx="10402612" cy="5218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466193" y="4871536"/>
            <a:ext cx="402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1466193" y="1672396"/>
            <a:ext cx="10510" cy="324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5038" y="1531246"/>
            <a:ext cx="461665" cy="2443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 smtClean="0"/>
              <a:t>어린이집</a:t>
            </a:r>
            <a:r>
              <a:rPr lang="ko-KR" altLang="en-US" dirty="0" smtClean="0"/>
              <a:t> 개수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07628" y="1939150"/>
            <a:ext cx="504496" cy="29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00853" y="2664364"/>
            <a:ext cx="504496" cy="220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89990" y="3121564"/>
            <a:ext cx="504496" cy="174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16309" y="4871536"/>
            <a:ext cx="96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자치구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46122" y="4871536"/>
            <a:ext cx="96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종로구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82636" y="4871536"/>
            <a:ext cx="96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강남구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83310" y="4883306"/>
            <a:ext cx="96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성북구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370093" y="5583505"/>
            <a:ext cx="44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시각화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자치구별 </a:t>
            </a:r>
            <a:r>
              <a:rPr lang="ko-KR" altLang="en-US" dirty="0" err="1" smtClean="0"/>
              <a:t>어린이집</a:t>
            </a:r>
            <a:r>
              <a:rPr lang="ko-KR" altLang="en-US" dirty="0" smtClean="0"/>
              <a:t> 개수 현황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70190" y="5487076"/>
            <a:ext cx="44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그리드 차트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성북구에 해당하는 리스트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670190" y="2017969"/>
            <a:ext cx="4113424" cy="3222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rgbClr val="FF0000"/>
                </a:solidFill>
              </a:rPr>
              <a:t>리스트</a:t>
            </a:r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[Grid Chart]</a:t>
            </a: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000" dirty="0" smtClean="0">
                <a:solidFill>
                  <a:srgbClr val="FF0000"/>
                </a:solidFill>
              </a:rPr>
              <a:t> 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>
            <a:stCxn id="15" idx="3"/>
          </p:cNvCxnSpPr>
          <p:nvPr/>
        </p:nvCxnSpPr>
        <p:spPr>
          <a:xfrm flipV="1">
            <a:off x="4494486" y="3373821"/>
            <a:ext cx="2915307" cy="62272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663415" y="2779986"/>
            <a:ext cx="2832538" cy="2023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endParaRPr lang="en-US" altLang="ko-KR" sz="3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3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000" dirty="0" smtClean="0">
                <a:solidFill>
                  <a:srgbClr val="FF0000"/>
                </a:solidFill>
              </a:rPr>
              <a:t> 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Naming Role , R&amp;R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53274"/>
              </p:ext>
            </p:extLst>
          </p:nvPr>
        </p:nvGraphicFramePr>
        <p:xfrm>
          <a:off x="838202" y="1325563"/>
          <a:ext cx="10686392" cy="5372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598">
                  <a:extLst>
                    <a:ext uri="{9D8B030D-6E8A-4147-A177-3AD203B41FA5}">
                      <a16:colId xmlns:a16="http://schemas.microsoft.com/office/drawing/2014/main" val="1887867208"/>
                    </a:ext>
                  </a:extLst>
                </a:gridCol>
                <a:gridCol w="2671598">
                  <a:extLst>
                    <a:ext uri="{9D8B030D-6E8A-4147-A177-3AD203B41FA5}">
                      <a16:colId xmlns:a16="http://schemas.microsoft.com/office/drawing/2014/main" val="3681715823"/>
                    </a:ext>
                  </a:extLst>
                </a:gridCol>
                <a:gridCol w="2671598">
                  <a:extLst>
                    <a:ext uri="{9D8B030D-6E8A-4147-A177-3AD203B41FA5}">
                      <a16:colId xmlns:a16="http://schemas.microsoft.com/office/drawing/2014/main" val="2445568652"/>
                    </a:ext>
                  </a:extLst>
                </a:gridCol>
                <a:gridCol w="2671598">
                  <a:extLst>
                    <a:ext uri="{9D8B030D-6E8A-4147-A177-3AD203B41FA5}">
                      <a16:colId xmlns:a16="http://schemas.microsoft.com/office/drawing/2014/main" val="1314705846"/>
                    </a:ext>
                  </a:extLst>
                </a:gridCol>
              </a:tblGrid>
              <a:tr h="452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작업내역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1179"/>
                  </a:ext>
                </a:extLst>
              </a:tr>
              <a:tr h="452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지표코드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ChildHouse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11612"/>
                  </a:ext>
                </a:extLst>
              </a:tr>
              <a:tr h="452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물리테이블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TBL_DT_CHILD_HOUSE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임병기부장님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49032"/>
                  </a:ext>
                </a:extLst>
              </a:tr>
              <a:tr h="452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ETL</a:t>
                      </a:r>
                      <a:r>
                        <a:rPr lang="en-US" altLang="ko-KR" baseline="0" dirty="0" smtClean="0"/>
                        <a:t> – </a:t>
                      </a:r>
                      <a:r>
                        <a:rPr lang="en-US" altLang="ko-KR" baseline="0" dirty="0" err="1" smtClean="0"/>
                        <a:t>Talend</a:t>
                      </a:r>
                      <a:r>
                        <a:rPr lang="en-US" altLang="ko-KR" baseline="0" dirty="0" smtClean="0"/>
                        <a:t> Job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ChildHouseTranferJob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적재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임병기부장님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95201"/>
                  </a:ext>
                </a:extLst>
              </a:tr>
              <a:tr h="781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SQL Mapper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ChildHouseList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ChildHouseCntOfXXX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Core</a:t>
                      </a:r>
                      <a:r>
                        <a:rPr lang="en-US" altLang="ko-KR" baseline="0" dirty="0" smtClean="0"/>
                        <a:t> – </a:t>
                      </a:r>
                      <a:r>
                        <a:rPr lang="en-US" altLang="ko-KR" baseline="0" dirty="0" err="1" smtClean="0"/>
                        <a:t>sql</a:t>
                      </a:r>
                      <a:r>
                        <a:rPr lang="en-US" altLang="ko-KR" baseline="0" dirty="0" smtClean="0"/>
                        <a:t> mapper </a:t>
                      </a:r>
                      <a:r>
                        <a:rPr lang="ko-KR" altLang="en-US" baseline="0" dirty="0" smtClean="0"/>
                        <a:t>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장헌영차장님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37099"/>
                  </a:ext>
                </a:extLst>
              </a:tr>
              <a:tr h="452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Core</a:t>
                      </a:r>
                      <a:r>
                        <a:rPr lang="en-US" altLang="ko-KR" baseline="0" dirty="0" smtClean="0"/>
                        <a:t> 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ChildHouseService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Core.service</a:t>
                      </a:r>
                      <a:r>
                        <a:rPr lang="en-US" altLang="ko-KR" baseline="0" dirty="0" smtClean="0"/>
                        <a:t> interface </a:t>
                      </a:r>
                      <a:r>
                        <a:rPr lang="ko-KR" altLang="en-US" baseline="0" dirty="0" smtClean="0"/>
                        <a:t>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장헌영차장님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03881"/>
                  </a:ext>
                </a:extLst>
              </a:tr>
              <a:tr h="452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 Implementation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ChildHouseServiceImpl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 </a:t>
                      </a:r>
                      <a:r>
                        <a:rPr lang="ko-KR" altLang="en-US" dirty="0" smtClean="0"/>
                        <a:t>구현체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조상범부장님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35876"/>
                  </a:ext>
                </a:extLst>
              </a:tr>
              <a:tr h="452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Front 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ChildHouseController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 </a:t>
                      </a:r>
                      <a:r>
                        <a:rPr lang="ko-KR" altLang="en-US" dirty="0" smtClean="0"/>
                        <a:t>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조상범부장님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1670"/>
                  </a:ext>
                </a:extLst>
              </a:tr>
              <a:tr h="452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Front 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ChildHouse.JSP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Jsp</a:t>
                      </a:r>
                      <a:r>
                        <a:rPr lang="en-US" altLang="ko-KR" dirty="0" smtClean="0"/>
                        <a:t> view </a:t>
                      </a:r>
                      <a:r>
                        <a:rPr lang="ko-KR" altLang="en-US" dirty="0" smtClean="0"/>
                        <a:t>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조상범부장님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826295"/>
                  </a:ext>
                </a:extLst>
              </a:tr>
              <a:tr h="781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 </a:t>
                      </a:r>
                      <a:r>
                        <a:rPr lang="ko-KR" altLang="en-US" dirty="0" smtClean="0"/>
                        <a:t>시각화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ChildHouseVisualXXXChart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시각화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김동주부장님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27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42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화면 </a:t>
            </a:r>
            <a:r>
              <a:rPr lang="en-US" altLang="ko-KR" dirty="0"/>
              <a:t>/</a:t>
            </a:r>
            <a:r>
              <a:rPr lang="en-US" altLang="ko-KR" dirty="0" err="1"/>
              <a:t>childHouse</a:t>
            </a:r>
            <a:r>
              <a:rPr lang="en-US" altLang="ko-KR" dirty="0"/>
              <a:t>/</a:t>
            </a:r>
            <a:r>
              <a:rPr lang="en-US" altLang="ko-KR" dirty="0" err="1"/>
              <a:t>childHouse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1647" y="1441168"/>
            <a:ext cx="372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///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3" y="1209863"/>
            <a:ext cx="6227523" cy="4567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278" y="6184856"/>
            <a:ext cx="72961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4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474</Words>
  <Application>Microsoft Office PowerPoint</Application>
  <PresentationFormat>와이드스크린</PresentationFormat>
  <Paragraphs>291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프로토타입 시나리오    2016.10.11</vt:lpstr>
      <vt:lpstr>지표 데이터 – 국공립 어린이집 확충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chang.sun won</dc:creator>
  <cp:lastModifiedBy>chang.sun won</cp:lastModifiedBy>
  <cp:revision>10</cp:revision>
  <dcterms:created xsi:type="dcterms:W3CDTF">2016-10-11T04:12:02Z</dcterms:created>
  <dcterms:modified xsi:type="dcterms:W3CDTF">2016-12-09T05:45:47Z</dcterms:modified>
</cp:coreProperties>
</file>