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A86E9-A132-4187-BE43-19785382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E8AA0-6D1D-4D75-8A78-D40A85F02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AB66A-4CDD-4A68-94C4-4F9904C6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2B225-7AAD-4AA8-BC3B-AD6EF87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568E9-893F-4F21-82BA-30F1BDC8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9B43-1EA7-4F6B-A3F5-21C97D4D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3CE5F5-02B0-4B8F-BE77-0360C551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0D739-02F4-4334-869C-8693EBB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A6326-3E92-4C32-B79E-BA6BA0BE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2E7A5-FB24-4DDF-93D3-EE3A3CC5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651925-3C09-4182-B45A-B2D056C0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156C4-47FC-402F-AC6D-330FA9A2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ABDB7-A73D-4970-85E4-FACB6AB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FBBD-102E-4739-B41C-7BA27C0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5C5BB-C14A-4CAC-8DF3-5F5C7B1C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8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E902-79BB-4640-B016-1DE2EC9C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5F866-E95C-4ED8-BBDE-35369799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BB40A-EDA0-4DDB-8DA6-BB2FD5D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E39C8-7C15-4C97-99CF-A73BE57D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D20F4-EAF5-4FF7-B7C6-7BC0CA0E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5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809F-E861-4094-8D94-C5375660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DC649-910A-4F40-8245-2E475A8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1D0B0-645C-483F-BDCC-C095AFC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A480-D7E6-4B43-8B98-71E5AE5F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D963B-F956-46A9-B95F-2D067CB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62535-8F07-4BE7-A5F6-C0E6C130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EC767-C4FE-4FA8-8E91-8DE1CD46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AD667-72E1-47DD-8DE7-FCDFDD63E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810CC-E312-45F8-B171-200948BD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0A40B-0F1B-4B5E-AE2A-8C68B0F2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92B1D-84DA-4EE2-AEE7-065642E1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CC0E-6C9E-4D31-99D8-DBC2004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672AB-86FF-4C27-895A-F5B36AE7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19443-8F17-461D-9ED9-E313E2C9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A7169C-4EC4-4731-A8EE-347756FA6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74DFA-CC1F-4B11-A299-560C4AD3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C5D77-9E5C-4755-B6BC-330B652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A00E7-D96E-4FF4-80C2-66E884F4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24BBC-FBF9-43CC-998F-AE41FF4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3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6CB2A-1917-44D4-AFEF-C0A4C69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02A391-9752-4E5B-9CB9-B29FA6D5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C2422-4714-4DD2-A33A-E6E0D2EE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0BAD85-EAC3-4ED8-9A84-5A604A5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ABFBA-3A90-47E7-BEB9-8F12AAA0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9D892-950B-422D-9398-4CAD5BB9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6781F-578C-4530-8D3A-AC24AF07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424D-23FA-4104-8C99-FFEBC1C2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2D53-655C-4DB9-B7C1-B8C027A8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9B8BD3-293D-4F7A-96AB-50C6A3C2B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1CCC4-160D-4CF8-BD91-AC2E1AE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EF0AE-26DF-4ACE-89D3-35C9FD09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9E8E-F4F1-40A5-82FB-64D869D4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5B73-56B0-4626-A5C6-55CF4BFB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2F64D-FF52-42A5-8371-B751B9C0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CC56C-CEFD-4ABD-8C21-4B3F72B2F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71D58-9959-49BA-A6ED-2F5A9CC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D51B8-438E-4BFE-8934-76C1880B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C668D-5830-47B9-AC00-49038445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30B2F-93DF-4B04-A68F-327C38DA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5F87B-C972-4FAD-8673-1B8EF728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92A46-4D62-4F9A-AA98-10825F8C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8996-F4D5-4C3A-ADD6-7BD89026D4D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C0107-9B54-46E7-A3F0-DAEB3FDE0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958C3-6E7A-41AF-A71E-8F6767755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C365-5296-4A4F-B663-6D071DC2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BDA5-087F-49D1-8A97-0B1F86B53377}"/>
              </a:ext>
            </a:extLst>
          </p:cNvPr>
          <p:cNvGrpSpPr/>
          <p:nvPr/>
        </p:nvGrpSpPr>
        <p:grpSpPr>
          <a:xfrm>
            <a:off x="568138" y="1676400"/>
            <a:ext cx="11055724" cy="3505200"/>
            <a:chOff x="152400" y="1524000"/>
            <a:chExt cx="11055724" cy="3505200"/>
          </a:xfrm>
        </p:grpSpPr>
        <p:pic>
          <p:nvPicPr>
            <p:cNvPr id="5" name="그림 4" descr="실외, 도로, 건물, 텍스트이(가) 표시된 사진&#10;&#10;자동 생성된 설명">
              <a:extLst>
                <a:ext uri="{FF2B5EF4-FFF2-40B4-BE49-F238E27FC236}">
                  <a16:creationId xmlns:a16="http://schemas.microsoft.com/office/drawing/2014/main" id="{C9CEB638-FF95-4644-AD57-F4C8CCA3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24" y="1524000"/>
              <a:ext cx="5257800" cy="3505200"/>
            </a:xfrm>
            <a:prstGeom prst="rect">
              <a:avLst/>
            </a:prstGeom>
          </p:spPr>
        </p:pic>
        <p:pic>
          <p:nvPicPr>
            <p:cNvPr id="6" name="그림 5" descr="실외, 도로, 건물, 거리이(가) 표시된 사진&#10;&#10;자동 생성된 설명">
              <a:extLst>
                <a:ext uri="{FF2B5EF4-FFF2-40B4-BE49-F238E27FC236}">
                  <a16:creationId xmlns:a16="http://schemas.microsoft.com/office/drawing/2014/main" id="{666773D3-2E10-4AD4-8650-317B43359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524000"/>
              <a:ext cx="5257800" cy="35052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85D99B-6EB8-447F-855E-3BC1113D997F}"/>
              </a:ext>
            </a:extLst>
          </p:cNvPr>
          <p:cNvSpPr txBox="1"/>
          <p:nvPr/>
        </p:nvSpPr>
        <p:spPr>
          <a:xfrm>
            <a:off x="2689411" y="681318"/>
            <a:ext cx="675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YOLO: </a:t>
            </a:r>
            <a:r>
              <a:rPr lang="en-US" altLang="ko-KR" sz="2400" dirty="0">
                <a:latin typeface="Georgia" panose="02040502050405020303" pitchFamily="18" charset="0"/>
              </a:rPr>
              <a:t>Real-time Object detection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92C1-85F8-4153-B822-C05C2C0A80C6}"/>
              </a:ext>
            </a:extLst>
          </p:cNvPr>
          <p:cNvSpPr txBox="1"/>
          <p:nvPr/>
        </p:nvSpPr>
        <p:spPr>
          <a:xfrm>
            <a:off x="2716305" y="5513293"/>
            <a:ext cx="67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eorgia" panose="02040502050405020303" pitchFamily="18" charset="0"/>
              </a:rPr>
              <a:t>2014460 </a:t>
            </a:r>
            <a:r>
              <a:rPr lang="en-US" altLang="ko-KR" dirty="0">
                <a:latin typeface="Georgia" panose="02040502050405020303" pitchFamily="18" charset="0"/>
              </a:rPr>
              <a:t>KIM JEONG HYUN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776E10-CB79-4AE4-815B-292282928A5D}"/>
              </a:ext>
            </a:extLst>
          </p:cNvPr>
          <p:cNvGrpSpPr/>
          <p:nvPr/>
        </p:nvGrpSpPr>
        <p:grpSpPr>
          <a:xfrm>
            <a:off x="1093694" y="1362636"/>
            <a:ext cx="9906000" cy="4132729"/>
            <a:chOff x="1093694" y="1344706"/>
            <a:chExt cx="9906000" cy="413272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41EE330-D1D3-4246-AF5A-86A0F727D58F}"/>
                </a:ext>
              </a:extLst>
            </p:cNvPr>
            <p:cNvCxnSpPr/>
            <p:nvPr/>
          </p:nvCxnSpPr>
          <p:spPr>
            <a:xfrm>
              <a:off x="1192306" y="1344706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C113C5-9984-49D7-9363-18F397AAE808}"/>
                </a:ext>
              </a:extLst>
            </p:cNvPr>
            <p:cNvCxnSpPr/>
            <p:nvPr/>
          </p:nvCxnSpPr>
          <p:spPr>
            <a:xfrm>
              <a:off x="1093694" y="5477435"/>
              <a:ext cx="9807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25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413D97-2C97-4E36-BDF7-DE5D2224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754157"/>
            <a:ext cx="4944291" cy="2926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4261A3-EF60-4434-B1FA-2359826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60" y="785083"/>
            <a:ext cx="4944291" cy="2895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6E88B2-D643-47FC-B956-2C382F65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60" y="3770180"/>
            <a:ext cx="4944291" cy="2773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41867D-3E25-4439-9BF5-E961DA2DFDF0}"/>
              </a:ext>
            </a:extLst>
          </p:cNvPr>
          <p:cNvCxnSpPr/>
          <p:nvPr/>
        </p:nvCxnSpPr>
        <p:spPr>
          <a:xfrm>
            <a:off x="469489" y="645133"/>
            <a:ext cx="1108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91922D3-E8A8-496F-AF47-0853B77F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159" y="3793238"/>
            <a:ext cx="4151817" cy="2750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483BD-C88C-42F0-A7EB-31FCD447BD05}"/>
              </a:ext>
            </a:extLst>
          </p:cNvPr>
          <p:cNvSpPr txBox="1"/>
          <p:nvPr/>
        </p:nvSpPr>
        <p:spPr>
          <a:xfrm>
            <a:off x="385482" y="121913"/>
            <a:ext cx="467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eorgia" panose="02040502050405020303" pitchFamily="18" charset="0"/>
              </a:rPr>
              <a:t>Dataset </a:t>
            </a:r>
            <a:r>
              <a:rPr lang="ko-KR" altLang="en-US" sz="2800" dirty="0">
                <a:latin typeface="Georgia" panose="02040502050405020303" pitchFamily="18" charset="0"/>
              </a:rPr>
              <a:t>위치 좌표 입력</a:t>
            </a:r>
          </a:p>
        </p:txBody>
      </p:sp>
    </p:spTree>
    <p:extLst>
      <p:ext uri="{BB962C8B-B14F-4D97-AF65-F5344CB8AC3E}">
        <p14:creationId xmlns:p14="http://schemas.microsoft.com/office/powerpoint/2010/main" val="9173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C5C4C5B-0233-4D1A-9183-8DED48E06D8D}"/>
              </a:ext>
            </a:extLst>
          </p:cNvPr>
          <p:cNvSpPr txBox="1"/>
          <p:nvPr/>
        </p:nvSpPr>
        <p:spPr>
          <a:xfrm>
            <a:off x="385482" y="121913"/>
            <a:ext cx="394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eorgia" panose="02040502050405020303" pitchFamily="18" charset="0"/>
              </a:rPr>
              <a:t>Editing yolo-</a:t>
            </a:r>
            <a:r>
              <a:rPr lang="en-US" altLang="ko-KR" sz="2800" dirty="0" err="1">
                <a:latin typeface="Georgia" panose="02040502050405020303" pitchFamily="18" charset="0"/>
              </a:rPr>
              <a:t>obj.cfg</a:t>
            </a:r>
            <a:r>
              <a:rPr lang="en-US" altLang="ko-KR" sz="2800" dirty="0">
                <a:latin typeface="Georgia" panose="02040502050405020303" pitchFamily="18" charset="0"/>
              </a:rPr>
              <a:t> file </a:t>
            </a:r>
            <a:endParaRPr lang="ko-KR" altLang="en-US" sz="2800" dirty="0"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7A976-7737-447B-AF4E-01B517B79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14"/>
          <a:stretch/>
        </p:blipFill>
        <p:spPr>
          <a:xfrm>
            <a:off x="5669911" y="1111341"/>
            <a:ext cx="2227730" cy="3600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5ADD3D-864E-487C-A186-78AD4DAF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02" y="3999569"/>
            <a:ext cx="1085850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FF68B0-6CEA-4AC3-96DC-24DF4B915B0C}"/>
              </a:ext>
            </a:extLst>
          </p:cNvPr>
          <p:cNvCxnSpPr>
            <a:cxnSpLocks/>
          </p:cNvCxnSpPr>
          <p:nvPr/>
        </p:nvCxnSpPr>
        <p:spPr>
          <a:xfrm>
            <a:off x="6731471" y="3423442"/>
            <a:ext cx="396731" cy="428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55B28-E0BA-4E3B-ADD5-146173FB698A}"/>
              </a:ext>
            </a:extLst>
          </p:cNvPr>
          <p:cNvCxnSpPr>
            <a:cxnSpLocks/>
          </p:cNvCxnSpPr>
          <p:nvPr/>
        </p:nvCxnSpPr>
        <p:spPr>
          <a:xfrm flipV="1">
            <a:off x="6832658" y="1753719"/>
            <a:ext cx="894654" cy="372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F62E9A1-D8ED-42AD-A798-C66B722B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95" y="1495571"/>
            <a:ext cx="1238250" cy="2571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591E5E-7E52-45B0-A5EC-85BCEF9588EB}"/>
              </a:ext>
            </a:extLst>
          </p:cNvPr>
          <p:cNvSpPr txBox="1"/>
          <p:nvPr/>
        </p:nvSpPr>
        <p:spPr>
          <a:xfrm>
            <a:off x="7963632" y="1755328"/>
            <a:ext cx="3758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Filters 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= </a:t>
            </a:r>
            <a:r>
              <a:rPr lang="en-US" altLang="ko-KR" dirty="0" err="1">
                <a:latin typeface="Georgia" panose="02040502050405020303" pitchFamily="18" charset="0"/>
              </a:rPr>
              <a:t>Gx</a:t>
            </a:r>
            <a:r>
              <a:rPr lang="en-US" altLang="ko-KR" dirty="0">
                <a:latin typeface="Georgia" panose="02040502050405020303" pitchFamily="18" charset="0"/>
              </a:rPr>
              <a:t> * </a:t>
            </a:r>
            <a:r>
              <a:rPr lang="en-US" altLang="ko-KR" dirty="0" err="1">
                <a:latin typeface="Georgia" panose="02040502050405020303" pitchFamily="18" charset="0"/>
              </a:rPr>
              <a:t>Gy</a:t>
            </a:r>
            <a:r>
              <a:rPr lang="en-US" altLang="ko-KR" dirty="0">
                <a:latin typeface="Georgia" panose="02040502050405020303" pitchFamily="18" charset="0"/>
              </a:rPr>
              <a:t> * (B * (5 + C))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-</a:t>
            </a:r>
          </a:p>
          <a:p>
            <a:r>
              <a:rPr lang="en-US" altLang="ko-KR" sz="1600" dirty="0">
                <a:latin typeface="Georgia" panose="02040502050405020303" pitchFamily="18" charset="0"/>
              </a:rPr>
              <a:t>(B = Cell </a:t>
            </a:r>
            <a:r>
              <a:rPr lang="ko-KR" altLang="en-US" sz="1600" dirty="0">
                <a:latin typeface="Georgia" panose="02040502050405020303" pitchFamily="18" charset="0"/>
              </a:rPr>
              <a:t>당 </a:t>
            </a:r>
            <a:r>
              <a:rPr lang="en-US" altLang="ko-KR" sz="1600" dirty="0">
                <a:latin typeface="Georgia" panose="02040502050405020303" pitchFamily="18" charset="0"/>
              </a:rPr>
              <a:t>Bounding Box </a:t>
            </a:r>
            <a:r>
              <a:rPr lang="ko-KR" altLang="en-US" sz="1600" dirty="0">
                <a:latin typeface="Georgia" panose="02040502050405020303" pitchFamily="18" charset="0"/>
              </a:rPr>
              <a:t>개수 </a:t>
            </a:r>
            <a:r>
              <a:rPr lang="en-US" altLang="ko-KR" sz="1600" dirty="0">
                <a:latin typeface="Georgia" panose="02040502050405020303" pitchFamily="18" charset="0"/>
              </a:rPr>
              <a:t>= num)</a:t>
            </a:r>
          </a:p>
          <a:p>
            <a:r>
              <a:rPr lang="en-US" altLang="ko-KR" sz="1600" dirty="0">
                <a:latin typeface="Georgia" panose="02040502050405020303" pitchFamily="18" charset="0"/>
              </a:rPr>
              <a:t>(C = classes </a:t>
            </a:r>
            <a:r>
              <a:rPr lang="ko-KR" altLang="en-US" sz="1600" dirty="0">
                <a:latin typeface="Georgia" panose="02040502050405020303" pitchFamily="18" charset="0"/>
              </a:rPr>
              <a:t>종류 수</a:t>
            </a:r>
            <a:r>
              <a:rPr lang="en-US" altLang="ko-KR" sz="1600" dirty="0">
                <a:latin typeface="Georgia" panose="02040502050405020303" pitchFamily="18" charset="0"/>
              </a:rPr>
              <a:t>)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-</a:t>
            </a:r>
          </a:p>
          <a:p>
            <a:r>
              <a:rPr lang="en-US" altLang="ko-KR" dirty="0">
                <a:latin typeface="Georgia" panose="02040502050405020303" pitchFamily="18" charset="0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Georgia" panose="02040502050405020303" pitchFamily="18" charset="0"/>
              </a:rPr>
              <a:t> 5 * ( 5 + 1 ) = </a:t>
            </a:r>
            <a:r>
              <a:rPr lang="en-US" altLang="ko-KR" b="1" dirty="0">
                <a:latin typeface="Georgia" panose="02040502050405020303" pitchFamily="18" charset="0"/>
              </a:rPr>
              <a:t>30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0FAFCF-17A4-4A61-8D84-760E9777830F}"/>
              </a:ext>
            </a:extLst>
          </p:cNvPr>
          <p:cNvSpPr/>
          <p:nvPr/>
        </p:nvSpPr>
        <p:spPr>
          <a:xfrm>
            <a:off x="5669911" y="3718390"/>
            <a:ext cx="685604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CA9691-E084-4E7D-BF18-24C1D9484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812" y="5267282"/>
            <a:ext cx="8334375" cy="3524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B28D7C-3A99-41BC-89ED-A6A88AC212A4}"/>
              </a:ext>
            </a:extLst>
          </p:cNvPr>
          <p:cNvCxnSpPr/>
          <p:nvPr/>
        </p:nvCxnSpPr>
        <p:spPr>
          <a:xfrm>
            <a:off x="469489" y="645133"/>
            <a:ext cx="1108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61D5D4-FC94-4B51-A727-4FA35B6FC737}"/>
              </a:ext>
            </a:extLst>
          </p:cNvPr>
          <p:cNvGrpSpPr/>
          <p:nvPr/>
        </p:nvGrpSpPr>
        <p:grpSpPr>
          <a:xfrm>
            <a:off x="696947" y="994058"/>
            <a:ext cx="4752902" cy="3924300"/>
            <a:chOff x="469489" y="994240"/>
            <a:chExt cx="4752902" cy="392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ECE68E-0D0A-4B5F-B15A-33B48D86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489" y="994240"/>
              <a:ext cx="2341468" cy="3924300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999ED61-9180-4241-9C56-0704C2EBF71C}"/>
                </a:ext>
              </a:extLst>
            </p:cNvPr>
            <p:cNvCxnSpPr>
              <a:cxnSpLocks/>
            </p:cNvCxnSpPr>
            <p:nvPr/>
          </p:nvCxnSpPr>
          <p:spPr>
            <a:xfrm>
              <a:off x="2543780" y="4007500"/>
              <a:ext cx="297189" cy="368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5BC3BD-28C9-4367-87E3-0058E2B8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0191" y="994240"/>
              <a:ext cx="2362200" cy="39243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6DDE754-7829-4E53-966D-F9BA0BA95936}"/>
                </a:ext>
              </a:extLst>
            </p:cNvPr>
            <p:cNvSpPr/>
            <p:nvPr/>
          </p:nvSpPr>
          <p:spPr>
            <a:xfrm>
              <a:off x="487193" y="3920197"/>
              <a:ext cx="1990595" cy="2752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F613-5A55-48CC-90CA-CEBC50AA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8661" y="3985090"/>
              <a:ext cx="2047875" cy="257175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6E1F54-D931-4590-A953-86BEA8BDE24D}"/>
              </a:ext>
            </a:extLst>
          </p:cNvPr>
          <p:cNvSpPr/>
          <p:nvPr/>
        </p:nvSpPr>
        <p:spPr>
          <a:xfrm>
            <a:off x="3925947" y="5254331"/>
            <a:ext cx="601229" cy="352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1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5D98BE3-507A-4375-B438-0D74943C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38" y="1727152"/>
            <a:ext cx="4445375" cy="444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4AD8A-4CE7-47A8-85CF-E4D932E3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18"/>
          <a:stretch/>
        </p:blipFill>
        <p:spPr>
          <a:xfrm>
            <a:off x="1139143" y="1727152"/>
            <a:ext cx="4893498" cy="2277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6CED05-7F47-4507-80CC-589B3CF6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72" y="2880425"/>
            <a:ext cx="3354718" cy="542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0B1221-2CCF-4D03-8603-38C505242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24" y="4131935"/>
            <a:ext cx="4891079" cy="20809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36A1D6-3D1D-440A-AB18-42ED8C422E14}"/>
              </a:ext>
            </a:extLst>
          </p:cNvPr>
          <p:cNvCxnSpPr/>
          <p:nvPr/>
        </p:nvCxnSpPr>
        <p:spPr>
          <a:xfrm>
            <a:off x="469489" y="645133"/>
            <a:ext cx="1108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958D3-25A4-4502-BCF0-E304F903013B}"/>
              </a:ext>
            </a:extLst>
          </p:cNvPr>
          <p:cNvSpPr txBox="1"/>
          <p:nvPr/>
        </p:nvSpPr>
        <p:spPr>
          <a:xfrm>
            <a:off x="385482" y="121913"/>
            <a:ext cx="394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eorgia" panose="02040502050405020303" pitchFamily="18" charset="0"/>
              </a:rPr>
              <a:t>Training</a:t>
            </a:r>
            <a:endParaRPr lang="ko-KR" altLang="en-US" sz="28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54DA2-89E5-4EFF-80C3-D7CCD88A885A}"/>
              </a:ext>
            </a:extLst>
          </p:cNvPr>
          <p:cNvSpPr txBox="1"/>
          <p:nvPr/>
        </p:nvSpPr>
        <p:spPr>
          <a:xfrm>
            <a:off x="627529" y="914019"/>
            <a:ext cx="676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eorgia" panose="02040502050405020303" pitchFamily="18" charset="0"/>
              </a:rPr>
              <a:t>Dataset = 64, Batch = 8, Epoch = 1200 (5 hours)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B69C11-7636-4B3A-9B0C-0F17AAA88DCB}"/>
              </a:ext>
            </a:extLst>
          </p:cNvPr>
          <p:cNvGrpSpPr/>
          <p:nvPr/>
        </p:nvGrpSpPr>
        <p:grpSpPr>
          <a:xfrm>
            <a:off x="797780" y="957271"/>
            <a:ext cx="10596440" cy="3816435"/>
            <a:chOff x="766285" y="1441365"/>
            <a:chExt cx="10596440" cy="38164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B622738-5D52-4227-91A2-F428A40F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6169" y="1441365"/>
              <a:ext cx="4876556" cy="3816435"/>
            </a:xfrm>
            <a:prstGeom prst="rect">
              <a:avLst/>
            </a:prstGeom>
          </p:spPr>
        </p:pic>
        <p:pic>
          <p:nvPicPr>
            <p:cNvPr id="6" name="그림 5" descr="실외, 잔디, 식물, 평야이(가) 표시된 사진&#10;&#10;자동 생성된 설명">
              <a:extLst>
                <a:ext uri="{FF2B5EF4-FFF2-40B4-BE49-F238E27FC236}">
                  <a16:creationId xmlns:a16="http://schemas.microsoft.com/office/drawing/2014/main" id="{8179860B-922C-409F-8A5E-6BA669EE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86" y="1441365"/>
              <a:ext cx="5719882" cy="3816435"/>
            </a:xfrm>
            <a:prstGeom prst="rect">
              <a:avLst/>
            </a:prstGeom>
          </p:spPr>
        </p:pic>
        <p:pic>
          <p:nvPicPr>
            <p:cNvPr id="8" name="그림 7" descr="잔디, 서있는, 표지판, 평야이(가) 표시된 사진&#10;&#10;자동 생성된 설명">
              <a:extLst>
                <a:ext uri="{FF2B5EF4-FFF2-40B4-BE49-F238E27FC236}">
                  <a16:creationId xmlns:a16="http://schemas.microsoft.com/office/drawing/2014/main" id="{CC57C175-A70D-41C6-845B-1FB36C86C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85" y="1441365"/>
              <a:ext cx="5719882" cy="3816435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1C6FA2-4CE2-4884-83C3-15EBAFE73052}"/>
              </a:ext>
            </a:extLst>
          </p:cNvPr>
          <p:cNvCxnSpPr/>
          <p:nvPr/>
        </p:nvCxnSpPr>
        <p:spPr>
          <a:xfrm>
            <a:off x="469489" y="645133"/>
            <a:ext cx="1108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BCC9E3-B91F-4E75-8E49-9B6D52B7E31D}"/>
              </a:ext>
            </a:extLst>
          </p:cNvPr>
          <p:cNvSpPr txBox="1"/>
          <p:nvPr/>
        </p:nvSpPr>
        <p:spPr>
          <a:xfrm>
            <a:off x="385482" y="121913"/>
            <a:ext cx="394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eorgia" panose="02040502050405020303" pitchFamily="18" charset="0"/>
              </a:rPr>
              <a:t>Training - Result</a:t>
            </a:r>
            <a:endParaRPr lang="ko-KR" altLang="en-US" sz="28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D4BA-4F77-47BA-B941-2861222D1A48}"/>
              </a:ext>
            </a:extLst>
          </p:cNvPr>
          <p:cNvSpPr txBox="1"/>
          <p:nvPr/>
        </p:nvSpPr>
        <p:spPr>
          <a:xfrm>
            <a:off x="1748118" y="5500619"/>
            <a:ext cx="86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eorgia" panose="02040502050405020303" pitchFamily="18" charset="0"/>
              </a:rPr>
              <a:t>더 많은 </a:t>
            </a:r>
            <a:r>
              <a:rPr lang="en-US" altLang="ko-KR" sz="2000" dirty="0">
                <a:latin typeface="Georgia" panose="02040502050405020303" pitchFamily="18" charset="0"/>
              </a:rPr>
              <a:t>dataset</a:t>
            </a:r>
            <a:r>
              <a:rPr lang="ko-KR" altLang="en-US" sz="2000" dirty="0">
                <a:latin typeface="Georgia" panose="02040502050405020303" pitchFamily="18" charset="0"/>
              </a:rPr>
              <a:t>과 클래스 당 </a:t>
            </a:r>
            <a:r>
              <a:rPr lang="en-US" altLang="ko-KR" sz="2000" dirty="0">
                <a:latin typeface="Georgia" panose="02040502050405020303" pitchFamily="18" charset="0"/>
              </a:rPr>
              <a:t>2000 epoch </a:t>
            </a:r>
            <a:r>
              <a:rPr lang="ko-KR" altLang="en-US" sz="2000" dirty="0">
                <a:latin typeface="Georgia" panose="02040502050405020303" pitchFamily="18" charset="0"/>
              </a:rPr>
              <a:t>정도가 필요하다고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C4DA8-6F9E-4446-AF30-43A5A06D9269}"/>
              </a:ext>
            </a:extLst>
          </p:cNvPr>
          <p:cNvSpPr txBox="1"/>
          <p:nvPr/>
        </p:nvSpPr>
        <p:spPr>
          <a:xfrm>
            <a:off x="1748118" y="5060901"/>
            <a:ext cx="86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eorgia" panose="02040502050405020303" pitchFamily="18" charset="0"/>
              </a:rPr>
              <a:t>실패 </a:t>
            </a:r>
            <a:r>
              <a:rPr lang="en-US" altLang="ko-KR" sz="2000" dirty="0">
                <a:latin typeface="Georgia" panose="02040502050405020303" pitchFamily="18" charset="0"/>
              </a:rPr>
              <a:t>– </a:t>
            </a:r>
            <a:r>
              <a:rPr lang="ko-KR" altLang="en-US" sz="2000" dirty="0">
                <a:latin typeface="Georgia" panose="02040502050405020303" pitchFamily="18" charset="0"/>
              </a:rPr>
              <a:t>원인</a:t>
            </a:r>
            <a:r>
              <a:rPr lang="en-US" altLang="ko-KR" sz="2000" dirty="0">
                <a:latin typeface="Georgia" panose="02040502050405020303" pitchFamily="18" charset="0"/>
              </a:rPr>
              <a:t>??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3B344C-6A66-446D-AC82-ADB0B29B6E60}"/>
              </a:ext>
            </a:extLst>
          </p:cNvPr>
          <p:cNvCxnSpPr/>
          <p:nvPr/>
        </p:nvCxnSpPr>
        <p:spPr>
          <a:xfrm>
            <a:off x="469489" y="645133"/>
            <a:ext cx="1108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067075-FE73-4E6F-A554-47A247411B37}"/>
              </a:ext>
            </a:extLst>
          </p:cNvPr>
          <p:cNvSpPr txBox="1"/>
          <p:nvPr/>
        </p:nvSpPr>
        <p:spPr>
          <a:xfrm>
            <a:off x="385482" y="121913"/>
            <a:ext cx="445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eorgia" panose="02040502050405020303" pitchFamily="18" charset="0"/>
              </a:rPr>
              <a:t>Problems/Improvements</a:t>
            </a:r>
            <a:endParaRPr lang="ko-KR" altLang="en-US" sz="2800" dirty="0"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E0E24-89B0-409E-9945-F805639F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489646"/>
            <a:ext cx="5972175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E9100-9B46-4406-8DBB-97D977A38D3B}"/>
              </a:ext>
            </a:extLst>
          </p:cNvPr>
          <p:cNvSpPr txBox="1"/>
          <p:nvPr/>
        </p:nvSpPr>
        <p:spPr>
          <a:xfrm>
            <a:off x="1748118" y="1089536"/>
            <a:ext cx="869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eorgia" panose="02040502050405020303" pitchFamily="18" charset="0"/>
              </a:rPr>
              <a:t>1)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0EBDE0-7B8F-474E-814A-01EB0EE65B22}"/>
              </a:ext>
            </a:extLst>
          </p:cNvPr>
          <p:cNvGrpSpPr/>
          <p:nvPr/>
        </p:nvGrpSpPr>
        <p:grpSpPr>
          <a:xfrm>
            <a:off x="7135906" y="1817506"/>
            <a:ext cx="510988" cy="788421"/>
            <a:chOff x="4231341" y="1936849"/>
            <a:chExt cx="510988" cy="7884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F561AD-04FF-4EBA-A3C4-92F08ED8CF67}"/>
                </a:ext>
              </a:extLst>
            </p:cNvPr>
            <p:cNvSpPr/>
            <p:nvPr/>
          </p:nvSpPr>
          <p:spPr>
            <a:xfrm>
              <a:off x="4231341" y="1936849"/>
              <a:ext cx="295836" cy="7884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109015-DABA-4A70-B6B9-1E4B9A4C1AF0}"/>
                </a:ext>
              </a:extLst>
            </p:cNvPr>
            <p:cNvSpPr/>
            <p:nvPr/>
          </p:nvSpPr>
          <p:spPr>
            <a:xfrm>
              <a:off x="4527177" y="1936849"/>
              <a:ext cx="215152" cy="7884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D9558-4F77-40B4-BAD4-5715A53D8906}"/>
              </a:ext>
            </a:extLst>
          </p:cNvPr>
          <p:cNvSpPr txBox="1"/>
          <p:nvPr/>
        </p:nvSpPr>
        <p:spPr>
          <a:xfrm>
            <a:off x="1748118" y="2861635"/>
            <a:ext cx="869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x, y </a:t>
            </a:r>
            <a:r>
              <a:rPr lang="ko-KR" altLang="en-US" dirty="0">
                <a:latin typeface="Georgia" panose="02040502050405020303" pitchFamily="18" charset="0"/>
              </a:rPr>
              <a:t>좌표에 대해서는 </a:t>
            </a:r>
            <a:r>
              <a:rPr lang="en-US" altLang="ko-KR" dirty="0">
                <a:latin typeface="Georgia" panose="02040502050405020303" pitchFamily="18" charset="0"/>
              </a:rPr>
              <a:t>sigmoid </a:t>
            </a:r>
            <a:r>
              <a:rPr lang="ko-KR" altLang="en-US" dirty="0">
                <a:latin typeface="Georgia" panose="02040502050405020303" pitchFamily="18" charset="0"/>
              </a:rPr>
              <a:t>함수 필요</a:t>
            </a:r>
            <a:r>
              <a:rPr lang="en-US" altLang="ko-KR" dirty="0">
                <a:latin typeface="Georgia" panose="02040502050405020303" pitchFamily="18" charset="0"/>
              </a:rPr>
              <a:t>(</a:t>
            </a:r>
            <a:r>
              <a:rPr lang="ko-KR" altLang="en-US" dirty="0">
                <a:latin typeface="Georgia" panose="02040502050405020303" pitchFamily="18" charset="0"/>
              </a:rPr>
              <a:t>전체 이미지 크기를 벗어나지 않기 위해</a:t>
            </a:r>
            <a:r>
              <a:rPr lang="en-US" altLang="ko-KR" dirty="0">
                <a:latin typeface="Georgia" panose="02040502050405020303" pitchFamily="18" charset="0"/>
              </a:rPr>
              <a:t>)</a:t>
            </a:r>
          </a:p>
          <a:p>
            <a:pPr algn="ctr"/>
            <a:r>
              <a:rPr lang="ko-KR" altLang="en-US" dirty="0">
                <a:latin typeface="Georgia" panose="02040502050405020303" pitchFamily="18" charset="0"/>
              </a:rPr>
              <a:t>하지만 </a:t>
            </a:r>
            <a:r>
              <a:rPr lang="en-US" altLang="ko-KR" dirty="0">
                <a:latin typeface="Georgia" panose="02040502050405020303" pitchFamily="18" charset="0"/>
              </a:rPr>
              <a:t>Object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confidence</a:t>
            </a:r>
            <a:r>
              <a:rPr lang="ko-KR" altLang="en-US" dirty="0">
                <a:latin typeface="Georgia" panose="02040502050405020303" pitchFamily="18" charset="0"/>
              </a:rPr>
              <a:t>에는 </a:t>
            </a:r>
            <a:r>
              <a:rPr lang="en-US" altLang="ko-KR" dirty="0" err="1">
                <a:latin typeface="Georgia" panose="02040502050405020303" pitchFamily="18" charset="0"/>
              </a:rPr>
              <a:t>ReLU</a:t>
            </a:r>
            <a:r>
              <a:rPr lang="en-US" altLang="ko-KR" dirty="0">
                <a:latin typeface="Georgia" panose="02040502050405020303" pitchFamily="18" charset="0"/>
              </a:rPr>
              <a:t> </a:t>
            </a:r>
            <a:r>
              <a:rPr lang="ko-KR" altLang="en-US" dirty="0">
                <a:latin typeface="Georgia" panose="02040502050405020303" pitchFamily="18" charset="0"/>
              </a:rPr>
              <a:t>함수를 사용하는 것이 더 효과적이지 않을까</a:t>
            </a:r>
            <a:r>
              <a:rPr lang="en-US" altLang="ko-KR" dirty="0">
                <a:latin typeface="Georgia" panose="02040502050405020303" pitchFamily="18" charset="0"/>
              </a:rPr>
              <a:t>…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0CFB2-7879-401E-805B-C1754B8A3B44}"/>
              </a:ext>
            </a:extLst>
          </p:cNvPr>
          <p:cNvSpPr txBox="1"/>
          <p:nvPr/>
        </p:nvSpPr>
        <p:spPr>
          <a:xfrm>
            <a:off x="1748117" y="4023685"/>
            <a:ext cx="869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eorgia" panose="02040502050405020303" pitchFamily="18" charset="0"/>
              </a:rPr>
              <a:t>2)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65750-F33C-414C-983E-BCACE10D24A6}"/>
              </a:ext>
            </a:extLst>
          </p:cNvPr>
          <p:cNvSpPr txBox="1"/>
          <p:nvPr/>
        </p:nvSpPr>
        <p:spPr>
          <a:xfrm>
            <a:off x="1748117" y="4606586"/>
            <a:ext cx="869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eorgia" panose="02040502050405020303" pitchFamily="18" charset="0"/>
              </a:rPr>
              <a:t>학습을 위한 </a:t>
            </a:r>
            <a:r>
              <a:rPr lang="en-US" altLang="ko-KR" dirty="0">
                <a:latin typeface="Georgia" panose="02040502050405020303" pitchFamily="18" charset="0"/>
              </a:rPr>
              <a:t>Epoch </a:t>
            </a:r>
            <a:r>
              <a:rPr lang="ko-KR" altLang="en-US" dirty="0">
                <a:latin typeface="Georgia" panose="02040502050405020303" pitchFamily="18" charset="0"/>
              </a:rPr>
              <a:t>크기가 너무 크다</a:t>
            </a:r>
            <a:endParaRPr lang="en-US" altLang="ko-KR" dirty="0">
              <a:latin typeface="Georgia" panose="02040502050405020303" pitchFamily="18" charset="0"/>
            </a:endParaRPr>
          </a:p>
          <a:p>
            <a:pPr algn="ctr"/>
            <a:r>
              <a:rPr lang="ko-KR" altLang="en-US" dirty="0">
                <a:latin typeface="Georgia" panose="02040502050405020303" pitchFamily="18" charset="0"/>
              </a:rPr>
              <a:t>혹은 </a:t>
            </a:r>
            <a:r>
              <a:rPr lang="en-US" altLang="ko-KR" dirty="0">
                <a:latin typeface="Georgia" panose="02040502050405020303" pitchFamily="18" charset="0"/>
              </a:rPr>
              <a:t>Epoch </a:t>
            </a:r>
            <a:r>
              <a:rPr lang="ko-KR" altLang="en-US" dirty="0">
                <a:latin typeface="Georgia" panose="02040502050405020303" pitchFamily="18" charset="0"/>
              </a:rPr>
              <a:t>크기에 따른 학습 소요시간</a:t>
            </a:r>
            <a:r>
              <a:rPr lang="en-US" altLang="ko-KR" dirty="0">
                <a:latin typeface="Georgia" panose="02040502050405020303" pitchFamily="18" charset="0"/>
              </a:rPr>
              <a:t>/</a:t>
            </a:r>
            <a:r>
              <a:rPr lang="ko-KR" altLang="en-US" dirty="0">
                <a:latin typeface="Georgia" panose="02040502050405020303" pitchFamily="18" charset="0"/>
              </a:rPr>
              <a:t>정확도를 예측할 수 있으면 좋을 것</a:t>
            </a:r>
            <a:r>
              <a:rPr lang="en-US" altLang="ko-KR" dirty="0">
                <a:latin typeface="Georgia" panose="02040502050405020303" pitchFamily="18" charset="0"/>
              </a:rPr>
              <a:t> 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8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14</cp:revision>
  <dcterms:created xsi:type="dcterms:W3CDTF">2019-12-03T12:15:52Z</dcterms:created>
  <dcterms:modified xsi:type="dcterms:W3CDTF">2019-12-04T00:26:18Z</dcterms:modified>
</cp:coreProperties>
</file>