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9"/>
  </p:notesMasterIdLst>
  <p:sldIdLst>
    <p:sldId id="274" r:id="rId2"/>
    <p:sldId id="275" r:id="rId3"/>
    <p:sldId id="298" r:id="rId4"/>
    <p:sldId id="276" r:id="rId5"/>
    <p:sldId id="302" r:id="rId6"/>
    <p:sldId id="304" r:id="rId7"/>
    <p:sldId id="306" r:id="rId8"/>
    <p:sldId id="316" r:id="rId9"/>
    <p:sldId id="317" r:id="rId10"/>
    <p:sldId id="318" r:id="rId11"/>
    <p:sldId id="319" r:id="rId12"/>
    <p:sldId id="320" r:id="rId13"/>
    <p:sldId id="321" r:id="rId14"/>
    <p:sldId id="280" r:id="rId15"/>
    <p:sldId id="303" r:id="rId16"/>
    <p:sldId id="300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292" r:id="rId27"/>
    <p:sldId id="277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나눔바른고딕" panose="020B0603020101020101" pitchFamily="50" charset="-127"/>
      <p:regular r:id="rId36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7C2"/>
    <a:srgbClr val="FCFCFC"/>
    <a:srgbClr val="2E75B6"/>
    <a:srgbClr val="0F898F"/>
    <a:srgbClr val="B7E3E4"/>
    <a:srgbClr val="B9D631"/>
    <a:srgbClr val="C53E4D"/>
    <a:srgbClr val="79BDDA"/>
    <a:srgbClr val="1A2D4E"/>
    <a:srgbClr val="B0D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81061" autoAdjust="0"/>
  </p:normalViewPr>
  <p:slideViewPr>
    <p:cSldViewPr snapToGrid="0">
      <p:cViewPr varScale="1">
        <p:scale>
          <a:sx n="64" d="100"/>
          <a:sy n="64" d="100"/>
        </p:scale>
        <p:origin x="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6686-F76A-4CC7-83BF-940E34C5B9CD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5AF6F-7FDF-474D-AE52-C66069F05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fairseq/papers/convolutional-sequence-to-sequence-learning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8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61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8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90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05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9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13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0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86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학습과 검증으로 분리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96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그동안 명령 줄 옵션은 교육 예제를 포함하는 파일을 나타냅니다 </a:t>
            </a:r>
            <a:r>
              <a:rPr lang="en-US" altLang="ko-KR" dirty="0"/>
              <a:t>-output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옵션은 어디에 모델을 저장하는 방법을 나타냅니다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훈련이 끝나면 </a:t>
            </a:r>
            <a:r>
              <a:rPr lang="en-US" altLang="ko-KR" dirty="0" err="1"/>
              <a:t>model_cooking.bin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훈련 된 분류기를 포함 하는 파일 이 현재 디렉토리에 생성됩니다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문장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 분류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문장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품질을 더 잘 이해하려면 다음을 실행하여 유효성 검사 데이터에서 테스트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1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4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상위 </a:t>
            </a:r>
            <a:r>
              <a:rPr lang="en-US" altLang="ko-KR" dirty="0"/>
              <a:t>5</a:t>
            </a:r>
            <a:r>
              <a:rPr lang="ko-KR" altLang="en-US" dirty="0"/>
              <a:t>개에 대한 정밀도와 리콜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모형에서 예측 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레이블 중 하나가 정확하여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정밀도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개의 실제 레이블 중 하나만 모형에 의해 예측되어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리콜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49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정밀도도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3 %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1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예제가 표시되는 횟수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에포크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수라고도 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다음 </a:t>
            </a:r>
            <a:r>
              <a:rPr lang="en-US" altLang="ko-KR" dirty="0"/>
              <a:t>-epoch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옵션을 사용하여 증가시킬 수 있습니다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속도를 변경하는 또 다른 방법은 알고리즘의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학습률을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높이거나 낮추는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52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순서가 중요한 분류 문제에 특히 중요합니다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12.4 %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60.7 %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정밀도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41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훨씬 빠른 계산으로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근사화하는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손실 함수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아이디어는 잎이 레이블에 해당하는 이진 트리를 작성하는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중간 노드에는 훈련 된 이진 결정 활성화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있으며 왼쪽 또는 오른쪽으로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가야하는지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유닛의 확률은 루트에서 출력 유닛 휴가까지의 경로를 따라 중간 노드의 확률의 곱에 의해 주어진다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23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레이블을 처리하는 편리한 방법은 각 레이블에 독립적 인 이진 분류기를 사용하는 것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가능한 많은 예측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(argument </a:t>
            </a:r>
            <a:r>
              <a:rPr lang="en-US" altLang="ko-KR" dirty="0"/>
              <a:t>-1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높거나 같은 레이블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00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참고문헌은 이렇게 </a:t>
            </a:r>
            <a:r>
              <a:rPr lang="ko-KR" altLang="en-US" dirty="0" err="1"/>
              <a:t>있구요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41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6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연구소가 이용한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복잡한 작업을 완료하기 위해 병렬 처리의 이점을 이용하는 딥러닝 기술이다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연구소가 공개한 논문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☞링크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적용한 번역 시스템은 기존 번역 소프트웨어보다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가량 속도 향상을 이뤘고 정확도도 더 높아졌다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연구소가 이용한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복잡한 작업을 완료하기 위해 병렬 처리의 이점을 이용하는 딥러닝 기술이다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연구소가 공개한 논문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(☞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적용한 번역 시스템은 기존 번역 소프트웨어보다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가량 속도 향상을 이뤘고 정확도도 더 높아졌다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번역 시스템은 전통적으로 딥러닝 기술 중 순환신경망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(RNN)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이용해 작동돼 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선형 순서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왼쪽에서 오른쪽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오른쪽에서 왼쪽으로 한 번에 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전통적인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방식은 일반적으로 속도와 정확도 측면에서 번역 시스템 사용자들에게 적합하기 때문에 더 많이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사용돼왔다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기술을 능가하는 것은 이번이 처음이다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기반의 시스템 구조는 사람이 문맥을 이해하는 것과 비슷하게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문장에서 더 멀리 떨어져 있어도 문맥을 이해하는데 도움이 되는 단어에 집중한다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번역 시스템은 전통적으로 딥러닝 기술 중 순환신경망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(RNN)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이용해 작동돼 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선형 순서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왼쪽에서 오른쪽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오른쪽에서 왼쪽으로 한 번에 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처리할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전통적인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방식은 일반적으로 속도와 정확도 측면에서 번역 시스템 사용자들에게 적합하기 때문에 더 많이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사용돼왔다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기술을 능가하는 것은 이번이 처음이다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.​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기반의 시스템 구조는 사람이 문맥을 이해하는 것과 비슷하게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문장에서 더 멀리 떨어져 있어도 문맥을 이해하는데 도움이 되는 단어에 집중한다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6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컴퓨터가 단어를 인식하게 하기 위해 단어를 수치화해주어야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 각 단어들을 벡터화 하는 것을 워드 </a:t>
            </a:r>
            <a:r>
              <a:rPr lang="ko-KR" altLang="en-US" dirty="0" err="1"/>
              <a:t>리프레젠테이션이라고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2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Fasttext</a:t>
            </a:r>
            <a:r>
              <a:rPr lang="ko-KR" altLang="en-US" dirty="0"/>
              <a:t>는 원래 </a:t>
            </a:r>
            <a:r>
              <a:rPr lang="en-US" altLang="ko-KR" dirty="0"/>
              <a:t>C++ </a:t>
            </a:r>
            <a:r>
              <a:rPr lang="ko-KR" altLang="en-US" dirty="0"/>
              <a:t>환경에서 주로 만들어져 리눅스</a:t>
            </a:r>
            <a:r>
              <a:rPr lang="en-US" altLang="ko-KR" dirty="0"/>
              <a:t>, </a:t>
            </a:r>
            <a:r>
              <a:rPr lang="ko-KR" altLang="en-US" dirty="0"/>
              <a:t>맥에서만 쓰이지만 </a:t>
            </a:r>
            <a:r>
              <a:rPr lang="en-US" altLang="ko-KR" dirty="0"/>
              <a:t>python</a:t>
            </a:r>
            <a:r>
              <a:rPr lang="ko-KR" altLang="en-US" dirty="0"/>
              <a:t>을 위한 튜토리얼 및 설치도 잘 나와있어 구현하기 쉬웠습니다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코랩에</a:t>
            </a:r>
            <a:r>
              <a:rPr lang="ko-KR" altLang="en-US" dirty="0"/>
              <a:t> 임시 저장소에 설정을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25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Fasttext</a:t>
            </a:r>
            <a:r>
              <a:rPr lang="ko-KR" altLang="en-US" dirty="0"/>
              <a:t>는 다양한 언어들의 사전의 학습 데이터를 미리 </a:t>
            </a:r>
            <a:r>
              <a:rPr lang="ko-KR" altLang="en-US" dirty="0" err="1"/>
              <a:t>저장해두었는데</a:t>
            </a:r>
            <a:r>
              <a:rPr lang="ko-KR" altLang="en-US" dirty="0"/>
              <a:t> 그 중 한국어를 선택하였고 </a:t>
            </a:r>
            <a:r>
              <a:rPr lang="en-US" altLang="ko-KR" dirty="0" err="1"/>
              <a:t>wget</a:t>
            </a:r>
            <a:r>
              <a:rPr lang="ko-KR" altLang="en-US" dirty="0"/>
              <a:t>함수를 통해 불러왔습니다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39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말했듯이 </a:t>
            </a:r>
            <a:r>
              <a:rPr lang="en-US" altLang="ko-KR" dirty="0"/>
              <a:t>CBOW</a:t>
            </a:r>
            <a:r>
              <a:rPr lang="ko-KR" altLang="en-US" dirty="0"/>
              <a:t>모델을 통해 학습된 다양한 나라의 언어를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9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0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0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1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6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705590"/>
            <a:ext cx="9144000" cy="604355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4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4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AAD0-C0BD-4940-9C61-9EB949A572D7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5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facebookresearch/fastText/tree/master/python" TargetMode="External"/><Relationship Id="rId5" Type="http://schemas.openxmlformats.org/officeDocument/2006/relationships/hyperlink" Target="https://nodoudt.tistory.com/24" TargetMode="External"/><Relationship Id="rId4" Type="http://schemas.openxmlformats.org/officeDocument/2006/relationships/hyperlink" Target="https://fasttext.cc/docs/en/supervised-tutorial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96"/>
            <a:ext cx="9143999" cy="6858000"/>
          </a:xfrm>
          <a:prstGeom prst="rect">
            <a:avLst/>
          </a:prstGeom>
        </p:spPr>
      </p:pic>
      <p:pic>
        <p:nvPicPr>
          <p:cNvPr id="5" name="그림 4" descr="장난감, 컴퓨터, 표지판, 테이블이(가) 표시된 사진&#10;&#10;자동 생성된 설명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74" y="1110910"/>
            <a:ext cx="4087376" cy="4715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8180" y="1664365"/>
            <a:ext cx="4236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en-US" altLang="ko-KR" sz="36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</a:t>
            </a:r>
            <a:r>
              <a:rPr lang="en-US" altLang="ko-KR" sz="48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Facebook</a:t>
            </a:r>
            <a:endParaRPr lang="en-US" altLang="ko-KR" sz="44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3600" b="1" spc="-8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FastText</a:t>
            </a:r>
            <a:endParaRPr lang="en-US" altLang="ko-KR" sz="16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5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김동길 김혁민 </a:t>
            </a:r>
            <a:r>
              <a:rPr lang="ko-KR" altLang="en-US" b="1" spc="-8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이우성</a:t>
            </a:r>
            <a:r>
              <a:rPr lang="ko-KR" altLang="en-US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최재건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FABFE4-C304-4582-9D5B-84AC6EECD7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98" y="620346"/>
            <a:ext cx="822956" cy="8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2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755100" y="298925"/>
            <a:ext cx="3633815" cy="909569"/>
            <a:chOff x="2755100" y="346059"/>
            <a:chExt cx="3633815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2755100" y="346059"/>
              <a:ext cx="3633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 Representation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93460" y="917074"/>
              <a:ext cx="25571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Nearest neighbor queries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00578C-0304-44A7-97C5-71202670CC57}"/>
              </a:ext>
            </a:extLst>
          </p:cNvPr>
          <p:cNvSpPr txBox="1"/>
          <p:nvPr/>
        </p:nvSpPr>
        <p:spPr>
          <a:xfrm>
            <a:off x="916906" y="5762610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벡터들 사이의 거리를 통해 유사도 측정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916427-5E92-4418-A05B-8430EAAAD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858"/>
          <a:stretch/>
        </p:blipFill>
        <p:spPr>
          <a:xfrm>
            <a:off x="718214" y="1840832"/>
            <a:ext cx="7691860" cy="332087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5AA85-431A-45D9-B99A-0138E4697A86}"/>
              </a:ext>
            </a:extLst>
          </p:cNvPr>
          <p:cNvSpPr/>
          <p:nvPr/>
        </p:nvSpPr>
        <p:spPr>
          <a:xfrm>
            <a:off x="943142" y="2876447"/>
            <a:ext cx="1904215" cy="270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0027F7-5FA4-4AE4-AC32-A7856707158D}"/>
              </a:ext>
            </a:extLst>
          </p:cNvPr>
          <p:cNvCxnSpPr>
            <a:cxnSpLocks/>
          </p:cNvCxnSpPr>
          <p:nvPr/>
        </p:nvCxnSpPr>
        <p:spPr>
          <a:xfrm>
            <a:off x="4245802" y="1213042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5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755100" y="298925"/>
            <a:ext cx="3633815" cy="909569"/>
            <a:chOff x="2755100" y="346059"/>
            <a:chExt cx="3633815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2755100" y="346059"/>
              <a:ext cx="3633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 Representation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93460" y="917074"/>
              <a:ext cx="25571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Nearest neighbor queries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00578C-0304-44A7-97C5-71202670CC57}"/>
              </a:ext>
            </a:extLst>
          </p:cNvPr>
          <p:cNvSpPr txBox="1"/>
          <p:nvPr/>
        </p:nvSpPr>
        <p:spPr>
          <a:xfrm>
            <a:off x="692236" y="5988060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Query word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입력한 단어와 유사하거나 연관될수록 수치가 높게 나타남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916427-5E92-4418-A05B-8430EAAAD8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491" b="37858"/>
          <a:stretch/>
        </p:blipFill>
        <p:spPr>
          <a:xfrm>
            <a:off x="677074" y="1318098"/>
            <a:ext cx="3316665" cy="42144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9A60608-53CC-490A-848D-E6CC801B5C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742" b="54170"/>
          <a:stretch/>
        </p:blipFill>
        <p:spPr>
          <a:xfrm>
            <a:off x="4808909" y="1343440"/>
            <a:ext cx="3658017" cy="373360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4EFE18-EACD-4EC9-8DA5-BC26C32D1266}"/>
              </a:ext>
            </a:extLst>
          </p:cNvPr>
          <p:cNvSpPr/>
          <p:nvPr/>
        </p:nvSpPr>
        <p:spPr>
          <a:xfrm>
            <a:off x="2224725" y="3376495"/>
            <a:ext cx="791851" cy="252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E4DE0B-8D08-4168-B4E5-812985C47FE0}"/>
              </a:ext>
            </a:extLst>
          </p:cNvPr>
          <p:cNvSpPr/>
          <p:nvPr/>
        </p:nvSpPr>
        <p:spPr>
          <a:xfrm>
            <a:off x="1330751" y="3932549"/>
            <a:ext cx="1828800" cy="1607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125DF0-3717-4F72-B612-8F789D70C5CB}"/>
              </a:ext>
            </a:extLst>
          </p:cNvPr>
          <p:cNvSpPr/>
          <p:nvPr/>
        </p:nvSpPr>
        <p:spPr>
          <a:xfrm>
            <a:off x="6703178" y="2513011"/>
            <a:ext cx="753425" cy="240468"/>
          </a:xfrm>
          <a:prstGeom prst="rect">
            <a:avLst/>
          </a:prstGeom>
          <a:noFill/>
          <a:ln w="38100">
            <a:solidFill>
              <a:srgbClr val="0F8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0FBEA5-3112-473E-8B63-A3F5BA6EC945}"/>
              </a:ext>
            </a:extLst>
          </p:cNvPr>
          <p:cNvSpPr/>
          <p:nvPr/>
        </p:nvSpPr>
        <p:spPr>
          <a:xfrm>
            <a:off x="5722789" y="2739865"/>
            <a:ext cx="1828800" cy="2109030"/>
          </a:xfrm>
          <a:prstGeom prst="rect">
            <a:avLst/>
          </a:prstGeom>
          <a:noFill/>
          <a:ln w="38100">
            <a:solidFill>
              <a:srgbClr val="0F8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3D30CD7-12EB-4CF3-B51F-46F2B27CDE12}"/>
              </a:ext>
            </a:extLst>
          </p:cNvPr>
          <p:cNvCxnSpPr>
            <a:cxnSpLocks/>
          </p:cNvCxnSpPr>
          <p:nvPr/>
        </p:nvCxnSpPr>
        <p:spPr>
          <a:xfrm>
            <a:off x="4245802" y="1213042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755100" y="298925"/>
            <a:ext cx="3633815" cy="909569"/>
            <a:chOff x="2755100" y="346059"/>
            <a:chExt cx="3633815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2755100" y="346059"/>
              <a:ext cx="3633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 Representation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47112" y="917074"/>
              <a:ext cx="1649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 Analogies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00578C-0304-44A7-97C5-71202670CC57}"/>
              </a:ext>
            </a:extLst>
          </p:cNvPr>
          <p:cNvSpPr txBox="1"/>
          <p:nvPr/>
        </p:nvSpPr>
        <p:spPr>
          <a:xfrm>
            <a:off x="916906" y="5610291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단어들이 가진 의미를 구체화여 분리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결합할 수 있음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F47AFC-78CB-47D2-9495-C240BFA9F661}"/>
              </a:ext>
            </a:extLst>
          </p:cNvPr>
          <p:cNvGrpSpPr/>
          <p:nvPr/>
        </p:nvGrpSpPr>
        <p:grpSpPr>
          <a:xfrm>
            <a:off x="770491" y="1439762"/>
            <a:ext cx="7456602" cy="3488911"/>
            <a:chOff x="0" y="1362268"/>
            <a:chExt cx="7456602" cy="313561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7FC179F-8E7F-4B55-97A3-8E69B8BC66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6907" b="68570"/>
            <a:stretch/>
          </p:blipFill>
          <p:spPr>
            <a:xfrm>
              <a:off x="0" y="1362268"/>
              <a:ext cx="7456602" cy="305916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15AA85-431A-45D9-B99A-0138E4697A86}"/>
                </a:ext>
              </a:extLst>
            </p:cNvPr>
            <p:cNvSpPr/>
            <p:nvPr/>
          </p:nvSpPr>
          <p:spPr>
            <a:xfrm>
              <a:off x="1225483" y="2856320"/>
              <a:ext cx="4171439" cy="358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5AD4BD5-AB12-4FE0-AD00-2F6C441FB208}"/>
                </a:ext>
              </a:extLst>
            </p:cNvPr>
            <p:cNvSpPr/>
            <p:nvPr/>
          </p:nvSpPr>
          <p:spPr>
            <a:xfrm>
              <a:off x="1192489" y="4139667"/>
              <a:ext cx="4661556" cy="3582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D8E5EA-D152-4D83-A598-C36ECB88959D}"/>
              </a:ext>
            </a:extLst>
          </p:cNvPr>
          <p:cNvSpPr txBox="1"/>
          <p:nvPr/>
        </p:nvSpPr>
        <p:spPr>
          <a:xfrm>
            <a:off x="6167413" y="3102150"/>
            <a:ext cx="286773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국가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대한민국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수도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국가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               )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수도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??</a:t>
            </a:r>
          </a:p>
          <a:p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국가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일본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수도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</a:t>
            </a:r>
          </a:p>
          <a:p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6C85E0B-531A-4788-B797-007D38C64027}"/>
              </a:ext>
            </a:extLst>
          </p:cNvPr>
          <p:cNvCxnSpPr>
            <a:cxnSpLocks/>
          </p:cNvCxnSpPr>
          <p:nvPr/>
        </p:nvCxnSpPr>
        <p:spPr>
          <a:xfrm>
            <a:off x="4245802" y="1213042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28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755100" y="298925"/>
            <a:ext cx="3633815" cy="909569"/>
            <a:chOff x="2755100" y="346059"/>
            <a:chExt cx="3633815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2755100" y="346059"/>
              <a:ext cx="3633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 Representation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47112" y="917074"/>
              <a:ext cx="1649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 Analogies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00578C-0304-44A7-97C5-71202670CC57}"/>
              </a:ext>
            </a:extLst>
          </p:cNvPr>
          <p:cNvSpPr txBox="1"/>
          <p:nvPr/>
        </p:nvSpPr>
        <p:spPr>
          <a:xfrm>
            <a:off x="922327" y="5664894"/>
            <a:ext cx="73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쿼리의 응답이 매우 정확한 건 아니지만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어느 정도의 정확성을 가지고 있음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780DC6-42A2-4792-9B8D-53B785BA4212}"/>
              </a:ext>
            </a:extLst>
          </p:cNvPr>
          <p:cNvGrpSpPr/>
          <p:nvPr/>
        </p:nvGrpSpPr>
        <p:grpSpPr>
          <a:xfrm>
            <a:off x="709863" y="1531878"/>
            <a:ext cx="7724274" cy="3746668"/>
            <a:chOff x="302029" y="1617383"/>
            <a:chExt cx="8539942" cy="314315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505C24B-88BD-475F-A9A9-F78858982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6701" b="55086"/>
            <a:stretch/>
          </p:blipFill>
          <p:spPr>
            <a:xfrm>
              <a:off x="302029" y="1673945"/>
              <a:ext cx="3927020" cy="297945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14CFBE9-5009-4490-9CE7-6CAC3C91D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7010" b="57285"/>
            <a:stretch/>
          </p:blipFill>
          <p:spPr>
            <a:xfrm>
              <a:off x="4751109" y="1617383"/>
              <a:ext cx="4090862" cy="297945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2316C5-D156-4908-9C63-B7D68373F062}"/>
                </a:ext>
              </a:extLst>
            </p:cNvPr>
            <p:cNvSpPr/>
            <p:nvPr/>
          </p:nvSpPr>
          <p:spPr>
            <a:xfrm>
              <a:off x="2955261" y="2576781"/>
              <a:ext cx="1362215" cy="2606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D783A9-9B79-41C9-9B0B-B2F914915B14}"/>
                </a:ext>
              </a:extLst>
            </p:cNvPr>
            <p:cNvSpPr/>
            <p:nvPr/>
          </p:nvSpPr>
          <p:spPr>
            <a:xfrm>
              <a:off x="1038034" y="2837568"/>
              <a:ext cx="1186692" cy="19229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EF5C89-4723-4F6F-BC21-E3F5CDA4DC3D}"/>
                </a:ext>
              </a:extLst>
            </p:cNvPr>
            <p:cNvSpPr/>
            <p:nvPr/>
          </p:nvSpPr>
          <p:spPr>
            <a:xfrm>
              <a:off x="7466749" y="2586890"/>
              <a:ext cx="1375222" cy="250578"/>
            </a:xfrm>
            <a:prstGeom prst="rect">
              <a:avLst/>
            </a:prstGeom>
            <a:noFill/>
            <a:ln w="38100">
              <a:solidFill>
                <a:srgbClr val="0F89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41556A3-4F3B-4C17-B5F0-23606721F445}"/>
                </a:ext>
              </a:extLst>
            </p:cNvPr>
            <p:cNvSpPr/>
            <p:nvPr/>
          </p:nvSpPr>
          <p:spPr>
            <a:xfrm>
              <a:off x="5562534" y="2772818"/>
              <a:ext cx="1329174" cy="250578"/>
            </a:xfrm>
            <a:prstGeom prst="rect">
              <a:avLst/>
            </a:prstGeom>
            <a:noFill/>
            <a:ln w="38100">
              <a:solidFill>
                <a:srgbClr val="0F89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48E6E8C-ADF9-4653-9E56-DCAD0BD10363}"/>
              </a:ext>
            </a:extLst>
          </p:cNvPr>
          <p:cNvCxnSpPr>
            <a:cxnSpLocks/>
          </p:cNvCxnSpPr>
          <p:nvPr/>
        </p:nvCxnSpPr>
        <p:spPr>
          <a:xfrm>
            <a:off x="4245802" y="1213042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9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582173" y="4173502"/>
            <a:ext cx="2980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Text Classification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D57722-2405-4625-963A-9D76366F8C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02" y="1657801"/>
            <a:ext cx="894952" cy="8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718780" y="346059"/>
            <a:ext cx="3706464" cy="909569"/>
            <a:chOff x="2718780" y="346059"/>
            <a:chExt cx="3706464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3016139" y="346059"/>
              <a:ext cx="31117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Text Classification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8780" y="917074"/>
              <a:ext cx="3706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문서를 하나 이상의 카테고리로 할당하는 것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컴퓨터이(가) 표시된 사진&#10;&#10;자동 생성된 설명">
            <a:extLst>
              <a:ext uri="{FF2B5EF4-FFF2-40B4-BE49-F238E27FC236}">
                <a16:creationId xmlns:a16="http://schemas.microsoft.com/office/drawing/2014/main" id="{933F761D-238D-4493-9B2B-75FE2CB22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1669889"/>
            <a:ext cx="7964906" cy="40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7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016144" y="346059"/>
            <a:ext cx="3111750" cy="909569"/>
            <a:chOff x="3016144" y="346059"/>
            <a:chExt cx="3111750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3016144" y="346059"/>
              <a:ext cx="3111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Text Classification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65400" y="917074"/>
              <a:ext cx="2413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Fasttext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in Google </a:t>
              </a:r>
              <a:r>
                <a:rPr lang="en-US" altLang="ko-KR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colab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8E2C0C6-E910-4931-A51F-7ECD21737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647" y="2407831"/>
            <a:ext cx="5128704" cy="2042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E76B64-7597-4BEB-ADB5-21B8CC1DFD22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Building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fastText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as a command line tool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32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016144" y="346059"/>
            <a:ext cx="3111750" cy="909569"/>
            <a:chOff x="3016144" y="346059"/>
            <a:chExt cx="3111750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3016144" y="346059"/>
              <a:ext cx="3111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Text Classification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65400" y="917074"/>
              <a:ext cx="2413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Fasttext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in Google </a:t>
              </a:r>
              <a:r>
                <a:rPr lang="en-US" altLang="ko-KR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colab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E76B64-7597-4BEB-ADB5-21B8CC1DFD22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Installing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fastText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1C13E3-4731-4A20-A771-670A966A9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22" y="1303423"/>
            <a:ext cx="5353580" cy="41228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FA9A30-3DC8-4AFF-B5AC-4A028F6418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433"/>
          <a:stretch/>
        </p:blipFill>
        <p:spPr>
          <a:xfrm>
            <a:off x="1753384" y="1886136"/>
            <a:ext cx="5467547" cy="36684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6AC411-E62D-4F7C-B7FF-963C47BB5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9074" y="2752251"/>
            <a:ext cx="4651591" cy="30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5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016144" y="346059"/>
            <a:ext cx="3111750" cy="897537"/>
            <a:chOff x="3016144" y="346059"/>
            <a:chExt cx="3111750" cy="897537"/>
          </a:xfrm>
        </p:grpSpPr>
        <p:sp>
          <p:nvSpPr>
            <p:cNvPr id="29" name="TextBox 28"/>
            <p:cNvSpPr txBox="1"/>
            <p:nvPr/>
          </p:nvSpPr>
          <p:spPr>
            <a:xfrm>
              <a:off x="3016144" y="346059"/>
              <a:ext cx="3111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Text Classification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17585" y="905042"/>
              <a:ext cx="31088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Getting and preparing the data</a:t>
              </a: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04770B28-1881-4A00-9BF7-64847EBE3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03423"/>
            <a:ext cx="7909089" cy="36123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C5AA1D-271E-4D13-A082-90081A64A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234" y="2421376"/>
            <a:ext cx="6093766" cy="443662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8BE420-7C76-4671-B823-97125D4DBCA4}"/>
              </a:ext>
            </a:extLst>
          </p:cNvPr>
          <p:cNvSpPr/>
          <p:nvPr/>
        </p:nvSpPr>
        <p:spPr>
          <a:xfrm>
            <a:off x="3431357" y="2790334"/>
            <a:ext cx="556181" cy="31108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6A1DD-7678-42D7-AA35-4DA25F27ABC4}"/>
              </a:ext>
            </a:extLst>
          </p:cNvPr>
          <p:cNvSpPr/>
          <p:nvPr/>
        </p:nvSpPr>
        <p:spPr>
          <a:xfrm>
            <a:off x="3253819" y="3252247"/>
            <a:ext cx="1318181" cy="42420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BBF774-31B9-41BB-8921-2120A5F21095}"/>
              </a:ext>
            </a:extLst>
          </p:cNvPr>
          <p:cNvSpPr/>
          <p:nvPr/>
        </p:nvSpPr>
        <p:spPr>
          <a:xfrm>
            <a:off x="3179976" y="5849931"/>
            <a:ext cx="1318181" cy="42420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9EF0B1-86C8-4E9C-ACFB-5D6B85DAFB04}"/>
              </a:ext>
            </a:extLst>
          </p:cNvPr>
          <p:cNvSpPr/>
          <p:nvPr/>
        </p:nvSpPr>
        <p:spPr>
          <a:xfrm>
            <a:off x="6249971" y="3252246"/>
            <a:ext cx="1194659" cy="42420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80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016144" y="346059"/>
            <a:ext cx="3111750" cy="909569"/>
            <a:chOff x="3016144" y="346059"/>
            <a:chExt cx="3111750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3016144" y="346059"/>
              <a:ext cx="3111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Text Classification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56397" y="917074"/>
              <a:ext cx="1031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Classifier</a:t>
              </a: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4D521C1-77AD-4AA2-B3B4-37FC890A2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995" y="1588173"/>
            <a:ext cx="6348010" cy="2865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A355DB-7128-4735-8737-43014312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995" y="4453541"/>
            <a:ext cx="3909399" cy="1021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0AA579-7094-48B9-A396-4E51EE4B88F1}"/>
              </a:ext>
            </a:extLst>
          </p:cNvPr>
          <p:cNvSpPr txBox="1"/>
          <p:nvPr/>
        </p:nvSpPr>
        <p:spPr>
          <a:xfrm>
            <a:off x="916906" y="5804055"/>
            <a:ext cx="73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P@1 : Precision</a:t>
            </a:r>
          </a:p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R@1 : Recall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58E3DB-56F6-48EE-9D04-7B0F6327B4B7}"/>
              </a:ext>
            </a:extLst>
          </p:cNvPr>
          <p:cNvSpPr/>
          <p:nvPr/>
        </p:nvSpPr>
        <p:spPr>
          <a:xfrm>
            <a:off x="1697963" y="3429001"/>
            <a:ext cx="3609431" cy="39828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7181F5-6EE6-4D4B-B00E-8A8CD79AF379}"/>
              </a:ext>
            </a:extLst>
          </p:cNvPr>
          <p:cNvSpPr/>
          <p:nvPr/>
        </p:nvSpPr>
        <p:spPr>
          <a:xfrm>
            <a:off x="1697962" y="3807838"/>
            <a:ext cx="3609431" cy="39828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3A00F1-755B-41A6-904F-823805FE70C2}"/>
              </a:ext>
            </a:extLst>
          </p:cNvPr>
          <p:cNvSpPr/>
          <p:nvPr/>
        </p:nvSpPr>
        <p:spPr>
          <a:xfrm>
            <a:off x="1574276" y="5005633"/>
            <a:ext cx="1357460" cy="43460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192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09" y="1406518"/>
            <a:ext cx="2088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35"/>
          <a:stretch/>
        </p:blipFill>
        <p:spPr>
          <a:xfrm>
            <a:off x="5056624" y="279306"/>
            <a:ext cx="4087376" cy="1912749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590771" y="3329343"/>
            <a:ext cx="7960376" cy="2154313"/>
            <a:chOff x="592197" y="2851901"/>
            <a:chExt cx="3922455" cy="1247181"/>
          </a:xfrm>
        </p:grpSpPr>
        <p:grpSp>
          <p:nvGrpSpPr>
            <p:cNvPr id="36" name="그룹 35"/>
            <p:cNvGrpSpPr/>
            <p:nvPr/>
          </p:nvGrpSpPr>
          <p:grpSpPr>
            <a:xfrm>
              <a:off x="592197" y="2851901"/>
              <a:ext cx="1832204" cy="772810"/>
              <a:chOff x="785736" y="2851901"/>
              <a:chExt cx="1832204" cy="772810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785736" y="2851901"/>
                <a:ext cx="1637226" cy="772810"/>
                <a:chOff x="785736" y="2851901"/>
                <a:chExt cx="1637226" cy="772810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785736" y="2851901"/>
                  <a:ext cx="433826" cy="5434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5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55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826718" y="3339624"/>
                  <a:ext cx="1596244" cy="2850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600" spc="-6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Word Representation</a:t>
                  </a:r>
                  <a:endParaRPr lang="ko-KR" altLang="en-US" sz="26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35" name="직선 연결선 34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2626659" y="2851901"/>
              <a:ext cx="1887993" cy="1247181"/>
              <a:chOff x="729947" y="2851901"/>
              <a:chExt cx="1887993" cy="1247181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729947" y="2851901"/>
                <a:ext cx="1505535" cy="1247181"/>
                <a:chOff x="729947" y="2851901"/>
                <a:chExt cx="1505535" cy="1247181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786763" y="2851901"/>
                  <a:ext cx="433826" cy="5434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5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55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29947" y="3335882"/>
                  <a:ext cx="1505535" cy="7632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6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 Text Classification</a:t>
                  </a: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sz="26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ko-KR" altLang="en-US" sz="2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44" name="직선 연결선 43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7321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016144" y="346059"/>
            <a:ext cx="3111750" cy="909569"/>
            <a:chOff x="3016144" y="346059"/>
            <a:chExt cx="3111750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3016144" y="346059"/>
              <a:ext cx="3111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Text Classification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60912" y="917074"/>
              <a:ext cx="20222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Precision and recall</a:t>
              </a: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37B937A1-B5C8-4191-BCD6-32AE8FA8C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2219"/>
            <a:ext cx="6889077" cy="2347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56E98E-0DC9-4967-9A6E-0EDBEF408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951" y="1482219"/>
            <a:ext cx="2951049" cy="53077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0DA555-1A4D-409C-AA68-A458D8B0668D}"/>
              </a:ext>
            </a:extLst>
          </p:cNvPr>
          <p:cNvSpPr txBox="1"/>
          <p:nvPr/>
        </p:nvSpPr>
        <p:spPr>
          <a:xfrm>
            <a:off x="9427" y="4055973"/>
            <a:ext cx="619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Precision : </a:t>
            </a:r>
            <a:r>
              <a:rPr lang="ko-KR" altLang="en-US" b="1" dirty="0">
                <a:latin typeface="+mn-ea"/>
              </a:rPr>
              <a:t>예측 된 레이블 중 올바른 레이블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Recall : </a:t>
            </a:r>
            <a:r>
              <a:rPr lang="ko-KR" altLang="en-US" b="1" dirty="0">
                <a:latin typeface="+mn-ea"/>
              </a:rPr>
              <a:t>모든 레이블 중 성공적으로 예측된 레이블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CDC8FE-D9BE-4A42-8D61-3951588EA327}"/>
              </a:ext>
            </a:extLst>
          </p:cNvPr>
          <p:cNvSpPr/>
          <p:nvPr/>
        </p:nvSpPr>
        <p:spPr>
          <a:xfrm>
            <a:off x="245097" y="2245268"/>
            <a:ext cx="1253766" cy="39828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25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016144" y="346059"/>
            <a:ext cx="3111750" cy="909569"/>
            <a:chOff x="3016144" y="346059"/>
            <a:chExt cx="3111750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3016144" y="346059"/>
              <a:ext cx="3111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Text Classification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0876" y="917074"/>
              <a:ext cx="2542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Making the model better</a:t>
              </a: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EAA4C3E-D186-45F1-B7AF-658037A91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2" y="1918071"/>
            <a:ext cx="8954276" cy="9068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28BF9C-6CFD-4029-BECC-E05DB82DB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2" y="2824930"/>
            <a:ext cx="6370872" cy="2316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2D2F91-87D1-41BC-93B0-6749F6001E39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Preprocessing the data(14K -&gt; 9K)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43B5D7-9271-45BA-8795-F0CEE372EC96}"/>
              </a:ext>
            </a:extLst>
          </p:cNvPr>
          <p:cNvSpPr/>
          <p:nvPr/>
        </p:nvSpPr>
        <p:spPr>
          <a:xfrm>
            <a:off x="2673992" y="2073896"/>
            <a:ext cx="4499805" cy="34007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4F607B-DDB1-4537-9B91-0F0FDF74A3B5}"/>
              </a:ext>
            </a:extLst>
          </p:cNvPr>
          <p:cNvSpPr/>
          <p:nvPr/>
        </p:nvSpPr>
        <p:spPr>
          <a:xfrm>
            <a:off x="461913" y="3346515"/>
            <a:ext cx="1706252" cy="2922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0C7887-91A0-4CBB-8962-7911A4271760}"/>
              </a:ext>
            </a:extLst>
          </p:cNvPr>
          <p:cNvSpPr/>
          <p:nvPr/>
        </p:nvSpPr>
        <p:spPr>
          <a:xfrm>
            <a:off x="829559" y="4628109"/>
            <a:ext cx="772998" cy="2922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2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016144" y="346059"/>
            <a:ext cx="3111750" cy="909569"/>
            <a:chOff x="3016144" y="346059"/>
            <a:chExt cx="3111750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3016144" y="346059"/>
              <a:ext cx="3111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Text Classification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0876" y="917074"/>
              <a:ext cx="2542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Making the model better</a:t>
              </a: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2D2F91-87D1-41BC-93B0-6749F6001E39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More epochs and larger learning rate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7E9780-3E9D-47C7-A0A4-BDE987AAA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0466"/>
            <a:ext cx="4541014" cy="34582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A8DBA8-ED79-4623-8A37-D0FE57C2D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572" y="3309232"/>
            <a:ext cx="5029426" cy="186363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42904-961A-4054-BFA3-677DC988C0F4}"/>
              </a:ext>
            </a:extLst>
          </p:cNvPr>
          <p:cNvSpPr/>
          <p:nvPr/>
        </p:nvSpPr>
        <p:spPr>
          <a:xfrm>
            <a:off x="3403076" y="1588173"/>
            <a:ext cx="711496" cy="29864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2A05EA-D041-44E7-89B7-2252F134B07D}"/>
              </a:ext>
            </a:extLst>
          </p:cNvPr>
          <p:cNvSpPr/>
          <p:nvPr/>
        </p:nvSpPr>
        <p:spPr>
          <a:xfrm>
            <a:off x="3403076" y="3279679"/>
            <a:ext cx="711496" cy="29864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365BA9-DD46-429A-9294-ECC2BB88511A}"/>
              </a:ext>
            </a:extLst>
          </p:cNvPr>
          <p:cNvSpPr/>
          <p:nvPr/>
        </p:nvSpPr>
        <p:spPr>
          <a:xfrm>
            <a:off x="7881463" y="3279679"/>
            <a:ext cx="1177696" cy="29864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FCB035-CEE2-44A1-95A0-7B7D2EBE182F}"/>
              </a:ext>
            </a:extLst>
          </p:cNvPr>
          <p:cNvSpPr/>
          <p:nvPr/>
        </p:nvSpPr>
        <p:spPr>
          <a:xfrm>
            <a:off x="207390" y="2912882"/>
            <a:ext cx="820132" cy="29864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A9FD23-4355-4949-952D-55818816DAFC}"/>
              </a:ext>
            </a:extLst>
          </p:cNvPr>
          <p:cNvSpPr/>
          <p:nvPr/>
        </p:nvSpPr>
        <p:spPr>
          <a:xfrm>
            <a:off x="181616" y="4617846"/>
            <a:ext cx="820132" cy="29864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C8A65A-200E-41D1-B659-72021FA4266B}"/>
              </a:ext>
            </a:extLst>
          </p:cNvPr>
          <p:cNvSpPr/>
          <p:nvPr/>
        </p:nvSpPr>
        <p:spPr>
          <a:xfrm>
            <a:off x="4367190" y="4767166"/>
            <a:ext cx="820132" cy="29864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00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016144" y="346059"/>
            <a:ext cx="3111750" cy="909569"/>
            <a:chOff x="3016144" y="346059"/>
            <a:chExt cx="3111750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3016144" y="346059"/>
              <a:ext cx="3111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Text Classification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00876" y="917074"/>
              <a:ext cx="2542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Making the model better</a:t>
              </a: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2D2F91-87D1-41BC-93B0-6749F6001E39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 n-grams, Bigram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268387-AF04-4088-81CE-35B71811F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95" y="2272432"/>
            <a:ext cx="7232007" cy="251481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DEDFEC-89FE-4C5E-95A8-ACFC978AEE61}"/>
              </a:ext>
            </a:extLst>
          </p:cNvPr>
          <p:cNvSpPr/>
          <p:nvPr/>
        </p:nvSpPr>
        <p:spPr>
          <a:xfrm>
            <a:off x="7072609" y="2440254"/>
            <a:ext cx="1154483" cy="30294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E39487-AAE5-48F7-9006-41518D8A6CAA}"/>
              </a:ext>
            </a:extLst>
          </p:cNvPr>
          <p:cNvSpPr/>
          <p:nvPr/>
        </p:nvSpPr>
        <p:spPr>
          <a:xfrm>
            <a:off x="1263192" y="4260916"/>
            <a:ext cx="1133723" cy="45248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016144" y="346059"/>
            <a:ext cx="3111750" cy="909569"/>
            <a:chOff x="3016144" y="346059"/>
            <a:chExt cx="3111750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3016144" y="346059"/>
              <a:ext cx="3111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Text Classification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6651" y="917074"/>
              <a:ext cx="1830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Scaling things up</a:t>
              </a: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2D2F91-87D1-41BC-93B0-6749F6001E39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Hierarchical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4148FB-8022-40D8-8287-D24E6FDE2DEB}"/>
              </a:ext>
            </a:extLst>
          </p:cNvPr>
          <p:cNvGrpSpPr/>
          <p:nvPr/>
        </p:nvGrpSpPr>
        <p:grpSpPr>
          <a:xfrm>
            <a:off x="1013254" y="2384853"/>
            <a:ext cx="7117492" cy="2088294"/>
            <a:chOff x="0" y="2785721"/>
            <a:chExt cx="9144000" cy="128655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DAD5E60-19B7-4C46-AD2F-C010A1C87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785721"/>
              <a:ext cx="9144000" cy="128655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428B71-8C7D-4B1E-9953-C62DDE345214}"/>
                </a:ext>
              </a:extLst>
            </p:cNvPr>
            <p:cNvSpPr/>
            <p:nvPr/>
          </p:nvSpPr>
          <p:spPr>
            <a:xfrm>
              <a:off x="8227093" y="2968155"/>
              <a:ext cx="820132" cy="2986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1946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016144" y="346059"/>
            <a:ext cx="3111750" cy="909569"/>
            <a:chOff x="3016144" y="346059"/>
            <a:chExt cx="3111750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3016144" y="346059"/>
              <a:ext cx="3111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Text Classification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71680" y="917074"/>
              <a:ext cx="1200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one-vs-all</a:t>
              </a: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DC01B3-DF84-4D84-8902-A48826DD497B}"/>
              </a:ext>
            </a:extLst>
          </p:cNvPr>
          <p:cNvGrpSpPr/>
          <p:nvPr/>
        </p:nvGrpSpPr>
        <p:grpSpPr>
          <a:xfrm>
            <a:off x="556052" y="1432467"/>
            <a:ext cx="8031894" cy="1239043"/>
            <a:chOff x="-1" y="1432467"/>
            <a:chExt cx="9144000" cy="123904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2AE42C1-A986-4026-8076-2AB571A5F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1432467"/>
              <a:ext cx="9144000" cy="1239043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FF84F8-6D61-4DD4-8ED8-66E262006B1C}"/>
                </a:ext>
              </a:extLst>
            </p:cNvPr>
            <p:cNvSpPr/>
            <p:nvPr/>
          </p:nvSpPr>
          <p:spPr>
            <a:xfrm>
              <a:off x="7817027" y="1601269"/>
              <a:ext cx="1326972" cy="321799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66D8AD4-504B-4EED-9F2F-1C85DF185314}"/>
              </a:ext>
            </a:extLst>
          </p:cNvPr>
          <p:cNvGrpSpPr/>
          <p:nvPr/>
        </p:nvGrpSpPr>
        <p:grpSpPr>
          <a:xfrm>
            <a:off x="1408670" y="2919237"/>
            <a:ext cx="6326658" cy="2506296"/>
            <a:chOff x="-1" y="2619455"/>
            <a:chExt cx="6818198" cy="300776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FC99F97-F3DD-410B-926F-FE436C5E1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" y="2671510"/>
              <a:ext cx="6818198" cy="295570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6BDCF75-B4A3-4ECD-8DA8-E5795C284FDD}"/>
                </a:ext>
              </a:extLst>
            </p:cNvPr>
            <p:cNvSpPr/>
            <p:nvPr/>
          </p:nvSpPr>
          <p:spPr>
            <a:xfrm>
              <a:off x="3016144" y="2619455"/>
              <a:ext cx="792286" cy="368842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B0A163-B5BB-44DD-9B0C-0FDE6D93FC82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Multi-label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classificaiton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21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659030" y="346059"/>
            <a:ext cx="18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C8EF2E-E953-4EDB-A043-F30F9145D212}"/>
              </a:ext>
            </a:extLst>
          </p:cNvPr>
          <p:cNvSpPr txBox="1"/>
          <p:nvPr/>
        </p:nvSpPr>
        <p:spPr>
          <a:xfrm>
            <a:off x="335029" y="1485014"/>
            <a:ext cx="6853928" cy="3442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>
                <a:hlinkClick r:id="rId4"/>
              </a:rPr>
              <a:t>https://fasttext.cc/docs/en/supervised-tutorial.html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>
                <a:hlinkClick r:id="rId5"/>
              </a:rPr>
              <a:t>https://nodoudt.tistory.com/24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>
                <a:hlinkClick r:id="rId6"/>
              </a:rPr>
              <a:t>https://github.com/facebookresearch/fastText/tree/master/python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343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" y="654"/>
            <a:ext cx="9137730" cy="6857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81" y="1275033"/>
            <a:ext cx="4087376" cy="4715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0674" y="2998113"/>
            <a:ext cx="43567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0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!</a:t>
            </a:r>
            <a:endParaRPr lang="ko-KR" altLang="en-US" sz="50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89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836270" y="346059"/>
            <a:ext cx="3471463" cy="922092"/>
            <a:chOff x="2836270" y="346059"/>
            <a:chExt cx="3471463" cy="922092"/>
          </a:xfrm>
        </p:grpSpPr>
        <p:sp>
          <p:nvSpPr>
            <p:cNvPr id="29" name="TextBox 28"/>
            <p:cNvSpPr txBox="1"/>
            <p:nvPr/>
          </p:nvSpPr>
          <p:spPr>
            <a:xfrm>
              <a:off x="3790516" y="346059"/>
              <a:ext cx="15629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FastText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36270" y="929597"/>
              <a:ext cx="3471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Facebook AI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팀의 자연어처리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0F2A614-915D-4FA3-B496-D80BECFFA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86" y="2075936"/>
            <a:ext cx="7239627" cy="2905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8C082-5CBB-49EB-AEA5-44709AEDC541}"/>
              </a:ext>
            </a:extLst>
          </p:cNvPr>
          <p:cNvSpPr txBox="1"/>
          <p:nvPr/>
        </p:nvSpPr>
        <p:spPr>
          <a:xfrm>
            <a:off x="916905" y="5743737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단어의 각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n-gram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 워드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임베딩을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하는 인공 신경망</a:t>
            </a:r>
          </a:p>
        </p:txBody>
      </p:sp>
    </p:spTree>
    <p:extLst>
      <p:ext uri="{BB962C8B-B14F-4D97-AF65-F5344CB8AC3E}">
        <p14:creationId xmlns:p14="http://schemas.microsoft.com/office/powerpoint/2010/main" val="166793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302933" y="4142725"/>
            <a:ext cx="33856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 Representation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03" y="929957"/>
            <a:ext cx="4009451" cy="42602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D57722-2405-4625-963A-9D76366F8C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13" y="1663159"/>
            <a:ext cx="894952" cy="8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755104" y="346059"/>
            <a:ext cx="3633816" cy="954107"/>
            <a:chOff x="2755104" y="346059"/>
            <a:chExt cx="3633816" cy="954107"/>
          </a:xfrm>
        </p:grpSpPr>
        <p:sp>
          <p:nvSpPr>
            <p:cNvPr id="29" name="TextBox 28"/>
            <p:cNvSpPr txBox="1"/>
            <p:nvPr/>
          </p:nvSpPr>
          <p:spPr>
            <a:xfrm>
              <a:off x="2755104" y="346059"/>
              <a:ext cx="363381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 Representation</a:t>
              </a:r>
            </a:p>
            <a:p>
              <a:pPr algn="ctr"/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81614" y="929597"/>
              <a:ext cx="2380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단어를 벡터로 나타내는 것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>
            <a:cxnSpLocks/>
          </p:cNvCxnSpPr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D42DDD0-500D-476A-8139-6D50C0EE4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47" y="1477786"/>
            <a:ext cx="6136106" cy="39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9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755101" y="298925"/>
            <a:ext cx="3633815" cy="909569"/>
            <a:chOff x="2755101" y="346059"/>
            <a:chExt cx="3633815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2755101" y="346059"/>
              <a:ext cx="3633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 Representation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65406" y="917074"/>
              <a:ext cx="2413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Fasttext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in Google </a:t>
              </a:r>
              <a:r>
                <a:rPr lang="en-US" altLang="ko-KR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colab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F540D1-EB9C-420F-A054-8CF449893C34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pip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fasttext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패키지를 다운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77DCE2-05A4-4170-844F-CA8FB54B15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582"/>
          <a:stretch/>
        </p:blipFill>
        <p:spPr>
          <a:xfrm>
            <a:off x="-1" y="1236775"/>
            <a:ext cx="9144000" cy="439348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190307F-DEBD-45C1-85C8-0783015E9769}"/>
              </a:ext>
            </a:extLst>
          </p:cNvPr>
          <p:cNvSpPr/>
          <p:nvPr/>
        </p:nvSpPr>
        <p:spPr>
          <a:xfrm>
            <a:off x="603315" y="2121031"/>
            <a:ext cx="1253765" cy="287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583C96-D8D8-4C90-9743-EBDA740184C7}"/>
              </a:ext>
            </a:extLst>
          </p:cNvPr>
          <p:cNvSpPr/>
          <p:nvPr/>
        </p:nvSpPr>
        <p:spPr>
          <a:xfrm>
            <a:off x="586034" y="4449452"/>
            <a:ext cx="3278956" cy="292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0578C-0304-44A7-97C5-71202670CC57}"/>
              </a:ext>
            </a:extLst>
          </p:cNvPr>
          <p:cNvSpPr txBox="1"/>
          <p:nvPr/>
        </p:nvSpPr>
        <p:spPr>
          <a:xfrm>
            <a:off x="909051" y="6210979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git clone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fastText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저장소를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colab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환경에 가져오기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E7359D-0A4E-45FC-B1A5-A31C20B27945}"/>
              </a:ext>
            </a:extLst>
          </p:cNvPr>
          <p:cNvCxnSpPr>
            <a:cxnSpLocks/>
          </p:cNvCxnSpPr>
          <p:nvPr/>
        </p:nvCxnSpPr>
        <p:spPr>
          <a:xfrm>
            <a:off x="4245802" y="1213042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28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755101" y="298925"/>
            <a:ext cx="3633815" cy="909569"/>
            <a:chOff x="2755101" y="346059"/>
            <a:chExt cx="3633815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2755101" y="346059"/>
              <a:ext cx="3633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 Representation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65398" y="917074"/>
              <a:ext cx="2413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Fasttext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in Google </a:t>
              </a:r>
              <a:r>
                <a:rPr lang="en-US" altLang="ko-KR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colab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780525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F540D1-EB9C-420F-A054-8CF449893C34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colab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옮겨온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fastText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저장소로 디렉토리 이동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0578C-0304-44A7-97C5-71202670CC57}"/>
              </a:ext>
            </a:extLst>
          </p:cNvPr>
          <p:cNvSpPr txBox="1"/>
          <p:nvPr/>
        </p:nvSpPr>
        <p:spPr>
          <a:xfrm>
            <a:off x="909051" y="6210979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Make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colab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환경에서 파일 관리 유틸리티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B3C06-3923-4002-B9C7-DDAAB5AF3C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796"/>
          <a:stretch/>
        </p:blipFill>
        <p:spPr>
          <a:xfrm>
            <a:off x="0" y="1237946"/>
            <a:ext cx="9144000" cy="391955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190307F-DEBD-45C1-85C8-0783015E9769}"/>
              </a:ext>
            </a:extLst>
          </p:cNvPr>
          <p:cNvSpPr/>
          <p:nvPr/>
        </p:nvSpPr>
        <p:spPr>
          <a:xfrm>
            <a:off x="551473" y="2036190"/>
            <a:ext cx="928540" cy="287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583C96-D8D8-4C90-9743-EBDA740184C7}"/>
              </a:ext>
            </a:extLst>
          </p:cNvPr>
          <p:cNvSpPr/>
          <p:nvPr/>
        </p:nvSpPr>
        <p:spPr>
          <a:xfrm>
            <a:off x="576608" y="2643910"/>
            <a:ext cx="450914" cy="287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B91467-9EA0-4F85-9416-5A004B5940AA}"/>
              </a:ext>
            </a:extLst>
          </p:cNvPr>
          <p:cNvCxnSpPr>
            <a:cxnSpLocks/>
          </p:cNvCxnSpPr>
          <p:nvPr/>
        </p:nvCxnSpPr>
        <p:spPr>
          <a:xfrm>
            <a:off x="4245802" y="1213042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755101" y="298925"/>
            <a:ext cx="3633815" cy="909569"/>
            <a:chOff x="2755101" y="346059"/>
            <a:chExt cx="3633815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2755101" y="346059"/>
              <a:ext cx="3633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 Representation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65398" y="917074"/>
              <a:ext cx="2413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Fasttext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in Google </a:t>
              </a:r>
              <a:r>
                <a:rPr lang="en-US" altLang="ko-KR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colab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F540D1-EB9C-420F-A054-8CF449893C34}"/>
              </a:ext>
            </a:extLst>
          </p:cNvPr>
          <p:cNvSpPr txBox="1"/>
          <p:nvPr/>
        </p:nvSpPr>
        <p:spPr>
          <a:xfrm>
            <a:off x="916906" y="5804055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Fasttext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홈페이지에서 사전에 학습된 한국어 데이터를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colab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다운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0578C-0304-44A7-97C5-71202670CC57}"/>
              </a:ext>
            </a:extLst>
          </p:cNvPr>
          <p:cNvSpPr txBox="1"/>
          <p:nvPr/>
        </p:nvSpPr>
        <p:spPr>
          <a:xfrm>
            <a:off x="909051" y="6210979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다운받은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cc.ko.300.bin.gz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파일의 압축을 해제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F107F5-55D3-4569-9324-0891F88DC9FF}"/>
              </a:ext>
            </a:extLst>
          </p:cNvPr>
          <p:cNvGrpSpPr/>
          <p:nvPr/>
        </p:nvGrpSpPr>
        <p:grpSpPr>
          <a:xfrm>
            <a:off x="654906" y="1571834"/>
            <a:ext cx="7834186" cy="3583812"/>
            <a:chOff x="-1" y="1881805"/>
            <a:chExt cx="9144000" cy="296386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1FFC221-2B98-4174-AF4D-C3CE8968D9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2376"/>
            <a:stretch/>
          </p:blipFill>
          <p:spPr>
            <a:xfrm>
              <a:off x="-1" y="1881805"/>
              <a:ext cx="9144000" cy="2963869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190307F-DEBD-45C1-85C8-0783015E9769}"/>
                </a:ext>
              </a:extLst>
            </p:cNvPr>
            <p:cNvSpPr/>
            <p:nvPr/>
          </p:nvSpPr>
          <p:spPr>
            <a:xfrm>
              <a:off x="593889" y="2608558"/>
              <a:ext cx="4157220" cy="3464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583C96-D8D8-4C90-9743-EBDA740184C7}"/>
                </a:ext>
              </a:extLst>
            </p:cNvPr>
            <p:cNvSpPr/>
            <p:nvPr/>
          </p:nvSpPr>
          <p:spPr>
            <a:xfrm>
              <a:off x="593888" y="4558157"/>
              <a:ext cx="1564849" cy="2875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DD9CE6-F602-469A-8E7F-E148FDA48DD3}"/>
              </a:ext>
            </a:extLst>
          </p:cNvPr>
          <p:cNvCxnSpPr>
            <a:cxnSpLocks/>
          </p:cNvCxnSpPr>
          <p:nvPr/>
        </p:nvCxnSpPr>
        <p:spPr>
          <a:xfrm>
            <a:off x="4245802" y="1213042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87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755101" y="298925"/>
            <a:ext cx="3633815" cy="909569"/>
            <a:chOff x="2755101" y="346059"/>
            <a:chExt cx="3633815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2755101" y="346059"/>
              <a:ext cx="3633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Word Representation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65398" y="917074"/>
              <a:ext cx="2413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Fasttext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in Google </a:t>
              </a:r>
              <a:r>
                <a:rPr lang="en-US" altLang="ko-KR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colab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F540D1-EB9C-420F-A054-8CF449893C34}"/>
              </a:ext>
            </a:extLst>
          </p:cNvPr>
          <p:cNvSpPr txBox="1"/>
          <p:nvPr/>
        </p:nvSpPr>
        <p:spPr>
          <a:xfrm>
            <a:off x="909050" y="5803394"/>
            <a:ext cx="73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CBOW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통해 학습된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157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언어 샘플을 제공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468AE-3859-43F0-B303-282B95596B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6" b="31627"/>
          <a:stretch/>
        </p:blipFill>
        <p:spPr>
          <a:xfrm>
            <a:off x="909050" y="1540642"/>
            <a:ext cx="7440865" cy="3876403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C11BE3-F409-4850-8753-07469F7AAF81}"/>
              </a:ext>
            </a:extLst>
          </p:cNvPr>
          <p:cNvCxnSpPr>
            <a:cxnSpLocks/>
          </p:cNvCxnSpPr>
          <p:nvPr/>
        </p:nvCxnSpPr>
        <p:spPr>
          <a:xfrm>
            <a:off x="4245802" y="1225399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0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</TotalTime>
  <Words>982</Words>
  <Application>Microsoft Office PowerPoint</Application>
  <PresentationFormat>화면 슬라이드 쇼(4:3)</PresentationFormat>
  <Paragraphs>174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Arial</vt:lpstr>
      <vt:lpstr>나눔바른고딕</vt:lpstr>
      <vt:lpstr>Calibri</vt:lpstr>
      <vt:lpstr>맑은 고딕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최재건</dc:creator>
  <cp:lastModifiedBy>재건 최</cp:lastModifiedBy>
  <cp:revision>93</cp:revision>
  <dcterms:created xsi:type="dcterms:W3CDTF">2016-06-20T00:21:39Z</dcterms:created>
  <dcterms:modified xsi:type="dcterms:W3CDTF">2019-11-26T15:19:35Z</dcterms:modified>
</cp:coreProperties>
</file>