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2"/>
  </p:notesMasterIdLst>
  <p:sldIdLst>
    <p:sldId id="274" r:id="rId2"/>
    <p:sldId id="275" r:id="rId3"/>
    <p:sldId id="276" r:id="rId4"/>
    <p:sldId id="282" r:id="rId5"/>
    <p:sldId id="288" r:id="rId6"/>
    <p:sldId id="280" r:id="rId7"/>
    <p:sldId id="293" r:id="rId8"/>
    <p:sldId id="284" r:id="rId9"/>
    <p:sldId id="292" r:id="rId10"/>
    <p:sldId id="277" r:id="rId1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나눔바른고딕" panose="020B0603020101020101" pitchFamily="50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7C2"/>
    <a:srgbClr val="FCFCFC"/>
    <a:srgbClr val="2E75B6"/>
    <a:srgbClr val="0F898F"/>
    <a:srgbClr val="B7E3E4"/>
    <a:srgbClr val="B9D631"/>
    <a:srgbClr val="C53E4D"/>
    <a:srgbClr val="79BDDA"/>
    <a:srgbClr val="1A2D4E"/>
    <a:srgbClr val="B0D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8" autoAdjust="0"/>
    <p:restoredTop sz="94656" autoAdjust="0"/>
  </p:normalViewPr>
  <p:slideViewPr>
    <p:cSldViewPr snapToGrid="0">
      <p:cViewPr varScale="1">
        <p:scale>
          <a:sx n="76" d="100"/>
          <a:sy n="76" d="100"/>
        </p:scale>
        <p:origin x="16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36686-F76A-4CC7-83BF-940E34C5B9CD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5AF6F-7FDF-474D-AE52-C66069F05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0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7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7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8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6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69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마지막으로 소개할 사례는 페이스북의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연구소가 사용하고 있는 심층신경망은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GAN(Generative Adversarial Networks)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딥러닝 알고리즘을 개량한 것이다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생성적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적대 신경망이라는 이름처럼 두 신경망 모델의 경쟁을 통해 학습하고 결과물을 만들어낸다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두 모델은 ‘생성자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(Generator)’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‘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감별자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(Discriminator)’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불리는데 상반된 목적을 갖고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생성자는 실제 데이터를 학습하고 이를 바탕으로 거짓 데이터를 생성한다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실제에 가까운 거짓 데이터를 생성하는 게 목적이다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감별자는 생성자가 내놓은 데이터가 실제인지 거짓인지 판별하도록 학습한다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네트워크로 구성되어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(generator)’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불리는 네트워크는 실제 데이터를 활용해 훈련을 하고 ‘분류자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(discriminator)’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불리는 네트워크는 실제 데이터와 인공지능이 만든 가짜 데이터를 구분하는 역할을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분류자는 진짜 데이터와 가짜 데이터를 구분하기 힘들 정도가 되기까지 구분하는 역할을 한다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CAN(Creative Adversarial Networks)’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이란 이름을 붙였다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이들 작품들을 보고 스스로 평가를 내린 후 자신이 필요하다고 느낀 방식을 사용해 다른 어떤 유파에도 속하지 않은 자신만의 그림을 그리고 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작품이 사용한 기법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스타일 등을 똑같이 모방하지 않도록 프로그램 돼 있기 때문입니다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말인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즉슨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자신만의 화풍으로 새로운 그림을 그릴 수 있다는 말이라고 생각합니다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0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5AF6F-7FDF-474D-AE52-C66069F0527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5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17E8E-E185-459F-A946-8B0EB19BBD93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96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5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1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705590"/>
            <a:ext cx="9144000" cy="604355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7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4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44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4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AD0-C0BD-4940-9C61-9EB949A572D7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0FCD-56B7-486B-B1CE-E4E6B06F41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5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96"/>
            <a:ext cx="9143999" cy="6858000"/>
          </a:xfrm>
          <a:prstGeom prst="rect">
            <a:avLst/>
          </a:prstGeom>
        </p:spPr>
      </p:pic>
      <p:pic>
        <p:nvPicPr>
          <p:cNvPr id="5" name="그림 4" descr="장난감, 컴퓨터, 표지판, 테이블이(가) 표시된 사진&#10;&#10;자동 생성된 설명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874" y="1110910"/>
            <a:ext cx="4087376" cy="471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8180" y="1664365"/>
            <a:ext cx="4236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</a:p>
          <a:p>
            <a:r>
              <a:rPr lang="en-US" altLang="ko-KR" sz="48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 Facebook</a:t>
            </a:r>
          </a:p>
          <a:p>
            <a:endParaRPr lang="en-US" altLang="ko-KR" sz="2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2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sz="1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endParaRPr lang="en-US" altLang="ko-KR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김동길 김혁민 </a:t>
            </a:r>
            <a:r>
              <a:rPr lang="ko-KR" altLang="en-US" b="1" spc="-8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이우성</a:t>
            </a:r>
            <a:r>
              <a:rPr lang="ko-KR" altLang="en-US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최재건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FABFE4-C304-4582-9D5B-84AC6EECD7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798" y="620346"/>
            <a:ext cx="822956" cy="82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2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" y="654"/>
            <a:ext cx="9137730" cy="68573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81" y="1275033"/>
            <a:ext cx="4087376" cy="4715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0674" y="2998113"/>
            <a:ext cx="435674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  <a:r>
              <a:rPr lang="en-US" altLang="ko-KR" sz="5000" b="1" spc="-8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CFCF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!</a:t>
            </a:r>
            <a:endParaRPr lang="ko-KR" altLang="en-US" sz="5000" b="1" spc="-8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CFCF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89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92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6709" y="1406518"/>
            <a:ext cx="2088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35"/>
          <a:stretch/>
        </p:blipFill>
        <p:spPr>
          <a:xfrm>
            <a:off x="5056624" y="279306"/>
            <a:ext cx="4087376" cy="1912749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426709" y="3233091"/>
            <a:ext cx="8124438" cy="2158233"/>
            <a:chOff x="511356" y="2796178"/>
            <a:chExt cx="4003296" cy="1249450"/>
          </a:xfrm>
        </p:grpSpPr>
        <p:grpSp>
          <p:nvGrpSpPr>
            <p:cNvPr id="36" name="그룹 35"/>
            <p:cNvGrpSpPr/>
            <p:nvPr/>
          </p:nvGrpSpPr>
          <p:grpSpPr>
            <a:xfrm>
              <a:off x="511356" y="2796178"/>
              <a:ext cx="1913045" cy="806972"/>
              <a:chOff x="704895" y="2796178"/>
              <a:chExt cx="1913045" cy="806972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704895" y="2796178"/>
                <a:ext cx="1818291" cy="806972"/>
                <a:chOff x="704895" y="2796178"/>
                <a:chExt cx="1818291" cy="806972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704895" y="2796178"/>
                  <a:ext cx="433826" cy="5434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5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1</a:t>
                  </a:r>
                  <a:endParaRPr lang="ko-KR" altLang="en-US" sz="55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729947" y="3335882"/>
                  <a:ext cx="1793239" cy="2672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CNN in Facebook (CSSL)</a:t>
                  </a:r>
                  <a:endParaRPr lang="ko-KR" altLang="en-US" sz="2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35" name="직선 연결선 34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/>
            <p:cNvGrpSpPr/>
            <p:nvPr/>
          </p:nvGrpSpPr>
          <p:grpSpPr>
            <a:xfrm>
              <a:off x="2601607" y="2796178"/>
              <a:ext cx="1913045" cy="1249450"/>
              <a:chOff x="704895" y="2796178"/>
              <a:chExt cx="1913045" cy="1249450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704895" y="2796178"/>
                <a:ext cx="1763789" cy="1249450"/>
                <a:chOff x="704895" y="2796178"/>
                <a:chExt cx="1763789" cy="124945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704895" y="2796178"/>
                  <a:ext cx="433826" cy="5434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500" b="1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2A47C2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55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A47C2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29947" y="3335882"/>
                  <a:ext cx="1738737" cy="7097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4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GAN in Facebook (CAN)</a:t>
                  </a:r>
                </a:p>
                <a:p>
                  <a:pPr latinLnBrk="0">
                    <a:spcBef>
                      <a:spcPts val="171"/>
                    </a:spcBef>
                    <a:tabLst>
                      <a:tab pos="60873" algn="l"/>
                      <a:tab pos="97396" algn="l"/>
                    </a:tabLst>
                  </a:pPr>
                  <a:endParaRPr lang="ko-KR" altLang="en-US" sz="2400" spc="-60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sz="2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cxnSp>
            <p:nvCxnSpPr>
              <p:cNvPr id="44" name="직선 연결선 43"/>
              <p:cNvCxnSpPr/>
              <p:nvPr/>
            </p:nvCxnSpPr>
            <p:spPr>
              <a:xfrm>
                <a:off x="826718" y="3310830"/>
                <a:ext cx="17912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732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94336" y="4142725"/>
            <a:ext cx="2964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CNN in Facebook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D57722-2405-4625-963A-9D76366F8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02" y="1657801"/>
            <a:ext cx="894952" cy="8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063788" y="346059"/>
            <a:ext cx="5016438" cy="909569"/>
            <a:chOff x="2063788" y="346059"/>
            <a:chExt cx="5016438" cy="909569"/>
          </a:xfrm>
        </p:grpSpPr>
        <p:sp>
          <p:nvSpPr>
            <p:cNvPr id="29" name="TextBox 28"/>
            <p:cNvSpPr txBox="1"/>
            <p:nvPr/>
          </p:nvSpPr>
          <p:spPr>
            <a:xfrm>
              <a:off x="2063788" y="346059"/>
              <a:ext cx="50164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Convolutional neural network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08196" y="917074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합성곱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신경망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6167D448-540C-411D-AA54-CBB7B2C7CD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"/>
          <a:stretch/>
        </p:blipFill>
        <p:spPr>
          <a:xfrm>
            <a:off x="916906" y="1642973"/>
            <a:ext cx="7310187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F540D1-EB9C-420F-A054-8CF449893C34}"/>
              </a:ext>
            </a:extLst>
          </p:cNvPr>
          <p:cNvSpPr txBox="1"/>
          <p:nvPr/>
        </p:nvSpPr>
        <p:spPr>
          <a:xfrm>
            <a:off x="916906" y="5305922"/>
            <a:ext cx="73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Convolution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계층과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Pooling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계층을 통해 이미지에 필터링 기법을 적용하여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특징값을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추출하여 연산을 진행하는 이미지 분류에 적합한 딥러닝 모델</a:t>
            </a:r>
          </a:p>
        </p:txBody>
      </p:sp>
    </p:spTree>
    <p:extLst>
      <p:ext uri="{BB962C8B-B14F-4D97-AF65-F5344CB8AC3E}">
        <p14:creationId xmlns:p14="http://schemas.microsoft.com/office/powerpoint/2010/main" val="424991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74565" y="346059"/>
            <a:ext cx="7794891" cy="954107"/>
            <a:chOff x="674565" y="346059"/>
            <a:chExt cx="7794891" cy="954107"/>
          </a:xfrm>
        </p:grpSpPr>
        <p:sp>
          <p:nvSpPr>
            <p:cNvPr id="29" name="TextBox 28"/>
            <p:cNvSpPr txBox="1"/>
            <p:nvPr/>
          </p:nvSpPr>
          <p:spPr>
            <a:xfrm>
              <a:off x="674565" y="346059"/>
              <a:ext cx="779489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Convolutional Sequence to Sequence Learning</a:t>
              </a:r>
            </a:p>
            <a:p>
              <a:pPr algn="ctr"/>
              <a:endPara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76000" y="929597"/>
              <a:ext cx="23920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CNN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통한 기계학습 번역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4CF6708-A76B-47CF-8FCF-D5076A595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5" y="1623192"/>
            <a:ext cx="3692899" cy="466286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B85DBA9-D5FE-4EC1-A479-182B1C13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3192"/>
            <a:ext cx="3897435" cy="46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5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848215" y="4142725"/>
            <a:ext cx="2965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GAN in Facebook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939" y="2311105"/>
            <a:ext cx="203346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5945"/>
            <a:ext cx="9144000" cy="21920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257" y="939930"/>
            <a:ext cx="4009451" cy="4260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D57722-2405-4625-963A-9D76366F8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02" y="1657801"/>
            <a:ext cx="894952" cy="8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5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750786" y="346059"/>
            <a:ext cx="5642442" cy="919418"/>
            <a:chOff x="1750786" y="346059"/>
            <a:chExt cx="5642442" cy="919418"/>
          </a:xfrm>
        </p:grpSpPr>
        <p:sp>
          <p:nvSpPr>
            <p:cNvPr id="29" name="TextBox 28"/>
            <p:cNvSpPr txBox="1"/>
            <p:nvPr/>
          </p:nvSpPr>
          <p:spPr>
            <a:xfrm>
              <a:off x="1750786" y="346059"/>
              <a:ext cx="56424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Generative Adversarial Networks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8272" y="926923"/>
              <a:ext cx="3387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네트워크로 구성된 심층 신경망 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72B7E26B-94EA-4C06-8A82-DB89CB6F8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3"/>
          <a:stretch/>
        </p:blipFill>
        <p:spPr>
          <a:xfrm>
            <a:off x="1854055" y="1970500"/>
            <a:ext cx="5435888" cy="32151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CE925D-17BC-4A09-8B51-C939F52B7F9F}"/>
              </a:ext>
            </a:extLst>
          </p:cNvPr>
          <p:cNvSpPr txBox="1"/>
          <p:nvPr/>
        </p:nvSpPr>
        <p:spPr>
          <a:xfrm>
            <a:off x="916906" y="5305922"/>
            <a:ext cx="731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개의 네트워크가 경쟁적으로 학습하며 진짜 데이터와 가짜 데이터를 구분 할 수 없을 정도의 데이터와 학습능력을 생성하는 모델</a:t>
            </a:r>
          </a:p>
        </p:txBody>
      </p:sp>
    </p:spTree>
    <p:extLst>
      <p:ext uri="{BB962C8B-B14F-4D97-AF65-F5344CB8AC3E}">
        <p14:creationId xmlns:p14="http://schemas.microsoft.com/office/powerpoint/2010/main" val="224178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974180" y="346059"/>
            <a:ext cx="5195653" cy="919418"/>
            <a:chOff x="1974180" y="346059"/>
            <a:chExt cx="5195653" cy="919418"/>
          </a:xfrm>
        </p:grpSpPr>
        <p:sp>
          <p:nvSpPr>
            <p:cNvPr id="29" name="TextBox 28"/>
            <p:cNvSpPr txBox="1"/>
            <p:nvPr/>
          </p:nvSpPr>
          <p:spPr>
            <a:xfrm>
              <a:off x="1974180" y="346059"/>
              <a:ext cx="5195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A47C2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Creative Adversarial Networks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987275" y="926923"/>
              <a:ext cx="3169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GAN</a:t>
              </a: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개량한 이미지 분석 알고리즘</a:t>
              </a:r>
              <a:endParaRPr lang="en-US" altLang="ko-KR" sz="1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4245802" y="1252623"/>
            <a:ext cx="65239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09E67523-148C-42B6-878C-6827638E5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38" y="2029768"/>
            <a:ext cx="3687264" cy="3577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E17313-8F23-420A-8EF6-C777174F40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610" y="2029768"/>
            <a:ext cx="3687264" cy="3577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5970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41"/>
            <a:ext cx="9144000" cy="1454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56525" y="346059"/>
            <a:ext cx="1630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A47C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Refrence</a:t>
            </a:r>
            <a:endParaRPr lang="en-US" altLang="ko-KR" sz="28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A47C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8EF2E-E953-4EDB-A043-F30F9145D212}"/>
              </a:ext>
            </a:extLst>
          </p:cNvPr>
          <p:cNvSpPr txBox="1"/>
          <p:nvPr/>
        </p:nvSpPr>
        <p:spPr>
          <a:xfrm>
            <a:off x="476521" y="1482634"/>
            <a:ext cx="6167073" cy="3892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1. 2017 </a:t>
            </a:r>
            <a:r>
              <a:rPr lang="ko-KR" altLang="en-US" dirty="0"/>
              <a:t>융합연구리뷰 </a:t>
            </a:r>
            <a:r>
              <a:rPr lang="en-US" altLang="ko-KR" dirty="0"/>
              <a:t>10</a:t>
            </a:r>
            <a:r>
              <a:rPr lang="ko-KR" altLang="en-US" dirty="0"/>
              <a:t>월호</a:t>
            </a:r>
            <a:r>
              <a:rPr lang="en-US" altLang="ko-KR" dirty="0"/>
              <a:t>.pdf_</a:t>
            </a:r>
            <a:r>
              <a:rPr lang="ko-KR" altLang="en-US" dirty="0"/>
              <a:t>한국과학기술연구원</a:t>
            </a:r>
            <a:r>
              <a:rPr lang="en-US" altLang="ko-KR" dirty="0"/>
              <a:t>(KIST)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2. https://tykimos.github.io/2019/01/06/2018_ML_projects/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3. http://taewan.kim/post/cnn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4. http://techneedle.com/archives/30918</a:t>
            </a:r>
          </a:p>
        </p:txBody>
      </p:sp>
    </p:spTree>
    <p:extLst>
      <p:ext uri="{BB962C8B-B14F-4D97-AF65-F5344CB8AC3E}">
        <p14:creationId xmlns:p14="http://schemas.microsoft.com/office/powerpoint/2010/main" val="249334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</TotalTime>
  <Words>367</Words>
  <Application>Microsoft Office PowerPoint</Application>
  <PresentationFormat>화면 슬라이드 쇼(4:3)</PresentationFormat>
  <Paragraphs>52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Calibri</vt:lpstr>
      <vt:lpstr>나눔바른고딕</vt:lpstr>
      <vt:lpstr>Arial</vt:lpstr>
      <vt:lpstr>맑은 고딕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최재건</dc:creator>
  <cp:lastModifiedBy>재건 최</cp:lastModifiedBy>
  <cp:revision>71</cp:revision>
  <dcterms:created xsi:type="dcterms:W3CDTF">2016-06-20T00:21:39Z</dcterms:created>
  <dcterms:modified xsi:type="dcterms:W3CDTF">2019-11-06T03:31:04Z</dcterms:modified>
</cp:coreProperties>
</file>